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67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3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6727"/>
  </p:normalViewPr>
  <p:slideViewPr>
    <p:cSldViewPr snapToGrid="0">
      <p:cViewPr>
        <p:scale>
          <a:sx n="120" d="100"/>
          <a:sy n="120" d="100"/>
        </p:scale>
        <p:origin x="648" y="7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C8AC-96A3-C543-861E-BB90266F0FD6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9DF2B-6490-F54B-8B7F-246A66FEC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www.reddit.com</a:t>
            </a:r>
            <a:r>
              <a:rPr lang="en-US" dirty="0"/>
              <a:t>/r/</a:t>
            </a:r>
            <a:r>
              <a:rPr lang="en-US" dirty="0" err="1"/>
              <a:t>ProgrammerHumor</a:t>
            </a:r>
            <a:r>
              <a:rPr lang="en-US" dirty="0"/>
              <a:t>/comments/8xa9k1/it_works_on_my_machine_%E3%83%84/#lightbox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www.baeldung.com</a:t>
            </a:r>
            <a:r>
              <a:rPr lang="en-US" dirty="0"/>
              <a:t>/ant-maven-</a:t>
            </a:r>
            <a:r>
              <a:rPr lang="en-US" dirty="0" err="1"/>
              <a:t>gradle</a:t>
            </a:r>
            <a:r>
              <a:rPr lang="en-US" dirty="0"/>
              <a:t> and elsewhere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with IntelliJ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Relies on whatever tools have been installed by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Has to track the other tools – often lags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Configuration captured in many places, cannot really check in to repository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Optimized for developer, not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1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t-shirt image from https://</a:t>
            </a:r>
            <a:r>
              <a:rPr lang="en-US" dirty="0" err="1"/>
              <a:t>www.geekytees.co.uk</a:t>
            </a:r>
            <a:r>
              <a:rPr lang="en-US" dirty="0"/>
              <a:t>/product/it-works-on-my-machine/</a:t>
            </a:r>
          </a:p>
          <a:p>
            <a:r>
              <a:rPr lang="en-US" dirty="0"/>
              <a:t>You can find this T on almost any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9DF2B-6490-F54B-8B7F-246A66FECE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80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654-D26D-48A0-BA00-DCB387D0C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7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4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7424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51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49"/>
            <a:ext cx="2927350" cy="392112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92112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49"/>
            <a:ext cx="2932113" cy="39211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8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75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33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8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66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25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98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579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0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9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142" y="1080120"/>
            <a:ext cx="6172200" cy="53239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343401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2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5472073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399"/>
            <a:ext cx="3652025" cy="4428895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921" y="6311900"/>
            <a:ext cx="5723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ED5E654-D26D-48A0-BA00-DCB387D0C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2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build/gradle-build-overview#k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9EC1-8C89-AFB9-D5A0-7C440A11F9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8B1C2-902E-73F8-D95A-1CA6ECE56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SWE 2710</a:t>
            </a:r>
          </a:p>
        </p:txBody>
      </p:sp>
    </p:spTree>
    <p:extLst>
      <p:ext uri="{BB962C8B-B14F-4D97-AF65-F5344CB8AC3E}">
        <p14:creationId xmlns:p14="http://schemas.microsoft.com/office/powerpoint/2010/main" val="334415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72A87-1647-D12C-0328-E4979DF0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096" y="294359"/>
            <a:ext cx="8393608" cy="132556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 Fixing “it works on my machine”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45A1A-45D0-EF33-2645-012BF148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a command-line build tool for your project</a:t>
            </a:r>
          </a:p>
          <a:p>
            <a:pPr lvl="1"/>
            <a:r>
              <a:rPr lang="en-US" dirty="0"/>
              <a:t>... or tools</a:t>
            </a:r>
          </a:p>
          <a:p>
            <a:pPr lvl="1"/>
            <a:r>
              <a:rPr lang="en-US" dirty="0"/>
              <a:t>Look for Gradle, Maven, Ant files</a:t>
            </a:r>
          </a:p>
          <a:p>
            <a:pPr lvl="1"/>
            <a:r>
              <a:rPr lang="en-US" dirty="0"/>
              <a:t>Often: open a shell prompt in your IDE to access the build command</a:t>
            </a:r>
          </a:p>
          <a:p>
            <a:r>
              <a:rPr lang="en-US" dirty="0"/>
              <a:t>Command-line build tool wins</a:t>
            </a:r>
          </a:p>
          <a:p>
            <a:pPr lvl="1"/>
            <a:r>
              <a:rPr lang="en-US" dirty="0"/>
              <a:t>Avoids differences in user-specific setups</a:t>
            </a:r>
          </a:p>
          <a:p>
            <a:pPr lvl="2"/>
            <a:r>
              <a:rPr lang="en-US" dirty="0"/>
              <a:t>Eg: slight differences in libraries, run commands</a:t>
            </a:r>
          </a:p>
          <a:p>
            <a:pPr lvl="2"/>
            <a:r>
              <a:rPr lang="en-US" dirty="0"/>
              <a:t>Ensures repeatability – don’t waste time on a simple mistake</a:t>
            </a:r>
          </a:p>
          <a:p>
            <a:pPr lvl="1"/>
            <a:r>
              <a:rPr lang="en-US" dirty="0"/>
              <a:t>Provides a “ground truth” for builds</a:t>
            </a:r>
          </a:p>
          <a:p>
            <a:pPr lvl="1"/>
            <a:r>
              <a:rPr lang="en-US" dirty="0"/>
              <a:t>Supports CI/CD, different build targets</a:t>
            </a:r>
          </a:p>
          <a:p>
            <a:pPr lvl="1"/>
            <a:r>
              <a:rPr lang="en-US" dirty="0"/>
              <a:t>Allows complex techniques such as parallelization</a:t>
            </a:r>
          </a:p>
          <a:p>
            <a:r>
              <a:rPr lang="en-US" dirty="0"/>
              <a:t>Common tools: make, Ant, Maven, Gradle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IT WORKS ON MY MACHINE T-SHIRT - GeekyTees">
            <a:extLst>
              <a:ext uri="{FF2B5EF4-FFF2-40B4-BE49-F238E27FC236}">
                <a16:creationId xmlns:a16="http://schemas.microsoft.com/office/drawing/2014/main" id="{387FB155-B01C-CFE6-5F56-EFA3EA1FD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36" y="3670259"/>
            <a:ext cx="2503971" cy="3028319"/>
          </a:xfrm>
          <a:prstGeom prst="rect">
            <a:avLst/>
          </a:prstGeom>
          <a:noFill/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7CB28-AC7A-CC4E-0815-F198277281D5}"/>
              </a:ext>
            </a:extLst>
          </p:cNvPr>
          <p:cNvSpPr txBox="1"/>
          <p:nvPr/>
        </p:nvSpPr>
        <p:spPr>
          <a:xfrm>
            <a:off x="0" y="6682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altLang="ja-JP" b="1" dirty="0">
                <a:solidFill>
                  <a:schemeClr val="accent6"/>
                </a:solidFill>
              </a:rPr>
              <a:t>¯\_(</a:t>
            </a:r>
            <a:r>
              <a:rPr lang="ja-JP" altLang="en-US" b="1">
                <a:solidFill>
                  <a:schemeClr val="accent6"/>
                </a:solidFill>
              </a:rPr>
              <a:t>ツ</a:t>
            </a:r>
            <a:r>
              <a:rPr lang="en-US" altLang="ja-JP" b="1" dirty="0">
                <a:solidFill>
                  <a:schemeClr val="accent6"/>
                </a:solidFill>
              </a:rPr>
              <a:t>)_/¯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1EF492-3EEE-2E5C-F78F-A4820EF67C4C}"/>
              </a:ext>
            </a:extLst>
          </p:cNvPr>
          <p:cNvSpPr txBox="1"/>
          <p:nvPr/>
        </p:nvSpPr>
        <p:spPr>
          <a:xfrm>
            <a:off x="7287867" y="1442057"/>
            <a:ext cx="4585062" cy="1477328"/>
          </a:xfrm>
          <a:prstGeom prst="rect">
            <a:avLst/>
          </a:prstGeom>
          <a:gradFill>
            <a:gsLst>
              <a:gs pos="0">
                <a:schemeClr val="accent3">
                  <a:alpha val="95000"/>
                  <a:lumMod val="95000"/>
                </a:schemeClr>
              </a:gs>
              <a:gs pos="50000">
                <a:schemeClr val="accent3">
                  <a:lumMod val="92000"/>
                  <a:alpha val="98000"/>
                </a:schemeClr>
              </a:gs>
              <a:gs pos="100000">
                <a:schemeClr val="accent3">
                  <a:alpha val="90000"/>
                  <a:lumMod val="8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Unofficial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Set up command-line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... especially if you have a working IDE build</a:t>
            </a:r>
          </a:p>
          <a:p>
            <a:r>
              <a:rPr lang="en-US" dirty="0">
                <a:solidFill>
                  <a:schemeClr val="bg1"/>
                </a:solidFill>
              </a:rPr>
              <a:t>Can use GenAI to help debug your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copy in build file, ask why error occurs</a:t>
            </a:r>
          </a:p>
        </p:txBody>
      </p:sp>
    </p:spTree>
    <p:extLst>
      <p:ext uri="{BB962C8B-B14F-4D97-AF65-F5344CB8AC3E}">
        <p14:creationId xmlns:p14="http://schemas.microsoft.com/office/powerpoint/2010/main" val="25022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/ProgrammerHumor - I'VE INVENTED A STRESS POWERED LIGHT BULB! IS IT PRACTICAL? JUST WATCH! EXCUSE ME, YOUNG ADULT. WOULD YOU HOLD THIS, PLEASE? SURE! Software demo uO">
            <a:extLst>
              <a:ext uri="{FF2B5EF4-FFF2-40B4-BE49-F238E27FC236}">
                <a16:creationId xmlns:a16="http://schemas.microsoft.com/office/drawing/2014/main" id="{1BE21A16-E97D-1360-E8AE-6ED27124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81" y="508881"/>
            <a:ext cx="5840237" cy="5840237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schemeClr val="bg2">
                <a:lumMod val="50000"/>
                <a:alpha val="8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7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9472A-EB39-2AEA-AB48-9F69759F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FC138-A316-E4AD-07DA-EF7744E2E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to complete sprint 1 goal</a:t>
            </a:r>
          </a:p>
          <a:p>
            <a:r>
              <a:rPr lang="en-US" dirty="0"/>
              <a:t>Grading for lab 6:</a:t>
            </a:r>
          </a:p>
          <a:p>
            <a:pPr lvl="1"/>
            <a:r>
              <a:rPr lang="en-US" dirty="0"/>
              <a:t>Sufficient time entered?</a:t>
            </a:r>
          </a:p>
          <a:p>
            <a:pPr lvl="1"/>
            <a:r>
              <a:rPr lang="en-US" dirty="0"/>
              <a:t>Estimates updated?</a:t>
            </a:r>
          </a:p>
          <a:p>
            <a:pPr lvl="1"/>
            <a:r>
              <a:rPr lang="en-US" dirty="0"/>
              <a:t>Completed merge requests to dev, reviewed by team (with evidence)</a:t>
            </a:r>
          </a:p>
          <a:p>
            <a:pPr lvl="1"/>
            <a:r>
              <a:rPr lang="en-US" dirty="0"/>
              <a:t>Appropriate branching, commit messages</a:t>
            </a:r>
          </a:p>
          <a:p>
            <a:r>
              <a:rPr lang="en-US" dirty="0"/>
              <a:t>Lab 7 next week: will demonstrate progress to all</a:t>
            </a:r>
          </a:p>
          <a:p>
            <a:pPr lvl="1"/>
            <a:r>
              <a:rPr lang="en-US" dirty="0"/>
              <a:t>Demonstrations for all teams can take a lot of time</a:t>
            </a:r>
          </a:p>
          <a:p>
            <a:pPr lvl="1"/>
            <a:r>
              <a:rPr lang="en-US" dirty="0"/>
              <a:t>Demonstrate </a:t>
            </a:r>
            <a:r>
              <a:rPr lang="en-US" i="1" dirty="0"/>
              <a:t>just</a:t>
            </a:r>
            <a:r>
              <a:rPr lang="en-US" dirty="0"/>
              <a:t> the portion meeting your sprint goal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8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2D2A4-679F-F3DC-5671-D54D8255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A30F-CFF3-C68B-3815-A8B70AB2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4687" cy="1325563"/>
          </a:xfrm>
        </p:spPr>
        <p:txBody>
          <a:bodyPr/>
          <a:lstStyle/>
          <a:p>
            <a:r>
              <a:rPr lang="en-US" dirty="0"/>
              <a:t>Automated build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17E1-0D0A-F62B-BB07-E4BCA1E3B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What challenges have you encountered getting your code to build and run on someone else’s computer?</a:t>
            </a:r>
          </a:p>
          <a:p>
            <a:pPr lvl="1"/>
            <a:r>
              <a:rPr lang="en-US" dirty="0"/>
              <a:t>Don’t fall into the trap of “</a:t>
            </a:r>
            <a:r>
              <a:rPr lang="en-US" dirty="0">
                <a:solidFill>
                  <a:schemeClr val="accent5"/>
                </a:solidFill>
              </a:rPr>
              <a:t>it works on my machine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It has to work for your client</a:t>
            </a:r>
          </a:p>
          <a:p>
            <a:pPr lvl="1"/>
            <a:r>
              <a:rPr lang="en-US" dirty="0"/>
              <a:t>You are not alone</a:t>
            </a:r>
          </a:p>
          <a:p>
            <a:r>
              <a:rPr lang="en-US" dirty="0"/>
              <a:t>What makes it difficult?</a:t>
            </a:r>
          </a:p>
          <a:p>
            <a:pPr lvl="1"/>
            <a:r>
              <a:rPr lang="en-US" dirty="0"/>
              <a:t>Project structures, especially local paths</a:t>
            </a:r>
          </a:p>
          <a:p>
            <a:pPr lvl="1"/>
            <a:r>
              <a:rPr lang="en-US" dirty="0"/>
              <a:t>Library dependencies, version mismatches</a:t>
            </a:r>
          </a:p>
          <a:p>
            <a:pPr lvl="1"/>
            <a:r>
              <a:rPr lang="en-US" dirty="0"/>
              <a:t>Almost an infinite number...</a:t>
            </a:r>
          </a:p>
          <a:p>
            <a:r>
              <a:rPr lang="en-US" dirty="0"/>
              <a:t>Solution: automated build tools/scripts</a:t>
            </a:r>
          </a:p>
          <a:p>
            <a:pPr lvl="1"/>
            <a:r>
              <a:rPr lang="en-US" dirty="0"/>
              <a:t>GUI-based, manual builds are not a scalable solution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63C70-7D57-559B-A5AC-CF610DAEA48F}"/>
              </a:ext>
            </a:extLst>
          </p:cNvPr>
          <p:cNvSpPr txBox="1"/>
          <p:nvPr/>
        </p:nvSpPr>
        <p:spPr>
          <a:xfrm>
            <a:off x="8737600" y="4159250"/>
            <a:ext cx="2870200" cy="138499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IDEs: convenient, but too fragile for official builds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B187B9-5F45-5DC9-6CDE-838C66CA7CAC}"/>
              </a:ext>
            </a:extLst>
          </p:cNvPr>
          <p:cNvSpPr txBox="1"/>
          <p:nvPr/>
        </p:nvSpPr>
        <p:spPr>
          <a:xfrm>
            <a:off x="1834873" y="3880108"/>
            <a:ext cx="5858014" cy="240065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82880" tIns="91440" rIns="182880" bIns="91440" rtlCol="0">
            <a:spAutoFit/>
          </a:bodyPr>
          <a:lstStyle/>
          <a:p>
            <a:r>
              <a:rPr lang="en-US" sz="2400" dirty="0"/>
              <a:t>Common fixes: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Make sure IDE versions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a clean, a complete rebuild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build windows for warnings,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this might not always work…</a:t>
            </a:r>
          </a:p>
        </p:txBody>
      </p:sp>
    </p:spTree>
    <p:extLst>
      <p:ext uri="{BB962C8B-B14F-4D97-AF65-F5344CB8AC3E}">
        <p14:creationId xmlns:p14="http://schemas.microsoft.com/office/powerpoint/2010/main" val="40946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E444-5B0E-D959-7267-24282F293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16200" cy="1325563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36BA5-4618-6608-C0FC-F3DFCE9D2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10894200" cy="4667250"/>
          </a:xfrm>
        </p:spPr>
        <p:txBody>
          <a:bodyPr>
            <a:normAutofit/>
          </a:bodyPr>
          <a:lstStyle/>
          <a:p>
            <a:r>
              <a:rPr lang="en-US" dirty="0"/>
              <a:t>These problems apply to command-line builds as well:  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g++ *.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cpp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3"/>
                </a:solidFill>
              </a:rPr>
              <a:t>Make</a:t>
            </a:r>
            <a:r>
              <a:rPr lang="en-US" dirty="0"/>
              <a:t>: 1976, Stuart Feldman</a:t>
            </a:r>
          </a:p>
          <a:p>
            <a:pPr lvl="1"/>
            <a:r>
              <a:rPr lang="en-US" dirty="0"/>
              <a:t>Simple, robust, easy to write by hand</a:t>
            </a:r>
          </a:p>
          <a:p>
            <a:pPr lvl="1"/>
            <a:r>
              <a:rPr lang="en-US" dirty="0"/>
              <a:t>But need additional scripting tools for true, cross-platform builds</a:t>
            </a:r>
          </a:p>
          <a:p>
            <a:r>
              <a:rPr lang="en-US" dirty="0"/>
              <a:t>Apache </a:t>
            </a:r>
            <a:r>
              <a:rPr lang="en-US" dirty="0">
                <a:solidFill>
                  <a:schemeClr val="accent3"/>
                </a:solidFill>
              </a:rPr>
              <a:t>Ant</a:t>
            </a:r>
            <a:r>
              <a:rPr lang="en-US" dirty="0"/>
              <a:t>: 2000</a:t>
            </a:r>
          </a:p>
          <a:p>
            <a:pPr lvl="1"/>
            <a:r>
              <a:rPr lang="en-US" dirty="0"/>
              <a:t>Designed for Java applications, supports any language</a:t>
            </a:r>
          </a:p>
          <a:p>
            <a:r>
              <a:rPr lang="en-US" dirty="0"/>
              <a:t>Apache </a:t>
            </a:r>
            <a:r>
              <a:rPr lang="en-US" dirty="0">
                <a:solidFill>
                  <a:schemeClr val="accent3"/>
                </a:solidFill>
              </a:rPr>
              <a:t>Maven</a:t>
            </a:r>
            <a:r>
              <a:rPr lang="en-US" dirty="0"/>
              <a:t>: 2002</a:t>
            </a:r>
          </a:p>
          <a:p>
            <a:pPr lvl="1"/>
            <a:r>
              <a:rPr lang="en-US" dirty="0"/>
              <a:t>Relies more on conventions, dictates directory structure</a:t>
            </a:r>
          </a:p>
          <a:p>
            <a:r>
              <a:rPr lang="en-US" dirty="0">
                <a:solidFill>
                  <a:schemeClr val="accent3"/>
                </a:solidFill>
              </a:rPr>
              <a:t>Gradle</a:t>
            </a:r>
            <a:r>
              <a:rPr lang="en-US" dirty="0"/>
              <a:t>: 2012</a:t>
            </a:r>
          </a:p>
          <a:p>
            <a:pPr lvl="1"/>
            <a:r>
              <a:rPr lang="en-US" dirty="0"/>
              <a:t>Smaller configuration files, heavily based on plugins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096BA-7052-E33B-B6F4-35EC8123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70100" cy="1325563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3C813-C899-0C47-255A-CB79B2257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4"/>
            <a:ext cx="8024000" cy="5032375"/>
          </a:xfrm>
        </p:spPr>
        <p:txBody>
          <a:bodyPr>
            <a:normAutofit/>
          </a:bodyPr>
          <a:lstStyle/>
          <a:p>
            <a:r>
              <a:rPr lang="en-US" dirty="0"/>
              <a:t>Automate annoying work </a:t>
            </a:r>
          </a:p>
          <a:p>
            <a:pPr lvl="1"/>
            <a:r>
              <a:rPr lang="en-US" dirty="0"/>
              <a:t>Building code is drudgery as the projects get bigger</a:t>
            </a:r>
          </a:p>
          <a:p>
            <a:pPr lvl="1"/>
            <a:r>
              <a:rPr lang="en-US" dirty="0"/>
              <a:t>IntelliJ is not an adequate build environment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Build steps must be done every time, in sequence</a:t>
            </a:r>
          </a:p>
          <a:p>
            <a:r>
              <a:rPr lang="en-US" dirty="0"/>
              <a:t>Manage dependencies</a:t>
            </a:r>
          </a:p>
          <a:p>
            <a:pPr lvl="1"/>
            <a:r>
              <a:rPr lang="en-US" dirty="0"/>
              <a:t>Dependencies are complicated and messy</a:t>
            </a:r>
          </a:p>
          <a:p>
            <a:pPr lvl="1"/>
            <a:r>
              <a:rPr lang="en-US" dirty="0"/>
              <a:t>Security exploits leverage messy dependencies</a:t>
            </a:r>
          </a:p>
          <a:p>
            <a:r>
              <a:rPr lang="en-US" dirty="0"/>
              <a:t>Automate steps: avoid mistakes</a:t>
            </a:r>
          </a:p>
          <a:p>
            <a:r>
              <a:rPr lang="en-US" dirty="0"/>
              <a:t>Parallelizes tasks: improved performance</a:t>
            </a:r>
          </a:p>
          <a:p>
            <a:r>
              <a:rPr lang="en-US" dirty="0"/>
              <a:t>Necessary to support </a:t>
            </a:r>
            <a:r>
              <a:rPr lang="en-US" dirty="0">
                <a:solidFill>
                  <a:schemeClr val="accent6"/>
                </a:solidFill>
              </a:rPr>
              <a:t>continuous integration </a:t>
            </a:r>
            <a:r>
              <a:rPr lang="en-US" dirty="0"/>
              <a:t>(CI)</a:t>
            </a:r>
          </a:p>
          <a:p>
            <a:pPr lvl="1"/>
            <a:r>
              <a:rPr lang="en-US" dirty="0"/>
              <a:t>build on every commit - next slide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92DB1-8105-E929-B321-B0EC9D654DA6}"/>
              </a:ext>
            </a:extLst>
          </p:cNvPr>
          <p:cNvSpPr txBox="1"/>
          <p:nvPr/>
        </p:nvSpPr>
        <p:spPr>
          <a:xfrm>
            <a:off x="5524500" y="225425"/>
            <a:ext cx="5994590" cy="18466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274320" tIns="182880" rIns="274320" bIns="182880" rtlCol="0">
            <a:spAutoFit/>
          </a:bodyPr>
          <a:lstStyle/>
          <a:p>
            <a:r>
              <a:rPr lang="en-US" sz="2400" dirty="0"/>
              <a:t>Conclusions: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Building applications is challenging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Automation is necessary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More to learn, but critical for </a:t>
            </a:r>
            <a:r>
              <a:rPr lang="en-US" sz="2400" i="1" dirty="0"/>
              <a:t>any</a:t>
            </a:r>
            <a:r>
              <a:rPr lang="en-US" sz="2400" dirty="0"/>
              <a:t> project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1D96D-CAB5-687F-9BE9-E1F8C19E7CDC}"/>
              </a:ext>
            </a:extLst>
          </p:cNvPr>
          <p:cNvSpPr txBox="1"/>
          <p:nvPr/>
        </p:nvSpPr>
        <p:spPr>
          <a:xfrm>
            <a:off x="1780652" y="3018372"/>
            <a:ext cx="62058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Different developers have different setups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May not track all tools consistently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Configuration documented in multiple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Optimized for developer, not project</a:t>
            </a:r>
          </a:p>
        </p:txBody>
      </p:sp>
    </p:spTree>
    <p:extLst>
      <p:ext uri="{BB962C8B-B14F-4D97-AF65-F5344CB8AC3E}">
        <p14:creationId xmlns:p14="http://schemas.microsoft.com/office/powerpoint/2010/main" val="2967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5D8F-EFC6-5EB8-59F9-55F600E1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8800" cy="1325563"/>
          </a:xfrm>
        </p:spPr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A539-E720-03F1-01F6-CFA16CE2F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new code is checked in, it is automatically built and tested</a:t>
            </a:r>
          </a:p>
          <a:p>
            <a:pPr lvl="1"/>
            <a:r>
              <a:rPr lang="en-US" dirty="0"/>
              <a:t>Build includes tests – no point in considering a build done without checking</a:t>
            </a:r>
          </a:p>
          <a:p>
            <a:r>
              <a:rPr lang="en-US" dirty="0"/>
              <a:t>Typically: on remote server</a:t>
            </a:r>
          </a:p>
          <a:p>
            <a:pPr lvl="1"/>
            <a:r>
              <a:rPr lang="en-US" dirty="0"/>
              <a:t>Independent of developer machine/setup</a:t>
            </a:r>
          </a:p>
          <a:p>
            <a:r>
              <a:rPr lang="en-US" dirty="0"/>
              <a:t>Deployment can be done as well: </a:t>
            </a:r>
            <a:r>
              <a:rPr lang="en-US" i="1" dirty="0">
                <a:solidFill>
                  <a:schemeClr val="accent6"/>
                </a:solidFill>
              </a:rPr>
              <a:t>continuous delivery</a:t>
            </a:r>
            <a:endParaRPr lang="en-US" dirty="0"/>
          </a:p>
        </p:txBody>
      </p:sp>
      <p:pic>
        <p:nvPicPr>
          <p:cNvPr id="6" name="Picture 2" descr="CI/CD flow">
            <a:extLst>
              <a:ext uri="{FF2B5EF4-FFF2-40B4-BE49-F238E27FC236}">
                <a16:creationId xmlns:a16="http://schemas.microsoft.com/office/drawing/2014/main" id="{F079EB2B-B22E-6C8D-E91D-3D4804DF9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416425"/>
            <a:ext cx="7867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BA01FC-C711-25F1-0EF5-D3FA61B98D08}"/>
              </a:ext>
            </a:extLst>
          </p:cNvPr>
          <p:cNvCxnSpPr>
            <a:cxnSpLocks/>
          </p:cNvCxnSpPr>
          <p:nvPr/>
        </p:nvCxnSpPr>
        <p:spPr>
          <a:xfrm flipH="1" flipV="1">
            <a:off x="7035413" y="5048250"/>
            <a:ext cx="695112" cy="1000522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D6411D-3162-84E3-47CA-92DA246ED81E}"/>
              </a:ext>
            </a:extLst>
          </p:cNvPr>
          <p:cNvCxnSpPr>
            <a:cxnSpLocks/>
          </p:cNvCxnSpPr>
          <p:nvPr/>
        </p:nvCxnSpPr>
        <p:spPr>
          <a:xfrm flipV="1">
            <a:off x="7958737" y="5048250"/>
            <a:ext cx="499463" cy="1000522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506F6F1-B3D5-7C4D-124C-B89F29CD7073}"/>
              </a:ext>
            </a:extLst>
          </p:cNvPr>
          <p:cNvSpPr txBox="1"/>
          <p:nvPr/>
        </p:nvSpPr>
        <p:spPr>
          <a:xfrm>
            <a:off x="7035413" y="5916881"/>
            <a:ext cx="1587499" cy="707886"/>
          </a:xfrm>
          <a:prstGeom prst="rect">
            <a:avLst/>
          </a:prstGeom>
          <a:gradFill flip="none" rotWithShape="1">
            <a:path path="circle">
              <a:fillToRect l="100000" t="100000"/>
            </a:path>
            <a:tileRect r="-100000" b="-100000"/>
          </a:gradFill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254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CD</a:t>
            </a:r>
            <a:r>
              <a:rPr lang="en-US" sz="2000" dirty="0"/>
              <a:t>: can refer to either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98CD9-606E-76DA-2583-6AA25B836A47}"/>
              </a:ext>
            </a:extLst>
          </p:cNvPr>
          <p:cNvSpPr txBox="1"/>
          <p:nvPr/>
        </p:nvSpPr>
        <p:spPr>
          <a:xfrm>
            <a:off x="3544464" y="2785275"/>
            <a:ext cx="538487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 will set up CI later this semester</a:t>
            </a:r>
          </a:p>
        </p:txBody>
      </p:sp>
    </p:spTree>
    <p:extLst>
      <p:ext uri="{BB962C8B-B14F-4D97-AF65-F5344CB8AC3E}">
        <p14:creationId xmlns:p14="http://schemas.microsoft.com/office/powerpoint/2010/main" val="48654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D60-55DF-60D9-E8BE-09C825DB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11600" cy="1325563"/>
          </a:xfrm>
        </p:spPr>
        <p:txBody>
          <a:bodyPr/>
          <a:lstStyle/>
          <a:p>
            <a:r>
              <a:rPr lang="en-US" dirty="0"/>
              <a:t>Maven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C3DA-77D2-09EE-A27D-52BB1118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28" y="2190750"/>
            <a:ext cx="4337371" cy="4667250"/>
          </a:xfrm>
        </p:spPr>
        <p:txBody>
          <a:bodyPr/>
          <a:lstStyle/>
          <a:p>
            <a:r>
              <a:rPr lang="en-US" dirty="0"/>
              <a:t>Project management tool</a:t>
            </a:r>
          </a:p>
          <a:p>
            <a:r>
              <a:rPr lang="en-US" dirty="0"/>
              <a:t>Based on POM </a:t>
            </a:r>
          </a:p>
          <a:p>
            <a:pPr lvl="1"/>
            <a:r>
              <a:rPr lang="en-US" dirty="0"/>
              <a:t>Project Object Model</a:t>
            </a:r>
          </a:p>
          <a:p>
            <a:r>
              <a:rPr lang="en-US" dirty="0"/>
              <a:t>Designed for Java-based projects</a:t>
            </a:r>
          </a:p>
          <a:p>
            <a:r>
              <a:rPr lang="en-US" dirty="0"/>
              <a:t>Functionality</a:t>
            </a:r>
          </a:p>
          <a:p>
            <a:pPr lvl="1"/>
            <a:r>
              <a:rPr lang="en-US" dirty="0"/>
              <a:t>Build</a:t>
            </a:r>
          </a:p>
          <a:p>
            <a:pPr lvl="1"/>
            <a:r>
              <a:rPr lang="en-US" dirty="0"/>
              <a:t>Create JARs</a:t>
            </a:r>
          </a:p>
          <a:p>
            <a:pPr lvl="1"/>
            <a:r>
              <a:rPr lang="en-US" dirty="0"/>
              <a:t>Contains project info</a:t>
            </a:r>
          </a:p>
          <a:p>
            <a:pPr lvl="1"/>
            <a:r>
              <a:rPr lang="en-US" dirty="0"/>
              <a:t>Dependency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242095-18C2-DF84-4D09-C46A309654F8}"/>
              </a:ext>
            </a:extLst>
          </p:cNvPr>
          <p:cNvSpPr/>
          <p:nvPr/>
        </p:nvSpPr>
        <p:spPr>
          <a:xfrm>
            <a:off x="5423383" y="1825625"/>
            <a:ext cx="6665339" cy="466725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nector 5">
            <a:extLst>
              <a:ext uri="{FF2B5EF4-FFF2-40B4-BE49-F238E27FC236}">
                <a16:creationId xmlns:a16="http://schemas.microsoft.com/office/drawing/2014/main" id="{810A35FC-2CA4-BD59-EB17-BD7F69090AD4}"/>
              </a:ext>
            </a:extLst>
          </p:cNvPr>
          <p:cNvSpPr/>
          <p:nvPr/>
        </p:nvSpPr>
        <p:spPr>
          <a:xfrm>
            <a:off x="7088488" y="2787650"/>
            <a:ext cx="1181100" cy="1181100"/>
          </a:xfrm>
          <a:prstGeom prst="flowChartConnector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pull depend-</a:t>
            </a:r>
            <a:r>
              <a:rPr lang="en-US" sz="1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encies</a:t>
            </a:r>
            <a:endParaRPr lang="en-US" sz="1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D4739B-D877-BF22-2398-65856FD7B5E5}"/>
              </a:ext>
            </a:extLst>
          </p:cNvPr>
          <p:cNvGrpSpPr/>
          <p:nvPr/>
        </p:nvGrpSpPr>
        <p:grpSpPr>
          <a:xfrm>
            <a:off x="5545203" y="3736140"/>
            <a:ext cx="1191983" cy="383103"/>
            <a:chOff x="5716817" y="2268022"/>
            <a:chExt cx="1191983" cy="3831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5E91C7-5399-C8C6-3586-2BD8FFD2009A}"/>
                </a:ext>
              </a:extLst>
            </p:cNvPr>
            <p:cNvCxnSpPr>
              <a:cxnSpLocks/>
            </p:cNvCxnSpPr>
            <p:nvPr/>
          </p:nvCxnSpPr>
          <p:spPr>
            <a:xfrm>
              <a:off x="5740400" y="2295525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77848B-FA1E-85B1-8BA3-84328DEBF1CB}"/>
                </a:ext>
              </a:extLst>
            </p:cNvPr>
            <p:cNvCxnSpPr>
              <a:cxnSpLocks/>
            </p:cNvCxnSpPr>
            <p:nvPr/>
          </p:nvCxnSpPr>
          <p:spPr>
            <a:xfrm>
              <a:off x="5740400" y="2651125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F2DD51-A5CC-1F78-35F8-CA2B17D4D1F9}"/>
                </a:ext>
              </a:extLst>
            </p:cNvPr>
            <p:cNvSpPr txBox="1"/>
            <p:nvPr/>
          </p:nvSpPr>
          <p:spPr>
            <a:xfrm>
              <a:off x="5716817" y="2268022"/>
              <a:ext cx="1079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pom.xml</a:t>
              </a:r>
              <a:endPara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9A231D-CAB7-CA85-F732-5BCB7C7CD3B0}"/>
              </a:ext>
            </a:extLst>
          </p:cNvPr>
          <p:cNvGrpSpPr/>
          <p:nvPr/>
        </p:nvGrpSpPr>
        <p:grpSpPr>
          <a:xfrm>
            <a:off x="8756053" y="3210347"/>
            <a:ext cx="1752592" cy="563893"/>
            <a:chOff x="5539919" y="3612634"/>
            <a:chExt cx="1311732" cy="64633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40D3E1-4B84-2375-EF91-2C3BD4537FCB}"/>
                </a:ext>
              </a:extLst>
            </p:cNvPr>
            <p:cNvCxnSpPr>
              <a:cxnSpLocks/>
            </p:cNvCxnSpPr>
            <p:nvPr/>
          </p:nvCxnSpPr>
          <p:spPr>
            <a:xfrm>
              <a:off x="5627917" y="3626366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987487-B07A-9E33-BA65-F776126F1521}"/>
                </a:ext>
              </a:extLst>
            </p:cNvPr>
            <p:cNvCxnSpPr>
              <a:cxnSpLocks/>
            </p:cNvCxnSpPr>
            <p:nvPr/>
          </p:nvCxnSpPr>
          <p:spPr>
            <a:xfrm>
              <a:off x="5627917" y="3981966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9694EB-2DC0-2E76-A98A-412AB97748D5}"/>
                </a:ext>
              </a:extLst>
            </p:cNvPr>
            <p:cNvSpPr txBox="1"/>
            <p:nvPr/>
          </p:nvSpPr>
          <p:spPr>
            <a:xfrm>
              <a:off x="5539919" y="3612634"/>
              <a:ext cx="1311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local repo</a:t>
              </a:r>
            </a:p>
          </p:txBody>
        </p:sp>
      </p:grpSp>
      <p:sp>
        <p:nvSpPr>
          <p:cNvPr id="24" name="Connector 23">
            <a:extLst>
              <a:ext uri="{FF2B5EF4-FFF2-40B4-BE49-F238E27FC236}">
                <a16:creationId xmlns:a16="http://schemas.microsoft.com/office/drawing/2014/main" id="{1D7A40CE-A3D3-215E-1B0A-DFFCEE525B6E}"/>
              </a:ext>
            </a:extLst>
          </p:cNvPr>
          <p:cNvSpPr/>
          <p:nvPr/>
        </p:nvSpPr>
        <p:spPr>
          <a:xfrm>
            <a:off x="9041799" y="4442279"/>
            <a:ext cx="1181100" cy="1181100"/>
          </a:xfrm>
          <a:prstGeom prst="flowChartConnector">
            <a:avLst/>
          </a:prstGeom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build</a:t>
            </a:r>
          </a:p>
        </p:txBody>
      </p:sp>
      <p:sp>
        <p:nvSpPr>
          <p:cNvPr id="25" name="Multidocument 24">
            <a:extLst>
              <a:ext uri="{FF2B5EF4-FFF2-40B4-BE49-F238E27FC236}">
                <a16:creationId xmlns:a16="http://schemas.microsoft.com/office/drawing/2014/main" id="{DA1C895B-C40D-B670-1AE8-E125E649CDCC}"/>
              </a:ext>
            </a:extLst>
          </p:cNvPr>
          <p:cNvSpPr/>
          <p:nvPr/>
        </p:nvSpPr>
        <p:spPr>
          <a:xfrm>
            <a:off x="6959298" y="4729162"/>
            <a:ext cx="1439479" cy="876300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Sources</a:t>
            </a: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DB00AA79-482E-C111-23AD-979E442CB4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47503" y="2632788"/>
            <a:ext cx="294440" cy="1028935"/>
          </a:xfrm>
          <a:prstGeom prst="curvedConnector2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EF6AD2EA-2530-1F3E-0E4A-1F1FD77682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63248" y="3125880"/>
            <a:ext cx="294440" cy="1028935"/>
          </a:xfrm>
          <a:prstGeom prst="curvedConnector2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B1E693-C4A4-2486-A2DF-51ADA2FCE3FF}"/>
              </a:ext>
            </a:extLst>
          </p:cNvPr>
          <p:cNvGrpSpPr/>
          <p:nvPr/>
        </p:nvGrpSpPr>
        <p:grpSpPr>
          <a:xfrm>
            <a:off x="10029219" y="5782746"/>
            <a:ext cx="1752592" cy="369332"/>
            <a:chOff x="5539919" y="3612634"/>
            <a:chExt cx="1311732" cy="369332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679DAD-F3B1-EAF2-4FEE-390FD477DC73}"/>
                </a:ext>
              </a:extLst>
            </p:cNvPr>
            <p:cNvCxnSpPr>
              <a:cxnSpLocks/>
            </p:cNvCxnSpPr>
            <p:nvPr/>
          </p:nvCxnSpPr>
          <p:spPr>
            <a:xfrm>
              <a:off x="5627917" y="3626366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245DF0D-253A-C6E2-5588-9A75A88F0907}"/>
                </a:ext>
              </a:extLst>
            </p:cNvPr>
            <p:cNvCxnSpPr>
              <a:cxnSpLocks/>
            </p:cNvCxnSpPr>
            <p:nvPr/>
          </p:nvCxnSpPr>
          <p:spPr>
            <a:xfrm>
              <a:off x="5627917" y="3981966"/>
              <a:ext cx="1168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3929D9-2893-341E-EF2B-11259A8F85FA}"/>
                </a:ext>
              </a:extLst>
            </p:cNvPr>
            <p:cNvSpPr txBox="1"/>
            <p:nvPr/>
          </p:nvSpPr>
          <p:spPr>
            <a:xfrm>
              <a:off x="5539919" y="3612634"/>
              <a:ext cx="1311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executable</a:t>
              </a:r>
            </a:p>
          </p:txBody>
        </p:sp>
      </p:grpSp>
      <p:sp>
        <p:nvSpPr>
          <p:cNvPr id="26" name="Multidocument 25">
            <a:extLst>
              <a:ext uri="{FF2B5EF4-FFF2-40B4-BE49-F238E27FC236}">
                <a16:creationId xmlns:a16="http://schemas.microsoft.com/office/drawing/2014/main" id="{56EB403E-17EE-3E92-8446-78C68B6260FA}"/>
              </a:ext>
            </a:extLst>
          </p:cNvPr>
          <p:cNvSpPr/>
          <p:nvPr/>
        </p:nvSpPr>
        <p:spPr>
          <a:xfrm>
            <a:off x="5565890" y="2333625"/>
            <a:ext cx="1439479" cy="876300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remote </a:t>
            </a:r>
          </a:p>
          <a:p>
            <a:pPr algn="ctr"/>
            <a:r>
              <a:rPr lang="en-US" dirty="0"/>
              <a:t>libraries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E25A7A6-709D-C3A4-87B5-2D5128910588}"/>
              </a:ext>
            </a:extLst>
          </p:cNvPr>
          <p:cNvCxnSpPr>
            <a:stCxn id="6" idx="6"/>
          </p:cNvCxnSpPr>
          <p:nvPr/>
        </p:nvCxnSpPr>
        <p:spPr>
          <a:xfrm>
            <a:off x="8269588" y="3378200"/>
            <a:ext cx="569612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82D79F2-BFF5-B1DB-CB8D-F7F7B19A567E}"/>
              </a:ext>
            </a:extLst>
          </p:cNvPr>
          <p:cNvCxnSpPr/>
          <p:nvPr/>
        </p:nvCxnSpPr>
        <p:spPr>
          <a:xfrm>
            <a:off x="8471247" y="5020746"/>
            <a:ext cx="569612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AD6D394-54F2-249F-7011-25FDADF9A228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9632349" y="3532572"/>
            <a:ext cx="0" cy="909707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45CFC412-F03C-869E-63C5-BA4DE647B526}"/>
              </a:ext>
            </a:extLst>
          </p:cNvPr>
          <p:cNvCxnSpPr>
            <a:cxnSpLocks/>
            <a:endCxn id="30" idx="0"/>
          </p:cNvCxnSpPr>
          <p:nvPr/>
        </p:nvCxnSpPr>
        <p:spPr>
          <a:xfrm rot="16200000" flipH="1">
            <a:off x="10181164" y="5058395"/>
            <a:ext cx="793750" cy="654952"/>
          </a:xfrm>
          <a:prstGeom prst="curvedConnector3">
            <a:avLst>
              <a:gd name="adj1" fmla="val -7600"/>
            </a:avLst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B9B506B0-0910-4A5B-856D-63FEBA10E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37" y="122839"/>
            <a:ext cx="7772400" cy="282885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559BF19-E04E-EA7D-33F6-A03CC1E92B27}"/>
              </a:ext>
            </a:extLst>
          </p:cNvPr>
          <p:cNvSpPr txBox="1"/>
          <p:nvPr/>
        </p:nvSpPr>
        <p:spPr>
          <a:xfrm>
            <a:off x="9457026" y="1172070"/>
            <a:ext cx="249382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POM file: XML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source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plugins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goals</a:t>
            </a:r>
          </a:p>
          <a:p>
            <a:r>
              <a:rPr lang="en-US" sz="20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6619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38B9-5E6B-F645-C064-5BF0030C5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46300" cy="1325563"/>
          </a:xfrm>
        </p:spPr>
        <p:txBody>
          <a:bodyPr/>
          <a:lstStyle/>
          <a:p>
            <a:r>
              <a:rPr lang="en-US" dirty="0"/>
              <a:t>Gradle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ECBD-8F7A-68DC-3397-2EF80AF8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520" y="1825625"/>
            <a:ext cx="7351675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Groovy-based declarative build tool</a:t>
            </a:r>
          </a:p>
          <a:p>
            <a:pPr lvl="1"/>
            <a:r>
              <a:rPr lang="en-US" dirty="0"/>
              <a:t>Groovy: Java-based language with dynamic programming features</a:t>
            </a:r>
          </a:p>
          <a:p>
            <a:pPr lvl="1"/>
            <a:r>
              <a:rPr lang="en-US" dirty="0"/>
              <a:t>Java-focused</a:t>
            </a:r>
          </a:p>
          <a:p>
            <a:r>
              <a:rPr lang="en-US" dirty="0"/>
              <a:t>Consists of “projects” </a:t>
            </a:r>
          </a:p>
          <a:p>
            <a:pPr lvl="1"/>
            <a:r>
              <a:rPr lang="en-US" dirty="0"/>
              <a:t>Each project consists of one or more “tasks”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build.gradle</a:t>
            </a:r>
            <a:r>
              <a:rPr lang="en-US" dirty="0"/>
              <a:t>: contains the scripts</a:t>
            </a:r>
          </a:p>
          <a:p>
            <a:pPr lvl="1"/>
            <a:r>
              <a:rPr lang="en-US" dirty="0"/>
              <a:t>Defines tasks, dependencies</a:t>
            </a:r>
          </a:p>
          <a:p>
            <a:r>
              <a:rPr lang="en-US" dirty="0"/>
              <a:t>Run:</a:t>
            </a:r>
          </a:p>
          <a:p>
            <a:pPr lvl="1"/>
            <a:r>
              <a:rPr lang="en-US" dirty="0"/>
              <a:t>Gradle compiles java files into .class files</a:t>
            </a:r>
          </a:p>
          <a:p>
            <a:pPr lvl="1"/>
            <a:r>
              <a:rPr lang="en-US" dirty="0"/>
              <a:t>Converts .class files into </a:t>
            </a:r>
            <a:r>
              <a:rPr lang="en-US" i="1" dirty="0"/>
              <a:t>DEX code</a:t>
            </a:r>
          </a:p>
          <a:p>
            <a:pPr lvl="1"/>
            <a:r>
              <a:rPr lang="en-US" dirty="0"/>
              <a:t>Everything is packaged into an  </a:t>
            </a:r>
            <a:r>
              <a:rPr lang="en-US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apk</a:t>
            </a:r>
            <a:r>
              <a:rPr lang="en-US" dirty="0"/>
              <a:t>  file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31C57-A621-348B-44CC-9B436F985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712" y="531348"/>
            <a:ext cx="2800350" cy="295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4DDE6-7572-C3BD-0430-178903328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80" y="2715647"/>
            <a:ext cx="1243040" cy="474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7E6AB-C6CC-EDCF-22D0-016D8E17D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187" y="3189981"/>
            <a:ext cx="5769428" cy="34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9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122-A657-E6FF-CD6C-569561E2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Gradle build 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A43E1-47A3-0049-36E2-4389C96D5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Variants of builds are useful for many reasons</a:t>
            </a:r>
          </a:p>
          <a:p>
            <a:r>
              <a:rPr lang="en-US" dirty="0"/>
              <a:t>Typical types</a:t>
            </a:r>
          </a:p>
          <a:p>
            <a:pPr lvl="1"/>
            <a:r>
              <a:rPr lang="en-US" dirty="0"/>
              <a:t>Release</a:t>
            </a:r>
          </a:p>
          <a:p>
            <a:pPr lvl="1"/>
            <a:r>
              <a:rPr lang="en-US" dirty="0"/>
              <a:t>Debug</a:t>
            </a:r>
          </a:p>
          <a:p>
            <a:pPr lvl="1"/>
            <a:r>
              <a:rPr lang="en-US" dirty="0"/>
              <a:t>Language </a:t>
            </a:r>
          </a:p>
          <a:p>
            <a:pPr lvl="1"/>
            <a:r>
              <a:rPr lang="en-US" dirty="0"/>
              <a:t>Free/paid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More: </a:t>
            </a:r>
            <a:r>
              <a:rPr lang="en-US" dirty="0">
                <a:hlinkClick r:id="rId2"/>
              </a:rPr>
              <a:t>https://developer.android.com/build/gradle-build-overview#kts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710FF-1B10-F49C-CF98-98985E5CD88D}"/>
              </a:ext>
            </a:extLst>
          </p:cNvPr>
          <p:cNvSpPr txBox="1"/>
          <p:nvPr/>
        </p:nvSpPr>
        <p:spPr>
          <a:xfrm>
            <a:off x="4094922" y="3244334"/>
            <a:ext cx="36519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Applies to other build environments!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All</a:t>
            </a:r>
            <a:r>
              <a:rPr lang="en-US" dirty="0"/>
              <a:t> support this as well</a:t>
            </a:r>
          </a:p>
        </p:txBody>
      </p:sp>
    </p:spTree>
    <p:extLst>
      <p:ext uri="{BB962C8B-B14F-4D97-AF65-F5344CB8AC3E}">
        <p14:creationId xmlns:p14="http://schemas.microsoft.com/office/powerpoint/2010/main" val="24719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rk-background-hasker-presentation" id="{1577FF19-119C-D341-8420-453FB74959AD}" vid="{F6E06238-5418-F24E-ADE0-7239319DC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swe2710-presentation</Template>
  <TotalTime>439</TotalTime>
  <Words>847</Words>
  <Application>Microsoft Macintosh PowerPoint</Application>
  <PresentationFormat>Widescreen</PresentationFormat>
  <Paragraphs>150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Consolas</vt:lpstr>
      <vt:lpstr>Corbel</vt:lpstr>
      <vt:lpstr>Depth</vt:lpstr>
      <vt:lpstr>Build Tools</vt:lpstr>
      <vt:lpstr>Goal this week</vt:lpstr>
      <vt:lpstr>Automated build tools</vt:lpstr>
      <vt:lpstr>History</vt:lpstr>
      <vt:lpstr>Why?</vt:lpstr>
      <vt:lpstr>Continuous Integration</vt:lpstr>
      <vt:lpstr>Maven</vt:lpstr>
      <vt:lpstr>Gradle</vt:lpstr>
      <vt:lpstr>Gradle build variants</vt:lpstr>
      <vt:lpstr> Fixing “it works on my machine”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Hasker, Robert</dc:creator>
  <cp:lastModifiedBy>Rob Hasker</cp:lastModifiedBy>
  <cp:revision>31</cp:revision>
  <dcterms:created xsi:type="dcterms:W3CDTF">2026-02-20T18:23:19Z</dcterms:created>
  <dcterms:modified xsi:type="dcterms:W3CDTF">2026-02-24T01:07:23Z</dcterms:modified>
</cp:coreProperties>
</file>