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</p:sldMasterIdLst>
  <p:notesMasterIdLst>
    <p:notesMasterId r:id="rId19"/>
  </p:notesMasterIdLst>
  <p:sldIdLst>
    <p:sldId id="256" r:id="rId2"/>
    <p:sldId id="279" r:id="rId3"/>
    <p:sldId id="258" r:id="rId4"/>
    <p:sldId id="259" r:id="rId5"/>
    <p:sldId id="260" r:id="rId6"/>
    <p:sldId id="261" r:id="rId7"/>
    <p:sldId id="263" r:id="rId8"/>
    <p:sldId id="265" r:id="rId9"/>
    <p:sldId id="268" r:id="rId10"/>
    <p:sldId id="269" r:id="rId11"/>
    <p:sldId id="270" r:id="rId12"/>
    <p:sldId id="271" r:id="rId13"/>
    <p:sldId id="280" r:id="rId14"/>
    <p:sldId id="276" r:id="rId15"/>
    <p:sldId id="277" r:id="rId16"/>
    <p:sldId id="278" r:id="rId17"/>
    <p:sldId id="272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E7B594C-47C7-4E77-A232-C765920AE1B8}">
  <a:tblStyle styleId="{BE7B594C-47C7-4E77-A232-C765920AE1B8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76" d="100"/>
          <a:sy n="76" d="100"/>
        </p:scale>
        <p:origin x="62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054573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83237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922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005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3348021"/>
            <a:ext cx="6858000" cy="1231118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solidFill>
                  <a:schemeClr val="tx1"/>
                </a:soli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2770782"/>
            <a:ext cx="6858000" cy="565519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43000" y="2632472"/>
            <a:ext cx="6858000" cy="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29818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275370"/>
            <a:ext cx="7886700" cy="614516"/>
          </a:xfrm>
        </p:spPr>
        <p:txBody>
          <a:bodyPr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29841" y="740569"/>
            <a:ext cx="7886700" cy="2534801"/>
          </a:xfrm>
        </p:spPr>
        <p:txBody>
          <a:bodyPr anchor="t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889887"/>
            <a:ext cx="7885509" cy="511854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 smtClean="0">
                <a:solidFill>
                  <a:schemeClr val="dk1"/>
                </a:solidFill>
              </a:rPr>
              <a:t>‹#›</a:t>
            </a:fld>
            <a:endParaRPr lang="en" sz="130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08911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2650758"/>
          </a:xfrm>
        </p:spPr>
        <p:txBody>
          <a:bodyPr anchor="ctr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367049"/>
            <a:ext cx="7885509" cy="1126370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864905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273844"/>
            <a:ext cx="6977064" cy="2244678"/>
          </a:xfrm>
        </p:spPr>
        <p:txBody>
          <a:bodyPr anchor="ctr"/>
          <a:lstStyle>
            <a:lvl1pPr>
              <a:defRPr sz="33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2524168"/>
            <a:ext cx="656422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3376297"/>
            <a:ext cx="7884318" cy="1117122"/>
          </a:xfrm>
        </p:spPr>
        <p:txBody>
          <a:bodyPr anchor="ctr"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3283" y="590118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73760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745226"/>
            <a:ext cx="7886700" cy="1883876"/>
          </a:xfrm>
        </p:spPr>
        <p:txBody>
          <a:bodyPr anchor="b">
            <a:normAutofit/>
          </a:bodyPr>
          <a:lstStyle>
            <a:lvl1pPr>
              <a:defRPr sz="405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37936"/>
            <a:ext cx="7885509" cy="855483"/>
          </a:xfr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793805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414462"/>
            <a:ext cx="221015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1928812"/>
            <a:ext cx="2195513" cy="2940844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414462"/>
            <a:ext cx="2202181" cy="43219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1928813"/>
            <a:ext cx="2210096" cy="2940843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414462"/>
            <a:ext cx="2199085" cy="432197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1928812"/>
            <a:ext cx="2199085" cy="2940842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674923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3223127"/>
            <a:ext cx="2205038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999064" y="1692266"/>
            <a:ext cx="2205038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3655324"/>
            <a:ext cx="220503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3223127"/>
            <a:ext cx="219789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426747" y="1692266"/>
            <a:ext cx="2197894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3655323"/>
            <a:ext cx="2200805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3223127"/>
            <a:ext cx="2199085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5853241" y="1692266"/>
            <a:ext cx="2199085" cy="1143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3655322"/>
            <a:ext cx="2201998" cy="494392"/>
          </a:xfrm>
        </p:spPr>
        <p:txBody>
          <a:bodyPr anchor="t">
            <a:normAutofit/>
          </a:bodyPr>
          <a:lstStyle>
            <a:lvl1pPr marL="0" indent="0">
              <a:buNone/>
              <a:defRPr sz="10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964552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20316" y="1260872"/>
            <a:ext cx="7895034" cy="1608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176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6543675" y="273844"/>
            <a:ext cx="0" cy="4358879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514231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620316" y="1260872"/>
            <a:ext cx="7895034" cy="1608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6349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3348021"/>
            <a:ext cx="6858000" cy="1231118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2770256"/>
            <a:ext cx="6858000" cy="565519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15554" y="3426017"/>
            <a:ext cx="7895034" cy="1608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88730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369219"/>
            <a:ext cx="3768912" cy="35004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369219"/>
            <a:ext cx="3775470" cy="35004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0316" y="1260872"/>
            <a:ext cx="7895034" cy="1608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63781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260872"/>
            <a:ext cx="3768912" cy="617934"/>
          </a:xfrm>
        </p:spPr>
        <p:txBody>
          <a:bodyPr anchor="b"/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1878806"/>
            <a:ext cx="3768912" cy="29908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260872"/>
            <a:ext cx="3776661" cy="61793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1878806"/>
            <a:ext cx="3776661" cy="29908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620316" y="1260872"/>
            <a:ext cx="7895034" cy="1608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24575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620316" y="1260872"/>
            <a:ext cx="7895034" cy="16080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9386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20307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9857" y="810090"/>
            <a:ext cx="4629150" cy="399299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1543050"/>
            <a:ext cx="2739019" cy="3257551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20316" y="1538107"/>
            <a:ext cx="2958703" cy="9886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475363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887391" y="740569"/>
            <a:ext cx="4629150" cy="4104055"/>
          </a:xfrm>
        </p:spPr>
        <p:txBody>
          <a:bodyPr anchor="t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1543050"/>
            <a:ext cx="2739019" cy="3321671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620316" y="1538107"/>
            <a:ext cx="2958703" cy="9886"/>
          </a:xfrm>
          <a:prstGeom prst="line">
            <a:avLst/>
          </a:prstGeom>
          <a:ln w="41275">
            <a:solidFill>
              <a:srgbClr val="9E1B2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613091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369219"/>
            <a:ext cx="7675350" cy="3500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7191" y="4733925"/>
            <a:ext cx="42929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 smtClean="0">
                <a:solidFill>
                  <a:schemeClr val="dk1"/>
                </a:solidFill>
              </a:rPr>
              <a:t>‹#›</a:t>
            </a:fld>
            <a:endParaRPr lang="en" sz="130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851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5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ctrTitle"/>
          </p:nvPr>
        </p:nvSpPr>
        <p:spPr>
          <a:xfrm>
            <a:off x="1657350" y="3348021"/>
            <a:ext cx="6858000" cy="1231118"/>
          </a:xfrm>
        </p:spPr>
        <p:txBody>
          <a:bodyPr lIns="91425" tIns="91425" rIns="91425" bIns="91425" anchor="ctr" anchorCtr="0">
            <a:noAutofit/>
          </a:bodyPr>
          <a:lstStyle/>
          <a:p>
            <a:pPr lvl="0"/>
            <a:r>
              <a:rPr lang="en" dirty="0">
                <a:sym typeface="Calibri"/>
              </a:rPr>
              <a:t>Defect Tracking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F6AFFB0-5257-13A7-23EA-A4770BE0F7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 dirty="0"/>
              <a:t>Customer Issue Tracking (IT)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>
            <a:normAutofit fontScale="85000" lnSpcReduction="20000"/>
          </a:bodyPr>
          <a:lstStyle/>
          <a:p>
            <a:r>
              <a:rPr lang="en-US" altLang="en-US" dirty="0"/>
              <a:t>Customers have many issues:</a:t>
            </a:r>
          </a:p>
          <a:p>
            <a:pPr lvl="1"/>
            <a:r>
              <a:rPr lang="en-US" altLang="en-US" dirty="0"/>
              <a:t>how to use software</a:t>
            </a:r>
          </a:p>
          <a:p>
            <a:pPr lvl="1"/>
            <a:r>
              <a:rPr lang="en-US" altLang="en-US" dirty="0"/>
              <a:t>installation issues</a:t>
            </a:r>
          </a:p>
          <a:p>
            <a:pPr lvl="1"/>
            <a:r>
              <a:rPr lang="en-US" altLang="en-US" dirty="0"/>
              <a:t>perceived problems</a:t>
            </a:r>
          </a:p>
          <a:p>
            <a:pPr lvl="1"/>
            <a:r>
              <a:rPr lang="en-US" altLang="en-US" dirty="0"/>
              <a:t>problems that have already been resolved in a previous patch</a:t>
            </a:r>
          </a:p>
          <a:p>
            <a:pPr lvl="1"/>
            <a:r>
              <a:rPr lang="en-US" altLang="en-US" dirty="0"/>
              <a:t>known issues</a:t>
            </a:r>
          </a:p>
          <a:p>
            <a:pPr lvl="1"/>
            <a:r>
              <a:rPr lang="en-US" altLang="en-US" dirty="0"/>
              <a:t>ship me a manual, please</a:t>
            </a:r>
          </a:p>
          <a:p>
            <a:pPr lvl="1"/>
            <a:r>
              <a:rPr lang="en-US" altLang="en-US" dirty="0"/>
              <a:t>…</a:t>
            </a:r>
          </a:p>
          <a:p>
            <a:r>
              <a:rPr lang="en-US" altLang="en-US" dirty="0"/>
              <a:t>Some of these issues will result in new defect awareness, some may not</a:t>
            </a:r>
          </a:p>
          <a:p>
            <a:r>
              <a:rPr lang="en-US" altLang="en-US" dirty="0"/>
              <a:t>Requirements of issue tracking systems will include:</a:t>
            </a:r>
          </a:p>
          <a:p>
            <a:pPr lvl="1"/>
            <a:r>
              <a:rPr lang="en-US" altLang="en-US" dirty="0"/>
              <a:t>customer relationship management tie-in</a:t>
            </a:r>
          </a:p>
          <a:p>
            <a:pPr lvl="1"/>
            <a:r>
              <a:rPr lang="en-US" altLang="en-US" dirty="0"/>
              <a:t>searchable knowledge bases</a:t>
            </a:r>
          </a:p>
          <a:p>
            <a:pPr lvl="1"/>
            <a:r>
              <a:rPr lang="en-US" altLang="en-US" dirty="0"/>
              <a:t>customer tracking of issue progress</a:t>
            </a:r>
          </a:p>
          <a:p>
            <a:pPr lvl="1"/>
            <a:r>
              <a:rPr lang="en-US" altLang="en-US" dirty="0"/>
              <a:t>…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086600" y="4767263"/>
            <a:ext cx="2057400" cy="274637"/>
          </a:xfrm>
        </p:spPr>
        <p:txBody>
          <a:bodyPr/>
          <a:lstStyle/>
          <a:p>
            <a:fld id="{678C6753-C546-4F35-BB31-7FD38889A51E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091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 dirty="0"/>
              <a:t>Shipping Known Defects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>
            <a:normAutofit/>
          </a:bodyPr>
          <a:lstStyle/>
          <a:p>
            <a:r>
              <a:rPr lang="en-US" altLang="en-US" dirty="0"/>
              <a:t>Zero defects: not feasible in non-trivial software</a:t>
            </a:r>
          </a:p>
          <a:p>
            <a:pPr lvl="1"/>
            <a:r>
              <a:rPr lang="en-US" altLang="en-US" dirty="0"/>
              <a:t>at least, not without (expensive) correctness proofs</a:t>
            </a:r>
          </a:p>
          <a:p>
            <a:pPr lvl="1"/>
            <a:r>
              <a:rPr lang="en-US" altLang="en-US" dirty="0"/>
              <a:t>how many defects are acceptable?</a:t>
            </a:r>
          </a:p>
          <a:p>
            <a:pPr lvl="1"/>
            <a:r>
              <a:rPr lang="en-US" altLang="en-US" dirty="0"/>
              <a:t>how many are you shipping?</a:t>
            </a:r>
          </a:p>
          <a:p>
            <a:r>
              <a:rPr lang="en-US" altLang="en-US" dirty="0"/>
              <a:t>Defect seeding</a:t>
            </a:r>
          </a:p>
          <a:p>
            <a:pPr lvl="1"/>
            <a:r>
              <a:rPr lang="en-US" altLang="en-US" dirty="0"/>
              <a:t>inject defects, see how many are found, use the ratio</a:t>
            </a:r>
          </a:p>
          <a:p>
            <a:pPr lvl="1"/>
            <a:r>
              <a:rPr lang="en-US" altLang="en-US" dirty="0"/>
              <a:t>challenging to do – how to ensure it gives good information</a:t>
            </a:r>
          </a:p>
          <a:p>
            <a:r>
              <a:rPr lang="en-US" altLang="en-US" dirty="0"/>
              <a:t>Must measure customer satisfaction </a:t>
            </a:r>
          </a:p>
          <a:p>
            <a:pPr lvl="1"/>
            <a:r>
              <a:rPr lang="en-US" altLang="en-US" dirty="0"/>
              <a:t>How many did they find vs. known defects when shipped</a:t>
            </a:r>
          </a:p>
          <a:p>
            <a:pPr lvl="1"/>
            <a:r>
              <a:rPr lang="en-US" altLang="en-US" dirty="0"/>
              <a:t>Does this correlate with customer feedback?</a:t>
            </a:r>
          </a:p>
          <a:p>
            <a:pPr lvl="2"/>
            <a:r>
              <a:rPr lang="en-US" altLang="en-US" dirty="0"/>
              <a:t>Did we get the priorities right? Should we spend more on V&amp;V?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86708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/>
              <a:t>Testing/Coding Effort Changes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/>
              <a:t>Can only compare across releases if have a consistent testing effort</a:t>
            </a:r>
          </a:p>
          <a:p>
            <a:pPr lvl="1"/>
            <a:r>
              <a:rPr lang="en-US" altLang="en-US" dirty="0"/>
              <a:t>same number of testers, same productivity, same time, same general size of the release</a:t>
            </a:r>
          </a:p>
          <a:p>
            <a:r>
              <a:rPr lang="en-US" altLang="en-US" dirty="0"/>
              <a:t>If increase size of testing team relative to coding team,</a:t>
            </a:r>
          </a:p>
          <a:p>
            <a:pPr lvl="1"/>
            <a:r>
              <a:rPr lang="en-US" altLang="en-US" dirty="0"/>
              <a:t>ratio of known to unknown defects decreases</a:t>
            </a:r>
          </a:p>
          <a:p>
            <a:r>
              <a:rPr lang="en-US" altLang="en-US" dirty="0"/>
              <a:t>Assume ratio is 50%</a:t>
            </a:r>
          </a:p>
          <a:p>
            <a:pPr lvl="1"/>
            <a:r>
              <a:rPr lang="en-US" altLang="en-US" dirty="0"/>
              <a:t>ship with 50 known, actually shipping 100 defects</a:t>
            </a:r>
          </a:p>
          <a:p>
            <a:r>
              <a:rPr lang="en-US" altLang="en-US" dirty="0"/>
              <a:t>Add testers, raising ratio to 75%</a:t>
            </a:r>
          </a:p>
          <a:p>
            <a:pPr lvl="1"/>
            <a:r>
              <a:rPr lang="en-US" altLang="en-US" dirty="0"/>
              <a:t>ship with 75 known, actually shipping 100 defects</a:t>
            </a:r>
          </a:p>
          <a:p>
            <a:pPr lvl="2"/>
            <a:r>
              <a:rPr lang="en-US" altLang="en-US" dirty="0"/>
              <a:t>good to know. If increasing testing effort without increasing coding efforts, will be hard-pressed to meet the old thresholds</a:t>
            </a:r>
          </a:p>
          <a:p>
            <a:r>
              <a:rPr lang="en-US" altLang="en-US" dirty="0"/>
              <a:t>Add coders, lowering ratio to 25%</a:t>
            </a:r>
          </a:p>
          <a:p>
            <a:pPr lvl="1"/>
            <a:r>
              <a:rPr lang="en-US" altLang="en-US" dirty="0"/>
              <a:t>ship with 25 known, actually shipping 100 defects</a:t>
            </a:r>
          </a:p>
          <a:p>
            <a:r>
              <a:rPr lang="en-US" altLang="en-US" dirty="0"/>
              <a:t>Add coders and testers</a:t>
            </a:r>
          </a:p>
          <a:p>
            <a:pPr lvl="1"/>
            <a:r>
              <a:rPr lang="en-US" altLang="en-US" dirty="0"/>
              <a:t>ratios stay the same</a:t>
            </a:r>
          </a:p>
          <a:p>
            <a:pPr lvl="1"/>
            <a:r>
              <a:rPr lang="en-US" altLang="en-US" dirty="0"/>
              <a:t>but will reach the thresholds faster for the same sized effort</a:t>
            </a:r>
          </a:p>
        </p:txBody>
      </p:sp>
    </p:spTree>
    <p:extLst>
      <p:ext uri="{BB962C8B-B14F-4D97-AF65-F5344CB8AC3E}">
        <p14:creationId xmlns:p14="http://schemas.microsoft.com/office/powerpoint/2010/main" val="2895952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66BBE-38E8-EC98-608D-B8F85BF49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Debt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5857D-0740-92EB-37DF-AB12B10B6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Issue: sometimes we cut corners on projects</a:t>
            </a:r>
          </a:p>
          <a:p>
            <a:pPr lvl="1"/>
            <a:r>
              <a:rPr lang="en-US" dirty="0"/>
              <a:t>Is this always bad?</a:t>
            </a:r>
          </a:p>
          <a:p>
            <a:r>
              <a:rPr lang="en-US" i="1" dirty="0">
                <a:solidFill>
                  <a:schemeClr val="accent6"/>
                </a:solidFill>
              </a:rPr>
              <a:t>Technical debt</a:t>
            </a:r>
            <a:r>
              <a:rPr lang="en-US" dirty="0"/>
              <a:t>: a way to understand this</a:t>
            </a:r>
          </a:p>
          <a:p>
            <a:r>
              <a:rPr lang="en-US" i="1" dirty="0"/>
              <a:t>What is debt (in a financial sense)?</a:t>
            </a:r>
          </a:p>
          <a:p>
            <a:pPr lvl="1"/>
            <a:r>
              <a:rPr lang="en-US" dirty="0"/>
              <a:t>Principal, interest, payments, compounding</a:t>
            </a:r>
          </a:p>
          <a:p>
            <a:r>
              <a:rPr lang="en-US" i="1" dirty="0"/>
              <a:t>Is all debt bad?</a:t>
            </a:r>
          </a:p>
          <a:p>
            <a:pPr lvl="1"/>
            <a:r>
              <a:rPr lang="en-US" dirty="0"/>
              <a:t>What if we want to buy a home?</a:t>
            </a:r>
          </a:p>
          <a:p>
            <a:pPr lvl="1"/>
            <a:r>
              <a:rPr lang="en-US" dirty="0"/>
              <a:t>What if we are building a factory?</a:t>
            </a:r>
          </a:p>
          <a:p>
            <a:pPr lvl="1"/>
            <a:r>
              <a:rPr lang="en-US" dirty="0"/>
              <a:t>When is debt a problem?</a:t>
            </a:r>
          </a:p>
          <a:p>
            <a:r>
              <a:rPr lang="en-US" dirty="0"/>
              <a:t>In software: </a:t>
            </a:r>
          </a:p>
          <a:p>
            <a:pPr lvl="1"/>
            <a:r>
              <a:rPr lang="en-US" dirty="0"/>
              <a:t>Additional effort required to “fix” poor designs</a:t>
            </a:r>
          </a:p>
          <a:p>
            <a:pPr lvl="1"/>
            <a:r>
              <a:rPr lang="en-US" dirty="0"/>
              <a:t>Refactoring time</a:t>
            </a:r>
          </a:p>
          <a:p>
            <a:pPr lvl="1"/>
            <a:r>
              <a:rPr lang="en-US" dirty="0"/>
              <a:t>Kicking the can down the road…</a:t>
            </a:r>
          </a:p>
          <a:p>
            <a:endParaRPr lang="en-US" dirty="0"/>
          </a:p>
        </p:txBody>
      </p:sp>
      <p:pic>
        <p:nvPicPr>
          <p:cNvPr id="5" name="Picture 2" descr="Image result for interest compound comparison">
            <a:extLst>
              <a:ext uri="{FF2B5EF4-FFF2-40B4-BE49-F238E27FC236}">
                <a16:creationId xmlns:a16="http://schemas.microsoft.com/office/drawing/2014/main" id="{63BBF11B-A302-44F3-40EF-331CD16CF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132" y="2502361"/>
            <a:ext cx="2289658" cy="143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technical debt">
            <a:extLst>
              <a:ext uri="{FF2B5EF4-FFF2-40B4-BE49-F238E27FC236}">
                <a16:creationId xmlns:a16="http://schemas.microsoft.com/office/drawing/2014/main" id="{832BB7B5-DC46-F66E-FD3A-9E77B3B60A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1756" y="2203465"/>
            <a:ext cx="2794279" cy="2035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877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dirty="0"/>
              <a:t>Kinds of Technical Debt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770" y="1430156"/>
            <a:ext cx="3455670" cy="3438706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Unfit (bad) design</a:t>
            </a:r>
          </a:p>
          <a:p>
            <a:pPr lvl="1"/>
            <a:r>
              <a:rPr lang="en-US" dirty="0"/>
              <a:t>Defects</a:t>
            </a:r>
          </a:p>
          <a:p>
            <a:pPr lvl="1"/>
            <a:r>
              <a:rPr lang="en-US" dirty="0"/>
              <a:t>Insufficient test coverage</a:t>
            </a:r>
          </a:p>
          <a:p>
            <a:pPr lvl="1"/>
            <a:r>
              <a:rPr lang="en-US" dirty="0"/>
              <a:t>Excessive manual testing</a:t>
            </a:r>
          </a:p>
          <a:p>
            <a:pPr lvl="1"/>
            <a:r>
              <a:rPr lang="en-US" dirty="0"/>
              <a:t>Poor integration and release management</a:t>
            </a:r>
          </a:p>
          <a:p>
            <a:pPr lvl="1"/>
            <a:r>
              <a:rPr lang="en-US" dirty="0"/>
              <a:t>Lack of platform experience</a:t>
            </a:r>
          </a:p>
          <a:p>
            <a:pPr lvl="1"/>
            <a:r>
              <a:rPr lang="en-US" dirty="0"/>
              <a:t>Other kinds?</a:t>
            </a:r>
          </a:p>
        </p:txBody>
      </p:sp>
      <p:pic>
        <p:nvPicPr>
          <p:cNvPr id="6" name="Picture 2" descr="Image result for technical deb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9339" y="1559310"/>
            <a:ext cx="4368891" cy="3276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967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log.crisp.se/wp-content/uploads/2013/10/Screen-Shot-2013-10-11-at-17.28.07-300x2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068" y="1816115"/>
            <a:ext cx="4111785" cy="2741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dirty="0"/>
              <a:t>Technical Debt 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788" y="1370014"/>
            <a:ext cx="3314201" cy="3158444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Is old or new debt “better” to carry?</a:t>
            </a:r>
          </a:p>
          <a:p>
            <a:pPr lvl="2"/>
            <a:r>
              <a:rPr lang="en-US" dirty="0"/>
              <a:t>Why?</a:t>
            </a:r>
          </a:p>
          <a:p>
            <a:pPr lvl="1"/>
            <a:r>
              <a:rPr lang="en-US" dirty="0"/>
              <a:t>“A fresh mess is easier to clean”</a:t>
            </a:r>
          </a:p>
        </p:txBody>
      </p:sp>
    </p:spTree>
    <p:extLst>
      <p:ext uri="{BB962C8B-B14F-4D97-AF65-F5344CB8AC3E}">
        <p14:creationId xmlns:p14="http://schemas.microsoft.com/office/powerpoint/2010/main" val="121760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blog.crisp.se/wp-content/uploads/2013/10/Screen-Shot-2013-10-07-at-13.13.4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346" y="1408414"/>
            <a:ext cx="2492619" cy="130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dirty="0"/>
              <a:t>Dealing with Technical Debt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787" y="1370013"/>
            <a:ext cx="5670917" cy="349884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Identify as you go</a:t>
            </a:r>
          </a:p>
          <a:p>
            <a:pPr lvl="1"/>
            <a:r>
              <a:rPr lang="en-US" dirty="0"/>
              <a:t>Add PBIs to address</a:t>
            </a:r>
          </a:p>
          <a:p>
            <a:pPr lvl="1"/>
            <a:r>
              <a:rPr lang="en-US" dirty="0"/>
              <a:t>Recognize intentional debt can be good, but do not let it fester</a:t>
            </a:r>
          </a:p>
          <a:p>
            <a:pPr lvl="1"/>
            <a:r>
              <a:rPr lang="en-US" dirty="0"/>
              <a:t>Commonly: cap amount of acceptable tech debt</a:t>
            </a:r>
          </a:p>
          <a:p>
            <a:r>
              <a:rPr lang="en-US" dirty="0"/>
              <a:t>Issue: how can a non-technical PO prioritize fixing tech debt?</a:t>
            </a:r>
          </a:p>
          <a:p>
            <a:pPr lvl="1"/>
            <a:r>
              <a:rPr lang="en-US" dirty="0"/>
              <a:t>Solution: incorporate into a story that can be prioritized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system test showing response time too slow</a:t>
            </a:r>
          </a:p>
          <a:p>
            <a:pPr lvl="1"/>
            <a:r>
              <a:rPr lang="en-US" dirty="0"/>
              <a:t>list of features that changes would enable</a:t>
            </a:r>
          </a:p>
          <a:p>
            <a:pPr lvl="1"/>
            <a:r>
              <a:rPr lang="en-US" dirty="0"/>
              <a:t>increased customer satisfaction</a:t>
            </a:r>
          </a:p>
          <a:p>
            <a:r>
              <a:rPr lang="en-US" dirty="0"/>
              <a:t>Is naïve technical debt really tech debt?</a:t>
            </a:r>
          </a:p>
          <a:p>
            <a:pPr lvl="1"/>
            <a:r>
              <a:rPr lang="en-US" dirty="0"/>
              <a:t>If it isn’t intentional, then maybe it’s just a design defect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96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B9F31-7F16-4041-A789-49CD47CB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DB97B-B03A-4B88-99BD-3FCA6A0AF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00" y="1369218"/>
            <a:ext cx="7675350" cy="3500438"/>
          </a:xfrm>
        </p:spPr>
        <p:txBody>
          <a:bodyPr/>
          <a:lstStyle/>
          <a:p>
            <a:r>
              <a:rPr lang="en-US" dirty="0"/>
              <a:t>Defect/issue tracking</a:t>
            </a:r>
          </a:p>
          <a:p>
            <a:pPr lvl="1"/>
            <a:r>
              <a:rPr lang="en-US" dirty="0"/>
              <a:t>Essentially: PBIs</a:t>
            </a:r>
          </a:p>
          <a:p>
            <a:pPr lvl="1"/>
            <a:r>
              <a:rPr lang="en-US" dirty="0"/>
              <a:t>Added elements: who reported, showing customer problem fixed</a:t>
            </a:r>
          </a:p>
          <a:p>
            <a:pPr lvl="1"/>
            <a:r>
              <a:rPr lang="en-US" dirty="0"/>
              <a:t>Ensuring problem does not repeat – </a:t>
            </a:r>
            <a:r>
              <a:rPr lang="en-US" i="1" dirty="0">
                <a:solidFill>
                  <a:schemeClr val="accent2"/>
                </a:solidFill>
              </a:rPr>
              <a:t>must</a:t>
            </a:r>
            <a:r>
              <a:rPr lang="en-US" dirty="0"/>
              <a:t> add a test!</a:t>
            </a:r>
          </a:p>
          <a:p>
            <a:pPr lvl="1"/>
            <a:r>
              <a:rPr lang="en-US" dirty="0"/>
              <a:t>Metrics around defects</a:t>
            </a:r>
          </a:p>
          <a:p>
            <a:r>
              <a:rPr lang="en-US" dirty="0"/>
              <a:t>Technical debt</a:t>
            </a:r>
          </a:p>
          <a:p>
            <a:pPr lvl="1"/>
            <a:r>
              <a:rPr lang="en-US" dirty="0"/>
              <a:t>Sometimes, a good choice: must release tomorrow, can fix later</a:t>
            </a:r>
          </a:p>
          <a:p>
            <a:pPr lvl="1"/>
            <a:r>
              <a:rPr lang="en-US" dirty="0"/>
              <a:t>Must have a plan to manage</a:t>
            </a:r>
          </a:p>
          <a:p>
            <a:pPr lvl="1"/>
            <a:r>
              <a:rPr lang="en-US" dirty="0"/>
              <a:t>Must track</a:t>
            </a:r>
          </a:p>
          <a:p>
            <a:pPr lvl="1"/>
            <a:r>
              <a:rPr lang="en-US" dirty="0"/>
              <a:t>Attempt to recast “fixing technical debt” as customer-facing </a:t>
            </a:r>
            <a:r>
              <a:rPr lang="en-US"/>
              <a:t>PBI 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97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37596-CC81-3954-B8CB-EEB3B4B38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ADBFE-7F7F-87FC-8B09-F7157B756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00" y="2042473"/>
            <a:ext cx="7675350" cy="2975802"/>
          </a:xfrm>
        </p:spPr>
        <p:txBody>
          <a:bodyPr>
            <a:normAutofit/>
          </a:bodyPr>
          <a:lstStyle/>
          <a:p>
            <a:r>
              <a:rPr lang="en-US" dirty="0"/>
              <a:t>What is a bug?</a:t>
            </a:r>
          </a:p>
          <a:p>
            <a:pPr lvl="1"/>
            <a:r>
              <a:rPr lang="en-US" altLang="en-US" dirty="0"/>
              <a:t>Original software </a:t>
            </a:r>
            <a:r>
              <a:rPr lang="ja-JP" altLang="en-US" dirty="0"/>
              <a:t>“</a:t>
            </a:r>
            <a:r>
              <a:rPr lang="en-US" altLang="ja-JP" dirty="0"/>
              <a:t>bug</a:t>
            </a:r>
            <a:r>
              <a:rPr lang="ja-JP" altLang="en-US" dirty="0"/>
              <a:t>”</a:t>
            </a:r>
            <a:r>
              <a:rPr lang="en-US" altLang="ja-JP" dirty="0"/>
              <a:t>: a moth flew into a relay in the Mark II computer</a:t>
            </a:r>
          </a:p>
          <a:p>
            <a:pPr lvl="1"/>
            <a:r>
              <a:rPr lang="en-US" altLang="ja-JP" dirty="0"/>
              <a:t>This shorted out a connection, causing the system to fail</a:t>
            </a:r>
          </a:p>
          <a:p>
            <a:pPr lvl="1"/>
            <a:r>
              <a:rPr lang="en-US" altLang="ja-JP" dirty="0"/>
              <a:t>1946 – this entry is in the log book</a:t>
            </a:r>
          </a:p>
          <a:p>
            <a:r>
              <a:rPr lang="en-US" dirty="0"/>
              <a:t>Why call it a defect?</a:t>
            </a:r>
          </a:p>
          <a:p>
            <a:pPr lvl="1"/>
            <a:r>
              <a:rPr lang="en-US" dirty="0"/>
              <a:t>Implication of a bug: it accidently crept into the code</a:t>
            </a:r>
          </a:p>
          <a:p>
            <a:pPr lvl="2"/>
            <a:r>
              <a:rPr lang="en-US" dirty="0"/>
              <a:t>Is this ever the case?</a:t>
            </a:r>
          </a:p>
          <a:p>
            <a:pPr lvl="1"/>
            <a:r>
              <a:rPr lang="en-US" dirty="0"/>
              <a:t>Defect is a better term</a:t>
            </a:r>
          </a:p>
        </p:txBody>
      </p:sp>
      <p:pic>
        <p:nvPicPr>
          <p:cNvPr id="4" name="Picture 2" descr="Image result for original bug moth">
            <a:extLst>
              <a:ext uri="{FF2B5EF4-FFF2-40B4-BE49-F238E27FC236}">
                <a16:creationId xmlns:a16="http://schemas.microsoft.com/office/drawing/2014/main" id="{958A44F6-EB13-6CBA-759B-B7A7E94DB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598" y="383701"/>
            <a:ext cx="5019675" cy="1768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826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/>
              <a:t>Defect Tracking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>
            <a:normAutofit/>
          </a:bodyPr>
          <a:lstStyle/>
          <a:p>
            <a:r>
              <a:rPr lang="en-US" altLang="en-US" dirty="0"/>
              <a:t>Requirement: track all discovered defects</a:t>
            </a:r>
          </a:p>
          <a:p>
            <a:pPr lvl="1"/>
            <a:r>
              <a:rPr lang="en-US" altLang="en-US" dirty="0"/>
              <a:t>Must validate, correct</a:t>
            </a:r>
          </a:p>
          <a:p>
            <a:pPr lvl="1"/>
            <a:r>
              <a:rPr lang="en-US" altLang="en-US" dirty="0"/>
              <a:t>Must avoid reoccurrence</a:t>
            </a:r>
          </a:p>
          <a:p>
            <a:pPr lvl="1"/>
            <a:r>
              <a:rPr lang="en-US" altLang="en-US" dirty="0"/>
              <a:t>Key issue: </a:t>
            </a:r>
            <a:r>
              <a:rPr lang="en-US" altLang="en-US" dirty="0">
                <a:solidFill>
                  <a:schemeClr val="accent6"/>
                </a:solidFill>
              </a:rPr>
              <a:t>clients not impressed by repeated failures</a:t>
            </a:r>
          </a:p>
          <a:p>
            <a:r>
              <a:rPr lang="en-US" altLang="en-US" dirty="0"/>
              <a:t>Necessary:</a:t>
            </a:r>
          </a:p>
          <a:p>
            <a:pPr lvl="1"/>
            <a:r>
              <a:rPr lang="en-US" altLang="en-US" dirty="0"/>
              <a:t>Don’t lose reported defects</a:t>
            </a:r>
          </a:p>
          <a:p>
            <a:pPr lvl="1"/>
            <a:r>
              <a:rPr lang="en-US" altLang="en-US" dirty="0"/>
              <a:t>Ensure defect is fixed</a:t>
            </a:r>
          </a:p>
          <a:p>
            <a:pPr lvl="1"/>
            <a:r>
              <a:rPr lang="en-US" altLang="en-US" dirty="0"/>
              <a:t>Ensure coders don’t work on non-defects</a:t>
            </a:r>
          </a:p>
          <a:p>
            <a:pPr lvl="2"/>
            <a:r>
              <a:rPr lang="en-US" altLang="en-US" dirty="0"/>
              <a:t>Features masquerading as defects</a:t>
            </a:r>
          </a:p>
          <a:p>
            <a:pPr lvl="2"/>
            <a:r>
              <a:rPr lang="en-US" altLang="en-US" dirty="0"/>
              <a:t>Wasting time fixing something that isn’t broken</a:t>
            </a:r>
          </a:p>
          <a:p>
            <a:pPr lvl="2"/>
            <a:r>
              <a:rPr lang="en-US" altLang="en-US" dirty="0"/>
              <a:t>Wasting time fixing the wrong part of the project</a:t>
            </a:r>
          </a:p>
        </p:txBody>
      </p:sp>
    </p:spTree>
    <p:extLst>
      <p:ext uri="{BB962C8B-B14F-4D97-AF65-F5344CB8AC3E}">
        <p14:creationId xmlns:p14="http://schemas.microsoft.com/office/powerpoint/2010/main" val="321186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4546854" cy="994172"/>
          </a:xfrm>
        </p:spPr>
        <p:txBody>
          <a:bodyPr/>
          <a:lstStyle/>
          <a:p>
            <a:r>
              <a:rPr lang="en-US" altLang="en-US" dirty="0"/>
              <a:t>Defect Information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>
          <a:xfrm>
            <a:off x="3413518" y="1500996"/>
            <a:ext cx="5593321" cy="3500438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dirty="0">
                <a:solidFill>
                  <a:schemeClr val="accent3"/>
                </a:solidFill>
              </a:rPr>
              <a:t>Where</a:t>
            </a:r>
            <a:r>
              <a:rPr lang="en-US" altLang="en-US" dirty="0"/>
              <a:t> found</a:t>
            </a:r>
          </a:p>
          <a:p>
            <a:pPr marL="342900" lvl="1" indent="0">
              <a:buNone/>
            </a:pPr>
            <a:r>
              <a:rPr lang="en-US" altLang="en-US" dirty="0"/>
              <a:t>product, release, version, hardware, </a:t>
            </a:r>
            <a:r>
              <a:rPr lang="en-US" altLang="en-US" dirty="0" err="1"/>
              <a:t>os</a:t>
            </a:r>
            <a:r>
              <a:rPr lang="en-US" altLang="en-US" dirty="0"/>
              <a:t>, drivers, general area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Who</a:t>
            </a:r>
            <a:r>
              <a:rPr lang="en-US" altLang="en-US" dirty="0"/>
              <a:t> found it: customer, internal?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When</a:t>
            </a:r>
            <a:r>
              <a:rPr lang="en-US" altLang="en-US" dirty="0"/>
              <a:t> found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Description</a:t>
            </a:r>
            <a:r>
              <a:rPr lang="en-US" altLang="en-US" dirty="0"/>
              <a:t> of the Defect</a:t>
            </a:r>
          </a:p>
          <a:p>
            <a:pPr lvl="1"/>
            <a:r>
              <a:rPr lang="en-US" altLang="en-US" dirty="0"/>
              <a:t>How to reproduce, associated data</a:t>
            </a:r>
          </a:p>
          <a:p>
            <a:pPr lvl="1"/>
            <a:r>
              <a:rPr lang="en-US" altLang="en-US" dirty="0"/>
              <a:t>Links to related defects, features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Triage</a:t>
            </a:r>
          </a:p>
          <a:p>
            <a:pPr lvl="1"/>
            <a:r>
              <a:rPr lang="en-US" altLang="en-US" dirty="0"/>
              <a:t>severity, likelihood → priority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Audit Trail</a:t>
            </a:r>
          </a:p>
          <a:p>
            <a:pPr lvl="1"/>
            <a:r>
              <a:rPr lang="en-US" altLang="en-US" dirty="0"/>
              <a:t>all changes to the defect data, by whom, when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State</a:t>
            </a:r>
            <a:r>
              <a:rPr lang="en-US" altLang="en-US" dirty="0"/>
              <a:t>: discovered, investigated, fixed...</a:t>
            </a:r>
          </a:p>
          <a:p>
            <a:r>
              <a:rPr lang="en-US" altLang="en-US" dirty="0">
                <a:solidFill>
                  <a:schemeClr val="accent3"/>
                </a:solidFill>
              </a:rPr>
              <a:t>Owner</a:t>
            </a:r>
            <a:r>
              <a:rPr lang="en-US" altLang="en-US" dirty="0"/>
              <a:t>: who will fix it</a:t>
            </a:r>
          </a:p>
          <a:p>
            <a:pPr lvl="1"/>
            <a:r>
              <a:rPr lang="en-US" altLang="en-US" dirty="0"/>
              <a:t>Possibly a group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32BB2662-DC93-2E16-D425-0E88A2421B7D}"/>
              </a:ext>
            </a:extLst>
          </p:cNvPr>
          <p:cNvSpPr txBox="1">
            <a:spLocks noChangeArrowheads="1"/>
          </p:cNvSpPr>
          <p:nvPr/>
        </p:nvSpPr>
        <p:spPr>
          <a:xfrm>
            <a:off x="370608" y="1500996"/>
            <a:ext cx="2793216" cy="3500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i="1" dirty="0">
                <a:solidFill>
                  <a:schemeClr val="accent2"/>
                </a:solidFill>
              </a:rPr>
              <a:t>What would you guess is the most frequent description instructors get?</a:t>
            </a:r>
          </a:p>
          <a:p>
            <a:pPr lvl="1"/>
            <a:r>
              <a:rPr lang="en-US" altLang="en-US" dirty="0"/>
              <a:t>“It doesn’t work”</a:t>
            </a:r>
          </a:p>
          <a:p>
            <a:pPr lvl="1"/>
            <a:r>
              <a:rPr lang="en-US" altLang="en-US" dirty="0"/>
              <a:t>Why not useful?</a:t>
            </a:r>
          </a:p>
          <a:p>
            <a:r>
              <a:rPr lang="en-US" altLang="en-US" dirty="0"/>
              <a:t>What do organizations need?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788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/>
              <a:t>Priority Matrix</a:t>
            </a:r>
          </a:p>
        </p:txBody>
      </p:sp>
      <p:sp>
        <p:nvSpPr>
          <p:cNvPr id="207031" name="Rectangle 183"/>
          <p:cNvSpPr>
            <a:spLocks noGrp="1" noChangeArrowheads="1"/>
          </p:cNvSpPr>
          <p:nvPr>
            <p:ph idx="1"/>
          </p:nvPr>
        </p:nvSpPr>
        <p:spPr>
          <a:xfrm>
            <a:off x="4766148" y="1378659"/>
            <a:ext cx="4166714" cy="3490997"/>
          </a:xfrm>
          <a:noFill/>
          <a:ln/>
        </p:spPr>
        <p:txBody>
          <a:bodyPr>
            <a:normAutofit/>
          </a:bodyPr>
          <a:lstStyle/>
          <a:p>
            <a:r>
              <a:rPr lang="en-US" altLang="en-US" dirty="0"/>
              <a:t>1 is high, 5 is low</a:t>
            </a:r>
          </a:p>
          <a:p>
            <a:r>
              <a:rPr lang="en-US" altLang="en-US" dirty="0"/>
              <a:t>Submitter identifies severity, likelihood</a:t>
            </a:r>
          </a:p>
          <a:p>
            <a:pPr lvl="1"/>
            <a:r>
              <a:rPr lang="en-US" altLang="en-US" dirty="0"/>
              <a:t> Yes, might update later as get more information</a:t>
            </a:r>
          </a:p>
          <a:p>
            <a:pPr lvl="1"/>
            <a:r>
              <a:rPr lang="en-US" altLang="en-US" dirty="0"/>
              <a:t>E.g.: may have workaround, lower impact, etc.</a:t>
            </a:r>
          </a:p>
          <a:p>
            <a:r>
              <a:rPr lang="en-US" altLang="en-US" dirty="0"/>
              <a:t>Assign priority as shown to left</a:t>
            </a:r>
          </a:p>
          <a:p>
            <a:pPr lvl="1"/>
            <a:r>
              <a:rPr lang="en-US" altLang="en-US" dirty="0"/>
              <a:t> Again, refine as needed</a:t>
            </a:r>
          </a:p>
          <a:p>
            <a:pPr lvl="1"/>
            <a:r>
              <a:rPr lang="en-US" altLang="en-US" dirty="0"/>
              <a:t>Matrix cannot account for everything!</a:t>
            </a:r>
          </a:p>
        </p:txBody>
      </p:sp>
      <p:graphicFrame>
        <p:nvGraphicFramePr>
          <p:cNvPr id="207045" name="Group 1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970675"/>
              </p:ext>
            </p:extLst>
          </p:nvPr>
        </p:nvGraphicFramePr>
        <p:xfrm>
          <a:off x="211138" y="1705861"/>
          <a:ext cx="4238390" cy="2702719"/>
        </p:xfrm>
        <a:graphic>
          <a:graphicData uri="http://schemas.openxmlformats.org/drawingml/2006/table">
            <a:tbl>
              <a:tblPr/>
              <a:tblGrid>
                <a:gridCol w="772623">
                  <a:extLst>
                    <a:ext uri="{9D8B030D-6E8A-4147-A177-3AD203B41FA5}">
                      <a16:colId xmlns:a16="http://schemas.microsoft.com/office/drawing/2014/main" val="1399966036"/>
                    </a:ext>
                  </a:extLst>
                </a:gridCol>
                <a:gridCol w="1045206">
                  <a:extLst>
                    <a:ext uri="{9D8B030D-6E8A-4147-A177-3AD203B41FA5}">
                      <a16:colId xmlns:a16="http://schemas.microsoft.com/office/drawing/2014/main" val="183375171"/>
                    </a:ext>
                  </a:extLst>
                </a:gridCol>
                <a:gridCol w="725205">
                  <a:extLst>
                    <a:ext uri="{9D8B030D-6E8A-4147-A177-3AD203B41FA5}">
                      <a16:colId xmlns:a16="http://schemas.microsoft.com/office/drawing/2014/main" val="2100421769"/>
                    </a:ext>
                  </a:extLst>
                </a:gridCol>
                <a:gridCol w="847678">
                  <a:extLst>
                    <a:ext uri="{9D8B030D-6E8A-4147-A177-3AD203B41FA5}">
                      <a16:colId xmlns:a16="http://schemas.microsoft.com/office/drawing/2014/main" val="4091380173"/>
                    </a:ext>
                  </a:extLst>
                </a:gridCol>
                <a:gridCol w="847678">
                  <a:extLst>
                    <a:ext uri="{9D8B030D-6E8A-4147-A177-3AD203B41FA5}">
                      <a16:colId xmlns:a16="http://schemas.microsoft.com/office/drawing/2014/main" val="3586912967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Likelihood</a:t>
                      </a:r>
                    </a:p>
                  </a:txBody>
                  <a:tcPr marL="68580" marR="68580" marT="34290" marB="34290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248045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4290" marB="3429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sng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68580" marR="68580" marT="34290" marB="3429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68580" marR="68580" marT="34290" marB="3429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68580" marR="68580" marT="34290" marB="3429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68580" marR="68580" marT="34290" marB="34290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427624"/>
                  </a:ext>
                </a:extLst>
              </a:tr>
              <a:tr h="485775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Severity</a:t>
                      </a:r>
                    </a:p>
                  </a:txBody>
                  <a:tcPr marL="67500" marR="67500" marT="35100" marB="35100" vert="eaVert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Crash, bad data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593647"/>
                  </a:ext>
                </a:extLst>
              </a:tr>
              <a:tr h="480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Work around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116022"/>
                  </a:ext>
                </a:extLst>
              </a:tr>
              <a:tr h="4929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Cosmetic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34290" marB="3429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23423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FB6E09A-D919-30F0-9C9A-CD92F7CB288A}"/>
              </a:ext>
            </a:extLst>
          </p:cNvPr>
          <p:cNvSpPr txBox="1"/>
          <p:nvPr/>
        </p:nvSpPr>
        <p:spPr>
          <a:xfrm>
            <a:off x="3073712" y="3057220"/>
            <a:ext cx="2996576" cy="1077218"/>
          </a:xfrm>
          <a:prstGeom prst="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Details will differ – sometimes cosmetic is high priority!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Key: different defects have different priority</a:t>
            </a:r>
          </a:p>
        </p:txBody>
      </p:sp>
    </p:spTree>
    <p:extLst>
      <p:ext uri="{BB962C8B-B14F-4D97-AF65-F5344CB8AC3E}">
        <p14:creationId xmlns:p14="http://schemas.microsoft.com/office/powerpoint/2010/main" val="267123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4FEE22D-BFA2-D521-64C6-CABC7B47C3BD}"/>
              </a:ext>
            </a:extLst>
          </p:cNvPr>
          <p:cNvSpPr/>
          <p:nvPr/>
        </p:nvSpPr>
        <p:spPr>
          <a:xfrm>
            <a:off x="2546414" y="519562"/>
            <a:ext cx="6520904" cy="396432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814" y="512327"/>
            <a:ext cx="2302297" cy="163844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Typical</a:t>
            </a:r>
            <a:br>
              <a:rPr lang="en-US" altLang="en-US" dirty="0"/>
            </a:br>
            <a:r>
              <a:rPr lang="en-US" altLang="en-US" dirty="0"/>
              <a:t>Defect Workflow</a:t>
            </a:r>
          </a:p>
        </p:txBody>
      </p:sp>
      <p:sp>
        <p:nvSpPr>
          <p:cNvPr id="192533" name="Rectangle 21"/>
          <p:cNvSpPr>
            <a:spLocks noChangeArrowheads="1"/>
          </p:cNvSpPr>
          <p:nvPr/>
        </p:nvSpPr>
        <p:spPr bwMode="auto">
          <a:xfrm>
            <a:off x="4893148" y="1943188"/>
            <a:ext cx="186123" cy="3149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sz="1350"/>
          </a:p>
        </p:txBody>
      </p:sp>
      <p:sp>
        <p:nvSpPr>
          <p:cNvPr id="192531" name="Line 19"/>
          <p:cNvSpPr>
            <a:spLocks noChangeShapeType="1"/>
          </p:cNvSpPr>
          <p:nvPr/>
        </p:nvSpPr>
        <p:spPr bwMode="auto">
          <a:xfrm>
            <a:off x="3420345" y="2380847"/>
            <a:ext cx="1623053" cy="37617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30" name="Line 18"/>
          <p:cNvSpPr>
            <a:spLocks noChangeShapeType="1"/>
          </p:cNvSpPr>
          <p:nvPr/>
        </p:nvSpPr>
        <p:spPr bwMode="auto">
          <a:xfrm flipV="1">
            <a:off x="3420344" y="1460087"/>
            <a:ext cx="541018" cy="93855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29" name="Line 17"/>
          <p:cNvSpPr>
            <a:spLocks noChangeShapeType="1"/>
          </p:cNvSpPr>
          <p:nvPr/>
        </p:nvSpPr>
        <p:spPr bwMode="auto">
          <a:xfrm flipV="1">
            <a:off x="4315695" y="958642"/>
            <a:ext cx="1082036" cy="18746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28" name="Line 16"/>
          <p:cNvSpPr>
            <a:spLocks noChangeShapeType="1"/>
          </p:cNvSpPr>
          <p:nvPr/>
        </p:nvSpPr>
        <p:spPr bwMode="auto">
          <a:xfrm>
            <a:off x="7179147" y="1477821"/>
            <a:ext cx="688022" cy="5469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27" name="Line 15"/>
          <p:cNvSpPr>
            <a:spLocks noChangeShapeType="1"/>
          </p:cNvSpPr>
          <p:nvPr/>
        </p:nvSpPr>
        <p:spPr bwMode="auto">
          <a:xfrm flipV="1">
            <a:off x="5568232" y="2371980"/>
            <a:ext cx="2164072" cy="56363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26" name="Oval 14"/>
          <p:cNvSpPr>
            <a:spLocks noChangeArrowheads="1"/>
          </p:cNvSpPr>
          <p:nvPr/>
        </p:nvSpPr>
        <p:spPr bwMode="auto">
          <a:xfrm>
            <a:off x="2883371" y="2014793"/>
            <a:ext cx="902097" cy="563631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altLang="en-US" sz="1050" b="1">
                <a:cs typeface="Times New Roman" panose="02020603050405020304" pitchFamily="18" charset="0"/>
              </a:rPr>
              <a:t>New</a:t>
            </a:r>
            <a:endParaRPr lang="en-US" altLang="en-US" sz="2100"/>
          </a:p>
        </p:txBody>
      </p:sp>
      <p:sp>
        <p:nvSpPr>
          <p:cNvPr id="192524" name="Oval 12"/>
          <p:cNvSpPr>
            <a:spLocks noChangeArrowheads="1"/>
          </p:cNvSpPr>
          <p:nvPr/>
        </p:nvSpPr>
        <p:spPr bwMode="auto">
          <a:xfrm>
            <a:off x="6820769" y="1119443"/>
            <a:ext cx="902097" cy="563631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altLang="en-US" sz="1050" b="1">
                <a:cs typeface="Times New Roman" panose="02020603050405020304" pitchFamily="18" charset="0"/>
              </a:rPr>
              <a:t>Fixed</a:t>
            </a:r>
            <a:endParaRPr lang="en-US" altLang="en-US" sz="2100"/>
          </a:p>
        </p:txBody>
      </p:sp>
      <p:sp>
        <p:nvSpPr>
          <p:cNvPr id="192521" name="Freeform 9"/>
          <p:cNvSpPr>
            <a:spLocks/>
          </p:cNvSpPr>
          <p:nvPr/>
        </p:nvSpPr>
        <p:spPr bwMode="auto">
          <a:xfrm>
            <a:off x="5926610" y="893486"/>
            <a:ext cx="1044849" cy="281191"/>
          </a:xfrm>
          <a:custGeom>
            <a:avLst/>
            <a:gdLst>
              <a:gd name="T0" fmla="*/ 0 w 1044"/>
              <a:gd name="T1" fmla="*/ 61 h 270"/>
              <a:gd name="T2" fmla="*/ 651 w 1044"/>
              <a:gd name="T3" fmla="*/ 35 h 270"/>
              <a:gd name="T4" fmla="*/ 1044 w 1044"/>
              <a:gd name="T5" fmla="*/ 270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44" h="270">
                <a:moveTo>
                  <a:pt x="0" y="61"/>
                </a:moveTo>
                <a:cubicBezTo>
                  <a:pt x="108" y="57"/>
                  <a:pt x="477" y="0"/>
                  <a:pt x="651" y="35"/>
                </a:cubicBezTo>
                <a:cubicBezTo>
                  <a:pt x="825" y="70"/>
                  <a:pt x="962" y="221"/>
                  <a:pt x="1044" y="2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20" name="Freeform 8"/>
          <p:cNvSpPr>
            <a:spLocks/>
          </p:cNvSpPr>
          <p:nvPr/>
        </p:nvSpPr>
        <p:spPr bwMode="auto">
          <a:xfrm>
            <a:off x="6041703" y="1174677"/>
            <a:ext cx="785247" cy="329804"/>
          </a:xfrm>
          <a:custGeom>
            <a:avLst/>
            <a:gdLst>
              <a:gd name="T0" fmla="*/ 0 w 825"/>
              <a:gd name="T1" fmla="*/ 0 h 317"/>
              <a:gd name="T2" fmla="*/ 353 w 825"/>
              <a:gd name="T3" fmla="*/ 261 h 317"/>
              <a:gd name="T4" fmla="*/ 825 w 825"/>
              <a:gd name="T5" fmla="*/ 317 h 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25" h="317">
                <a:moveTo>
                  <a:pt x="0" y="0"/>
                </a:moveTo>
                <a:cubicBezTo>
                  <a:pt x="59" y="44"/>
                  <a:pt x="216" y="208"/>
                  <a:pt x="353" y="261"/>
                </a:cubicBezTo>
                <a:cubicBezTo>
                  <a:pt x="490" y="314"/>
                  <a:pt x="727" y="305"/>
                  <a:pt x="825" y="317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19" name="Oval 7"/>
          <p:cNvSpPr>
            <a:spLocks noChangeArrowheads="1"/>
          </p:cNvSpPr>
          <p:nvPr/>
        </p:nvSpPr>
        <p:spPr bwMode="auto">
          <a:xfrm>
            <a:off x="5389638" y="659862"/>
            <a:ext cx="900897" cy="563631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altLang="en-US" sz="1050" b="1">
                <a:cs typeface="Times New Roman" panose="02020603050405020304" pitchFamily="18" charset="0"/>
              </a:rPr>
              <a:t>WIP</a:t>
            </a:r>
            <a:endParaRPr lang="en-US" altLang="en-US" sz="2100"/>
          </a:p>
        </p:txBody>
      </p:sp>
      <p:sp>
        <p:nvSpPr>
          <p:cNvPr id="192518" name="Freeform 6"/>
          <p:cNvSpPr>
            <a:spLocks/>
          </p:cNvSpPr>
          <p:nvPr/>
        </p:nvSpPr>
        <p:spPr bwMode="auto">
          <a:xfrm>
            <a:off x="4613743" y="1363793"/>
            <a:ext cx="977512" cy="1400368"/>
          </a:xfrm>
          <a:custGeom>
            <a:avLst/>
            <a:gdLst>
              <a:gd name="T0" fmla="*/ 1008 w 1008"/>
              <a:gd name="T1" fmla="*/ 1388 h 1388"/>
              <a:gd name="T2" fmla="*/ 632 w 1008"/>
              <a:gd name="T3" fmla="*/ 661 h 1388"/>
              <a:gd name="T4" fmla="*/ 0 w 1008"/>
              <a:gd name="T5" fmla="*/ 0 h 1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8" h="1388">
                <a:moveTo>
                  <a:pt x="1008" y="1388"/>
                </a:moveTo>
                <a:cubicBezTo>
                  <a:pt x="943" y="1265"/>
                  <a:pt x="800" y="892"/>
                  <a:pt x="632" y="661"/>
                </a:cubicBezTo>
                <a:cubicBezTo>
                  <a:pt x="464" y="430"/>
                  <a:pt x="132" y="138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17" name="Oval 5"/>
          <p:cNvSpPr>
            <a:spLocks noChangeArrowheads="1"/>
          </p:cNvSpPr>
          <p:nvPr/>
        </p:nvSpPr>
        <p:spPr bwMode="auto">
          <a:xfrm>
            <a:off x="5031260" y="2551765"/>
            <a:ext cx="1261976" cy="563631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altLang="en-US" sz="1050" b="1">
                <a:cs typeface="Times New Roman" panose="02020603050405020304" pitchFamily="18" charset="0"/>
              </a:rPr>
              <a:t>Disputed</a:t>
            </a:r>
            <a:endParaRPr lang="en-US" altLang="en-US" sz="2100"/>
          </a:p>
        </p:txBody>
      </p:sp>
      <p:sp>
        <p:nvSpPr>
          <p:cNvPr id="192542" name="Line 30"/>
          <p:cNvSpPr>
            <a:spLocks noChangeShapeType="1"/>
          </p:cNvSpPr>
          <p:nvPr/>
        </p:nvSpPr>
        <p:spPr bwMode="auto">
          <a:xfrm flipH="1" flipV="1">
            <a:off x="3406056" y="2547736"/>
            <a:ext cx="381472" cy="62361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1350"/>
          </a:p>
        </p:txBody>
      </p:sp>
      <p:grpSp>
        <p:nvGrpSpPr>
          <p:cNvPr id="192548" name="Group 36"/>
          <p:cNvGrpSpPr>
            <a:grpSpLocks/>
          </p:cNvGrpSpPr>
          <p:nvPr/>
        </p:nvGrpSpPr>
        <p:grpSpPr bwMode="auto">
          <a:xfrm>
            <a:off x="6470130" y="3445791"/>
            <a:ext cx="1247580" cy="881065"/>
            <a:chOff x="2562" y="3022"/>
            <a:chExt cx="1040" cy="705"/>
          </a:xfrm>
        </p:grpSpPr>
        <p:pic>
          <p:nvPicPr>
            <p:cNvPr id="192543" name="Picture 31" descr="j007871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2" y="3022"/>
              <a:ext cx="375" cy="7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2547" name="Text Box 35"/>
            <p:cNvSpPr txBox="1">
              <a:spLocks noChangeArrowheads="1"/>
            </p:cNvSpPr>
            <p:nvPr/>
          </p:nvSpPr>
          <p:spPr bwMode="auto">
            <a:xfrm>
              <a:off x="2880" y="3475"/>
              <a:ext cx="722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350" dirty="0">
                  <a:solidFill>
                    <a:schemeClr val="bg1"/>
                  </a:solidFill>
                </a:rPr>
                <a:t>customer</a:t>
              </a:r>
            </a:p>
          </p:txBody>
        </p:sp>
      </p:grpSp>
      <p:grpSp>
        <p:nvGrpSpPr>
          <p:cNvPr id="192550" name="Group 38"/>
          <p:cNvGrpSpPr>
            <a:grpSpLocks/>
          </p:cNvGrpSpPr>
          <p:nvPr/>
        </p:nvGrpSpPr>
        <p:grpSpPr bwMode="auto">
          <a:xfrm>
            <a:off x="3052442" y="2860766"/>
            <a:ext cx="1336350" cy="1557171"/>
            <a:chOff x="0" y="2296"/>
            <a:chExt cx="1114" cy="1246"/>
          </a:xfrm>
        </p:grpSpPr>
        <p:pic>
          <p:nvPicPr>
            <p:cNvPr id="192540" name="Picture 28" descr="j007870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" y="2795"/>
              <a:ext cx="502" cy="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2544" name="Picture 32" descr="j007870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2387"/>
              <a:ext cx="502" cy="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2545" name="Picture 33" descr="j007870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296"/>
              <a:ext cx="502" cy="7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92549" name="Text Box 37"/>
            <p:cNvSpPr txBox="1">
              <a:spLocks noChangeArrowheads="1"/>
            </p:cNvSpPr>
            <p:nvPr/>
          </p:nvSpPr>
          <p:spPr bwMode="auto">
            <a:xfrm>
              <a:off x="583" y="3208"/>
              <a:ext cx="35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350" dirty="0">
                  <a:solidFill>
                    <a:schemeClr val="bg1"/>
                  </a:solidFill>
                </a:rPr>
                <a:t>QA</a:t>
              </a:r>
            </a:p>
          </p:txBody>
        </p:sp>
      </p:grpSp>
      <p:sp>
        <p:nvSpPr>
          <p:cNvPr id="192551" name="Line 39"/>
          <p:cNvSpPr>
            <a:spLocks noChangeShapeType="1"/>
          </p:cNvSpPr>
          <p:nvPr/>
        </p:nvSpPr>
        <p:spPr bwMode="auto">
          <a:xfrm flipH="1">
            <a:off x="5806866" y="4034559"/>
            <a:ext cx="667236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1350"/>
          </a:p>
        </p:txBody>
      </p:sp>
      <p:sp>
        <p:nvSpPr>
          <p:cNvPr id="192552" name="Line 40"/>
          <p:cNvSpPr>
            <a:spLocks noChangeShapeType="1"/>
          </p:cNvSpPr>
          <p:nvPr/>
        </p:nvSpPr>
        <p:spPr bwMode="auto">
          <a:xfrm flipH="1">
            <a:off x="4178862" y="3896865"/>
            <a:ext cx="782635" cy="10691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1350"/>
          </a:p>
        </p:txBody>
      </p:sp>
      <p:sp>
        <p:nvSpPr>
          <p:cNvPr id="192553" name="Freeform 41"/>
          <p:cNvSpPr>
            <a:spLocks/>
          </p:cNvSpPr>
          <p:nvPr/>
        </p:nvSpPr>
        <p:spPr bwMode="auto">
          <a:xfrm>
            <a:off x="5882557" y="2501723"/>
            <a:ext cx="2139733" cy="1168503"/>
          </a:xfrm>
          <a:custGeom>
            <a:avLst/>
            <a:gdLst>
              <a:gd name="T0" fmla="*/ 1786 w 1786"/>
              <a:gd name="T1" fmla="*/ 0 h 970"/>
              <a:gd name="T2" fmla="*/ 1276 w 1786"/>
              <a:gd name="T3" fmla="*/ 460 h 970"/>
              <a:gd name="T4" fmla="*/ 0 w 1786"/>
              <a:gd name="T5" fmla="*/ 970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86" h="970">
                <a:moveTo>
                  <a:pt x="1786" y="0"/>
                </a:moveTo>
                <a:cubicBezTo>
                  <a:pt x="1701" y="75"/>
                  <a:pt x="1574" y="298"/>
                  <a:pt x="1276" y="460"/>
                </a:cubicBezTo>
                <a:cubicBezTo>
                  <a:pt x="978" y="622"/>
                  <a:pt x="266" y="864"/>
                  <a:pt x="0" y="970"/>
                </a:cubicBez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1350"/>
          </a:p>
        </p:txBody>
      </p:sp>
      <p:sp>
        <p:nvSpPr>
          <p:cNvPr id="192554" name="Line 42"/>
          <p:cNvSpPr>
            <a:spLocks noChangeShapeType="1"/>
          </p:cNvSpPr>
          <p:nvPr/>
        </p:nvSpPr>
        <p:spPr bwMode="auto">
          <a:xfrm>
            <a:off x="5890892" y="3872219"/>
            <a:ext cx="582405" cy="8749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en-US" sz="1350"/>
          </a:p>
        </p:txBody>
      </p:sp>
      <p:sp>
        <p:nvSpPr>
          <p:cNvPr id="192555" name="Freeform 43"/>
          <p:cNvSpPr>
            <a:spLocks/>
          </p:cNvSpPr>
          <p:nvPr/>
        </p:nvSpPr>
        <p:spPr bwMode="auto">
          <a:xfrm flipH="1" flipV="1">
            <a:off x="4163294" y="1235944"/>
            <a:ext cx="995764" cy="1411931"/>
          </a:xfrm>
          <a:custGeom>
            <a:avLst/>
            <a:gdLst>
              <a:gd name="T0" fmla="*/ 1008 w 1008"/>
              <a:gd name="T1" fmla="*/ 1388 h 1388"/>
              <a:gd name="T2" fmla="*/ 632 w 1008"/>
              <a:gd name="T3" fmla="*/ 661 h 1388"/>
              <a:gd name="T4" fmla="*/ 0 w 1008"/>
              <a:gd name="T5" fmla="*/ 0 h 1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8" h="1388">
                <a:moveTo>
                  <a:pt x="1008" y="1388"/>
                </a:moveTo>
                <a:cubicBezTo>
                  <a:pt x="943" y="1265"/>
                  <a:pt x="800" y="892"/>
                  <a:pt x="632" y="661"/>
                </a:cubicBezTo>
                <a:cubicBezTo>
                  <a:pt x="464" y="430"/>
                  <a:pt x="132" y="138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92525" name="Oval 13"/>
          <p:cNvSpPr>
            <a:spLocks noChangeArrowheads="1"/>
          </p:cNvSpPr>
          <p:nvPr/>
        </p:nvSpPr>
        <p:spPr bwMode="auto">
          <a:xfrm>
            <a:off x="3778723" y="940849"/>
            <a:ext cx="900898" cy="563631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altLang="en-US" sz="1050" b="1">
                <a:cs typeface="Times New Roman" panose="02020603050405020304" pitchFamily="18" charset="0"/>
              </a:rPr>
              <a:t>Valid</a:t>
            </a:r>
            <a:endParaRPr lang="en-US" altLang="en-US" sz="2100"/>
          </a:p>
        </p:txBody>
      </p:sp>
      <p:pic>
        <p:nvPicPr>
          <p:cNvPr id="1026" name="Picture 2" descr="Free Document SVG, PNG Icon, Symbol. Download Image.">
            <a:extLst>
              <a:ext uri="{FF2B5EF4-FFF2-40B4-BE49-F238E27FC236}">
                <a16:creationId xmlns:a16="http://schemas.microsoft.com/office/drawing/2014/main" id="{BD9673E9-5A48-74F0-8262-7B0D50721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67536" y="3302508"/>
            <a:ext cx="339873" cy="339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2546" name="Oval 34"/>
          <p:cNvSpPr>
            <a:spLocks noChangeArrowheads="1"/>
          </p:cNvSpPr>
          <p:nvPr/>
        </p:nvSpPr>
        <p:spPr bwMode="auto">
          <a:xfrm>
            <a:off x="4864572" y="3519286"/>
            <a:ext cx="1032853" cy="623619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350"/>
              <a:t>issue</a:t>
            </a:r>
          </a:p>
        </p:txBody>
      </p:sp>
      <p:sp>
        <p:nvSpPr>
          <p:cNvPr id="192523" name="Oval 11"/>
          <p:cNvSpPr>
            <a:spLocks noChangeArrowheads="1"/>
          </p:cNvSpPr>
          <p:nvPr/>
        </p:nvSpPr>
        <p:spPr bwMode="auto">
          <a:xfrm>
            <a:off x="7716120" y="1962405"/>
            <a:ext cx="900897" cy="563631"/>
          </a:xfrm>
          <a:prstGeom prst="ellipse">
            <a:avLst/>
          </a:prstGeom>
          <a:solidFill>
            <a:srgbClr val="FF99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US" altLang="en-US" sz="1050" b="1" dirty="0">
                <a:cs typeface="Times New Roman" panose="02020603050405020304" pitchFamily="18" charset="0"/>
              </a:rPr>
              <a:t>Closed</a:t>
            </a:r>
            <a:endParaRPr lang="en-US" altLang="en-US" sz="21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F64F8C0-11BA-423F-F111-875D8F23AAEF}"/>
              </a:ext>
            </a:extLst>
          </p:cNvPr>
          <p:cNvSpPr txBox="1">
            <a:spLocks noChangeArrowheads="1"/>
          </p:cNvSpPr>
          <p:nvPr/>
        </p:nvSpPr>
        <p:spPr>
          <a:xfrm>
            <a:off x="154178" y="2442253"/>
            <a:ext cx="2302297" cy="1638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5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en-US" sz="1600" dirty="0"/>
              <a:t>Key: multiple steps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en-US" sz="1600" dirty="0"/>
              <a:t>Expensive to track!</a:t>
            </a:r>
          </a:p>
        </p:txBody>
      </p:sp>
    </p:spTree>
    <p:extLst>
      <p:ext uri="{BB962C8B-B14F-4D97-AF65-F5344CB8AC3E}">
        <p14:creationId xmlns:p14="http://schemas.microsoft.com/office/powerpoint/2010/main" val="142556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9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2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9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9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9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2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2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92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92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9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92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2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92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192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92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19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9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26" grpId="0" animBg="1"/>
      <p:bldP spid="192524" grpId="0" animBg="1"/>
      <p:bldP spid="192519" grpId="0" animBg="1"/>
      <p:bldP spid="192517" grpId="0" animBg="1"/>
      <p:bldP spid="192525" grpId="0" animBg="1"/>
      <p:bldP spid="192546" grpId="0" animBg="1"/>
      <p:bldP spid="192523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/>
              <a:t>Management Controls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Management must:</a:t>
            </a:r>
          </a:p>
          <a:p>
            <a:pPr lvl="1"/>
            <a:r>
              <a:rPr lang="en-US" altLang="en-US" dirty="0"/>
              <a:t>overview all active defect records</a:t>
            </a:r>
          </a:p>
          <a:p>
            <a:pPr lvl="1"/>
            <a:r>
              <a:rPr lang="en-US" altLang="en-US" dirty="0"/>
              <a:t>ensure priorities are good</a:t>
            </a:r>
          </a:p>
          <a:p>
            <a:pPr lvl="1"/>
            <a:r>
              <a:rPr lang="en-US" altLang="en-US" dirty="0"/>
              <a:t>ensure no defect gets stuck in a particular state</a:t>
            </a:r>
          </a:p>
          <a:p>
            <a:pPr lvl="1"/>
            <a:r>
              <a:rPr lang="en-US" altLang="en-US" dirty="0"/>
              <a:t>ensure appropriate defects receiving attention</a:t>
            </a:r>
          </a:p>
          <a:p>
            <a:pPr lvl="1"/>
            <a:endParaRPr lang="en-US" altLang="en-US" dirty="0"/>
          </a:p>
          <a:p>
            <a:r>
              <a:rPr lang="en-US" altLang="en-US" dirty="0"/>
              <a:t>System Support</a:t>
            </a:r>
          </a:p>
          <a:p>
            <a:pPr lvl="1"/>
            <a:r>
              <a:rPr lang="en-US" altLang="en-US" dirty="0"/>
              <a:t>Most systems can be configured to</a:t>
            </a:r>
          </a:p>
          <a:p>
            <a:pPr lvl="2"/>
            <a:r>
              <a:rPr lang="en-US" altLang="en-US" dirty="0"/>
              <a:t>send e-mail and/or re-assign to manager when certain conditional action thresholds are reached</a:t>
            </a:r>
          </a:p>
          <a:p>
            <a:pPr lvl="3"/>
            <a:r>
              <a:rPr lang="en-US" altLang="en-US" dirty="0"/>
              <a:t>E.g., priority 1 defect with state unchanged for 24 hrs.</a:t>
            </a:r>
          </a:p>
          <a:p>
            <a:pPr lvl="2"/>
            <a:r>
              <a:rPr lang="en-US" altLang="en-US" dirty="0"/>
              <a:t>Post daily reports of overdue defects</a:t>
            </a:r>
          </a:p>
        </p:txBody>
      </p:sp>
    </p:spTree>
    <p:extLst>
      <p:ext uri="{BB962C8B-B14F-4D97-AF65-F5344CB8AC3E}">
        <p14:creationId xmlns:p14="http://schemas.microsoft.com/office/powerpoint/2010/main" val="32576027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4638"/>
            <a:ext cx="2105841" cy="993775"/>
          </a:xfrm>
        </p:spPr>
        <p:txBody>
          <a:bodyPr/>
          <a:lstStyle/>
          <a:p>
            <a:r>
              <a:rPr lang="en-US" altLang="en-US" dirty="0"/>
              <a:t>Metrics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idx="1"/>
          </p:nvPr>
        </p:nvSpPr>
        <p:spPr>
          <a:xfrm>
            <a:off x="734325" y="1369219"/>
            <a:ext cx="7675350" cy="3687590"/>
          </a:xfrm>
        </p:spPr>
        <p:txBody>
          <a:bodyPr>
            <a:normAutofit fontScale="70000" lnSpcReduction="20000"/>
          </a:bodyPr>
          <a:lstStyle/>
          <a:p>
            <a:r>
              <a:rPr lang="en-US" altLang="en-US" dirty="0"/>
              <a:t>Arrivals:</a:t>
            </a:r>
          </a:p>
          <a:p>
            <a:pPr lvl="1"/>
            <a:r>
              <a:rPr lang="en-US" altLang="en-US" dirty="0"/>
              <a:t>defects per day entering into Valid</a:t>
            </a:r>
          </a:p>
          <a:p>
            <a:r>
              <a:rPr lang="en-US" altLang="en-US" dirty="0"/>
              <a:t>Departures:</a:t>
            </a:r>
          </a:p>
          <a:p>
            <a:pPr lvl="1"/>
            <a:r>
              <a:rPr lang="en-US" altLang="en-US" dirty="0"/>
              <a:t>defects per day going from Fixed to Closed</a:t>
            </a:r>
          </a:p>
          <a:p>
            <a:r>
              <a:rPr lang="en-US" altLang="en-US" dirty="0"/>
              <a:t>Total:</a:t>
            </a:r>
          </a:p>
          <a:p>
            <a:pPr lvl="1"/>
            <a:r>
              <a:rPr lang="en-US" altLang="en-US" dirty="0"/>
              <a:t>sum of defects in states Valid, WIP, and Fixed.</a:t>
            </a:r>
          </a:p>
          <a:p>
            <a:endParaRPr lang="en-US" altLang="en-US" dirty="0"/>
          </a:p>
          <a:p>
            <a:r>
              <a:rPr lang="en-US" altLang="en-US" dirty="0"/>
              <a:t>Another purpose for defect tracking is to enable gathering of good, clean defect arrival/departure data.</a:t>
            </a:r>
          </a:p>
          <a:p>
            <a:r>
              <a:rPr lang="en-US" altLang="en-US" dirty="0"/>
              <a:t>Gives insight into productivity of</a:t>
            </a:r>
          </a:p>
          <a:p>
            <a:pPr lvl="1"/>
            <a:r>
              <a:rPr lang="en-US" altLang="en-US" dirty="0"/>
              <a:t>developers fixing defects</a:t>
            </a:r>
          </a:p>
          <a:p>
            <a:pPr lvl="1"/>
            <a:r>
              <a:rPr lang="en-US" altLang="en-US" dirty="0"/>
              <a:t>QA finding defects</a:t>
            </a:r>
          </a:p>
          <a:p>
            <a:r>
              <a:rPr lang="en-US" altLang="en-US" dirty="0"/>
              <a:t>Clean data is essential</a:t>
            </a:r>
          </a:p>
          <a:p>
            <a:pPr lvl="1"/>
            <a:r>
              <a:rPr lang="en-US" altLang="en-US" dirty="0"/>
              <a:t>e.g., if no way to validate defects</a:t>
            </a:r>
          </a:p>
          <a:p>
            <a:pPr lvl="2"/>
            <a:r>
              <a:rPr lang="en-US" altLang="en-US" dirty="0"/>
              <a:t>lots of arrivals may be due to bad code or to bad defect triage</a:t>
            </a:r>
          </a:p>
          <a:p>
            <a:pPr lvl="2"/>
            <a:r>
              <a:rPr lang="en-US" altLang="en-US" dirty="0"/>
              <a:t>may expend a lot of effort on coding initiatives and numbers will go the wrong way!</a:t>
            </a:r>
          </a:p>
          <a:p>
            <a:pPr lvl="1"/>
            <a:r>
              <a:rPr lang="en-US" altLang="en-US" dirty="0"/>
              <a:t>Must quickly get defects out of New and Fixed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3B62387-9E9C-25E6-CECC-37065F04B5F1}"/>
              </a:ext>
            </a:extLst>
          </p:cNvPr>
          <p:cNvGrpSpPr/>
          <p:nvPr/>
        </p:nvGrpSpPr>
        <p:grpSpPr>
          <a:xfrm>
            <a:off x="4842344" y="86691"/>
            <a:ext cx="4150084" cy="2500962"/>
            <a:chOff x="3261949" y="194529"/>
            <a:chExt cx="5773783" cy="3500437"/>
          </a:xfrm>
        </p:grpSpPr>
        <p:sp>
          <p:nvSpPr>
            <p:cNvPr id="196730" name="TextBox 196729">
              <a:extLst>
                <a:ext uri="{FF2B5EF4-FFF2-40B4-BE49-F238E27FC236}">
                  <a16:creationId xmlns:a16="http://schemas.microsoft.com/office/drawing/2014/main" id="{07530725-D275-F404-448C-1A8F0208B0F6}"/>
                </a:ext>
              </a:extLst>
            </p:cNvPr>
            <p:cNvSpPr txBox="1"/>
            <p:nvPr/>
          </p:nvSpPr>
          <p:spPr>
            <a:xfrm>
              <a:off x="3261949" y="194529"/>
              <a:ext cx="5773783" cy="3500437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grpSp>
          <p:nvGrpSpPr>
            <p:cNvPr id="9" name="Group 186">
              <a:extLst>
                <a:ext uri="{FF2B5EF4-FFF2-40B4-BE49-F238E27FC236}">
                  <a16:creationId xmlns:a16="http://schemas.microsoft.com/office/drawing/2014/main" id="{8ECEC017-188E-8767-41D6-D2168602371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411" y="392906"/>
              <a:ext cx="5380030" cy="2979322"/>
              <a:chOff x="450" y="1010"/>
              <a:chExt cx="5105" cy="2783"/>
            </a:xfrm>
          </p:grpSpPr>
          <p:sp>
            <p:nvSpPr>
              <p:cNvPr id="196722" name="Rectangle 176">
                <a:extLst>
                  <a:ext uri="{FF2B5EF4-FFF2-40B4-BE49-F238E27FC236}">
                    <a16:creationId xmlns:a16="http://schemas.microsoft.com/office/drawing/2014/main" id="{E106B27C-8A49-0FED-52D5-2D597D06EA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96" y="1955"/>
                <a:ext cx="1059" cy="746"/>
              </a:xfrm>
              <a:prstGeom prst="rect">
                <a:avLst/>
              </a:prstGeom>
              <a:solidFill>
                <a:schemeClr val="tx1">
                  <a:lumMod val="85000"/>
                </a:schemeClr>
              </a:solidFill>
              <a:ln w="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1350" dirty="0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0369C66-4DCD-8239-E689-54E2C6A08D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0" y="1080"/>
                <a:ext cx="3413" cy="2438"/>
              </a:xfrm>
              <a:prstGeom prst="rect">
                <a:avLst/>
              </a:pr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1" name="Line 10">
                <a:extLst>
                  <a:ext uri="{FF2B5EF4-FFF2-40B4-BE49-F238E27FC236}">
                    <a16:creationId xmlns:a16="http://schemas.microsoft.com/office/drawing/2014/main" id="{4A3A216D-0283-7A78-4A0E-35E94F1F11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3518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2" name="Line 11">
                <a:extLst>
                  <a:ext uri="{FF2B5EF4-FFF2-40B4-BE49-F238E27FC236}">
                    <a16:creationId xmlns:a16="http://schemas.microsoft.com/office/drawing/2014/main" id="{22EBEF90-FAA1-A102-1EEA-5A2BF4EDE07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2703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3" name="Line 12">
                <a:extLst>
                  <a:ext uri="{FF2B5EF4-FFF2-40B4-BE49-F238E27FC236}">
                    <a16:creationId xmlns:a16="http://schemas.microsoft.com/office/drawing/2014/main" id="{EA87E241-0249-4ABC-03AF-F3DBB45230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2299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4" name="Line 13">
                <a:extLst>
                  <a:ext uri="{FF2B5EF4-FFF2-40B4-BE49-F238E27FC236}">
                    <a16:creationId xmlns:a16="http://schemas.microsoft.com/office/drawing/2014/main" id="{D3F13E88-0B52-A05E-B7BE-EC11672995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1895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5" name="Line 14">
                <a:extLst>
                  <a:ext uri="{FF2B5EF4-FFF2-40B4-BE49-F238E27FC236}">
                    <a16:creationId xmlns:a16="http://schemas.microsoft.com/office/drawing/2014/main" id="{4CBCC45E-84D8-7DB4-9258-50F17E654A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1484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6" name="Line 15">
                <a:extLst>
                  <a:ext uri="{FF2B5EF4-FFF2-40B4-BE49-F238E27FC236}">
                    <a16:creationId xmlns:a16="http://schemas.microsoft.com/office/drawing/2014/main" id="{C4EFC9F6-0A6F-E568-2AF7-320A1887E0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1080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8C59A13-251D-91A7-FAC4-80155BD8F1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8" y="1080"/>
                <a:ext cx="3413" cy="2438"/>
              </a:xfrm>
              <a:prstGeom prst="rect">
                <a:avLst/>
              </a:prstGeom>
              <a:noFill/>
              <a:ln w="12700">
                <a:solidFill>
                  <a:srgbClr val="80808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8" name="Line 17">
                <a:extLst>
                  <a:ext uri="{FF2B5EF4-FFF2-40B4-BE49-F238E27FC236}">
                    <a16:creationId xmlns:a16="http://schemas.microsoft.com/office/drawing/2014/main" id="{66117819-B968-AE39-12EF-14BAAEDAC4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1080"/>
                <a:ext cx="1" cy="243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" name="Line 18">
                <a:extLst>
                  <a:ext uri="{FF2B5EF4-FFF2-40B4-BE49-F238E27FC236}">
                    <a16:creationId xmlns:a16="http://schemas.microsoft.com/office/drawing/2014/main" id="{855EE296-C423-5CA1-A581-30D8142582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3518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0" name="Line 19">
                <a:extLst>
                  <a:ext uri="{FF2B5EF4-FFF2-40B4-BE49-F238E27FC236}">
                    <a16:creationId xmlns:a16="http://schemas.microsoft.com/office/drawing/2014/main" id="{883F9CCC-86A4-8CB1-B848-D86D5A8E90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311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1" name="Line 20">
                <a:extLst>
                  <a:ext uri="{FF2B5EF4-FFF2-40B4-BE49-F238E27FC236}">
                    <a16:creationId xmlns:a16="http://schemas.microsoft.com/office/drawing/2014/main" id="{6D774CE4-BEF3-C153-0054-F87C319313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2703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2" name="Line 21">
                <a:extLst>
                  <a:ext uri="{FF2B5EF4-FFF2-40B4-BE49-F238E27FC236}">
                    <a16:creationId xmlns:a16="http://schemas.microsoft.com/office/drawing/2014/main" id="{8BFE6BDC-1C13-9616-F6E8-6FE0A65A4F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2299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3" name="Line 22">
                <a:extLst>
                  <a:ext uri="{FF2B5EF4-FFF2-40B4-BE49-F238E27FC236}">
                    <a16:creationId xmlns:a16="http://schemas.microsoft.com/office/drawing/2014/main" id="{D2907A09-C23C-8C6D-3209-71DEAC60C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1895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4" name="Line 23">
                <a:extLst>
                  <a:ext uri="{FF2B5EF4-FFF2-40B4-BE49-F238E27FC236}">
                    <a16:creationId xmlns:a16="http://schemas.microsoft.com/office/drawing/2014/main" id="{BE541149-9B47-BD1F-FA3E-2267AA37728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1484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5" name="Line 24">
                <a:extLst>
                  <a:ext uri="{FF2B5EF4-FFF2-40B4-BE49-F238E27FC236}">
                    <a16:creationId xmlns:a16="http://schemas.microsoft.com/office/drawing/2014/main" id="{789CFD3E-5162-0265-21AD-54BA7A4ECB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40" y="1080"/>
                <a:ext cx="39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6" name="Line 25">
                <a:extLst>
                  <a:ext uri="{FF2B5EF4-FFF2-40B4-BE49-F238E27FC236}">
                    <a16:creationId xmlns:a16="http://schemas.microsoft.com/office/drawing/2014/main" id="{BDD6F497-E2B3-E55B-C9BA-BB93D8085A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79" y="3114"/>
                <a:ext cx="3413" cy="1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7" name="Line 26">
                <a:extLst>
                  <a:ext uri="{FF2B5EF4-FFF2-40B4-BE49-F238E27FC236}">
                    <a16:creationId xmlns:a16="http://schemas.microsoft.com/office/drawing/2014/main" id="{111A4D25-977B-A63D-362A-32240975AA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79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8" name="Line 27">
                <a:extLst>
                  <a:ext uri="{FF2B5EF4-FFF2-40B4-BE49-F238E27FC236}">
                    <a16:creationId xmlns:a16="http://schemas.microsoft.com/office/drawing/2014/main" id="{64539DDC-3494-115D-60DF-EE19D3513B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11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29" name="Line 28">
                <a:extLst>
                  <a:ext uri="{FF2B5EF4-FFF2-40B4-BE49-F238E27FC236}">
                    <a16:creationId xmlns:a16="http://schemas.microsoft.com/office/drawing/2014/main" id="{F65CE649-097C-6B37-3FC6-05563EA27E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3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0" name="Line 29">
                <a:extLst>
                  <a:ext uri="{FF2B5EF4-FFF2-40B4-BE49-F238E27FC236}">
                    <a16:creationId xmlns:a16="http://schemas.microsoft.com/office/drawing/2014/main" id="{64B2A049-DC76-C940-D2C6-14BCE7860A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76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1" name="Line 30">
                <a:extLst>
                  <a:ext uri="{FF2B5EF4-FFF2-40B4-BE49-F238E27FC236}">
                    <a16:creationId xmlns:a16="http://schemas.microsoft.com/office/drawing/2014/main" id="{23886A07-D429-CDED-84B6-B41EF6895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08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2" name="Line 31">
                <a:extLst>
                  <a:ext uri="{FF2B5EF4-FFF2-40B4-BE49-F238E27FC236}">
                    <a16:creationId xmlns:a16="http://schemas.microsoft.com/office/drawing/2014/main" id="{784A295B-EAD3-5DF3-08D7-98D2B54C99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32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3" name="Line 32">
                <a:extLst>
                  <a:ext uri="{FF2B5EF4-FFF2-40B4-BE49-F238E27FC236}">
                    <a16:creationId xmlns:a16="http://schemas.microsoft.com/office/drawing/2014/main" id="{6072FE13-A492-A015-40D0-6425E986B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764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4" name="Line 33">
                <a:extLst>
                  <a:ext uri="{FF2B5EF4-FFF2-40B4-BE49-F238E27FC236}">
                    <a16:creationId xmlns:a16="http://schemas.microsoft.com/office/drawing/2014/main" id="{43B70A7E-49E7-2294-CEC1-497DD9CF07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97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5" name="Line 34">
                <a:extLst>
                  <a:ext uri="{FF2B5EF4-FFF2-40B4-BE49-F238E27FC236}">
                    <a16:creationId xmlns:a16="http://schemas.microsoft.com/office/drawing/2014/main" id="{57289BA3-89D2-F8CD-F698-71353C412E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29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6" name="Line 35">
                <a:extLst>
                  <a:ext uri="{FF2B5EF4-FFF2-40B4-BE49-F238E27FC236}">
                    <a16:creationId xmlns:a16="http://schemas.microsoft.com/office/drawing/2014/main" id="{6C144990-6903-0FD8-CF25-42C2FC0FD1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61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7" name="Line 36">
                <a:extLst>
                  <a:ext uri="{FF2B5EF4-FFF2-40B4-BE49-F238E27FC236}">
                    <a16:creationId xmlns:a16="http://schemas.microsoft.com/office/drawing/2014/main" id="{4CBCAFEB-DDB9-C83E-F0A1-C5ED369C4F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93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8" name="Line 37">
                <a:extLst>
                  <a:ext uri="{FF2B5EF4-FFF2-40B4-BE49-F238E27FC236}">
                    <a16:creationId xmlns:a16="http://schemas.microsoft.com/office/drawing/2014/main" id="{D1129A31-04B0-4828-D622-D9588CF0CE6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5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39" name="Line 38">
                <a:extLst>
                  <a:ext uri="{FF2B5EF4-FFF2-40B4-BE49-F238E27FC236}">
                    <a16:creationId xmlns:a16="http://schemas.microsoft.com/office/drawing/2014/main" id="{CD213522-68E0-D690-FEB0-C66D943656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57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0" name="Line 39">
                <a:extLst>
                  <a:ext uri="{FF2B5EF4-FFF2-40B4-BE49-F238E27FC236}">
                    <a16:creationId xmlns:a16="http://schemas.microsoft.com/office/drawing/2014/main" id="{BB55C960-A11D-46D6-FB4D-48A8ACB182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90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1" name="Line 40">
                <a:extLst>
                  <a:ext uri="{FF2B5EF4-FFF2-40B4-BE49-F238E27FC236}">
                    <a16:creationId xmlns:a16="http://schemas.microsoft.com/office/drawing/2014/main" id="{AC7F90FA-49EA-C873-9D1A-8BB7C3610D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14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2" name="Line 41">
                <a:extLst>
                  <a:ext uri="{FF2B5EF4-FFF2-40B4-BE49-F238E27FC236}">
                    <a16:creationId xmlns:a16="http://schemas.microsoft.com/office/drawing/2014/main" id="{9AD01373-5A73-8913-3488-0437CA9991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946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3" name="Line 42">
                <a:extLst>
                  <a:ext uri="{FF2B5EF4-FFF2-40B4-BE49-F238E27FC236}">
                    <a16:creationId xmlns:a16="http://schemas.microsoft.com/office/drawing/2014/main" id="{1C029A1D-DE83-3264-F9D9-6FFF23C9A2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78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4" name="Line 43">
                <a:extLst>
                  <a:ext uri="{FF2B5EF4-FFF2-40B4-BE49-F238E27FC236}">
                    <a16:creationId xmlns:a16="http://schemas.microsoft.com/office/drawing/2014/main" id="{D5C19214-704A-03EF-B1F7-FBD1C4B32E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10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5" name="Line 44">
                <a:extLst>
                  <a:ext uri="{FF2B5EF4-FFF2-40B4-BE49-F238E27FC236}">
                    <a16:creationId xmlns:a16="http://schemas.microsoft.com/office/drawing/2014/main" id="{B3E4C4A3-394D-1222-2565-1BD95852BA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43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6" name="Line 45">
                <a:extLst>
                  <a:ext uri="{FF2B5EF4-FFF2-40B4-BE49-F238E27FC236}">
                    <a16:creationId xmlns:a16="http://schemas.microsoft.com/office/drawing/2014/main" id="{9D0A387B-F5CE-6DEF-3081-344ED68B38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75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7" name="Line 46">
                <a:extLst>
                  <a:ext uri="{FF2B5EF4-FFF2-40B4-BE49-F238E27FC236}">
                    <a16:creationId xmlns:a16="http://schemas.microsoft.com/office/drawing/2014/main" id="{CEF62668-1679-36AC-5511-892412C6E23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607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8" name="Line 47">
                <a:extLst>
                  <a:ext uri="{FF2B5EF4-FFF2-40B4-BE49-F238E27FC236}">
                    <a16:creationId xmlns:a16="http://schemas.microsoft.com/office/drawing/2014/main" id="{CA73E2A5-E27A-9528-E423-EFB25EA2C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739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49" name="Line 48">
                <a:extLst>
                  <a:ext uri="{FF2B5EF4-FFF2-40B4-BE49-F238E27FC236}">
                    <a16:creationId xmlns:a16="http://schemas.microsoft.com/office/drawing/2014/main" id="{B099BC39-1804-D4AE-EF75-835A103F6C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863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0" name="Line 49">
                <a:extLst>
                  <a:ext uri="{FF2B5EF4-FFF2-40B4-BE49-F238E27FC236}">
                    <a16:creationId xmlns:a16="http://schemas.microsoft.com/office/drawing/2014/main" id="{38C8AAE0-B295-82F1-3388-656CAD88DA0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96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1" name="Line 50">
                <a:extLst>
                  <a:ext uri="{FF2B5EF4-FFF2-40B4-BE49-F238E27FC236}">
                    <a16:creationId xmlns:a16="http://schemas.microsoft.com/office/drawing/2014/main" id="{E4D3D34F-D242-3705-30BF-A0A485A7E4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28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2" name="Line 51">
                <a:extLst>
                  <a:ext uri="{FF2B5EF4-FFF2-40B4-BE49-F238E27FC236}">
                    <a16:creationId xmlns:a16="http://schemas.microsoft.com/office/drawing/2014/main" id="{03B5AFF8-8D58-716A-BED0-41E8D1CE8C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60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3" name="Line 52">
                <a:extLst>
                  <a:ext uri="{FF2B5EF4-FFF2-40B4-BE49-F238E27FC236}">
                    <a16:creationId xmlns:a16="http://schemas.microsoft.com/office/drawing/2014/main" id="{B7B2D7F3-8487-F2F0-DB31-48E84623EDC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92" y="3114"/>
                <a:ext cx="1" cy="39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4" name="Freeform 53">
                <a:extLst>
                  <a:ext uri="{FF2B5EF4-FFF2-40B4-BE49-F238E27FC236}">
                    <a16:creationId xmlns:a16="http://schemas.microsoft.com/office/drawing/2014/main" id="{F2765395-CFC4-D9A7-7D8F-12307B55D5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" y="1833"/>
                <a:ext cx="133" cy="39"/>
              </a:xfrm>
              <a:custGeom>
                <a:avLst/>
                <a:gdLst>
                  <a:gd name="T0" fmla="*/ 0 w 133"/>
                  <a:gd name="T1" fmla="*/ 0 h 39"/>
                  <a:gd name="T2" fmla="*/ 31 w 133"/>
                  <a:gd name="T3" fmla="*/ 16 h 39"/>
                  <a:gd name="T4" fmla="*/ 63 w 133"/>
                  <a:gd name="T5" fmla="*/ 31 h 39"/>
                  <a:gd name="T6" fmla="*/ 101 w 133"/>
                  <a:gd name="T7" fmla="*/ 39 h 39"/>
                  <a:gd name="T8" fmla="*/ 133 w 133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39">
                    <a:moveTo>
                      <a:pt x="0" y="0"/>
                    </a:moveTo>
                    <a:lnTo>
                      <a:pt x="31" y="16"/>
                    </a:lnTo>
                    <a:lnTo>
                      <a:pt x="63" y="31"/>
                    </a:lnTo>
                    <a:lnTo>
                      <a:pt x="101" y="39"/>
                    </a:lnTo>
                    <a:lnTo>
                      <a:pt x="133" y="39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5" name="Freeform 54">
                <a:extLst>
                  <a:ext uri="{FF2B5EF4-FFF2-40B4-BE49-F238E27FC236}">
                    <a16:creationId xmlns:a16="http://schemas.microsoft.com/office/drawing/2014/main" id="{239C399C-0AA3-6243-11CF-79E482C203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4" y="1771"/>
                <a:ext cx="132" cy="101"/>
              </a:xfrm>
              <a:custGeom>
                <a:avLst/>
                <a:gdLst>
                  <a:gd name="T0" fmla="*/ 0 w 132"/>
                  <a:gd name="T1" fmla="*/ 101 h 101"/>
                  <a:gd name="T2" fmla="*/ 15 w 132"/>
                  <a:gd name="T3" fmla="*/ 93 h 101"/>
                  <a:gd name="T4" fmla="*/ 31 w 132"/>
                  <a:gd name="T5" fmla="*/ 86 h 101"/>
                  <a:gd name="T6" fmla="*/ 62 w 132"/>
                  <a:gd name="T7" fmla="*/ 47 h 101"/>
                  <a:gd name="T8" fmla="*/ 101 w 132"/>
                  <a:gd name="T9" fmla="*/ 16 h 101"/>
                  <a:gd name="T10" fmla="*/ 116 w 132"/>
                  <a:gd name="T11" fmla="*/ 8 h 101"/>
                  <a:gd name="T12" fmla="*/ 132 w 132"/>
                  <a:gd name="T13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01">
                    <a:moveTo>
                      <a:pt x="0" y="101"/>
                    </a:moveTo>
                    <a:lnTo>
                      <a:pt x="15" y="93"/>
                    </a:lnTo>
                    <a:lnTo>
                      <a:pt x="31" y="86"/>
                    </a:lnTo>
                    <a:lnTo>
                      <a:pt x="62" y="47"/>
                    </a:lnTo>
                    <a:lnTo>
                      <a:pt x="101" y="16"/>
                    </a:lnTo>
                    <a:lnTo>
                      <a:pt x="116" y="8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6" name="Freeform 55">
                <a:extLst>
                  <a:ext uri="{FF2B5EF4-FFF2-40B4-BE49-F238E27FC236}">
                    <a16:creationId xmlns:a16="http://schemas.microsoft.com/office/drawing/2014/main" id="{3846B2E0-ECA0-C684-ACE1-CFF2CD2BE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6" y="1771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31 w 132"/>
                  <a:gd name="T3" fmla="*/ 8 h 62"/>
                  <a:gd name="T4" fmla="*/ 62 w 132"/>
                  <a:gd name="T5" fmla="*/ 23 h 62"/>
                  <a:gd name="T6" fmla="*/ 101 w 132"/>
                  <a:gd name="T7" fmla="*/ 47 h 62"/>
                  <a:gd name="T8" fmla="*/ 132 w 132"/>
                  <a:gd name="T9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31" y="8"/>
                    </a:lnTo>
                    <a:lnTo>
                      <a:pt x="62" y="23"/>
                    </a:lnTo>
                    <a:lnTo>
                      <a:pt x="101" y="47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7" name="Freeform 56">
                <a:extLst>
                  <a:ext uri="{FF2B5EF4-FFF2-40B4-BE49-F238E27FC236}">
                    <a16:creationId xmlns:a16="http://schemas.microsoft.com/office/drawing/2014/main" id="{52771443-DAAA-9641-23D3-CD2937652B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8" y="1833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31 w 132"/>
                  <a:gd name="T3" fmla="*/ 16 h 62"/>
                  <a:gd name="T4" fmla="*/ 62 w 132"/>
                  <a:gd name="T5" fmla="*/ 39 h 62"/>
                  <a:gd name="T6" fmla="*/ 101 w 132"/>
                  <a:gd name="T7" fmla="*/ 55 h 62"/>
                  <a:gd name="T8" fmla="*/ 132 w 132"/>
                  <a:gd name="T9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31" y="16"/>
                    </a:lnTo>
                    <a:lnTo>
                      <a:pt x="62" y="39"/>
                    </a:lnTo>
                    <a:lnTo>
                      <a:pt x="101" y="55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8" name="Freeform 57">
                <a:extLst>
                  <a:ext uri="{FF2B5EF4-FFF2-40B4-BE49-F238E27FC236}">
                    <a16:creationId xmlns:a16="http://schemas.microsoft.com/office/drawing/2014/main" id="{5EE1CC25-B480-0C6C-FD4C-49F382882C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0" y="1810"/>
                <a:ext cx="132" cy="85"/>
              </a:xfrm>
              <a:custGeom>
                <a:avLst/>
                <a:gdLst>
                  <a:gd name="T0" fmla="*/ 0 w 132"/>
                  <a:gd name="T1" fmla="*/ 85 h 85"/>
                  <a:gd name="T2" fmla="*/ 31 w 132"/>
                  <a:gd name="T3" fmla="*/ 78 h 85"/>
                  <a:gd name="T4" fmla="*/ 62 w 132"/>
                  <a:gd name="T5" fmla="*/ 47 h 85"/>
                  <a:gd name="T6" fmla="*/ 101 w 132"/>
                  <a:gd name="T7" fmla="*/ 23 h 85"/>
                  <a:gd name="T8" fmla="*/ 132 w 132"/>
                  <a:gd name="T9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85">
                    <a:moveTo>
                      <a:pt x="0" y="85"/>
                    </a:moveTo>
                    <a:lnTo>
                      <a:pt x="31" y="78"/>
                    </a:lnTo>
                    <a:lnTo>
                      <a:pt x="62" y="47"/>
                    </a:lnTo>
                    <a:lnTo>
                      <a:pt x="101" y="23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59" name="Freeform 58">
                <a:extLst>
                  <a:ext uri="{FF2B5EF4-FFF2-40B4-BE49-F238E27FC236}">
                    <a16:creationId xmlns:a16="http://schemas.microsoft.com/office/drawing/2014/main" id="{94F3ABEE-A096-F08E-C010-C5A914C510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2" y="1748"/>
                <a:ext cx="132" cy="62"/>
              </a:xfrm>
              <a:custGeom>
                <a:avLst/>
                <a:gdLst>
                  <a:gd name="T0" fmla="*/ 0 w 132"/>
                  <a:gd name="T1" fmla="*/ 62 h 62"/>
                  <a:gd name="T2" fmla="*/ 62 w 132"/>
                  <a:gd name="T3" fmla="*/ 31 h 62"/>
                  <a:gd name="T4" fmla="*/ 132 w 132"/>
                  <a:gd name="T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62">
                    <a:moveTo>
                      <a:pt x="0" y="62"/>
                    </a:moveTo>
                    <a:lnTo>
                      <a:pt x="62" y="31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0" name="Freeform 59">
                <a:extLst>
                  <a:ext uri="{FF2B5EF4-FFF2-40B4-BE49-F238E27FC236}">
                    <a16:creationId xmlns:a16="http://schemas.microsoft.com/office/drawing/2014/main" id="{278324FF-A32B-2FE8-DB5C-2C542350E5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4" y="1709"/>
                <a:ext cx="133" cy="39"/>
              </a:xfrm>
              <a:custGeom>
                <a:avLst/>
                <a:gdLst>
                  <a:gd name="T0" fmla="*/ 0 w 133"/>
                  <a:gd name="T1" fmla="*/ 39 h 39"/>
                  <a:gd name="T2" fmla="*/ 31 w 133"/>
                  <a:gd name="T3" fmla="*/ 31 h 39"/>
                  <a:gd name="T4" fmla="*/ 63 w 133"/>
                  <a:gd name="T5" fmla="*/ 23 h 39"/>
                  <a:gd name="T6" fmla="*/ 101 w 133"/>
                  <a:gd name="T7" fmla="*/ 16 h 39"/>
                  <a:gd name="T8" fmla="*/ 133 w 133"/>
                  <a:gd name="T9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39">
                    <a:moveTo>
                      <a:pt x="0" y="39"/>
                    </a:moveTo>
                    <a:lnTo>
                      <a:pt x="31" y="31"/>
                    </a:lnTo>
                    <a:lnTo>
                      <a:pt x="63" y="23"/>
                    </a:lnTo>
                    <a:lnTo>
                      <a:pt x="101" y="16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1" name="Freeform 60">
                <a:extLst>
                  <a:ext uri="{FF2B5EF4-FFF2-40B4-BE49-F238E27FC236}">
                    <a16:creationId xmlns:a16="http://schemas.microsoft.com/office/drawing/2014/main" id="{8B17A909-0DD1-B30E-C32F-D9F9A5DFE2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7" y="1608"/>
                <a:ext cx="132" cy="101"/>
              </a:xfrm>
              <a:custGeom>
                <a:avLst/>
                <a:gdLst>
                  <a:gd name="T0" fmla="*/ 0 w 132"/>
                  <a:gd name="T1" fmla="*/ 101 h 101"/>
                  <a:gd name="T2" fmla="*/ 31 w 132"/>
                  <a:gd name="T3" fmla="*/ 78 h 101"/>
                  <a:gd name="T4" fmla="*/ 69 w 132"/>
                  <a:gd name="T5" fmla="*/ 54 h 101"/>
                  <a:gd name="T6" fmla="*/ 132 w 132"/>
                  <a:gd name="T7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01">
                    <a:moveTo>
                      <a:pt x="0" y="101"/>
                    </a:moveTo>
                    <a:lnTo>
                      <a:pt x="31" y="78"/>
                    </a:lnTo>
                    <a:lnTo>
                      <a:pt x="69" y="54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2" name="Freeform 61">
                <a:extLst>
                  <a:ext uri="{FF2B5EF4-FFF2-40B4-BE49-F238E27FC236}">
                    <a16:creationId xmlns:a16="http://schemas.microsoft.com/office/drawing/2014/main" id="{E2F5C301-7CEC-4FD0-B4C8-DABA68E3C7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9" y="1507"/>
                <a:ext cx="124" cy="101"/>
              </a:xfrm>
              <a:custGeom>
                <a:avLst/>
                <a:gdLst>
                  <a:gd name="T0" fmla="*/ 0 w 124"/>
                  <a:gd name="T1" fmla="*/ 101 h 101"/>
                  <a:gd name="T2" fmla="*/ 62 w 124"/>
                  <a:gd name="T3" fmla="*/ 47 h 101"/>
                  <a:gd name="T4" fmla="*/ 93 w 124"/>
                  <a:gd name="T5" fmla="*/ 24 h 101"/>
                  <a:gd name="T6" fmla="*/ 124 w 124"/>
                  <a:gd name="T7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4" h="101">
                    <a:moveTo>
                      <a:pt x="0" y="101"/>
                    </a:moveTo>
                    <a:lnTo>
                      <a:pt x="62" y="47"/>
                    </a:lnTo>
                    <a:lnTo>
                      <a:pt x="93" y="24"/>
                    </a:lnTo>
                    <a:lnTo>
                      <a:pt x="124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63" name="Freeform 62">
                <a:extLst>
                  <a:ext uri="{FF2B5EF4-FFF2-40B4-BE49-F238E27FC236}">
                    <a16:creationId xmlns:a16="http://schemas.microsoft.com/office/drawing/2014/main" id="{7731DBED-005A-812E-BB3D-53151E3D21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3" y="1468"/>
                <a:ext cx="132" cy="39"/>
              </a:xfrm>
              <a:custGeom>
                <a:avLst/>
                <a:gdLst>
                  <a:gd name="T0" fmla="*/ 0 w 132"/>
                  <a:gd name="T1" fmla="*/ 39 h 39"/>
                  <a:gd name="T2" fmla="*/ 62 w 132"/>
                  <a:gd name="T3" fmla="*/ 8 h 39"/>
                  <a:gd name="T4" fmla="*/ 101 w 132"/>
                  <a:gd name="T5" fmla="*/ 0 h 39"/>
                  <a:gd name="T6" fmla="*/ 132 w 132"/>
                  <a:gd name="T7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39">
                    <a:moveTo>
                      <a:pt x="0" y="39"/>
                    </a:moveTo>
                    <a:lnTo>
                      <a:pt x="62" y="8"/>
                    </a:lnTo>
                    <a:lnTo>
                      <a:pt x="101" y="0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08" name="Freeform 63">
                <a:extLst>
                  <a:ext uri="{FF2B5EF4-FFF2-40B4-BE49-F238E27FC236}">
                    <a16:creationId xmlns:a16="http://schemas.microsoft.com/office/drawing/2014/main" id="{46261328-5ED0-BE26-DBD3-D24B60781E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5" y="1468"/>
                <a:ext cx="132" cy="78"/>
              </a:xfrm>
              <a:custGeom>
                <a:avLst/>
                <a:gdLst>
                  <a:gd name="T0" fmla="*/ 0 w 132"/>
                  <a:gd name="T1" fmla="*/ 0 h 78"/>
                  <a:gd name="T2" fmla="*/ 31 w 132"/>
                  <a:gd name="T3" fmla="*/ 8 h 78"/>
                  <a:gd name="T4" fmla="*/ 62 w 132"/>
                  <a:gd name="T5" fmla="*/ 24 h 78"/>
                  <a:gd name="T6" fmla="*/ 101 w 132"/>
                  <a:gd name="T7" fmla="*/ 47 h 78"/>
                  <a:gd name="T8" fmla="*/ 132 w 132"/>
                  <a:gd name="T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8">
                    <a:moveTo>
                      <a:pt x="0" y="0"/>
                    </a:moveTo>
                    <a:lnTo>
                      <a:pt x="31" y="8"/>
                    </a:lnTo>
                    <a:lnTo>
                      <a:pt x="62" y="24"/>
                    </a:lnTo>
                    <a:lnTo>
                      <a:pt x="101" y="47"/>
                    </a:lnTo>
                    <a:lnTo>
                      <a:pt x="132" y="78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09" name="Freeform 64">
                <a:extLst>
                  <a:ext uri="{FF2B5EF4-FFF2-40B4-BE49-F238E27FC236}">
                    <a16:creationId xmlns:a16="http://schemas.microsoft.com/office/drawing/2014/main" id="{D65459B9-DF19-51C6-5366-BCF4D7532A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7" y="1546"/>
                <a:ext cx="133" cy="186"/>
              </a:xfrm>
              <a:custGeom>
                <a:avLst/>
                <a:gdLst>
                  <a:gd name="T0" fmla="*/ 0 w 133"/>
                  <a:gd name="T1" fmla="*/ 0 h 186"/>
                  <a:gd name="T2" fmla="*/ 16 w 133"/>
                  <a:gd name="T3" fmla="*/ 23 h 186"/>
                  <a:gd name="T4" fmla="*/ 31 w 133"/>
                  <a:gd name="T5" fmla="*/ 47 h 186"/>
                  <a:gd name="T6" fmla="*/ 63 w 133"/>
                  <a:gd name="T7" fmla="*/ 101 h 186"/>
                  <a:gd name="T8" fmla="*/ 101 w 133"/>
                  <a:gd name="T9" fmla="*/ 155 h 186"/>
                  <a:gd name="T10" fmla="*/ 117 w 133"/>
                  <a:gd name="T11" fmla="*/ 171 h 186"/>
                  <a:gd name="T12" fmla="*/ 133 w 133"/>
                  <a:gd name="T13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3" h="186">
                    <a:moveTo>
                      <a:pt x="0" y="0"/>
                    </a:moveTo>
                    <a:lnTo>
                      <a:pt x="16" y="23"/>
                    </a:lnTo>
                    <a:lnTo>
                      <a:pt x="31" y="47"/>
                    </a:lnTo>
                    <a:lnTo>
                      <a:pt x="63" y="101"/>
                    </a:lnTo>
                    <a:lnTo>
                      <a:pt x="101" y="155"/>
                    </a:lnTo>
                    <a:lnTo>
                      <a:pt x="117" y="171"/>
                    </a:lnTo>
                    <a:lnTo>
                      <a:pt x="133" y="186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2" name="Freeform 65">
                <a:extLst>
                  <a:ext uri="{FF2B5EF4-FFF2-40B4-BE49-F238E27FC236}">
                    <a16:creationId xmlns:a16="http://schemas.microsoft.com/office/drawing/2014/main" id="{B657B94C-9383-4058-2EDA-55448EFAD2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1694"/>
                <a:ext cx="132" cy="46"/>
              </a:xfrm>
              <a:custGeom>
                <a:avLst/>
                <a:gdLst>
                  <a:gd name="T0" fmla="*/ 0 w 132"/>
                  <a:gd name="T1" fmla="*/ 38 h 46"/>
                  <a:gd name="T2" fmla="*/ 15 w 132"/>
                  <a:gd name="T3" fmla="*/ 46 h 46"/>
                  <a:gd name="T4" fmla="*/ 31 w 132"/>
                  <a:gd name="T5" fmla="*/ 38 h 46"/>
                  <a:gd name="T6" fmla="*/ 62 w 132"/>
                  <a:gd name="T7" fmla="*/ 31 h 46"/>
                  <a:gd name="T8" fmla="*/ 101 w 132"/>
                  <a:gd name="T9" fmla="*/ 7 h 46"/>
                  <a:gd name="T10" fmla="*/ 116 w 132"/>
                  <a:gd name="T11" fmla="*/ 0 h 46"/>
                  <a:gd name="T12" fmla="*/ 132 w 132"/>
                  <a:gd name="T13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46">
                    <a:moveTo>
                      <a:pt x="0" y="38"/>
                    </a:moveTo>
                    <a:lnTo>
                      <a:pt x="15" y="46"/>
                    </a:lnTo>
                    <a:lnTo>
                      <a:pt x="31" y="38"/>
                    </a:lnTo>
                    <a:lnTo>
                      <a:pt x="62" y="31"/>
                    </a:lnTo>
                    <a:lnTo>
                      <a:pt x="101" y="7"/>
                    </a:lnTo>
                    <a:lnTo>
                      <a:pt x="116" y="0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3" name="Freeform 66">
                <a:extLst>
                  <a:ext uri="{FF2B5EF4-FFF2-40B4-BE49-F238E27FC236}">
                    <a16:creationId xmlns:a16="http://schemas.microsoft.com/office/drawing/2014/main" id="{699FDB8A-56DA-FC51-6CD5-AF7C4E44F3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2" y="1694"/>
                <a:ext cx="132" cy="54"/>
              </a:xfrm>
              <a:custGeom>
                <a:avLst/>
                <a:gdLst>
                  <a:gd name="T0" fmla="*/ 0 w 132"/>
                  <a:gd name="T1" fmla="*/ 0 h 54"/>
                  <a:gd name="T2" fmla="*/ 31 w 132"/>
                  <a:gd name="T3" fmla="*/ 7 h 54"/>
                  <a:gd name="T4" fmla="*/ 62 w 132"/>
                  <a:gd name="T5" fmla="*/ 23 h 54"/>
                  <a:gd name="T6" fmla="*/ 132 w 13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54">
                    <a:moveTo>
                      <a:pt x="0" y="0"/>
                    </a:moveTo>
                    <a:lnTo>
                      <a:pt x="31" y="7"/>
                    </a:lnTo>
                    <a:lnTo>
                      <a:pt x="62" y="23"/>
                    </a:lnTo>
                    <a:lnTo>
                      <a:pt x="132" y="54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4" name="Freeform 67">
                <a:extLst>
                  <a:ext uri="{FF2B5EF4-FFF2-40B4-BE49-F238E27FC236}">
                    <a16:creationId xmlns:a16="http://schemas.microsoft.com/office/drawing/2014/main" id="{282A9B4E-8319-4585-3C19-AF2CB4598F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4" y="1748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62 w 132"/>
                  <a:gd name="T3" fmla="*/ 31 h 62"/>
                  <a:gd name="T4" fmla="*/ 132 w 132"/>
                  <a:gd name="T5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62" y="31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5" name="Freeform 68">
                <a:extLst>
                  <a:ext uri="{FF2B5EF4-FFF2-40B4-BE49-F238E27FC236}">
                    <a16:creationId xmlns:a16="http://schemas.microsoft.com/office/drawing/2014/main" id="{F61BA83D-2DA9-EBEA-F8E3-6E57F390AE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1810"/>
                <a:ext cx="132" cy="85"/>
              </a:xfrm>
              <a:custGeom>
                <a:avLst/>
                <a:gdLst>
                  <a:gd name="T0" fmla="*/ 0 w 132"/>
                  <a:gd name="T1" fmla="*/ 0 h 85"/>
                  <a:gd name="T2" fmla="*/ 70 w 132"/>
                  <a:gd name="T3" fmla="*/ 39 h 85"/>
                  <a:gd name="T4" fmla="*/ 101 w 132"/>
                  <a:gd name="T5" fmla="*/ 54 h 85"/>
                  <a:gd name="T6" fmla="*/ 132 w 132"/>
                  <a:gd name="T7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85">
                    <a:moveTo>
                      <a:pt x="0" y="0"/>
                    </a:moveTo>
                    <a:lnTo>
                      <a:pt x="70" y="39"/>
                    </a:lnTo>
                    <a:lnTo>
                      <a:pt x="101" y="54"/>
                    </a:lnTo>
                    <a:lnTo>
                      <a:pt x="132" y="85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6" name="Freeform 69">
                <a:extLst>
                  <a:ext uri="{FF2B5EF4-FFF2-40B4-BE49-F238E27FC236}">
                    <a16:creationId xmlns:a16="http://schemas.microsoft.com/office/drawing/2014/main" id="{2DAB71D6-DE7E-56F0-0E4E-9364DE1F2A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1895"/>
                <a:ext cx="125" cy="179"/>
              </a:xfrm>
              <a:custGeom>
                <a:avLst/>
                <a:gdLst>
                  <a:gd name="T0" fmla="*/ 0 w 125"/>
                  <a:gd name="T1" fmla="*/ 0 h 179"/>
                  <a:gd name="T2" fmla="*/ 31 w 125"/>
                  <a:gd name="T3" fmla="*/ 39 h 179"/>
                  <a:gd name="T4" fmla="*/ 62 w 125"/>
                  <a:gd name="T5" fmla="*/ 78 h 179"/>
                  <a:gd name="T6" fmla="*/ 125 w 125"/>
                  <a:gd name="T7" fmla="*/ 179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5" h="179">
                    <a:moveTo>
                      <a:pt x="0" y="0"/>
                    </a:moveTo>
                    <a:lnTo>
                      <a:pt x="31" y="39"/>
                    </a:lnTo>
                    <a:lnTo>
                      <a:pt x="62" y="78"/>
                    </a:lnTo>
                    <a:lnTo>
                      <a:pt x="125" y="179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7" name="Freeform 70">
                <a:extLst>
                  <a:ext uri="{FF2B5EF4-FFF2-40B4-BE49-F238E27FC236}">
                    <a16:creationId xmlns:a16="http://schemas.microsoft.com/office/drawing/2014/main" id="{269E5D4B-5A8B-A4E7-9D28-2C3B63CF56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2074"/>
                <a:ext cx="132" cy="248"/>
              </a:xfrm>
              <a:custGeom>
                <a:avLst/>
                <a:gdLst>
                  <a:gd name="T0" fmla="*/ 0 w 132"/>
                  <a:gd name="T1" fmla="*/ 0 h 248"/>
                  <a:gd name="T2" fmla="*/ 31 w 132"/>
                  <a:gd name="T3" fmla="*/ 54 h 248"/>
                  <a:gd name="T4" fmla="*/ 62 w 132"/>
                  <a:gd name="T5" fmla="*/ 116 h 248"/>
                  <a:gd name="T6" fmla="*/ 132 w 132"/>
                  <a:gd name="T7" fmla="*/ 248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48">
                    <a:moveTo>
                      <a:pt x="0" y="0"/>
                    </a:moveTo>
                    <a:lnTo>
                      <a:pt x="31" y="54"/>
                    </a:lnTo>
                    <a:lnTo>
                      <a:pt x="62" y="116"/>
                    </a:lnTo>
                    <a:lnTo>
                      <a:pt x="132" y="248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8" name="Freeform 71">
                <a:extLst>
                  <a:ext uri="{FF2B5EF4-FFF2-40B4-BE49-F238E27FC236}">
                    <a16:creationId xmlns:a16="http://schemas.microsoft.com/office/drawing/2014/main" id="{F9AECEC4-9124-683E-8A52-BCC129A349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5" y="2322"/>
                <a:ext cx="132" cy="241"/>
              </a:xfrm>
              <a:custGeom>
                <a:avLst/>
                <a:gdLst>
                  <a:gd name="T0" fmla="*/ 0 w 132"/>
                  <a:gd name="T1" fmla="*/ 0 h 241"/>
                  <a:gd name="T2" fmla="*/ 62 w 132"/>
                  <a:gd name="T3" fmla="*/ 125 h 241"/>
                  <a:gd name="T4" fmla="*/ 101 w 132"/>
                  <a:gd name="T5" fmla="*/ 187 h 241"/>
                  <a:gd name="T6" fmla="*/ 132 w 132"/>
                  <a:gd name="T7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41">
                    <a:moveTo>
                      <a:pt x="0" y="0"/>
                    </a:moveTo>
                    <a:lnTo>
                      <a:pt x="62" y="125"/>
                    </a:lnTo>
                    <a:lnTo>
                      <a:pt x="101" y="187"/>
                    </a:lnTo>
                    <a:lnTo>
                      <a:pt x="132" y="241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19" name="Freeform 72">
                <a:extLst>
                  <a:ext uri="{FF2B5EF4-FFF2-40B4-BE49-F238E27FC236}">
                    <a16:creationId xmlns:a16="http://schemas.microsoft.com/office/drawing/2014/main" id="{C68A0FD6-4899-AA66-6705-189771378C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2563"/>
                <a:ext cx="132" cy="163"/>
              </a:xfrm>
              <a:custGeom>
                <a:avLst/>
                <a:gdLst>
                  <a:gd name="T0" fmla="*/ 0 w 132"/>
                  <a:gd name="T1" fmla="*/ 0 h 163"/>
                  <a:gd name="T2" fmla="*/ 62 w 132"/>
                  <a:gd name="T3" fmla="*/ 93 h 163"/>
                  <a:gd name="T4" fmla="*/ 101 w 132"/>
                  <a:gd name="T5" fmla="*/ 132 h 163"/>
                  <a:gd name="T6" fmla="*/ 132 w 132"/>
                  <a:gd name="T7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63">
                    <a:moveTo>
                      <a:pt x="0" y="0"/>
                    </a:moveTo>
                    <a:lnTo>
                      <a:pt x="62" y="93"/>
                    </a:lnTo>
                    <a:lnTo>
                      <a:pt x="101" y="132"/>
                    </a:lnTo>
                    <a:lnTo>
                      <a:pt x="132" y="163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0" name="Freeform 73">
                <a:extLst>
                  <a:ext uri="{FF2B5EF4-FFF2-40B4-BE49-F238E27FC236}">
                    <a16:creationId xmlns:a16="http://schemas.microsoft.com/office/drawing/2014/main" id="{F095C94E-B183-8336-4187-35255D321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2726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31 w 132"/>
                  <a:gd name="T3" fmla="*/ 23 h 62"/>
                  <a:gd name="T4" fmla="*/ 62 w 132"/>
                  <a:gd name="T5" fmla="*/ 39 h 62"/>
                  <a:gd name="T6" fmla="*/ 132 w 132"/>
                  <a:gd name="T7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31" y="23"/>
                    </a:lnTo>
                    <a:lnTo>
                      <a:pt x="62" y="39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1" name="Freeform 74">
                <a:extLst>
                  <a:ext uri="{FF2B5EF4-FFF2-40B4-BE49-F238E27FC236}">
                    <a16:creationId xmlns:a16="http://schemas.microsoft.com/office/drawing/2014/main" id="{1183BA77-275F-34A2-71E7-BB35293942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1" y="2788"/>
                <a:ext cx="132" cy="16"/>
              </a:xfrm>
              <a:custGeom>
                <a:avLst/>
                <a:gdLst>
                  <a:gd name="T0" fmla="*/ 0 w 132"/>
                  <a:gd name="T1" fmla="*/ 0 h 16"/>
                  <a:gd name="T2" fmla="*/ 31 w 132"/>
                  <a:gd name="T3" fmla="*/ 8 h 16"/>
                  <a:gd name="T4" fmla="*/ 62 w 132"/>
                  <a:gd name="T5" fmla="*/ 8 h 16"/>
                  <a:gd name="T6" fmla="*/ 101 w 132"/>
                  <a:gd name="T7" fmla="*/ 8 h 16"/>
                  <a:gd name="T8" fmla="*/ 132 w 132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6">
                    <a:moveTo>
                      <a:pt x="0" y="0"/>
                    </a:moveTo>
                    <a:lnTo>
                      <a:pt x="31" y="8"/>
                    </a:lnTo>
                    <a:lnTo>
                      <a:pt x="62" y="8"/>
                    </a:lnTo>
                    <a:lnTo>
                      <a:pt x="101" y="8"/>
                    </a:lnTo>
                    <a:lnTo>
                      <a:pt x="132" y="16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2" name="Freeform 75">
                <a:extLst>
                  <a:ext uri="{FF2B5EF4-FFF2-40B4-BE49-F238E27FC236}">
                    <a16:creationId xmlns:a16="http://schemas.microsoft.com/office/drawing/2014/main" id="{F1544DD6-EEDF-2F64-14A4-00B045BAB0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2804"/>
                <a:ext cx="133" cy="46"/>
              </a:xfrm>
              <a:custGeom>
                <a:avLst/>
                <a:gdLst>
                  <a:gd name="T0" fmla="*/ 0 w 133"/>
                  <a:gd name="T1" fmla="*/ 0 h 46"/>
                  <a:gd name="T2" fmla="*/ 63 w 133"/>
                  <a:gd name="T3" fmla="*/ 23 h 46"/>
                  <a:gd name="T4" fmla="*/ 133 w 133"/>
                  <a:gd name="T5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3" h="46">
                    <a:moveTo>
                      <a:pt x="0" y="0"/>
                    </a:moveTo>
                    <a:lnTo>
                      <a:pt x="63" y="23"/>
                    </a:lnTo>
                    <a:lnTo>
                      <a:pt x="133" y="46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3" name="Freeform 76">
                <a:extLst>
                  <a:ext uri="{FF2B5EF4-FFF2-40B4-BE49-F238E27FC236}">
                    <a16:creationId xmlns:a16="http://schemas.microsoft.com/office/drawing/2014/main" id="{EFCDB4C1-5EE8-3D95-B22A-23F32FF345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6" y="2850"/>
                <a:ext cx="132" cy="78"/>
              </a:xfrm>
              <a:custGeom>
                <a:avLst/>
                <a:gdLst>
                  <a:gd name="T0" fmla="*/ 0 w 132"/>
                  <a:gd name="T1" fmla="*/ 0 h 78"/>
                  <a:gd name="T2" fmla="*/ 31 w 132"/>
                  <a:gd name="T3" fmla="*/ 16 h 78"/>
                  <a:gd name="T4" fmla="*/ 62 w 132"/>
                  <a:gd name="T5" fmla="*/ 39 h 78"/>
                  <a:gd name="T6" fmla="*/ 101 w 132"/>
                  <a:gd name="T7" fmla="*/ 62 h 78"/>
                  <a:gd name="T8" fmla="*/ 132 w 132"/>
                  <a:gd name="T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78">
                    <a:moveTo>
                      <a:pt x="0" y="0"/>
                    </a:moveTo>
                    <a:lnTo>
                      <a:pt x="31" y="16"/>
                    </a:lnTo>
                    <a:lnTo>
                      <a:pt x="62" y="39"/>
                    </a:lnTo>
                    <a:lnTo>
                      <a:pt x="101" y="62"/>
                    </a:lnTo>
                    <a:lnTo>
                      <a:pt x="132" y="78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4" name="Freeform 77">
                <a:extLst>
                  <a:ext uri="{FF2B5EF4-FFF2-40B4-BE49-F238E27FC236}">
                    <a16:creationId xmlns:a16="http://schemas.microsoft.com/office/drawing/2014/main" id="{007E90B2-5242-645B-997D-F973471DD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8" y="2928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31 w 132"/>
                  <a:gd name="T3" fmla="*/ 8 h 23"/>
                  <a:gd name="T4" fmla="*/ 62 w 132"/>
                  <a:gd name="T5" fmla="*/ 15 h 23"/>
                  <a:gd name="T6" fmla="*/ 132 w 132"/>
                  <a:gd name="T7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31" y="8"/>
                    </a:lnTo>
                    <a:lnTo>
                      <a:pt x="62" y="15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00008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5" name="Freeform 78">
                <a:extLst>
                  <a:ext uri="{FF2B5EF4-FFF2-40B4-BE49-F238E27FC236}">
                    <a16:creationId xmlns:a16="http://schemas.microsoft.com/office/drawing/2014/main" id="{5B6C235F-228E-43BE-9A25-B6AC624D8F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" y="2889"/>
                <a:ext cx="133" cy="23"/>
              </a:xfrm>
              <a:custGeom>
                <a:avLst/>
                <a:gdLst>
                  <a:gd name="T0" fmla="*/ 0 w 133"/>
                  <a:gd name="T1" fmla="*/ 23 h 23"/>
                  <a:gd name="T2" fmla="*/ 63 w 133"/>
                  <a:gd name="T3" fmla="*/ 8 h 23"/>
                  <a:gd name="T4" fmla="*/ 101 w 133"/>
                  <a:gd name="T5" fmla="*/ 0 h 23"/>
                  <a:gd name="T6" fmla="*/ 133 w 133"/>
                  <a:gd name="T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23">
                    <a:moveTo>
                      <a:pt x="0" y="23"/>
                    </a:moveTo>
                    <a:lnTo>
                      <a:pt x="63" y="8"/>
                    </a:lnTo>
                    <a:lnTo>
                      <a:pt x="101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6" name="Freeform 79">
                <a:extLst>
                  <a:ext uri="{FF2B5EF4-FFF2-40B4-BE49-F238E27FC236}">
                    <a16:creationId xmlns:a16="http://schemas.microsoft.com/office/drawing/2014/main" id="{5C467743-57D7-3EB8-0632-C0620A71AC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4" y="2889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31 w 132"/>
                  <a:gd name="T3" fmla="*/ 8 h 39"/>
                  <a:gd name="T4" fmla="*/ 62 w 132"/>
                  <a:gd name="T5" fmla="*/ 16 h 39"/>
                  <a:gd name="T6" fmla="*/ 101 w 132"/>
                  <a:gd name="T7" fmla="*/ 31 h 39"/>
                  <a:gd name="T8" fmla="*/ 132 w 132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31" y="8"/>
                    </a:lnTo>
                    <a:lnTo>
                      <a:pt x="62" y="16"/>
                    </a:lnTo>
                    <a:lnTo>
                      <a:pt x="101" y="31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7" name="Freeform 80">
                <a:extLst>
                  <a:ext uri="{FF2B5EF4-FFF2-40B4-BE49-F238E27FC236}">
                    <a16:creationId xmlns:a16="http://schemas.microsoft.com/office/drawing/2014/main" id="{08B04FC8-65DA-139B-DF57-2AB0D275BB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6" y="2928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62 w 132"/>
                  <a:gd name="T3" fmla="*/ 15 h 23"/>
                  <a:gd name="T4" fmla="*/ 101 w 132"/>
                  <a:gd name="T5" fmla="*/ 23 h 23"/>
                  <a:gd name="T6" fmla="*/ 132 w 132"/>
                  <a:gd name="T7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62" y="15"/>
                    </a:lnTo>
                    <a:lnTo>
                      <a:pt x="101" y="23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8" name="Freeform 81">
                <a:extLst>
                  <a:ext uri="{FF2B5EF4-FFF2-40B4-BE49-F238E27FC236}">
                    <a16:creationId xmlns:a16="http://schemas.microsoft.com/office/drawing/2014/main" id="{66E9C885-C09F-B14C-A730-8E190C9BA6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8" y="2866"/>
                <a:ext cx="132" cy="85"/>
              </a:xfrm>
              <a:custGeom>
                <a:avLst/>
                <a:gdLst>
                  <a:gd name="T0" fmla="*/ 0 w 132"/>
                  <a:gd name="T1" fmla="*/ 85 h 85"/>
                  <a:gd name="T2" fmla="*/ 31 w 132"/>
                  <a:gd name="T3" fmla="*/ 70 h 85"/>
                  <a:gd name="T4" fmla="*/ 62 w 132"/>
                  <a:gd name="T5" fmla="*/ 46 h 85"/>
                  <a:gd name="T6" fmla="*/ 101 w 132"/>
                  <a:gd name="T7" fmla="*/ 23 h 85"/>
                  <a:gd name="T8" fmla="*/ 132 w 132"/>
                  <a:gd name="T9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85">
                    <a:moveTo>
                      <a:pt x="0" y="85"/>
                    </a:moveTo>
                    <a:lnTo>
                      <a:pt x="31" y="70"/>
                    </a:lnTo>
                    <a:lnTo>
                      <a:pt x="62" y="46"/>
                    </a:lnTo>
                    <a:lnTo>
                      <a:pt x="101" y="23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29" name="Freeform 82">
                <a:extLst>
                  <a:ext uri="{FF2B5EF4-FFF2-40B4-BE49-F238E27FC236}">
                    <a16:creationId xmlns:a16="http://schemas.microsoft.com/office/drawing/2014/main" id="{50978E67-F76F-D049-43AC-3BD957CFA1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0" y="2827"/>
                <a:ext cx="132" cy="39"/>
              </a:xfrm>
              <a:custGeom>
                <a:avLst/>
                <a:gdLst>
                  <a:gd name="T0" fmla="*/ 0 w 132"/>
                  <a:gd name="T1" fmla="*/ 39 h 39"/>
                  <a:gd name="T2" fmla="*/ 31 w 132"/>
                  <a:gd name="T3" fmla="*/ 23 h 39"/>
                  <a:gd name="T4" fmla="*/ 62 w 132"/>
                  <a:gd name="T5" fmla="*/ 15 h 39"/>
                  <a:gd name="T6" fmla="*/ 132 w 132"/>
                  <a:gd name="T7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39">
                    <a:moveTo>
                      <a:pt x="0" y="39"/>
                    </a:moveTo>
                    <a:lnTo>
                      <a:pt x="31" y="23"/>
                    </a:lnTo>
                    <a:lnTo>
                      <a:pt x="62" y="15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0" name="Freeform 83">
                <a:extLst>
                  <a:ext uri="{FF2B5EF4-FFF2-40B4-BE49-F238E27FC236}">
                    <a16:creationId xmlns:a16="http://schemas.microsoft.com/office/drawing/2014/main" id="{727B213A-4582-3CDE-8855-32E2883E93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2" y="2765"/>
                <a:ext cx="132" cy="62"/>
              </a:xfrm>
              <a:custGeom>
                <a:avLst/>
                <a:gdLst>
                  <a:gd name="T0" fmla="*/ 0 w 132"/>
                  <a:gd name="T1" fmla="*/ 62 h 62"/>
                  <a:gd name="T2" fmla="*/ 62 w 132"/>
                  <a:gd name="T3" fmla="*/ 39 h 62"/>
                  <a:gd name="T4" fmla="*/ 132 w 132"/>
                  <a:gd name="T5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62">
                    <a:moveTo>
                      <a:pt x="0" y="62"/>
                    </a:moveTo>
                    <a:lnTo>
                      <a:pt x="62" y="39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1" name="Freeform 84">
                <a:extLst>
                  <a:ext uri="{FF2B5EF4-FFF2-40B4-BE49-F238E27FC236}">
                    <a16:creationId xmlns:a16="http://schemas.microsoft.com/office/drawing/2014/main" id="{E12FF310-7583-E225-19A6-D265B062C9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4" y="2664"/>
                <a:ext cx="133" cy="101"/>
              </a:xfrm>
              <a:custGeom>
                <a:avLst/>
                <a:gdLst>
                  <a:gd name="T0" fmla="*/ 0 w 133"/>
                  <a:gd name="T1" fmla="*/ 101 h 101"/>
                  <a:gd name="T2" fmla="*/ 31 w 133"/>
                  <a:gd name="T3" fmla="*/ 78 h 101"/>
                  <a:gd name="T4" fmla="*/ 63 w 133"/>
                  <a:gd name="T5" fmla="*/ 46 h 101"/>
                  <a:gd name="T6" fmla="*/ 101 w 133"/>
                  <a:gd name="T7" fmla="*/ 15 h 101"/>
                  <a:gd name="T8" fmla="*/ 133 w 133"/>
                  <a:gd name="T9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101">
                    <a:moveTo>
                      <a:pt x="0" y="101"/>
                    </a:moveTo>
                    <a:lnTo>
                      <a:pt x="31" y="78"/>
                    </a:lnTo>
                    <a:lnTo>
                      <a:pt x="63" y="46"/>
                    </a:lnTo>
                    <a:lnTo>
                      <a:pt x="101" y="15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2" name="Freeform 85">
                <a:extLst>
                  <a:ext uri="{FF2B5EF4-FFF2-40B4-BE49-F238E27FC236}">
                    <a16:creationId xmlns:a16="http://schemas.microsoft.com/office/drawing/2014/main" id="{6CFB3E6F-D2D9-11EF-BE2A-C4F0284A6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7" y="2664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31 w 132"/>
                  <a:gd name="T3" fmla="*/ 0 h 39"/>
                  <a:gd name="T4" fmla="*/ 69 w 132"/>
                  <a:gd name="T5" fmla="*/ 15 h 39"/>
                  <a:gd name="T6" fmla="*/ 101 w 132"/>
                  <a:gd name="T7" fmla="*/ 23 h 39"/>
                  <a:gd name="T8" fmla="*/ 132 w 132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31" y="0"/>
                    </a:lnTo>
                    <a:lnTo>
                      <a:pt x="69" y="15"/>
                    </a:lnTo>
                    <a:lnTo>
                      <a:pt x="101" y="23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3" name="Freeform 86">
                <a:extLst>
                  <a:ext uri="{FF2B5EF4-FFF2-40B4-BE49-F238E27FC236}">
                    <a16:creationId xmlns:a16="http://schemas.microsoft.com/office/drawing/2014/main" id="{A40CBE08-EF58-CF57-9F54-B5637D17F1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9" y="2703"/>
                <a:ext cx="124" cy="23"/>
              </a:xfrm>
              <a:custGeom>
                <a:avLst/>
                <a:gdLst>
                  <a:gd name="T0" fmla="*/ 0 w 124"/>
                  <a:gd name="T1" fmla="*/ 0 h 23"/>
                  <a:gd name="T2" fmla="*/ 31 w 124"/>
                  <a:gd name="T3" fmla="*/ 7 h 23"/>
                  <a:gd name="T4" fmla="*/ 62 w 124"/>
                  <a:gd name="T5" fmla="*/ 7 h 23"/>
                  <a:gd name="T6" fmla="*/ 93 w 124"/>
                  <a:gd name="T7" fmla="*/ 15 h 23"/>
                  <a:gd name="T8" fmla="*/ 124 w 124"/>
                  <a:gd name="T9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23">
                    <a:moveTo>
                      <a:pt x="0" y="0"/>
                    </a:moveTo>
                    <a:lnTo>
                      <a:pt x="31" y="7"/>
                    </a:lnTo>
                    <a:lnTo>
                      <a:pt x="62" y="7"/>
                    </a:lnTo>
                    <a:lnTo>
                      <a:pt x="93" y="15"/>
                    </a:lnTo>
                    <a:lnTo>
                      <a:pt x="124" y="23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4" name="Freeform 87">
                <a:extLst>
                  <a:ext uri="{FF2B5EF4-FFF2-40B4-BE49-F238E27FC236}">
                    <a16:creationId xmlns:a16="http://schemas.microsoft.com/office/drawing/2014/main" id="{D0CD5B4F-53A8-1CBF-0800-8772F165C4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3" y="2726"/>
                <a:ext cx="132" cy="101"/>
              </a:xfrm>
              <a:custGeom>
                <a:avLst/>
                <a:gdLst>
                  <a:gd name="T0" fmla="*/ 0 w 132"/>
                  <a:gd name="T1" fmla="*/ 0 h 101"/>
                  <a:gd name="T2" fmla="*/ 31 w 132"/>
                  <a:gd name="T3" fmla="*/ 23 h 101"/>
                  <a:gd name="T4" fmla="*/ 62 w 132"/>
                  <a:gd name="T5" fmla="*/ 47 h 101"/>
                  <a:gd name="T6" fmla="*/ 101 w 132"/>
                  <a:gd name="T7" fmla="*/ 78 h 101"/>
                  <a:gd name="T8" fmla="*/ 132 w 132"/>
                  <a:gd name="T9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01">
                    <a:moveTo>
                      <a:pt x="0" y="0"/>
                    </a:moveTo>
                    <a:lnTo>
                      <a:pt x="31" y="23"/>
                    </a:lnTo>
                    <a:lnTo>
                      <a:pt x="62" y="47"/>
                    </a:lnTo>
                    <a:lnTo>
                      <a:pt x="101" y="78"/>
                    </a:lnTo>
                    <a:lnTo>
                      <a:pt x="132" y="101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5" name="Freeform 88">
                <a:extLst>
                  <a:ext uri="{FF2B5EF4-FFF2-40B4-BE49-F238E27FC236}">
                    <a16:creationId xmlns:a16="http://schemas.microsoft.com/office/drawing/2014/main" id="{C67D32EA-90BB-A9EF-9324-4EA1A90416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5" y="2827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31 w 132"/>
                  <a:gd name="T3" fmla="*/ 15 h 39"/>
                  <a:gd name="T4" fmla="*/ 62 w 132"/>
                  <a:gd name="T5" fmla="*/ 31 h 39"/>
                  <a:gd name="T6" fmla="*/ 101 w 132"/>
                  <a:gd name="T7" fmla="*/ 39 h 39"/>
                  <a:gd name="T8" fmla="*/ 132 w 132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31" y="15"/>
                    </a:lnTo>
                    <a:lnTo>
                      <a:pt x="62" y="31"/>
                    </a:lnTo>
                    <a:lnTo>
                      <a:pt x="101" y="39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6" name="Freeform 89">
                <a:extLst>
                  <a:ext uri="{FF2B5EF4-FFF2-40B4-BE49-F238E27FC236}">
                    <a16:creationId xmlns:a16="http://schemas.microsoft.com/office/drawing/2014/main" id="{AFCBF5A6-CA2C-3080-F73E-CD51CEE585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7" y="2765"/>
                <a:ext cx="133" cy="101"/>
              </a:xfrm>
              <a:custGeom>
                <a:avLst/>
                <a:gdLst>
                  <a:gd name="T0" fmla="*/ 0 w 133"/>
                  <a:gd name="T1" fmla="*/ 101 h 101"/>
                  <a:gd name="T2" fmla="*/ 16 w 133"/>
                  <a:gd name="T3" fmla="*/ 93 h 101"/>
                  <a:gd name="T4" fmla="*/ 31 w 133"/>
                  <a:gd name="T5" fmla="*/ 77 h 101"/>
                  <a:gd name="T6" fmla="*/ 63 w 133"/>
                  <a:gd name="T7" fmla="*/ 46 h 101"/>
                  <a:gd name="T8" fmla="*/ 101 w 133"/>
                  <a:gd name="T9" fmla="*/ 15 h 101"/>
                  <a:gd name="T10" fmla="*/ 117 w 133"/>
                  <a:gd name="T11" fmla="*/ 0 h 101"/>
                  <a:gd name="T12" fmla="*/ 133 w 133"/>
                  <a:gd name="T13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3" h="101">
                    <a:moveTo>
                      <a:pt x="0" y="101"/>
                    </a:moveTo>
                    <a:lnTo>
                      <a:pt x="16" y="93"/>
                    </a:lnTo>
                    <a:lnTo>
                      <a:pt x="31" y="77"/>
                    </a:lnTo>
                    <a:lnTo>
                      <a:pt x="63" y="46"/>
                    </a:lnTo>
                    <a:lnTo>
                      <a:pt x="101" y="15"/>
                    </a:lnTo>
                    <a:lnTo>
                      <a:pt x="117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7" name="Freeform 90">
                <a:extLst>
                  <a:ext uri="{FF2B5EF4-FFF2-40B4-BE49-F238E27FC236}">
                    <a16:creationId xmlns:a16="http://schemas.microsoft.com/office/drawing/2014/main" id="{6C44D3D4-C647-4C86-2DBA-96D632BCC7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2765"/>
                <a:ext cx="132" cy="124"/>
              </a:xfrm>
              <a:custGeom>
                <a:avLst/>
                <a:gdLst>
                  <a:gd name="T0" fmla="*/ 0 w 132"/>
                  <a:gd name="T1" fmla="*/ 0 h 124"/>
                  <a:gd name="T2" fmla="*/ 15 w 132"/>
                  <a:gd name="T3" fmla="*/ 8 h 124"/>
                  <a:gd name="T4" fmla="*/ 31 w 132"/>
                  <a:gd name="T5" fmla="*/ 15 h 124"/>
                  <a:gd name="T6" fmla="*/ 62 w 132"/>
                  <a:gd name="T7" fmla="*/ 54 h 124"/>
                  <a:gd name="T8" fmla="*/ 101 w 132"/>
                  <a:gd name="T9" fmla="*/ 93 h 124"/>
                  <a:gd name="T10" fmla="*/ 116 w 132"/>
                  <a:gd name="T11" fmla="*/ 108 h 124"/>
                  <a:gd name="T12" fmla="*/ 132 w 132"/>
                  <a:gd name="T13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24">
                    <a:moveTo>
                      <a:pt x="0" y="0"/>
                    </a:moveTo>
                    <a:lnTo>
                      <a:pt x="15" y="8"/>
                    </a:lnTo>
                    <a:lnTo>
                      <a:pt x="31" y="15"/>
                    </a:lnTo>
                    <a:lnTo>
                      <a:pt x="62" y="54"/>
                    </a:lnTo>
                    <a:lnTo>
                      <a:pt x="101" y="93"/>
                    </a:lnTo>
                    <a:lnTo>
                      <a:pt x="116" y="108"/>
                    </a:lnTo>
                    <a:lnTo>
                      <a:pt x="132" y="124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8" name="Freeform 91">
                <a:extLst>
                  <a:ext uri="{FF2B5EF4-FFF2-40B4-BE49-F238E27FC236}">
                    <a16:creationId xmlns:a16="http://schemas.microsoft.com/office/drawing/2014/main" id="{3BAC0C70-5FDD-CD8B-6638-DADD6AC93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2" y="2889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31 w 132"/>
                  <a:gd name="T3" fmla="*/ 16 h 23"/>
                  <a:gd name="T4" fmla="*/ 62 w 132"/>
                  <a:gd name="T5" fmla="*/ 16 h 23"/>
                  <a:gd name="T6" fmla="*/ 101 w 132"/>
                  <a:gd name="T7" fmla="*/ 16 h 23"/>
                  <a:gd name="T8" fmla="*/ 132 w 132"/>
                  <a:gd name="T9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31" y="16"/>
                    </a:lnTo>
                    <a:lnTo>
                      <a:pt x="62" y="16"/>
                    </a:lnTo>
                    <a:lnTo>
                      <a:pt x="101" y="16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39" name="Freeform 92">
                <a:extLst>
                  <a:ext uri="{FF2B5EF4-FFF2-40B4-BE49-F238E27FC236}">
                    <a16:creationId xmlns:a16="http://schemas.microsoft.com/office/drawing/2014/main" id="{C4DB5BDE-0D95-8B83-1B88-D9F7330A48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4" y="2912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62 w 132"/>
                  <a:gd name="T3" fmla="*/ 16 h 39"/>
                  <a:gd name="T4" fmla="*/ 132 w 132"/>
                  <a:gd name="T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62" y="16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0" name="Freeform 93">
                <a:extLst>
                  <a:ext uri="{FF2B5EF4-FFF2-40B4-BE49-F238E27FC236}">
                    <a16:creationId xmlns:a16="http://schemas.microsoft.com/office/drawing/2014/main" id="{25F7C006-E20A-7663-AC2B-99417D191E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2951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70 w 132"/>
                  <a:gd name="T3" fmla="*/ 31 h 62"/>
                  <a:gd name="T4" fmla="*/ 132 w 132"/>
                  <a:gd name="T5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70" y="31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1" name="Freeform 94">
                <a:extLst>
                  <a:ext uri="{FF2B5EF4-FFF2-40B4-BE49-F238E27FC236}">
                    <a16:creationId xmlns:a16="http://schemas.microsoft.com/office/drawing/2014/main" id="{8794DACB-832B-21FC-995C-7DAF840843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013"/>
                <a:ext cx="125" cy="39"/>
              </a:xfrm>
              <a:custGeom>
                <a:avLst/>
                <a:gdLst>
                  <a:gd name="T0" fmla="*/ 0 w 125"/>
                  <a:gd name="T1" fmla="*/ 0 h 39"/>
                  <a:gd name="T2" fmla="*/ 62 w 125"/>
                  <a:gd name="T3" fmla="*/ 23 h 39"/>
                  <a:gd name="T4" fmla="*/ 125 w 125"/>
                  <a:gd name="T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39">
                    <a:moveTo>
                      <a:pt x="0" y="0"/>
                    </a:moveTo>
                    <a:lnTo>
                      <a:pt x="62" y="23"/>
                    </a:lnTo>
                    <a:lnTo>
                      <a:pt x="125" y="39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2" name="Freeform 95">
                <a:extLst>
                  <a:ext uri="{FF2B5EF4-FFF2-40B4-BE49-F238E27FC236}">
                    <a16:creationId xmlns:a16="http://schemas.microsoft.com/office/drawing/2014/main" id="{389BA1EC-9730-7A26-C502-5B333CBFAF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3052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62 w 132"/>
                  <a:gd name="T3" fmla="*/ 23 h 39"/>
                  <a:gd name="T4" fmla="*/ 132 w 132"/>
                  <a:gd name="T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62" y="23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3" name="Freeform 96">
                <a:extLst>
                  <a:ext uri="{FF2B5EF4-FFF2-40B4-BE49-F238E27FC236}">
                    <a16:creationId xmlns:a16="http://schemas.microsoft.com/office/drawing/2014/main" id="{D7DAD129-5C4D-0808-E7E5-9DD9F6262C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5" y="3091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62 w 132"/>
                  <a:gd name="T3" fmla="*/ 15 h 23"/>
                  <a:gd name="T4" fmla="*/ 132 w 132"/>
                  <a:gd name="T5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62" y="15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4" name="Freeform 97">
                <a:extLst>
                  <a:ext uri="{FF2B5EF4-FFF2-40B4-BE49-F238E27FC236}">
                    <a16:creationId xmlns:a16="http://schemas.microsoft.com/office/drawing/2014/main" id="{B73E7878-0502-5173-5B5D-A9CC9D3E63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3091"/>
                <a:ext cx="132" cy="23"/>
              </a:xfrm>
              <a:custGeom>
                <a:avLst/>
                <a:gdLst>
                  <a:gd name="T0" fmla="*/ 0 w 132"/>
                  <a:gd name="T1" fmla="*/ 23 h 23"/>
                  <a:gd name="T2" fmla="*/ 31 w 132"/>
                  <a:gd name="T3" fmla="*/ 23 h 23"/>
                  <a:gd name="T4" fmla="*/ 62 w 132"/>
                  <a:gd name="T5" fmla="*/ 15 h 23"/>
                  <a:gd name="T6" fmla="*/ 132 w 132"/>
                  <a:gd name="T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3">
                    <a:moveTo>
                      <a:pt x="0" y="23"/>
                    </a:moveTo>
                    <a:lnTo>
                      <a:pt x="31" y="23"/>
                    </a:lnTo>
                    <a:lnTo>
                      <a:pt x="62" y="15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5" name="Line 98">
                <a:extLst>
                  <a:ext uri="{FF2B5EF4-FFF2-40B4-BE49-F238E27FC236}">
                    <a16:creationId xmlns:a16="http://schemas.microsoft.com/office/drawing/2014/main" id="{0813C3CB-C513-0110-FE6D-FE34802417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9" y="3091"/>
                <a:ext cx="132" cy="1"/>
              </a:xfrm>
              <a:prstGeom prst="line">
                <a:avLst/>
              </a:prstGeom>
              <a:noFill/>
              <a:ln w="127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6" name="Freeform 99">
                <a:extLst>
                  <a:ext uri="{FF2B5EF4-FFF2-40B4-BE49-F238E27FC236}">
                    <a16:creationId xmlns:a16="http://schemas.microsoft.com/office/drawing/2014/main" id="{23DDCA73-B3CD-37F5-1F99-3FC853D14B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1" y="3091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62 w 132"/>
                  <a:gd name="T3" fmla="*/ 8 h 23"/>
                  <a:gd name="T4" fmla="*/ 132 w 132"/>
                  <a:gd name="T5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62" y="8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7" name="Freeform 100">
                <a:extLst>
                  <a:ext uri="{FF2B5EF4-FFF2-40B4-BE49-F238E27FC236}">
                    <a16:creationId xmlns:a16="http://schemas.microsoft.com/office/drawing/2014/main" id="{5B91CD24-F2EB-DF1B-A079-0A7B4E2B6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3114"/>
                <a:ext cx="133" cy="1"/>
              </a:xfrm>
              <a:custGeom>
                <a:avLst/>
                <a:gdLst>
                  <a:gd name="T0" fmla="*/ 0 w 133"/>
                  <a:gd name="T1" fmla="*/ 63 w 133"/>
                  <a:gd name="T2" fmla="*/ 133 w 13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33">
                    <a:moveTo>
                      <a:pt x="0" y="0"/>
                    </a:moveTo>
                    <a:lnTo>
                      <a:pt x="63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8" name="Freeform 101">
                <a:extLst>
                  <a:ext uri="{FF2B5EF4-FFF2-40B4-BE49-F238E27FC236}">
                    <a16:creationId xmlns:a16="http://schemas.microsoft.com/office/drawing/2014/main" id="{411ED3CA-80AF-EEDE-75A3-F7BCFACCD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6" y="3114"/>
                <a:ext cx="132" cy="1"/>
              </a:xfrm>
              <a:custGeom>
                <a:avLst/>
                <a:gdLst>
                  <a:gd name="T0" fmla="*/ 0 w 132"/>
                  <a:gd name="T1" fmla="*/ 62 w 132"/>
                  <a:gd name="T2" fmla="*/ 132 w 13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32">
                    <a:moveTo>
                      <a:pt x="0" y="0"/>
                    </a:moveTo>
                    <a:lnTo>
                      <a:pt x="62" y="0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49" name="Freeform 102">
                <a:extLst>
                  <a:ext uri="{FF2B5EF4-FFF2-40B4-BE49-F238E27FC236}">
                    <a16:creationId xmlns:a16="http://schemas.microsoft.com/office/drawing/2014/main" id="{8B0BE740-3164-C5AE-1931-9F997C2F3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8" y="3091"/>
                <a:ext cx="132" cy="23"/>
              </a:xfrm>
              <a:custGeom>
                <a:avLst/>
                <a:gdLst>
                  <a:gd name="T0" fmla="*/ 0 w 132"/>
                  <a:gd name="T1" fmla="*/ 23 h 23"/>
                  <a:gd name="T2" fmla="*/ 62 w 132"/>
                  <a:gd name="T3" fmla="*/ 15 h 23"/>
                  <a:gd name="T4" fmla="*/ 132 w 132"/>
                  <a:gd name="T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23">
                    <a:moveTo>
                      <a:pt x="0" y="23"/>
                    </a:moveTo>
                    <a:lnTo>
                      <a:pt x="62" y="15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00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0" name="Freeform 103">
                <a:extLst>
                  <a:ext uri="{FF2B5EF4-FFF2-40B4-BE49-F238E27FC236}">
                    <a16:creationId xmlns:a16="http://schemas.microsoft.com/office/drawing/2014/main" id="{D42776D1-F9AE-2D07-8441-0BFAB080B5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" y="2866"/>
                <a:ext cx="133" cy="124"/>
              </a:xfrm>
              <a:custGeom>
                <a:avLst/>
                <a:gdLst>
                  <a:gd name="T0" fmla="*/ 0 w 133"/>
                  <a:gd name="T1" fmla="*/ 0 h 124"/>
                  <a:gd name="T2" fmla="*/ 31 w 133"/>
                  <a:gd name="T3" fmla="*/ 39 h 124"/>
                  <a:gd name="T4" fmla="*/ 63 w 133"/>
                  <a:gd name="T5" fmla="*/ 77 h 124"/>
                  <a:gd name="T6" fmla="*/ 101 w 133"/>
                  <a:gd name="T7" fmla="*/ 108 h 124"/>
                  <a:gd name="T8" fmla="*/ 117 w 133"/>
                  <a:gd name="T9" fmla="*/ 124 h 124"/>
                  <a:gd name="T10" fmla="*/ 133 w 133"/>
                  <a:gd name="T11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3" h="124">
                    <a:moveTo>
                      <a:pt x="0" y="0"/>
                    </a:moveTo>
                    <a:lnTo>
                      <a:pt x="31" y="39"/>
                    </a:lnTo>
                    <a:lnTo>
                      <a:pt x="63" y="77"/>
                    </a:lnTo>
                    <a:lnTo>
                      <a:pt x="101" y="108"/>
                    </a:lnTo>
                    <a:lnTo>
                      <a:pt x="117" y="124"/>
                    </a:lnTo>
                    <a:lnTo>
                      <a:pt x="133" y="124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1" name="Freeform 104">
                <a:extLst>
                  <a:ext uri="{FF2B5EF4-FFF2-40B4-BE49-F238E27FC236}">
                    <a16:creationId xmlns:a16="http://schemas.microsoft.com/office/drawing/2014/main" id="{D499A0F8-3C90-C590-2C30-7D0BF8028D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4" y="2866"/>
                <a:ext cx="132" cy="124"/>
              </a:xfrm>
              <a:custGeom>
                <a:avLst/>
                <a:gdLst>
                  <a:gd name="T0" fmla="*/ 0 w 132"/>
                  <a:gd name="T1" fmla="*/ 124 h 124"/>
                  <a:gd name="T2" fmla="*/ 15 w 132"/>
                  <a:gd name="T3" fmla="*/ 116 h 124"/>
                  <a:gd name="T4" fmla="*/ 31 w 132"/>
                  <a:gd name="T5" fmla="*/ 108 h 124"/>
                  <a:gd name="T6" fmla="*/ 62 w 132"/>
                  <a:gd name="T7" fmla="*/ 70 h 124"/>
                  <a:gd name="T8" fmla="*/ 101 w 132"/>
                  <a:gd name="T9" fmla="*/ 23 h 124"/>
                  <a:gd name="T10" fmla="*/ 116 w 132"/>
                  <a:gd name="T11" fmla="*/ 7 h 124"/>
                  <a:gd name="T12" fmla="*/ 132 w 132"/>
                  <a:gd name="T13" fmla="*/ 0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24">
                    <a:moveTo>
                      <a:pt x="0" y="124"/>
                    </a:moveTo>
                    <a:lnTo>
                      <a:pt x="15" y="116"/>
                    </a:lnTo>
                    <a:lnTo>
                      <a:pt x="31" y="108"/>
                    </a:lnTo>
                    <a:lnTo>
                      <a:pt x="62" y="70"/>
                    </a:lnTo>
                    <a:lnTo>
                      <a:pt x="101" y="23"/>
                    </a:lnTo>
                    <a:lnTo>
                      <a:pt x="116" y="7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2" name="Freeform 105">
                <a:extLst>
                  <a:ext uri="{FF2B5EF4-FFF2-40B4-BE49-F238E27FC236}">
                    <a16:creationId xmlns:a16="http://schemas.microsoft.com/office/drawing/2014/main" id="{6D96E9A6-8B20-6633-814C-34BF5D0948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6" y="2858"/>
                <a:ext cx="132" cy="31"/>
              </a:xfrm>
              <a:custGeom>
                <a:avLst/>
                <a:gdLst>
                  <a:gd name="T0" fmla="*/ 0 w 132"/>
                  <a:gd name="T1" fmla="*/ 8 h 31"/>
                  <a:gd name="T2" fmla="*/ 31 w 132"/>
                  <a:gd name="T3" fmla="*/ 0 h 31"/>
                  <a:gd name="T4" fmla="*/ 62 w 132"/>
                  <a:gd name="T5" fmla="*/ 8 h 31"/>
                  <a:gd name="T6" fmla="*/ 132 w 132"/>
                  <a:gd name="T7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31">
                    <a:moveTo>
                      <a:pt x="0" y="8"/>
                    </a:moveTo>
                    <a:lnTo>
                      <a:pt x="31" y="0"/>
                    </a:lnTo>
                    <a:lnTo>
                      <a:pt x="62" y="8"/>
                    </a:lnTo>
                    <a:lnTo>
                      <a:pt x="132" y="31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3" name="Freeform 106">
                <a:extLst>
                  <a:ext uri="{FF2B5EF4-FFF2-40B4-BE49-F238E27FC236}">
                    <a16:creationId xmlns:a16="http://schemas.microsoft.com/office/drawing/2014/main" id="{80F68DC9-B762-349F-E672-BD7D2A5D90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8" y="2889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31 w 132"/>
                  <a:gd name="T3" fmla="*/ 16 h 62"/>
                  <a:gd name="T4" fmla="*/ 62 w 132"/>
                  <a:gd name="T5" fmla="*/ 39 h 62"/>
                  <a:gd name="T6" fmla="*/ 101 w 132"/>
                  <a:gd name="T7" fmla="*/ 54 h 62"/>
                  <a:gd name="T8" fmla="*/ 132 w 132"/>
                  <a:gd name="T9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31" y="16"/>
                    </a:lnTo>
                    <a:lnTo>
                      <a:pt x="62" y="39"/>
                    </a:lnTo>
                    <a:lnTo>
                      <a:pt x="101" y="54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4" name="Freeform 107">
                <a:extLst>
                  <a:ext uri="{FF2B5EF4-FFF2-40B4-BE49-F238E27FC236}">
                    <a16:creationId xmlns:a16="http://schemas.microsoft.com/office/drawing/2014/main" id="{5F18FDCC-7C43-396F-EF30-99124CAAD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0" y="2889"/>
                <a:ext cx="132" cy="62"/>
              </a:xfrm>
              <a:custGeom>
                <a:avLst/>
                <a:gdLst>
                  <a:gd name="T0" fmla="*/ 0 w 132"/>
                  <a:gd name="T1" fmla="*/ 62 h 62"/>
                  <a:gd name="T2" fmla="*/ 31 w 132"/>
                  <a:gd name="T3" fmla="*/ 54 h 62"/>
                  <a:gd name="T4" fmla="*/ 62 w 132"/>
                  <a:gd name="T5" fmla="*/ 39 h 62"/>
                  <a:gd name="T6" fmla="*/ 132 w 132"/>
                  <a:gd name="T7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62">
                    <a:moveTo>
                      <a:pt x="0" y="62"/>
                    </a:moveTo>
                    <a:lnTo>
                      <a:pt x="31" y="54"/>
                    </a:lnTo>
                    <a:lnTo>
                      <a:pt x="62" y="39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5" name="Freeform 108">
                <a:extLst>
                  <a:ext uri="{FF2B5EF4-FFF2-40B4-BE49-F238E27FC236}">
                    <a16:creationId xmlns:a16="http://schemas.microsoft.com/office/drawing/2014/main" id="{1FAFFAF0-7C6F-2A05-9686-98C8047B4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2" y="2804"/>
                <a:ext cx="132" cy="85"/>
              </a:xfrm>
              <a:custGeom>
                <a:avLst/>
                <a:gdLst>
                  <a:gd name="T0" fmla="*/ 0 w 132"/>
                  <a:gd name="T1" fmla="*/ 85 h 85"/>
                  <a:gd name="T2" fmla="*/ 31 w 132"/>
                  <a:gd name="T3" fmla="*/ 62 h 85"/>
                  <a:gd name="T4" fmla="*/ 62 w 132"/>
                  <a:gd name="T5" fmla="*/ 38 h 85"/>
                  <a:gd name="T6" fmla="*/ 101 w 132"/>
                  <a:gd name="T7" fmla="*/ 15 h 85"/>
                  <a:gd name="T8" fmla="*/ 132 w 132"/>
                  <a:gd name="T9" fmla="*/ 0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85">
                    <a:moveTo>
                      <a:pt x="0" y="85"/>
                    </a:moveTo>
                    <a:lnTo>
                      <a:pt x="31" y="62"/>
                    </a:lnTo>
                    <a:lnTo>
                      <a:pt x="62" y="38"/>
                    </a:lnTo>
                    <a:lnTo>
                      <a:pt x="101" y="15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6" name="Freeform 109">
                <a:extLst>
                  <a:ext uri="{FF2B5EF4-FFF2-40B4-BE49-F238E27FC236}">
                    <a16:creationId xmlns:a16="http://schemas.microsoft.com/office/drawing/2014/main" id="{D517F8F5-9CAF-CB65-AEB4-76005F6736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4" y="2765"/>
                <a:ext cx="133" cy="39"/>
              </a:xfrm>
              <a:custGeom>
                <a:avLst/>
                <a:gdLst>
                  <a:gd name="T0" fmla="*/ 0 w 133"/>
                  <a:gd name="T1" fmla="*/ 39 h 39"/>
                  <a:gd name="T2" fmla="*/ 63 w 133"/>
                  <a:gd name="T3" fmla="*/ 15 h 39"/>
                  <a:gd name="T4" fmla="*/ 101 w 133"/>
                  <a:gd name="T5" fmla="*/ 0 h 39"/>
                  <a:gd name="T6" fmla="*/ 133 w 133"/>
                  <a:gd name="T7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39">
                    <a:moveTo>
                      <a:pt x="0" y="39"/>
                    </a:moveTo>
                    <a:lnTo>
                      <a:pt x="63" y="15"/>
                    </a:lnTo>
                    <a:lnTo>
                      <a:pt x="101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7" name="Freeform 110">
                <a:extLst>
                  <a:ext uri="{FF2B5EF4-FFF2-40B4-BE49-F238E27FC236}">
                    <a16:creationId xmlns:a16="http://schemas.microsoft.com/office/drawing/2014/main" id="{29B96DB9-DA60-705D-B6FA-A9EBA175FC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7" y="2765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31 w 132"/>
                  <a:gd name="T3" fmla="*/ 8 h 39"/>
                  <a:gd name="T4" fmla="*/ 69 w 132"/>
                  <a:gd name="T5" fmla="*/ 15 h 39"/>
                  <a:gd name="T6" fmla="*/ 101 w 132"/>
                  <a:gd name="T7" fmla="*/ 31 h 39"/>
                  <a:gd name="T8" fmla="*/ 132 w 132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31" y="8"/>
                    </a:lnTo>
                    <a:lnTo>
                      <a:pt x="69" y="15"/>
                    </a:lnTo>
                    <a:lnTo>
                      <a:pt x="101" y="31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8" name="Freeform 111">
                <a:extLst>
                  <a:ext uri="{FF2B5EF4-FFF2-40B4-BE49-F238E27FC236}">
                    <a16:creationId xmlns:a16="http://schemas.microsoft.com/office/drawing/2014/main" id="{763FF11C-A019-39B2-6CAF-D954C2505D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9" y="2765"/>
                <a:ext cx="124" cy="39"/>
              </a:xfrm>
              <a:custGeom>
                <a:avLst/>
                <a:gdLst>
                  <a:gd name="T0" fmla="*/ 0 w 124"/>
                  <a:gd name="T1" fmla="*/ 39 h 39"/>
                  <a:gd name="T2" fmla="*/ 31 w 124"/>
                  <a:gd name="T3" fmla="*/ 31 h 39"/>
                  <a:gd name="T4" fmla="*/ 62 w 124"/>
                  <a:gd name="T5" fmla="*/ 23 h 39"/>
                  <a:gd name="T6" fmla="*/ 93 w 124"/>
                  <a:gd name="T7" fmla="*/ 8 h 39"/>
                  <a:gd name="T8" fmla="*/ 124 w 124"/>
                  <a:gd name="T9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4" h="39">
                    <a:moveTo>
                      <a:pt x="0" y="39"/>
                    </a:moveTo>
                    <a:lnTo>
                      <a:pt x="31" y="31"/>
                    </a:lnTo>
                    <a:lnTo>
                      <a:pt x="62" y="23"/>
                    </a:lnTo>
                    <a:lnTo>
                      <a:pt x="93" y="8"/>
                    </a:lnTo>
                    <a:lnTo>
                      <a:pt x="124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59" name="Freeform 112">
                <a:extLst>
                  <a:ext uri="{FF2B5EF4-FFF2-40B4-BE49-F238E27FC236}">
                    <a16:creationId xmlns:a16="http://schemas.microsoft.com/office/drawing/2014/main" id="{60F67179-DCA5-B307-7FEE-02AB5552F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3" y="2749"/>
                <a:ext cx="132" cy="16"/>
              </a:xfrm>
              <a:custGeom>
                <a:avLst/>
                <a:gdLst>
                  <a:gd name="T0" fmla="*/ 0 w 132"/>
                  <a:gd name="T1" fmla="*/ 16 h 16"/>
                  <a:gd name="T2" fmla="*/ 62 w 132"/>
                  <a:gd name="T3" fmla="*/ 8 h 16"/>
                  <a:gd name="T4" fmla="*/ 101 w 132"/>
                  <a:gd name="T5" fmla="*/ 8 h 16"/>
                  <a:gd name="T6" fmla="*/ 132 w 132"/>
                  <a:gd name="T7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6">
                    <a:moveTo>
                      <a:pt x="0" y="16"/>
                    </a:moveTo>
                    <a:lnTo>
                      <a:pt x="62" y="8"/>
                    </a:lnTo>
                    <a:lnTo>
                      <a:pt x="101" y="8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0" name="Freeform 113">
                <a:extLst>
                  <a:ext uri="{FF2B5EF4-FFF2-40B4-BE49-F238E27FC236}">
                    <a16:creationId xmlns:a16="http://schemas.microsoft.com/office/drawing/2014/main" id="{7255026E-987A-29D3-A86B-21F32AA742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5" y="2687"/>
                <a:ext cx="132" cy="62"/>
              </a:xfrm>
              <a:custGeom>
                <a:avLst/>
                <a:gdLst>
                  <a:gd name="T0" fmla="*/ 0 w 132"/>
                  <a:gd name="T1" fmla="*/ 62 h 62"/>
                  <a:gd name="T2" fmla="*/ 31 w 132"/>
                  <a:gd name="T3" fmla="*/ 47 h 62"/>
                  <a:gd name="T4" fmla="*/ 62 w 132"/>
                  <a:gd name="T5" fmla="*/ 23 h 62"/>
                  <a:gd name="T6" fmla="*/ 101 w 132"/>
                  <a:gd name="T7" fmla="*/ 8 h 62"/>
                  <a:gd name="T8" fmla="*/ 117 w 132"/>
                  <a:gd name="T9" fmla="*/ 0 h 62"/>
                  <a:gd name="T10" fmla="*/ 132 w 132"/>
                  <a:gd name="T11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2" h="62">
                    <a:moveTo>
                      <a:pt x="0" y="62"/>
                    </a:moveTo>
                    <a:lnTo>
                      <a:pt x="31" y="47"/>
                    </a:lnTo>
                    <a:lnTo>
                      <a:pt x="62" y="23"/>
                    </a:lnTo>
                    <a:lnTo>
                      <a:pt x="101" y="8"/>
                    </a:lnTo>
                    <a:lnTo>
                      <a:pt x="117" y="0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1" name="Freeform 114">
                <a:extLst>
                  <a:ext uri="{FF2B5EF4-FFF2-40B4-BE49-F238E27FC236}">
                    <a16:creationId xmlns:a16="http://schemas.microsoft.com/office/drawing/2014/main" id="{8F471CD7-D557-9F1C-2661-79814BF593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7" y="2687"/>
                <a:ext cx="133" cy="117"/>
              </a:xfrm>
              <a:custGeom>
                <a:avLst/>
                <a:gdLst>
                  <a:gd name="T0" fmla="*/ 0 w 133"/>
                  <a:gd name="T1" fmla="*/ 0 h 117"/>
                  <a:gd name="T2" fmla="*/ 16 w 133"/>
                  <a:gd name="T3" fmla="*/ 8 h 117"/>
                  <a:gd name="T4" fmla="*/ 31 w 133"/>
                  <a:gd name="T5" fmla="*/ 16 h 117"/>
                  <a:gd name="T6" fmla="*/ 63 w 133"/>
                  <a:gd name="T7" fmla="*/ 55 h 117"/>
                  <a:gd name="T8" fmla="*/ 101 w 133"/>
                  <a:gd name="T9" fmla="*/ 93 h 117"/>
                  <a:gd name="T10" fmla="*/ 133 w 133"/>
                  <a:gd name="T11" fmla="*/ 11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3" h="117">
                    <a:moveTo>
                      <a:pt x="0" y="0"/>
                    </a:moveTo>
                    <a:lnTo>
                      <a:pt x="16" y="8"/>
                    </a:lnTo>
                    <a:lnTo>
                      <a:pt x="31" y="16"/>
                    </a:lnTo>
                    <a:lnTo>
                      <a:pt x="63" y="55"/>
                    </a:lnTo>
                    <a:lnTo>
                      <a:pt x="101" y="93"/>
                    </a:lnTo>
                    <a:lnTo>
                      <a:pt x="133" y="117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2" name="Freeform 115">
                <a:extLst>
                  <a:ext uri="{FF2B5EF4-FFF2-40B4-BE49-F238E27FC236}">
                    <a16:creationId xmlns:a16="http://schemas.microsoft.com/office/drawing/2014/main" id="{F85B8BF0-A8E3-C01C-22E3-E958BD7AA2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2804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31 w 132"/>
                  <a:gd name="T3" fmla="*/ 15 h 23"/>
                  <a:gd name="T4" fmla="*/ 62 w 132"/>
                  <a:gd name="T5" fmla="*/ 15 h 23"/>
                  <a:gd name="T6" fmla="*/ 132 w 132"/>
                  <a:gd name="T7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31" y="15"/>
                    </a:lnTo>
                    <a:lnTo>
                      <a:pt x="62" y="15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3" name="Line 116">
                <a:extLst>
                  <a:ext uri="{FF2B5EF4-FFF2-40B4-BE49-F238E27FC236}">
                    <a16:creationId xmlns:a16="http://schemas.microsoft.com/office/drawing/2014/main" id="{06DFB1FF-47FC-FAA1-721F-1A9C20E017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52" y="2827"/>
                <a:ext cx="132" cy="23"/>
              </a:xfrm>
              <a:prstGeom prst="line">
                <a:avLst/>
              </a:prstGeom>
              <a:noFill/>
              <a:ln w="127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4" name="Freeform 117">
                <a:extLst>
                  <a:ext uri="{FF2B5EF4-FFF2-40B4-BE49-F238E27FC236}">
                    <a16:creationId xmlns:a16="http://schemas.microsoft.com/office/drawing/2014/main" id="{E9FF1C0E-F1FF-CFCC-9B93-E8AD76937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4" y="2850"/>
                <a:ext cx="132" cy="16"/>
              </a:xfrm>
              <a:custGeom>
                <a:avLst/>
                <a:gdLst>
                  <a:gd name="T0" fmla="*/ 0 w 132"/>
                  <a:gd name="T1" fmla="*/ 0 h 16"/>
                  <a:gd name="T2" fmla="*/ 62 w 132"/>
                  <a:gd name="T3" fmla="*/ 8 h 16"/>
                  <a:gd name="T4" fmla="*/ 101 w 132"/>
                  <a:gd name="T5" fmla="*/ 16 h 16"/>
                  <a:gd name="T6" fmla="*/ 132 w 1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6">
                    <a:moveTo>
                      <a:pt x="0" y="0"/>
                    </a:moveTo>
                    <a:lnTo>
                      <a:pt x="62" y="8"/>
                    </a:lnTo>
                    <a:lnTo>
                      <a:pt x="101" y="16"/>
                    </a:lnTo>
                    <a:lnTo>
                      <a:pt x="132" y="16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5" name="Freeform 118">
                <a:extLst>
                  <a:ext uri="{FF2B5EF4-FFF2-40B4-BE49-F238E27FC236}">
                    <a16:creationId xmlns:a16="http://schemas.microsoft.com/office/drawing/2014/main" id="{4939074F-2839-B60A-35CA-299B97C7A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2827"/>
                <a:ext cx="132" cy="39"/>
              </a:xfrm>
              <a:custGeom>
                <a:avLst/>
                <a:gdLst>
                  <a:gd name="T0" fmla="*/ 0 w 132"/>
                  <a:gd name="T1" fmla="*/ 39 h 39"/>
                  <a:gd name="T2" fmla="*/ 31 w 132"/>
                  <a:gd name="T3" fmla="*/ 31 h 39"/>
                  <a:gd name="T4" fmla="*/ 70 w 132"/>
                  <a:gd name="T5" fmla="*/ 23 h 39"/>
                  <a:gd name="T6" fmla="*/ 132 w 132"/>
                  <a:gd name="T7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39">
                    <a:moveTo>
                      <a:pt x="0" y="39"/>
                    </a:moveTo>
                    <a:lnTo>
                      <a:pt x="31" y="31"/>
                    </a:lnTo>
                    <a:lnTo>
                      <a:pt x="70" y="23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6" name="Freeform 119">
                <a:extLst>
                  <a:ext uri="{FF2B5EF4-FFF2-40B4-BE49-F238E27FC236}">
                    <a16:creationId xmlns:a16="http://schemas.microsoft.com/office/drawing/2014/main" id="{6EBC769F-C206-59FA-7F80-3587A92A0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804"/>
                <a:ext cx="125" cy="23"/>
              </a:xfrm>
              <a:custGeom>
                <a:avLst/>
                <a:gdLst>
                  <a:gd name="T0" fmla="*/ 0 w 125"/>
                  <a:gd name="T1" fmla="*/ 23 h 23"/>
                  <a:gd name="T2" fmla="*/ 62 w 125"/>
                  <a:gd name="T3" fmla="*/ 7 h 23"/>
                  <a:gd name="T4" fmla="*/ 94 w 125"/>
                  <a:gd name="T5" fmla="*/ 0 h 23"/>
                  <a:gd name="T6" fmla="*/ 125 w 125"/>
                  <a:gd name="T7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5" h="23">
                    <a:moveTo>
                      <a:pt x="0" y="23"/>
                    </a:moveTo>
                    <a:lnTo>
                      <a:pt x="62" y="7"/>
                    </a:lnTo>
                    <a:lnTo>
                      <a:pt x="94" y="0"/>
                    </a:lnTo>
                    <a:lnTo>
                      <a:pt x="125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7" name="Freeform 120">
                <a:extLst>
                  <a:ext uri="{FF2B5EF4-FFF2-40B4-BE49-F238E27FC236}">
                    <a16:creationId xmlns:a16="http://schemas.microsoft.com/office/drawing/2014/main" id="{0BDBCDD7-A4D3-5938-3883-DE214776CA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2804"/>
                <a:ext cx="132" cy="46"/>
              </a:xfrm>
              <a:custGeom>
                <a:avLst/>
                <a:gdLst>
                  <a:gd name="T0" fmla="*/ 0 w 132"/>
                  <a:gd name="T1" fmla="*/ 0 h 46"/>
                  <a:gd name="T2" fmla="*/ 62 w 132"/>
                  <a:gd name="T3" fmla="*/ 15 h 46"/>
                  <a:gd name="T4" fmla="*/ 132 w 132"/>
                  <a:gd name="T5" fmla="*/ 46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46">
                    <a:moveTo>
                      <a:pt x="0" y="0"/>
                    </a:moveTo>
                    <a:lnTo>
                      <a:pt x="62" y="15"/>
                    </a:lnTo>
                    <a:lnTo>
                      <a:pt x="132" y="46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8" name="Freeform 121">
                <a:extLst>
                  <a:ext uri="{FF2B5EF4-FFF2-40B4-BE49-F238E27FC236}">
                    <a16:creationId xmlns:a16="http://schemas.microsoft.com/office/drawing/2014/main" id="{34A8B55F-8D06-61AD-CB98-F5BDE4970D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5" y="2850"/>
                <a:ext cx="132" cy="101"/>
              </a:xfrm>
              <a:custGeom>
                <a:avLst/>
                <a:gdLst>
                  <a:gd name="T0" fmla="*/ 0 w 132"/>
                  <a:gd name="T1" fmla="*/ 0 h 101"/>
                  <a:gd name="T2" fmla="*/ 31 w 132"/>
                  <a:gd name="T3" fmla="*/ 23 h 101"/>
                  <a:gd name="T4" fmla="*/ 62 w 132"/>
                  <a:gd name="T5" fmla="*/ 47 h 101"/>
                  <a:gd name="T6" fmla="*/ 101 w 132"/>
                  <a:gd name="T7" fmla="*/ 78 h 101"/>
                  <a:gd name="T8" fmla="*/ 132 w 132"/>
                  <a:gd name="T9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01">
                    <a:moveTo>
                      <a:pt x="0" y="0"/>
                    </a:moveTo>
                    <a:lnTo>
                      <a:pt x="31" y="23"/>
                    </a:lnTo>
                    <a:lnTo>
                      <a:pt x="62" y="47"/>
                    </a:lnTo>
                    <a:lnTo>
                      <a:pt x="101" y="78"/>
                    </a:lnTo>
                    <a:lnTo>
                      <a:pt x="132" y="101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69" name="Freeform 122">
                <a:extLst>
                  <a:ext uri="{FF2B5EF4-FFF2-40B4-BE49-F238E27FC236}">
                    <a16:creationId xmlns:a16="http://schemas.microsoft.com/office/drawing/2014/main" id="{1FDC97B9-3FE7-E4BD-EE19-FF4DC03C91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2951"/>
                <a:ext cx="132" cy="78"/>
              </a:xfrm>
              <a:custGeom>
                <a:avLst/>
                <a:gdLst>
                  <a:gd name="T0" fmla="*/ 0 w 132"/>
                  <a:gd name="T1" fmla="*/ 0 h 78"/>
                  <a:gd name="T2" fmla="*/ 62 w 132"/>
                  <a:gd name="T3" fmla="*/ 39 h 78"/>
                  <a:gd name="T4" fmla="*/ 132 w 132"/>
                  <a:gd name="T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78">
                    <a:moveTo>
                      <a:pt x="0" y="0"/>
                    </a:moveTo>
                    <a:lnTo>
                      <a:pt x="62" y="39"/>
                    </a:lnTo>
                    <a:lnTo>
                      <a:pt x="132" y="78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0" name="Freeform 123">
                <a:extLst>
                  <a:ext uri="{FF2B5EF4-FFF2-40B4-BE49-F238E27FC236}">
                    <a16:creationId xmlns:a16="http://schemas.microsoft.com/office/drawing/2014/main" id="{2C2A2DC6-8ADB-8AB2-AD15-721AD18694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3029"/>
                <a:ext cx="132" cy="39"/>
              </a:xfrm>
              <a:custGeom>
                <a:avLst/>
                <a:gdLst>
                  <a:gd name="T0" fmla="*/ 0 w 132"/>
                  <a:gd name="T1" fmla="*/ 0 h 39"/>
                  <a:gd name="T2" fmla="*/ 62 w 132"/>
                  <a:gd name="T3" fmla="*/ 23 h 39"/>
                  <a:gd name="T4" fmla="*/ 132 w 132"/>
                  <a:gd name="T5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39">
                    <a:moveTo>
                      <a:pt x="0" y="0"/>
                    </a:moveTo>
                    <a:lnTo>
                      <a:pt x="62" y="23"/>
                    </a:lnTo>
                    <a:lnTo>
                      <a:pt x="132" y="39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1" name="Freeform 124">
                <a:extLst>
                  <a:ext uri="{FF2B5EF4-FFF2-40B4-BE49-F238E27FC236}">
                    <a16:creationId xmlns:a16="http://schemas.microsoft.com/office/drawing/2014/main" id="{6183E0DC-3522-36A2-13EE-649462B4B7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1" y="3068"/>
                <a:ext cx="132" cy="7"/>
              </a:xfrm>
              <a:custGeom>
                <a:avLst/>
                <a:gdLst>
                  <a:gd name="T0" fmla="*/ 0 w 132"/>
                  <a:gd name="T1" fmla="*/ 0 h 7"/>
                  <a:gd name="T2" fmla="*/ 62 w 132"/>
                  <a:gd name="T3" fmla="*/ 7 h 7"/>
                  <a:gd name="T4" fmla="*/ 132 w 132"/>
                  <a:gd name="T5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7">
                    <a:moveTo>
                      <a:pt x="0" y="0"/>
                    </a:moveTo>
                    <a:lnTo>
                      <a:pt x="62" y="7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2" name="Freeform 125">
                <a:extLst>
                  <a:ext uri="{FF2B5EF4-FFF2-40B4-BE49-F238E27FC236}">
                    <a16:creationId xmlns:a16="http://schemas.microsoft.com/office/drawing/2014/main" id="{0A768A51-84A7-878C-8B0A-9C0FACB88F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3029"/>
                <a:ext cx="133" cy="39"/>
              </a:xfrm>
              <a:custGeom>
                <a:avLst/>
                <a:gdLst>
                  <a:gd name="T0" fmla="*/ 0 w 133"/>
                  <a:gd name="T1" fmla="*/ 39 h 39"/>
                  <a:gd name="T2" fmla="*/ 32 w 133"/>
                  <a:gd name="T3" fmla="*/ 31 h 39"/>
                  <a:gd name="T4" fmla="*/ 63 w 133"/>
                  <a:gd name="T5" fmla="*/ 15 h 39"/>
                  <a:gd name="T6" fmla="*/ 102 w 133"/>
                  <a:gd name="T7" fmla="*/ 0 h 39"/>
                  <a:gd name="T8" fmla="*/ 133 w 133"/>
                  <a:gd name="T9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39">
                    <a:moveTo>
                      <a:pt x="0" y="39"/>
                    </a:moveTo>
                    <a:lnTo>
                      <a:pt x="32" y="31"/>
                    </a:lnTo>
                    <a:lnTo>
                      <a:pt x="63" y="15"/>
                    </a:lnTo>
                    <a:lnTo>
                      <a:pt x="102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3" name="Freeform 126">
                <a:extLst>
                  <a:ext uri="{FF2B5EF4-FFF2-40B4-BE49-F238E27FC236}">
                    <a16:creationId xmlns:a16="http://schemas.microsoft.com/office/drawing/2014/main" id="{E5256233-5819-574B-A020-BA9E88111A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6" y="3029"/>
                <a:ext cx="132" cy="62"/>
              </a:xfrm>
              <a:custGeom>
                <a:avLst/>
                <a:gdLst>
                  <a:gd name="T0" fmla="*/ 0 w 132"/>
                  <a:gd name="T1" fmla="*/ 0 h 62"/>
                  <a:gd name="T2" fmla="*/ 31 w 132"/>
                  <a:gd name="T3" fmla="*/ 7 h 62"/>
                  <a:gd name="T4" fmla="*/ 62 w 132"/>
                  <a:gd name="T5" fmla="*/ 31 h 62"/>
                  <a:gd name="T6" fmla="*/ 101 w 132"/>
                  <a:gd name="T7" fmla="*/ 46 h 62"/>
                  <a:gd name="T8" fmla="*/ 132 w 132"/>
                  <a:gd name="T9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62">
                    <a:moveTo>
                      <a:pt x="0" y="0"/>
                    </a:moveTo>
                    <a:lnTo>
                      <a:pt x="31" y="7"/>
                    </a:lnTo>
                    <a:lnTo>
                      <a:pt x="62" y="31"/>
                    </a:lnTo>
                    <a:lnTo>
                      <a:pt x="101" y="46"/>
                    </a:lnTo>
                    <a:lnTo>
                      <a:pt x="132" y="62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4" name="Freeform 127">
                <a:extLst>
                  <a:ext uri="{FF2B5EF4-FFF2-40B4-BE49-F238E27FC236}">
                    <a16:creationId xmlns:a16="http://schemas.microsoft.com/office/drawing/2014/main" id="{003F4C2D-6241-2CBD-9FF1-5035139031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8" y="3091"/>
                <a:ext cx="132" cy="8"/>
              </a:xfrm>
              <a:custGeom>
                <a:avLst/>
                <a:gdLst>
                  <a:gd name="T0" fmla="*/ 0 w 132"/>
                  <a:gd name="T1" fmla="*/ 0 h 8"/>
                  <a:gd name="T2" fmla="*/ 31 w 132"/>
                  <a:gd name="T3" fmla="*/ 8 h 8"/>
                  <a:gd name="T4" fmla="*/ 62 w 132"/>
                  <a:gd name="T5" fmla="*/ 0 h 8"/>
                  <a:gd name="T6" fmla="*/ 132 w 132"/>
                  <a:gd name="T7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8">
                    <a:moveTo>
                      <a:pt x="0" y="0"/>
                    </a:moveTo>
                    <a:lnTo>
                      <a:pt x="31" y="8"/>
                    </a:lnTo>
                    <a:lnTo>
                      <a:pt x="62" y="0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5" name="Freeform 128">
                <a:extLst>
                  <a:ext uri="{FF2B5EF4-FFF2-40B4-BE49-F238E27FC236}">
                    <a16:creationId xmlns:a16="http://schemas.microsoft.com/office/drawing/2014/main" id="{1502BE62-79C0-FD40-6832-7C02B18691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1" y="3013"/>
                <a:ext cx="133" cy="140"/>
              </a:xfrm>
              <a:custGeom>
                <a:avLst/>
                <a:gdLst>
                  <a:gd name="T0" fmla="*/ 0 w 133"/>
                  <a:gd name="T1" fmla="*/ 140 h 140"/>
                  <a:gd name="T2" fmla="*/ 31 w 133"/>
                  <a:gd name="T3" fmla="*/ 101 h 140"/>
                  <a:gd name="T4" fmla="*/ 63 w 133"/>
                  <a:gd name="T5" fmla="*/ 55 h 140"/>
                  <a:gd name="T6" fmla="*/ 86 w 133"/>
                  <a:gd name="T7" fmla="*/ 31 h 140"/>
                  <a:gd name="T8" fmla="*/ 101 w 133"/>
                  <a:gd name="T9" fmla="*/ 16 h 140"/>
                  <a:gd name="T10" fmla="*/ 117 w 133"/>
                  <a:gd name="T11" fmla="*/ 0 h 140"/>
                  <a:gd name="T12" fmla="*/ 133 w 133"/>
                  <a:gd name="T13" fmla="*/ 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3" h="140">
                    <a:moveTo>
                      <a:pt x="0" y="140"/>
                    </a:moveTo>
                    <a:lnTo>
                      <a:pt x="31" y="101"/>
                    </a:lnTo>
                    <a:lnTo>
                      <a:pt x="63" y="55"/>
                    </a:lnTo>
                    <a:lnTo>
                      <a:pt x="86" y="31"/>
                    </a:lnTo>
                    <a:lnTo>
                      <a:pt x="101" y="16"/>
                    </a:lnTo>
                    <a:lnTo>
                      <a:pt x="117" y="0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6" name="Freeform 129">
                <a:extLst>
                  <a:ext uri="{FF2B5EF4-FFF2-40B4-BE49-F238E27FC236}">
                    <a16:creationId xmlns:a16="http://schemas.microsoft.com/office/drawing/2014/main" id="{338EE518-5893-516C-35E6-F032A33FAE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4" y="3013"/>
                <a:ext cx="132" cy="163"/>
              </a:xfrm>
              <a:custGeom>
                <a:avLst/>
                <a:gdLst>
                  <a:gd name="T0" fmla="*/ 0 w 132"/>
                  <a:gd name="T1" fmla="*/ 0 h 163"/>
                  <a:gd name="T2" fmla="*/ 15 w 132"/>
                  <a:gd name="T3" fmla="*/ 8 h 163"/>
                  <a:gd name="T4" fmla="*/ 31 w 132"/>
                  <a:gd name="T5" fmla="*/ 23 h 163"/>
                  <a:gd name="T6" fmla="*/ 46 w 132"/>
                  <a:gd name="T7" fmla="*/ 47 h 163"/>
                  <a:gd name="T8" fmla="*/ 62 w 132"/>
                  <a:gd name="T9" fmla="*/ 70 h 163"/>
                  <a:gd name="T10" fmla="*/ 101 w 132"/>
                  <a:gd name="T11" fmla="*/ 124 h 163"/>
                  <a:gd name="T12" fmla="*/ 116 w 132"/>
                  <a:gd name="T13" fmla="*/ 148 h 163"/>
                  <a:gd name="T14" fmla="*/ 132 w 132"/>
                  <a:gd name="T15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0"/>
                    </a:moveTo>
                    <a:lnTo>
                      <a:pt x="15" y="8"/>
                    </a:lnTo>
                    <a:lnTo>
                      <a:pt x="31" y="23"/>
                    </a:lnTo>
                    <a:lnTo>
                      <a:pt x="46" y="47"/>
                    </a:lnTo>
                    <a:lnTo>
                      <a:pt x="62" y="70"/>
                    </a:lnTo>
                    <a:lnTo>
                      <a:pt x="101" y="124"/>
                    </a:lnTo>
                    <a:lnTo>
                      <a:pt x="116" y="148"/>
                    </a:lnTo>
                    <a:lnTo>
                      <a:pt x="132" y="163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7" name="Freeform 130">
                <a:extLst>
                  <a:ext uri="{FF2B5EF4-FFF2-40B4-BE49-F238E27FC236}">
                    <a16:creationId xmlns:a16="http://schemas.microsoft.com/office/drawing/2014/main" id="{22132CA7-9987-1001-A432-C83577B67E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6" y="3176"/>
                <a:ext cx="132" cy="16"/>
              </a:xfrm>
              <a:custGeom>
                <a:avLst/>
                <a:gdLst>
                  <a:gd name="T0" fmla="*/ 0 w 132"/>
                  <a:gd name="T1" fmla="*/ 0 h 16"/>
                  <a:gd name="T2" fmla="*/ 31 w 132"/>
                  <a:gd name="T3" fmla="*/ 16 h 16"/>
                  <a:gd name="T4" fmla="*/ 62 w 132"/>
                  <a:gd name="T5" fmla="*/ 16 h 16"/>
                  <a:gd name="T6" fmla="*/ 101 w 132"/>
                  <a:gd name="T7" fmla="*/ 16 h 16"/>
                  <a:gd name="T8" fmla="*/ 132 w 132"/>
                  <a:gd name="T9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6">
                    <a:moveTo>
                      <a:pt x="0" y="0"/>
                    </a:moveTo>
                    <a:lnTo>
                      <a:pt x="31" y="16"/>
                    </a:lnTo>
                    <a:lnTo>
                      <a:pt x="62" y="16"/>
                    </a:lnTo>
                    <a:lnTo>
                      <a:pt x="101" y="16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8" name="Freeform 131">
                <a:extLst>
                  <a:ext uri="{FF2B5EF4-FFF2-40B4-BE49-F238E27FC236}">
                    <a16:creationId xmlns:a16="http://schemas.microsoft.com/office/drawing/2014/main" id="{F5AB36CE-7CB4-8B9F-D3DE-15196AEF24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8" y="3029"/>
                <a:ext cx="132" cy="147"/>
              </a:xfrm>
              <a:custGeom>
                <a:avLst/>
                <a:gdLst>
                  <a:gd name="T0" fmla="*/ 0 w 132"/>
                  <a:gd name="T1" fmla="*/ 147 h 147"/>
                  <a:gd name="T2" fmla="*/ 15 w 132"/>
                  <a:gd name="T3" fmla="*/ 132 h 147"/>
                  <a:gd name="T4" fmla="*/ 31 w 132"/>
                  <a:gd name="T5" fmla="*/ 116 h 147"/>
                  <a:gd name="T6" fmla="*/ 62 w 132"/>
                  <a:gd name="T7" fmla="*/ 70 h 147"/>
                  <a:gd name="T8" fmla="*/ 101 w 132"/>
                  <a:gd name="T9" fmla="*/ 31 h 147"/>
                  <a:gd name="T10" fmla="*/ 116 w 132"/>
                  <a:gd name="T11" fmla="*/ 7 h 147"/>
                  <a:gd name="T12" fmla="*/ 132 w 132"/>
                  <a:gd name="T13" fmla="*/ 0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47">
                    <a:moveTo>
                      <a:pt x="0" y="147"/>
                    </a:moveTo>
                    <a:lnTo>
                      <a:pt x="15" y="132"/>
                    </a:lnTo>
                    <a:lnTo>
                      <a:pt x="31" y="116"/>
                    </a:lnTo>
                    <a:lnTo>
                      <a:pt x="62" y="70"/>
                    </a:lnTo>
                    <a:lnTo>
                      <a:pt x="101" y="31"/>
                    </a:lnTo>
                    <a:lnTo>
                      <a:pt x="116" y="7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79" name="Freeform 132">
                <a:extLst>
                  <a:ext uri="{FF2B5EF4-FFF2-40B4-BE49-F238E27FC236}">
                    <a16:creationId xmlns:a16="http://schemas.microsoft.com/office/drawing/2014/main" id="{DA2612AA-027F-B714-6E65-7612ADAE10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0" y="3021"/>
                <a:ext cx="132" cy="31"/>
              </a:xfrm>
              <a:custGeom>
                <a:avLst/>
                <a:gdLst>
                  <a:gd name="T0" fmla="*/ 0 w 132"/>
                  <a:gd name="T1" fmla="*/ 8 h 31"/>
                  <a:gd name="T2" fmla="*/ 31 w 132"/>
                  <a:gd name="T3" fmla="*/ 0 h 31"/>
                  <a:gd name="T4" fmla="*/ 62 w 132"/>
                  <a:gd name="T5" fmla="*/ 8 h 31"/>
                  <a:gd name="T6" fmla="*/ 101 w 132"/>
                  <a:gd name="T7" fmla="*/ 23 h 31"/>
                  <a:gd name="T8" fmla="*/ 132 w 132"/>
                  <a:gd name="T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31">
                    <a:moveTo>
                      <a:pt x="0" y="8"/>
                    </a:moveTo>
                    <a:lnTo>
                      <a:pt x="31" y="0"/>
                    </a:lnTo>
                    <a:lnTo>
                      <a:pt x="62" y="8"/>
                    </a:lnTo>
                    <a:lnTo>
                      <a:pt x="101" y="23"/>
                    </a:lnTo>
                    <a:lnTo>
                      <a:pt x="132" y="31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0" name="Freeform 133">
                <a:extLst>
                  <a:ext uri="{FF2B5EF4-FFF2-40B4-BE49-F238E27FC236}">
                    <a16:creationId xmlns:a16="http://schemas.microsoft.com/office/drawing/2014/main" id="{5407A92F-B65F-DF81-AFB9-2540F2C970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2" y="3052"/>
                <a:ext cx="132" cy="16"/>
              </a:xfrm>
              <a:custGeom>
                <a:avLst/>
                <a:gdLst>
                  <a:gd name="T0" fmla="*/ 0 w 132"/>
                  <a:gd name="T1" fmla="*/ 0 h 16"/>
                  <a:gd name="T2" fmla="*/ 62 w 132"/>
                  <a:gd name="T3" fmla="*/ 16 h 16"/>
                  <a:gd name="T4" fmla="*/ 101 w 132"/>
                  <a:gd name="T5" fmla="*/ 16 h 16"/>
                  <a:gd name="T6" fmla="*/ 132 w 1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6">
                    <a:moveTo>
                      <a:pt x="0" y="0"/>
                    </a:moveTo>
                    <a:lnTo>
                      <a:pt x="62" y="16"/>
                    </a:lnTo>
                    <a:lnTo>
                      <a:pt x="101" y="16"/>
                    </a:lnTo>
                    <a:lnTo>
                      <a:pt x="132" y="16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1" name="Freeform 134">
                <a:extLst>
                  <a:ext uri="{FF2B5EF4-FFF2-40B4-BE49-F238E27FC236}">
                    <a16:creationId xmlns:a16="http://schemas.microsoft.com/office/drawing/2014/main" id="{56DB118D-1941-1504-A4EE-CA552273A3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34" y="3013"/>
                <a:ext cx="133" cy="55"/>
              </a:xfrm>
              <a:custGeom>
                <a:avLst/>
                <a:gdLst>
                  <a:gd name="T0" fmla="*/ 0 w 133"/>
                  <a:gd name="T1" fmla="*/ 55 h 55"/>
                  <a:gd name="T2" fmla="*/ 31 w 133"/>
                  <a:gd name="T3" fmla="*/ 47 h 55"/>
                  <a:gd name="T4" fmla="*/ 63 w 133"/>
                  <a:gd name="T5" fmla="*/ 31 h 55"/>
                  <a:gd name="T6" fmla="*/ 101 w 133"/>
                  <a:gd name="T7" fmla="*/ 8 h 55"/>
                  <a:gd name="T8" fmla="*/ 133 w 133"/>
                  <a:gd name="T9" fmla="*/ 0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55">
                    <a:moveTo>
                      <a:pt x="0" y="55"/>
                    </a:moveTo>
                    <a:lnTo>
                      <a:pt x="31" y="47"/>
                    </a:lnTo>
                    <a:lnTo>
                      <a:pt x="63" y="31"/>
                    </a:lnTo>
                    <a:lnTo>
                      <a:pt x="101" y="8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2" name="Freeform 135">
                <a:extLst>
                  <a:ext uri="{FF2B5EF4-FFF2-40B4-BE49-F238E27FC236}">
                    <a16:creationId xmlns:a16="http://schemas.microsoft.com/office/drawing/2014/main" id="{F4F214B2-1960-B23C-26EB-DDEE9235C9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7" y="3005"/>
                <a:ext cx="132" cy="8"/>
              </a:xfrm>
              <a:custGeom>
                <a:avLst/>
                <a:gdLst>
                  <a:gd name="T0" fmla="*/ 0 w 132"/>
                  <a:gd name="T1" fmla="*/ 8 h 8"/>
                  <a:gd name="T2" fmla="*/ 69 w 132"/>
                  <a:gd name="T3" fmla="*/ 0 h 8"/>
                  <a:gd name="T4" fmla="*/ 132 w 132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8">
                    <a:moveTo>
                      <a:pt x="0" y="8"/>
                    </a:moveTo>
                    <a:lnTo>
                      <a:pt x="69" y="0"/>
                    </a:lnTo>
                    <a:lnTo>
                      <a:pt x="132" y="8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3" name="Freeform 136">
                <a:extLst>
                  <a:ext uri="{FF2B5EF4-FFF2-40B4-BE49-F238E27FC236}">
                    <a16:creationId xmlns:a16="http://schemas.microsoft.com/office/drawing/2014/main" id="{FD44810A-3466-8C0F-D08A-7C6A7FA6A7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9" y="3013"/>
                <a:ext cx="124" cy="55"/>
              </a:xfrm>
              <a:custGeom>
                <a:avLst/>
                <a:gdLst>
                  <a:gd name="T0" fmla="*/ 0 w 124"/>
                  <a:gd name="T1" fmla="*/ 0 h 55"/>
                  <a:gd name="T2" fmla="*/ 62 w 124"/>
                  <a:gd name="T3" fmla="*/ 16 h 55"/>
                  <a:gd name="T4" fmla="*/ 124 w 124"/>
                  <a:gd name="T5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4" h="55">
                    <a:moveTo>
                      <a:pt x="0" y="0"/>
                    </a:moveTo>
                    <a:lnTo>
                      <a:pt x="62" y="16"/>
                    </a:lnTo>
                    <a:lnTo>
                      <a:pt x="124" y="55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4" name="Freeform 137">
                <a:extLst>
                  <a:ext uri="{FF2B5EF4-FFF2-40B4-BE49-F238E27FC236}">
                    <a16:creationId xmlns:a16="http://schemas.microsoft.com/office/drawing/2014/main" id="{6B0D8EC1-7CD9-6FA4-16C7-188B78656C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3" y="3068"/>
                <a:ext cx="132" cy="124"/>
              </a:xfrm>
              <a:custGeom>
                <a:avLst/>
                <a:gdLst>
                  <a:gd name="T0" fmla="*/ 0 w 132"/>
                  <a:gd name="T1" fmla="*/ 0 h 124"/>
                  <a:gd name="T2" fmla="*/ 31 w 132"/>
                  <a:gd name="T3" fmla="*/ 23 h 124"/>
                  <a:gd name="T4" fmla="*/ 62 w 132"/>
                  <a:gd name="T5" fmla="*/ 62 h 124"/>
                  <a:gd name="T6" fmla="*/ 101 w 132"/>
                  <a:gd name="T7" fmla="*/ 93 h 124"/>
                  <a:gd name="T8" fmla="*/ 132 w 132"/>
                  <a:gd name="T9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24">
                    <a:moveTo>
                      <a:pt x="0" y="0"/>
                    </a:moveTo>
                    <a:lnTo>
                      <a:pt x="31" y="23"/>
                    </a:lnTo>
                    <a:lnTo>
                      <a:pt x="62" y="62"/>
                    </a:lnTo>
                    <a:lnTo>
                      <a:pt x="101" y="93"/>
                    </a:lnTo>
                    <a:lnTo>
                      <a:pt x="132" y="124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5" name="Freeform 138">
                <a:extLst>
                  <a:ext uri="{FF2B5EF4-FFF2-40B4-BE49-F238E27FC236}">
                    <a16:creationId xmlns:a16="http://schemas.microsoft.com/office/drawing/2014/main" id="{5C129A82-AF82-8946-5768-6685DF4607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5" y="3192"/>
                <a:ext cx="132" cy="101"/>
              </a:xfrm>
              <a:custGeom>
                <a:avLst/>
                <a:gdLst>
                  <a:gd name="T0" fmla="*/ 0 w 132"/>
                  <a:gd name="T1" fmla="*/ 0 h 101"/>
                  <a:gd name="T2" fmla="*/ 31 w 132"/>
                  <a:gd name="T3" fmla="*/ 31 h 101"/>
                  <a:gd name="T4" fmla="*/ 62 w 132"/>
                  <a:gd name="T5" fmla="*/ 70 h 101"/>
                  <a:gd name="T6" fmla="*/ 86 w 132"/>
                  <a:gd name="T7" fmla="*/ 85 h 101"/>
                  <a:gd name="T8" fmla="*/ 101 w 132"/>
                  <a:gd name="T9" fmla="*/ 101 h 101"/>
                  <a:gd name="T10" fmla="*/ 117 w 132"/>
                  <a:gd name="T11" fmla="*/ 101 h 101"/>
                  <a:gd name="T12" fmla="*/ 132 w 132"/>
                  <a:gd name="T13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2" h="101">
                    <a:moveTo>
                      <a:pt x="0" y="0"/>
                    </a:moveTo>
                    <a:lnTo>
                      <a:pt x="31" y="31"/>
                    </a:lnTo>
                    <a:lnTo>
                      <a:pt x="62" y="70"/>
                    </a:lnTo>
                    <a:lnTo>
                      <a:pt x="86" y="85"/>
                    </a:lnTo>
                    <a:lnTo>
                      <a:pt x="101" y="101"/>
                    </a:lnTo>
                    <a:lnTo>
                      <a:pt x="117" y="101"/>
                    </a:lnTo>
                    <a:lnTo>
                      <a:pt x="132" y="101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6" name="Freeform 139">
                <a:extLst>
                  <a:ext uri="{FF2B5EF4-FFF2-40B4-BE49-F238E27FC236}">
                    <a16:creationId xmlns:a16="http://schemas.microsoft.com/office/drawing/2014/main" id="{E4951447-9BA9-16AD-5D15-DD128DE15B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7" y="3068"/>
                <a:ext cx="133" cy="225"/>
              </a:xfrm>
              <a:custGeom>
                <a:avLst/>
                <a:gdLst>
                  <a:gd name="T0" fmla="*/ 0 w 133"/>
                  <a:gd name="T1" fmla="*/ 225 h 225"/>
                  <a:gd name="T2" fmla="*/ 16 w 133"/>
                  <a:gd name="T3" fmla="*/ 209 h 225"/>
                  <a:gd name="T4" fmla="*/ 31 w 133"/>
                  <a:gd name="T5" fmla="*/ 186 h 225"/>
                  <a:gd name="T6" fmla="*/ 47 w 133"/>
                  <a:gd name="T7" fmla="*/ 147 h 225"/>
                  <a:gd name="T8" fmla="*/ 63 w 133"/>
                  <a:gd name="T9" fmla="*/ 108 h 225"/>
                  <a:gd name="T10" fmla="*/ 86 w 133"/>
                  <a:gd name="T11" fmla="*/ 77 h 225"/>
                  <a:gd name="T12" fmla="*/ 101 w 133"/>
                  <a:gd name="T13" fmla="*/ 38 h 225"/>
                  <a:gd name="T14" fmla="*/ 117 w 133"/>
                  <a:gd name="T15" fmla="*/ 15 h 225"/>
                  <a:gd name="T16" fmla="*/ 133 w 133"/>
                  <a:gd name="T1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3" h="225">
                    <a:moveTo>
                      <a:pt x="0" y="225"/>
                    </a:moveTo>
                    <a:lnTo>
                      <a:pt x="16" y="209"/>
                    </a:lnTo>
                    <a:lnTo>
                      <a:pt x="31" y="186"/>
                    </a:lnTo>
                    <a:lnTo>
                      <a:pt x="47" y="147"/>
                    </a:lnTo>
                    <a:lnTo>
                      <a:pt x="63" y="108"/>
                    </a:lnTo>
                    <a:lnTo>
                      <a:pt x="86" y="77"/>
                    </a:lnTo>
                    <a:lnTo>
                      <a:pt x="101" y="38"/>
                    </a:lnTo>
                    <a:lnTo>
                      <a:pt x="117" y="15"/>
                    </a:lnTo>
                    <a:lnTo>
                      <a:pt x="133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7" name="Freeform 140">
                <a:extLst>
                  <a:ext uri="{FF2B5EF4-FFF2-40B4-BE49-F238E27FC236}">
                    <a16:creationId xmlns:a16="http://schemas.microsoft.com/office/drawing/2014/main" id="{31139DB7-9A9E-6DE8-FC53-E1371BDA61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0" y="3068"/>
                <a:ext cx="132" cy="108"/>
              </a:xfrm>
              <a:custGeom>
                <a:avLst/>
                <a:gdLst>
                  <a:gd name="T0" fmla="*/ 0 w 132"/>
                  <a:gd name="T1" fmla="*/ 0 h 108"/>
                  <a:gd name="T2" fmla="*/ 15 w 132"/>
                  <a:gd name="T3" fmla="*/ 0 h 108"/>
                  <a:gd name="T4" fmla="*/ 31 w 132"/>
                  <a:gd name="T5" fmla="*/ 7 h 108"/>
                  <a:gd name="T6" fmla="*/ 46 w 132"/>
                  <a:gd name="T7" fmla="*/ 23 h 108"/>
                  <a:gd name="T8" fmla="*/ 62 w 132"/>
                  <a:gd name="T9" fmla="*/ 38 h 108"/>
                  <a:gd name="T10" fmla="*/ 101 w 132"/>
                  <a:gd name="T11" fmla="*/ 77 h 108"/>
                  <a:gd name="T12" fmla="*/ 116 w 132"/>
                  <a:gd name="T13" fmla="*/ 100 h 108"/>
                  <a:gd name="T14" fmla="*/ 132 w 132"/>
                  <a:gd name="T15" fmla="*/ 108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32" h="108">
                    <a:moveTo>
                      <a:pt x="0" y="0"/>
                    </a:moveTo>
                    <a:lnTo>
                      <a:pt x="15" y="0"/>
                    </a:lnTo>
                    <a:lnTo>
                      <a:pt x="31" y="7"/>
                    </a:lnTo>
                    <a:lnTo>
                      <a:pt x="46" y="23"/>
                    </a:lnTo>
                    <a:lnTo>
                      <a:pt x="62" y="38"/>
                    </a:lnTo>
                    <a:lnTo>
                      <a:pt x="101" y="77"/>
                    </a:lnTo>
                    <a:lnTo>
                      <a:pt x="116" y="100"/>
                    </a:lnTo>
                    <a:lnTo>
                      <a:pt x="132" y="108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8" name="Freeform 141">
                <a:extLst>
                  <a:ext uri="{FF2B5EF4-FFF2-40B4-BE49-F238E27FC236}">
                    <a16:creationId xmlns:a16="http://schemas.microsoft.com/office/drawing/2014/main" id="{744C2BAA-09A1-30ED-68C2-3B594D868C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2" y="3176"/>
                <a:ext cx="132" cy="8"/>
              </a:xfrm>
              <a:custGeom>
                <a:avLst/>
                <a:gdLst>
                  <a:gd name="T0" fmla="*/ 0 w 132"/>
                  <a:gd name="T1" fmla="*/ 0 h 8"/>
                  <a:gd name="T2" fmla="*/ 31 w 132"/>
                  <a:gd name="T3" fmla="*/ 8 h 8"/>
                  <a:gd name="T4" fmla="*/ 62 w 132"/>
                  <a:gd name="T5" fmla="*/ 8 h 8"/>
                  <a:gd name="T6" fmla="*/ 101 w 132"/>
                  <a:gd name="T7" fmla="*/ 0 h 8"/>
                  <a:gd name="T8" fmla="*/ 132 w 132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8">
                    <a:moveTo>
                      <a:pt x="0" y="0"/>
                    </a:moveTo>
                    <a:lnTo>
                      <a:pt x="31" y="8"/>
                    </a:lnTo>
                    <a:lnTo>
                      <a:pt x="62" y="8"/>
                    </a:lnTo>
                    <a:lnTo>
                      <a:pt x="101" y="0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89" name="Freeform 142">
                <a:extLst>
                  <a:ext uri="{FF2B5EF4-FFF2-40B4-BE49-F238E27FC236}">
                    <a16:creationId xmlns:a16="http://schemas.microsoft.com/office/drawing/2014/main" id="{02EEE801-D6F1-287F-F62F-FB844AAC5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4" y="3176"/>
                <a:ext cx="132" cy="16"/>
              </a:xfrm>
              <a:custGeom>
                <a:avLst/>
                <a:gdLst>
                  <a:gd name="T0" fmla="*/ 0 w 132"/>
                  <a:gd name="T1" fmla="*/ 0 h 16"/>
                  <a:gd name="T2" fmla="*/ 62 w 132"/>
                  <a:gd name="T3" fmla="*/ 0 h 16"/>
                  <a:gd name="T4" fmla="*/ 101 w 132"/>
                  <a:gd name="T5" fmla="*/ 8 h 16"/>
                  <a:gd name="T6" fmla="*/ 132 w 132"/>
                  <a:gd name="T7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16">
                    <a:moveTo>
                      <a:pt x="0" y="0"/>
                    </a:moveTo>
                    <a:lnTo>
                      <a:pt x="62" y="0"/>
                    </a:lnTo>
                    <a:lnTo>
                      <a:pt x="101" y="8"/>
                    </a:lnTo>
                    <a:lnTo>
                      <a:pt x="132" y="16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0" name="Freeform 143">
                <a:extLst>
                  <a:ext uri="{FF2B5EF4-FFF2-40B4-BE49-F238E27FC236}">
                    <a16:creationId xmlns:a16="http://schemas.microsoft.com/office/drawing/2014/main" id="{E313B3FC-C04B-2334-C63A-48818AB4CD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3192"/>
                <a:ext cx="132" cy="101"/>
              </a:xfrm>
              <a:custGeom>
                <a:avLst/>
                <a:gdLst>
                  <a:gd name="T0" fmla="*/ 0 w 132"/>
                  <a:gd name="T1" fmla="*/ 0 h 101"/>
                  <a:gd name="T2" fmla="*/ 31 w 132"/>
                  <a:gd name="T3" fmla="*/ 23 h 101"/>
                  <a:gd name="T4" fmla="*/ 70 w 132"/>
                  <a:gd name="T5" fmla="*/ 46 h 101"/>
                  <a:gd name="T6" fmla="*/ 101 w 132"/>
                  <a:gd name="T7" fmla="*/ 77 h 101"/>
                  <a:gd name="T8" fmla="*/ 132 w 132"/>
                  <a:gd name="T9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01">
                    <a:moveTo>
                      <a:pt x="0" y="0"/>
                    </a:moveTo>
                    <a:lnTo>
                      <a:pt x="31" y="23"/>
                    </a:lnTo>
                    <a:lnTo>
                      <a:pt x="70" y="46"/>
                    </a:lnTo>
                    <a:lnTo>
                      <a:pt x="101" y="77"/>
                    </a:lnTo>
                    <a:lnTo>
                      <a:pt x="132" y="101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1" name="Freeform 144">
                <a:extLst>
                  <a:ext uri="{FF2B5EF4-FFF2-40B4-BE49-F238E27FC236}">
                    <a16:creationId xmlns:a16="http://schemas.microsoft.com/office/drawing/2014/main" id="{4A63835B-69DC-67C4-8F7D-F71FDFBBED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3293"/>
                <a:ext cx="125" cy="62"/>
              </a:xfrm>
              <a:custGeom>
                <a:avLst/>
                <a:gdLst>
                  <a:gd name="T0" fmla="*/ 0 w 125"/>
                  <a:gd name="T1" fmla="*/ 0 h 62"/>
                  <a:gd name="T2" fmla="*/ 62 w 125"/>
                  <a:gd name="T3" fmla="*/ 38 h 62"/>
                  <a:gd name="T4" fmla="*/ 125 w 125"/>
                  <a:gd name="T5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5" h="62">
                    <a:moveTo>
                      <a:pt x="0" y="0"/>
                    </a:moveTo>
                    <a:lnTo>
                      <a:pt x="62" y="38"/>
                    </a:lnTo>
                    <a:lnTo>
                      <a:pt x="125" y="62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2" name="Freeform 145">
                <a:extLst>
                  <a:ext uri="{FF2B5EF4-FFF2-40B4-BE49-F238E27FC236}">
                    <a16:creationId xmlns:a16="http://schemas.microsoft.com/office/drawing/2014/main" id="{3320F590-1FBB-6A3A-F054-595384E0D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3" y="3355"/>
                <a:ext cx="132" cy="8"/>
              </a:xfrm>
              <a:custGeom>
                <a:avLst/>
                <a:gdLst>
                  <a:gd name="T0" fmla="*/ 0 w 132"/>
                  <a:gd name="T1" fmla="*/ 0 h 8"/>
                  <a:gd name="T2" fmla="*/ 62 w 132"/>
                  <a:gd name="T3" fmla="*/ 8 h 8"/>
                  <a:gd name="T4" fmla="*/ 132 w 132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8">
                    <a:moveTo>
                      <a:pt x="0" y="0"/>
                    </a:moveTo>
                    <a:lnTo>
                      <a:pt x="62" y="8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3" name="Freeform 146">
                <a:extLst>
                  <a:ext uri="{FF2B5EF4-FFF2-40B4-BE49-F238E27FC236}">
                    <a16:creationId xmlns:a16="http://schemas.microsoft.com/office/drawing/2014/main" id="{75787276-3699-28A5-3B82-A64133486E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5" y="3277"/>
                <a:ext cx="132" cy="78"/>
              </a:xfrm>
              <a:custGeom>
                <a:avLst/>
                <a:gdLst>
                  <a:gd name="T0" fmla="*/ 0 w 132"/>
                  <a:gd name="T1" fmla="*/ 78 h 78"/>
                  <a:gd name="T2" fmla="*/ 31 w 132"/>
                  <a:gd name="T3" fmla="*/ 62 h 78"/>
                  <a:gd name="T4" fmla="*/ 62 w 132"/>
                  <a:gd name="T5" fmla="*/ 47 h 78"/>
                  <a:gd name="T6" fmla="*/ 132 w 132"/>
                  <a:gd name="T7" fmla="*/ 0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78">
                    <a:moveTo>
                      <a:pt x="0" y="78"/>
                    </a:moveTo>
                    <a:lnTo>
                      <a:pt x="31" y="62"/>
                    </a:lnTo>
                    <a:lnTo>
                      <a:pt x="62" y="47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4" name="Freeform 147">
                <a:extLst>
                  <a:ext uri="{FF2B5EF4-FFF2-40B4-BE49-F238E27FC236}">
                    <a16:creationId xmlns:a16="http://schemas.microsoft.com/office/drawing/2014/main" id="{B03C7B40-826F-8BD1-C546-49AF050E22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7" y="3176"/>
                <a:ext cx="132" cy="101"/>
              </a:xfrm>
              <a:custGeom>
                <a:avLst/>
                <a:gdLst>
                  <a:gd name="T0" fmla="*/ 0 w 132"/>
                  <a:gd name="T1" fmla="*/ 101 h 101"/>
                  <a:gd name="T2" fmla="*/ 31 w 132"/>
                  <a:gd name="T3" fmla="*/ 78 h 101"/>
                  <a:gd name="T4" fmla="*/ 62 w 132"/>
                  <a:gd name="T5" fmla="*/ 47 h 101"/>
                  <a:gd name="T6" fmla="*/ 101 w 132"/>
                  <a:gd name="T7" fmla="*/ 23 h 101"/>
                  <a:gd name="T8" fmla="*/ 132 w 132"/>
                  <a:gd name="T9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101">
                    <a:moveTo>
                      <a:pt x="0" y="101"/>
                    </a:moveTo>
                    <a:lnTo>
                      <a:pt x="31" y="78"/>
                    </a:lnTo>
                    <a:lnTo>
                      <a:pt x="62" y="47"/>
                    </a:lnTo>
                    <a:lnTo>
                      <a:pt x="101" y="23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5" name="Freeform 148">
                <a:extLst>
                  <a:ext uri="{FF2B5EF4-FFF2-40B4-BE49-F238E27FC236}">
                    <a16:creationId xmlns:a16="http://schemas.microsoft.com/office/drawing/2014/main" id="{4A298A9F-8B60-4F41-14F4-6F1EFDEDE9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9" y="3130"/>
                <a:ext cx="132" cy="46"/>
              </a:xfrm>
              <a:custGeom>
                <a:avLst/>
                <a:gdLst>
                  <a:gd name="T0" fmla="*/ 0 w 132"/>
                  <a:gd name="T1" fmla="*/ 46 h 46"/>
                  <a:gd name="T2" fmla="*/ 62 w 132"/>
                  <a:gd name="T3" fmla="*/ 15 h 46"/>
                  <a:gd name="T4" fmla="*/ 132 w 132"/>
                  <a:gd name="T5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46">
                    <a:moveTo>
                      <a:pt x="0" y="46"/>
                    </a:moveTo>
                    <a:lnTo>
                      <a:pt x="62" y="15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6" name="Freeform 149">
                <a:extLst>
                  <a:ext uri="{FF2B5EF4-FFF2-40B4-BE49-F238E27FC236}">
                    <a16:creationId xmlns:a16="http://schemas.microsoft.com/office/drawing/2014/main" id="{98B38D4B-7CA7-6E06-5C29-33DF0B571E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1" y="3130"/>
                <a:ext cx="132" cy="23"/>
              </a:xfrm>
              <a:custGeom>
                <a:avLst/>
                <a:gdLst>
                  <a:gd name="T0" fmla="*/ 0 w 132"/>
                  <a:gd name="T1" fmla="*/ 0 h 23"/>
                  <a:gd name="T2" fmla="*/ 31 w 132"/>
                  <a:gd name="T3" fmla="*/ 0 h 23"/>
                  <a:gd name="T4" fmla="*/ 62 w 132"/>
                  <a:gd name="T5" fmla="*/ 7 h 23"/>
                  <a:gd name="T6" fmla="*/ 132 w 132"/>
                  <a:gd name="T7" fmla="*/ 23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2" h="23">
                    <a:moveTo>
                      <a:pt x="0" y="0"/>
                    </a:moveTo>
                    <a:lnTo>
                      <a:pt x="31" y="0"/>
                    </a:lnTo>
                    <a:lnTo>
                      <a:pt x="62" y="7"/>
                    </a:lnTo>
                    <a:lnTo>
                      <a:pt x="132" y="23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7" name="Freeform 150">
                <a:extLst>
                  <a:ext uri="{FF2B5EF4-FFF2-40B4-BE49-F238E27FC236}">
                    <a16:creationId xmlns:a16="http://schemas.microsoft.com/office/drawing/2014/main" id="{1A4DDA6C-926C-1FE2-BA99-2FF382644F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3" y="3153"/>
                <a:ext cx="133" cy="39"/>
              </a:xfrm>
              <a:custGeom>
                <a:avLst/>
                <a:gdLst>
                  <a:gd name="T0" fmla="*/ 0 w 133"/>
                  <a:gd name="T1" fmla="*/ 0 h 39"/>
                  <a:gd name="T2" fmla="*/ 32 w 133"/>
                  <a:gd name="T3" fmla="*/ 8 h 39"/>
                  <a:gd name="T4" fmla="*/ 63 w 133"/>
                  <a:gd name="T5" fmla="*/ 23 h 39"/>
                  <a:gd name="T6" fmla="*/ 102 w 133"/>
                  <a:gd name="T7" fmla="*/ 39 h 39"/>
                  <a:gd name="T8" fmla="*/ 133 w 133"/>
                  <a:gd name="T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3" h="39">
                    <a:moveTo>
                      <a:pt x="0" y="0"/>
                    </a:moveTo>
                    <a:lnTo>
                      <a:pt x="32" y="8"/>
                    </a:lnTo>
                    <a:lnTo>
                      <a:pt x="63" y="23"/>
                    </a:lnTo>
                    <a:lnTo>
                      <a:pt x="102" y="39"/>
                    </a:lnTo>
                    <a:lnTo>
                      <a:pt x="133" y="39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8" name="Freeform 151">
                <a:extLst>
                  <a:ext uri="{FF2B5EF4-FFF2-40B4-BE49-F238E27FC236}">
                    <a16:creationId xmlns:a16="http://schemas.microsoft.com/office/drawing/2014/main" id="{65CB83DD-0C4F-3C56-4B8E-F55E67189E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66" y="3130"/>
                <a:ext cx="132" cy="62"/>
              </a:xfrm>
              <a:custGeom>
                <a:avLst/>
                <a:gdLst>
                  <a:gd name="T0" fmla="*/ 0 w 132"/>
                  <a:gd name="T1" fmla="*/ 62 h 62"/>
                  <a:gd name="T2" fmla="*/ 31 w 132"/>
                  <a:gd name="T3" fmla="*/ 54 h 62"/>
                  <a:gd name="T4" fmla="*/ 62 w 132"/>
                  <a:gd name="T5" fmla="*/ 31 h 62"/>
                  <a:gd name="T6" fmla="*/ 101 w 132"/>
                  <a:gd name="T7" fmla="*/ 15 h 62"/>
                  <a:gd name="T8" fmla="*/ 132 w 132"/>
                  <a:gd name="T9" fmla="*/ 0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2" h="62">
                    <a:moveTo>
                      <a:pt x="0" y="62"/>
                    </a:moveTo>
                    <a:lnTo>
                      <a:pt x="31" y="54"/>
                    </a:lnTo>
                    <a:lnTo>
                      <a:pt x="62" y="31"/>
                    </a:lnTo>
                    <a:lnTo>
                      <a:pt x="101" y="15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699" name="Freeform 152">
                <a:extLst>
                  <a:ext uri="{FF2B5EF4-FFF2-40B4-BE49-F238E27FC236}">
                    <a16:creationId xmlns:a16="http://schemas.microsoft.com/office/drawing/2014/main" id="{0700CDA5-1590-075C-C8F6-220BFAC4E2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8" y="3114"/>
                <a:ext cx="132" cy="16"/>
              </a:xfrm>
              <a:custGeom>
                <a:avLst/>
                <a:gdLst>
                  <a:gd name="T0" fmla="*/ 0 w 132"/>
                  <a:gd name="T1" fmla="*/ 16 h 16"/>
                  <a:gd name="T2" fmla="*/ 62 w 132"/>
                  <a:gd name="T3" fmla="*/ 8 h 16"/>
                  <a:gd name="T4" fmla="*/ 132 w 132"/>
                  <a:gd name="T5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32" h="16">
                    <a:moveTo>
                      <a:pt x="0" y="16"/>
                    </a:moveTo>
                    <a:lnTo>
                      <a:pt x="62" y="8"/>
                    </a:lnTo>
                    <a:lnTo>
                      <a:pt x="132" y="0"/>
                    </a:lnTo>
                  </a:path>
                </a:pathLst>
              </a:custGeom>
              <a:noFill/>
              <a:ln w="12700">
                <a:solidFill>
                  <a:srgbClr val="0033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700" name="Rectangle 154">
                <a:extLst>
                  <a:ext uri="{FF2B5EF4-FFF2-40B4-BE49-F238E27FC236}">
                    <a16:creationId xmlns:a16="http://schemas.microsoft.com/office/drawing/2014/main" id="{F01B30B7-9774-272D-75CC-5A391580EB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" y="3448"/>
                <a:ext cx="157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-20</a:t>
                </a:r>
                <a:endParaRPr lang="en-US" altLang="en-US" sz="1350"/>
              </a:p>
            </p:txBody>
          </p:sp>
          <p:sp>
            <p:nvSpPr>
              <p:cNvPr id="196701" name="Rectangle 155">
                <a:extLst>
                  <a:ext uri="{FF2B5EF4-FFF2-40B4-BE49-F238E27FC236}">
                    <a16:creationId xmlns:a16="http://schemas.microsoft.com/office/drawing/2014/main" id="{1E864390-8A0E-0301-0337-5E4546E27B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8" y="3044"/>
                <a:ext cx="6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0</a:t>
                </a:r>
                <a:endParaRPr lang="en-US" altLang="en-US" sz="1350"/>
              </a:p>
            </p:txBody>
          </p:sp>
          <p:sp>
            <p:nvSpPr>
              <p:cNvPr id="196702" name="Rectangle 156">
                <a:extLst>
                  <a:ext uri="{FF2B5EF4-FFF2-40B4-BE49-F238E27FC236}">
                    <a16:creationId xmlns:a16="http://schemas.microsoft.com/office/drawing/2014/main" id="{F5105E92-B13E-7FC9-DCE9-5C969BA043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8" y="263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20</a:t>
                </a:r>
                <a:endParaRPr lang="en-US" altLang="en-US" sz="1350"/>
              </a:p>
            </p:txBody>
          </p:sp>
          <p:sp>
            <p:nvSpPr>
              <p:cNvPr id="196703" name="Rectangle 157">
                <a:extLst>
                  <a:ext uri="{FF2B5EF4-FFF2-40B4-BE49-F238E27FC236}">
                    <a16:creationId xmlns:a16="http://schemas.microsoft.com/office/drawing/2014/main" id="{5AF4CD30-AA58-635A-25AC-6E1C6A8E25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8" y="2229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40</a:t>
                </a:r>
                <a:endParaRPr lang="en-US" altLang="en-US" sz="1350"/>
              </a:p>
            </p:txBody>
          </p:sp>
          <p:sp>
            <p:nvSpPr>
              <p:cNvPr id="196704" name="Rectangle 158">
                <a:extLst>
                  <a:ext uri="{FF2B5EF4-FFF2-40B4-BE49-F238E27FC236}">
                    <a16:creationId xmlns:a16="http://schemas.microsoft.com/office/drawing/2014/main" id="{5B631F46-C0DA-ED39-9655-8B53F7BE3A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8" y="1826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60</a:t>
                </a:r>
                <a:endParaRPr lang="en-US" altLang="en-US" sz="1350"/>
              </a:p>
            </p:txBody>
          </p:sp>
          <p:sp>
            <p:nvSpPr>
              <p:cNvPr id="196705" name="Rectangle 159">
                <a:extLst>
                  <a:ext uri="{FF2B5EF4-FFF2-40B4-BE49-F238E27FC236}">
                    <a16:creationId xmlns:a16="http://schemas.microsoft.com/office/drawing/2014/main" id="{29CE3D04-2376-2DF2-C3DF-AFE5445357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8" y="1414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80</a:t>
                </a:r>
                <a:endParaRPr lang="en-US" altLang="en-US" sz="1350"/>
              </a:p>
            </p:txBody>
          </p:sp>
          <p:sp>
            <p:nvSpPr>
              <p:cNvPr id="196706" name="Rectangle 160">
                <a:extLst>
                  <a:ext uri="{FF2B5EF4-FFF2-40B4-BE49-F238E27FC236}">
                    <a16:creationId xmlns:a16="http://schemas.microsoft.com/office/drawing/2014/main" id="{8D8B95F3-A922-CA19-9AF0-2DB176F01E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8" y="1010"/>
                <a:ext cx="18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 dirty="0">
                    <a:solidFill>
                      <a:srgbClr val="000000"/>
                    </a:solidFill>
                  </a:rPr>
                  <a:t>100</a:t>
                </a:r>
                <a:endParaRPr lang="en-US" altLang="en-US" sz="1350" dirty="0"/>
              </a:p>
            </p:txBody>
          </p:sp>
          <p:sp>
            <p:nvSpPr>
              <p:cNvPr id="196707" name="Rectangle 161">
                <a:extLst>
                  <a:ext uri="{FF2B5EF4-FFF2-40B4-BE49-F238E27FC236}">
                    <a16:creationId xmlns:a16="http://schemas.microsoft.com/office/drawing/2014/main" id="{FE1C66C5-5103-84C7-4631-6D973BCDF5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10" y="3223"/>
                <a:ext cx="6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1</a:t>
                </a:r>
                <a:endParaRPr lang="en-US" altLang="en-US" sz="1350"/>
              </a:p>
            </p:txBody>
          </p:sp>
          <p:sp>
            <p:nvSpPr>
              <p:cNvPr id="196708" name="Rectangle 162">
                <a:extLst>
                  <a:ext uri="{FF2B5EF4-FFF2-40B4-BE49-F238E27FC236}">
                    <a16:creationId xmlns:a16="http://schemas.microsoft.com/office/drawing/2014/main" id="{C09690BE-B54E-E415-5355-04B5B6C3AC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75" y="3223"/>
                <a:ext cx="6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3</a:t>
                </a:r>
                <a:endParaRPr lang="en-US" altLang="en-US" sz="1350"/>
              </a:p>
            </p:txBody>
          </p:sp>
          <p:sp>
            <p:nvSpPr>
              <p:cNvPr id="196709" name="Rectangle 163">
                <a:extLst>
                  <a:ext uri="{FF2B5EF4-FFF2-40B4-BE49-F238E27FC236}">
                    <a16:creationId xmlns:a16="http://schemas.microsoft.com/office/drawing/2014/main" id="{114F17C3-3186-253E-A860-8BABA58543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39" y="3223"/>
                <a:ext cx="6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5</a:t>
                </a:r>
                <a:endParaRPr lang="en-US" altLang="en-US" sz="1350"/>
              </a:p>
            </p:txBody>
          </p:sp>
          <p:sp>
            <p:nvSpPr>
              <p:cNvPr id="196710" name="Rectangle 164">
                <a:extLst>
                  <a:ext uri="{FF2B5EF4-FFF2-40B4-BE49-F238E27FC236}">
                    <a16:creationId xmlns:a16="http://schemas.microsoft.com/office/drawing/2014/main" id="{9D6B9EBE-F722-364E-2C16-3D502731F4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3" y="3223"/>
                <a:ext cx="6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7</a:t>
                </a:r>
                <a:endParaRPr lang="en-US" altLang="en-US" sz="1350"/>
              </a:p>
            </p:txBody>
          </p:sp>
          <p:sp>
            <p:nvSpPr>
              <p:cNvPr id="196711" name="Rectangle 165">
                <a:extLst>
                  <a:ext uri="{FF2B5EF4-FFF2-40B4-BE49-F238E27FC236}">
                    <a16:creationId xmlns:a16="http://schemas.microsoft.com/office/drawing/2014/main" id="{C3028980-3C62-DA7D-1B4A-70E41EB24A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8" y="3223"/>
                <a:ext cx="6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9</a:t>
                </a:r>
                <a:endParaRPr lang="en-US" altLang="en-US" sz="1350"/>
              </a:p>
            </p:txBody>
          </p:sp>
          <p:sp>
            <p:nvSpPr>
              <p:cNvPr id="196712" name="Rectangle 166">
                <a:extLst>
                  <a:ext uri="{FF2B5EF4-FFF2-40B4-BE49-F238E27FC236}">
                    <a16:creationId xmlns:a16="http://schemas.microsoft.com/office/drawing/2014/main" id="{78FE709E-C24C-8B34-9347-E24229B68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85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11</a:t>
                </a:r>
                <a:endParaRPr lang="en-US" altLang="en-US" sz="1350"/>
              </a:p>
            </p:txBody>
          </p:sp>
          <p:sp>
            <p:nvSpPr>
              <p:cNvPr id="196713" name="Rectangle 167">
                <a:extLst>
                  <a:ext uri="{FF2B5EF4-FFF2-40B4-BE49-F238E27FC236}">
                    <a16:creationId xmlns:a16="http://schemas.microsoft.com/office/drawing/2014/main" id="{03B0CFF2-6DC3-D21E-357C-45EDE03C8E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0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13</a:t>
                </a:r>
                <a:endParaRPr lang="en-US" altLang="en-US" sz="1350"/>
              </a:p>
            </p:txBody>
          </p:sp>
          <p:sp>
            <p:nvSpPr>
              <p:cNvPr id="196714" name="Rectangle 168">
                <a:extLst>
                  <a:ext uri="{FF2B5EF4-FFF2-40B4-BE49-F238E27FC236}">
                    <a16:creationId xmlns:a16="http://schemas.microsoft.com/office/drawing/2014/main" id="{F94B468F-0391-4EF5-F9B0-843C7CB0B6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14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15</a:t>
                </a:r>
                <a:endParaRPr lang="en-US" altLang="en-US" sz="1350"/>
              </a:p>
            </p:txBody>
          </p:sp>
          <p:sp>
            <p:nvSpPr>
              <p:cNvPr id="196715" name="Rectangle 169">
                <a:extLst>
                  <a:ext uri="{FF2B5EF4-FFF2-40B4-BE49-F238E27FC236}">
                    <a16:creationId xmlns:a16="http://schemas.microsoft.com/office/drawing/2014/main" id="{E8075751-21A5-AC7D-EDF8-5A20D6BF27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8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17</a:t>
                </a:r>
                <a:endParaRPr lang="en-US" altLang="en-US" sz="1350"/>
              </a:p>
            </p:txBody>
          </p:sp>
          <p:sp>
            <p:nvSpPr>
              <p:cNvPr id="196716" name="Rectangle 170">
                <a:extLst>
                  <a:ext uri="{FF2B5EF4-FFF2-40B4-BE49-F238E27FC236}">
                    <a16:creationId xmlns:a16="http://schemas.microsoft.com/office/drawing/2014/main" id="{DD424CFC-7043-BDF1-A59D-75D699F1C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35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19</a:t>
                </a:r>
                <a:endParaRPr lang="en-US" altLang="en-US" sz="1350"/>
              </a:p>
            </p:txBody>
          </p:sp>
          <p:sp>
            <p:nvSpPr>
              <p:cNvPr id="196717" name="Rectangle 171">
                <a:extLst>
                  <a:ext uri="{FF2B5EF4-FFF2-40B4-BE49-F238E27FC236}">
                    <a16:creationId xmlns:a16="http://schemas.microsoft.com/office/drawing/2014/main" id="{141A005E-ADD7-D8B2-EEA7-C3A9D9CD82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99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21</a:t>
                </a:r>
                <a:endParaRPr lang="en-US" altLang="en-US" sz="1350"/>
              </a:p>
            </p:txBody>
          </p:sp>
          <p:sp>
            <p:nvSpPr>
              <p:cNvPr id="196718" name="Rectangle 172">
                <a:extLst>
                  <a:ext uri="{FF2B5EF4-FFF2-40B4-BE49-F238E27FC236}">
                    <a16:creationId xmlns:a16="http://schemas.microsoft.com/office/drawing/2014/main" id="{318B2364-AE3E-310A-A254-4C8EF53A34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63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23</a:t>
                </a:r>
                <a:endParaRPr lang="en-US" altLang="en-US" sz="1350"/>
              </a:p>
            </p:txBody>
          </p:sp>
          <p:sp>
            <p:nvSpPr>
              <p:cNvPr id="196719" name="Rectangle 173">
                <a:extLst>
                  <a:ext uri="{FF2B5EF4-FFF2-40B4-BE49-F238E27FC236}">
                    <a16:creationId xmlns:a16="http://schemas.microsoft.com/office/drawing/2014/main" id="{234E00A4-1B38-856D-E134-4714DB4738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28" y="3223"/>
                <a:ext cx="121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>
                    <a:solidFill>
                      <a:srgbClr val="000000"/>
                    </a:solidFill>
                  </a:rPr>
                  <a:t>25</a:t>
                </a:r>
                <a:endParaRPr lang="en-US" altLang="en-US" sz="1350"/>
              </a:p>
            </p:txBody>
          </p:sp>
          <p:sp>
            <p:nvSpPr>
              <p:cNvPr id="196720" name="Rectangle 174">
                <a:extLst>
                  <a:ext uri="{FF2B5EF4-FFF2-40B4-BE49-F238E27FC236}">
                    <a16:creationId xmlns:a16="http://schemas.microsoft.com/office/drawing/2014/main" id="{CF6316DA-95E0-4D5A-4456-752489350A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2" y="3657"/>
                <a:ext cx="222" cy="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 b="1">
                    <a:solidFill>
                      <a:srgbClr val="000000"/>
                    </a:solidFill>
                  </a:rPr>
                  <a:t>days</a:t>
                </a:r>
                <a:endParaRPr lang="en-US" altLang="en-US" sz="1350"/>
              </a:p>
            </p:txBody>
          </p:sp>
          <p:sp>
            <p:nvSpPr>
              <p:cNvPr id="196721" name="Rectangle 175">
                <a:extLst>
                  <a:ext uri="{FF2B5EF4-FFF2-40B4-BE49-F238E27FC236}">
                    <a16:creationId xmlns:a16="http://schemas.microsoft.com/office/drawing/2014/main" id="{9BE2207B-DA4C-D6A6-3F94-B324245E4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351" y="2247"/>
                <a:ext cx="339" cy="1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1200" b="1">
                    <a:solidFill>
                      <a:srgbClr val="000000"/>
                    </a:solidFill>
                  </a:rPr>
                  <a:t>defects</a:t>
                </a:r>
                <a:endParaRPr lang="en-US" altLang="en-US" sz="1350"/>
              </a:p>
            </p:txBody>
          </p:sp>
          <p:sp>
            <p:nvSpPr>
              <p:cNvPr id="196723" name="Line 177">
                <a:extLst>
                  <a:ext uri="{FF2B5EF4-FFF2-40B4-BE49-F238E27FC236}">
                    <a16:creationId xmlns:a16="http://schemas.microsoft.com/office/drawing/2014/main" id="{384D67C6-EBA1-ED4C-1431-80B47FBF47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4" y="2035"/>
                <a:ext cx="210" cy="1"/>
              </a:xfrm>
              <a:prstGeom prst="line">
                <a:avLst/>
              </a:prstGeom>
              <a:noFill/>
              <a:ln w="12700">
                <a:solidFill>
                  <a:srgbClr val="000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724" name="Rectangle 178">
                <a:extLst>
                  <a:ext uri="{FF2B5EF4-FFF2-40B4-BE49-F238E27FC236}">
                    <a16:creationId xmlns:a16="http://schemas.microsoft.com/office/drawing/2014/main" id="{C632748C-D538-EE70-9AB3-9E53BDA11B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5" y="1957"/>
                <a:ext cx="307" cy="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900" dirty="0">
                    <a:solidFill>
                      <a:srgbClr val="000000"/>
                    </a:solidFill>
                  </a:rPr>
                  <a:t>total</a:t>
                </a:r>
                <a:endParaRPr lang="en-US" altLang="en-US" sz="1000" dirty="0"/>
              </a:p>
            </p:txBody>
          </p:sp>
          <p:sp>
            <p:nvSpPr>
              <p:cNvPr id="196725" name="Line 179">
                <a:extLst>
                  <a:ext uri="{FF2B5EF4-FFF2-40B4-BE49-F238E27FC236}">
                    <a16:creationId xmlns:a16="http://schemas.microsoft.com/office/drawing/2014/main" id="{E831892E-8BCF-DAEE-D036-75936FD9631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4" y="2221"/>
                <a:ext cx="210" cy="1"/>
              </a:xfrm>
              <a:prstGeom prst="line">
                <a:avLst/>
              </a:prstGeom>
              <a:noFill/>
              <a:ln w="12700">
                <a:solidFill>
                  <a:srgbClr val="FF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726" name="Line 181">
                <a:extLst>
                  <a:ext uri="{FF2B5EF4-FFF2-40B4-BE49-F238E27FC236}">
                    <a16:creationId xmlns:a16="http://schemas.microsoft.com/office/drawing/2014/main" id="{E51A2977-43DC-834B-457F-E24099A0BB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4" y="2408"/>
                <a:ext cx="210" cy="1"/>
              </a:xfrm>
              <a:prstGeom prst="line">
                <a:avLst/>
              </a:prstGeom>
              <a:noFill/>
              <a:ln w="127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727" name="Rectangle 182">
                <a:extLst>
                  <a:ext uri="{FF2B5EF4-FFF2-40B4-BE49-F238E27FC236}">
                    <a16:creationId xmlns:a16="http://schemas.microsoft.com/office/drawing/2014/main" id="{A44490DC-0572-2376-E685-13B32B2E4F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5" y="2330"/>
                <a:ext cx="707" cy="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900" dirty="0">
                    <a:solidFill>
                      <a:srgbClr val="000000"/>
                    </a:solidFill>
                  </a:rPr>
                  <a:t>departures</a:t>
                </a:r>
                <a:endParaRPr lang="en-US" altLang="en-US" sz="1000" dirty="0"/>
              </a:p>
            </p:txBody>
          </p:sp>
          <p:sp>
            <p:nvSpPr>
              <p:cNvPr id="196728" name="Line 183">
                <a:extLst>
                  <a:ext uri="{FF2B5EF4-FFF2-40B4-BE49-F238E27FC236}">
                    <a16:creationId xmlns:a16="http://schemas.microsoft.com/office/drawing/2014/main" id="{230208FF-F99D-6C7F-0386-39F21C98B2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24" y="2594"/>
                <a:ext cx="210" cy="1"/>
              </a:xfrm>
              <a:prstGeom prst="line">
                <a:avLst/>
              </a:prstGeom>
              <a:noFill/>
              <a:ln w="12700">
                <a:solidFill>
                  <a:srgbClr val="00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1350"/>
              </a:p>
            </p:txBody>
          </p:sp>
          <p:sp>
            <p:nvSpPr>
              <p:cNvPr id="196729" name="Rectangle 184">
                <a:extLst>
                  <a:ext uri="{FF2B5EF4-FFF2-40B4-BE49-F238E27FC236}">
                    <a16:creationId xmlns:a16="http://schemas.microsoft.com/office/drawing/2014/main" id="{2C72FF63-C06D-07B0-0D81-2552E24D78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5" y="2516"/>
                <a:ext cx="217" cy="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900" dirty="0">
                    <a:solidFill>
                      <a:srgbClr val="000000"/>
                    </a:solidFill>
                  </a:rPr>
                  <a:t>net</a:t>
                </a:r>
                <a:endParaRPr lang="en-US" altLang="en-US" sz="10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6133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273844"/>
            <a:ext cx="7886700" cy="994172"/>
          </a:xfrm>
        </p:spPr>
        <p:txBody>
          <a:bodyPr/>
          <a:lstStyle/>
          <a:p>
            <a:r>
              <a:rPr lang="en-US" altLang="en-US"/>
              <a:t>Defect Attribution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369219"/>
            <a:ext cx="7675350" cy="3500438"/>
          </a:xfrm>
        </p:spPr>
        <p:txBody>
          <a:bodyPr>
            <a:normAutofit/>
          </a:bodyPr>
          <a:lstStyle/>
          <a:p>
            <a:r>
              <a:rPr lang="en-US" altLang="en-US" dirty="0"/>
              <a:t>Goal: understand root causes</a:t>
            </a:r>
          </a:p>
          <a:p>
            <a:r>
              <a:rPr lang="en-US" altLang="en-US" dirty="0"/>
              <a:t>Attribute to:</a:t>
            </a:r>
          </a:p>
          <a:p>
            <a:pPr lvl="1"/>
            <a:r>
              <a:rPr lang="en-US" altLang="en-US" dirty="0"/>
              <a:t>where in the source code</a:t>
            </a:r>
          </a:p>
          <a:p>
            <a:pPr lvl="2"/>
            <a:r>
              <a:rPr lang="en-US" altLang="en-US" dirty="0"/>
              <a:t>can identify modules whose re-design will add most bang-for-the-buck</a:t>
            </a:r>
          </a:p>
          <a:p>
            <a:pPr lvl="1"/>
            <a:r>
              <a:rPr lang="en-US" altLang="en-US" dirty="0"/>
              <a:t>which developer introduced it</a:t>
            </a:r>
          </a:p>
          <a:p>
            <a:pPr lvl="2"/>
            <a:r>
              <a:rPr lang="en-US" altLang="en-US" dirty="0"/>
              <a:t>organizationally tricky but very useful</a:t>
            </a:r>
          </a:p>
          <a:p>
            <a:pPr lvl="1"/>
            <a:r>
              <a:rPr lang="en-US" altLang="en-US" dirty="0"/>
              <a:t>during what phase</a:t>
            </a:r>
          </a:p>
          <a:p>
            <a:pPr lvl="2"/>
            <a:r>
              <a:rPr lang="en-US" altLang="en-US" dirty="0"/>
              <a:t>requirements, design, implementation, </a:t>
            </a:r>
            <a:r>
              <a:rPr lang="en-US" altLang="en-US" dirty="0" err="1"/>
              <a:t>etc</a:t>
            </a:r>
            <a:endParaRPr lang="en-US" altLang="en-US" dirty="0"/>
          </a:p>
          <a:p>
            <a:r>
              <a:rPr lang="en-US" altLang="en-US" dirty="0">
                <a:solidFill>
                  <a:schemeClr val="accent6"/>
                </a:solidFill>
              </a:rPr>
              <a:t>Simple method: ask “</a:t>
            </a:r>
            <a:r>
              <a:rPr lang="en-US" altLang="en-US" dirty="0">
                <a:solidFill>
                  <a:schemeClr val="accent3"/>
                </a:solidFill>
              </a:rPr>
              <a:t>why?</a:t>
            </a:r>
            <a:r>
              <a:rPr lang="en-US" altLang="en-US" dirty="0">
                <a:solidFill>
                  <a:schemeClr val="accent6"/>
                </a:solidFill>
              </a:rPr>
              <a:t>” five times</a:t>
            </a:r>
          </a:p>
        </p:txBody>
      </p:sp>
    </p:spTree>
    <p:extLst>
      <p:ext uri="{BB962C8B-B14F-4D97-AF65-F5344CB8AC3E}">
        <p14:creationId xmlns:p14="http://schemas.microsoft.com/office/powerpoint/2010/main" val="290758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rk-background-hasker-presentation" id="{1577FF19-119C-D341-8420-453FB74959AD}" vid="{F6E06238-5418-F24E-ADE0-7239319DCDB2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swe2710-presentation</Template>
  <TotalTime>325</TotalTime>
  <Words>1230</Words>
  <Application>Microsoft Office PowerPoint</Application>
  <PresentationFormat>On-screen Show (16:9)</PresentationFormat>
  <Paragraphs>238</Paragraphs>
  <Slides>17</Slides>
  <Notes>3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Corbel</vt:lpstr>
      <vt:lpstr>Times New Roman</vt:lpstr>
      <vt:lpstr>Wingdings</vt:lpstr>
      <vt:lpstr>Depth</vt:lpstr>
      <vt:lpstr>Defect Tracking</vt:lpstr>
      <vt:lpstr>Bugs</vt:lpstr>
      <vt:lpstr>Defect Tracking</vt:lpstr>
      <vt:lpstr>Defect Information</vt:lpstr>
      <vt:lpstr>Priority Matrix</vt:lpstr>
      <vt:lpstr>Typical Defect Workflow</vt:lpstr>
      <vt:lpstr>Management Controls</vt:lpstr>
      <vt:lpstr>Metrics</vt:lpstr>
      <vt:lpstr>Defect Attribution</vt:lpstr>
      <vt:lpstr>Customer Issue Tracking (IT)</vt:lpstr>
      <vt:lpstr>Shipping Known Defects</vt:lpstr>
      <vt:lpstr>Testing/Coding Effort Changes</vt:lpstr>
      <vt:lpstr>Technical Debt</vt:lpstr>
      <vt:lpstr>Kinds of Technical Debt</vt:lpstr>
      <vt:lpstr>Technical Debt Age</vt:lpstr>
      <vt:lpstr>Dealing with Technical Debt</vt:lpstr>
      <vt:lpstr>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Version Control</dc:title>
  <cp:lastModifiedBy>Hasker, Robert</cp:lastModifiedBy>
  <cp:revision>32</cp:revision>
  <dcterms:modified xsi:type="dcterms:W3CDTF">2026-03-02T20:38:01Z</dcterms:modified>
</cp:coreProperties>
</file>