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2" r:id="rId1"/>
  </p:sldMasterIdLst>
  <p:notesMasterIdLst>
    <p:notesMasterId r:id="rId25"/>
  </p:notesMasterIdLst>
  <p:sldIdLst>
    <p:sldId id="258" r:id="rId2"/>
    <p:sldId id="289" r:id="rId3"/>
    <p:sldId id="273" r:id="rId4"/>
    <p:sldId id="275" r:id="rId5"/>
    <p:sldId id="266" r:id="rId6"/>
    <p:sldId id="290" r:id="rId7"/>
    <p:sldId id="256" r:id="rId8"/>
    <p:sldId id="257" r:id="rId9"/>
    <p:sldId id="269" r:id="rId10"/>
    <p:sldId id="277" r:id="rId11"/>
    <p:sldId id="267" r:id="rId12"/>
    <p:sldId id="276" r:id="rId13"/>
    <p:sldId id="278" r:id="rId14"/>
    <p:sldId id="271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7340263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41" autoAdjust="0"/>
  </p:normalViewPr>
  <p:slideViewPr>
    <p:cSldViewPr>
      <p:cViewPr varScale="1">
        <p:scale>
          <a:sx n="31" d="100"/>
          <a:sy n="31" d="100"/>
        </p:scale>
        <p:origin x="44" y="200"/>
      </p:cViewPr>
      <p:guideLst>
        <p:guide orient="horz" pos="3072"/>
        <p:guide pos="54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608EE-88D7-4C23-99DA-D3E690499A3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7BEB90-D77B-4A4B-906E-89C76F809403}">
      <dgm:prSet phldrT="[Text]"/>
      <dgm:spPr/>
      <dgm:t>
        <a:bodyPr/>
        <a:lstStyle/>
        <a:p>
          <a:r>
            <a:rPr lang="en-US" dirty="0"/>
            <a:t>Sprint Review</a:t>
          </a:r>
        </a:p>
      </dgm:t>
    </dgm:pt>
    <dgm:pt modelId="{878D878A-DA91-4E2D-9FDE-C8A4A586B2B7}" type="parTrans" cxnId="{113527EA-00F2-4AD0-A3B6-9A3E49848DBD}">
      <dgm:prSet/>
      <dgm:spPr/>
      <dgm:t>
        <a:bodyPr/>
        <a:lstStyle/>
        <a:p>
          <a:endParaRPr lang="en-US"/>
        </a:p>
      </dgm:t>
    </dgm:pt>
    <dgm:pt modelId="{AE8E1E9C-E4C4-40A6-A7D5-2645D695F881}" type="sibTrans" cxnId="{113527EA-00F2-4AD0-A3B6-9A3E49848DBD}">
      <dgm:prSet/>
      <dgm:spPr/>
      <dgm:t>
        <a:bodyPr/>
        <a:lstStyle/>
        <a:p>
          <a:endParaRPr lang="en-US"/>
        </a:p>
      </dgm:t>
    </dgm:pt>
    <dgm:pt modelId="{45401F4B-939A-437A-8AA4-BE61EC26A492}">
      <dgm:prSet phldrT="[Text]"/>
      <dgm:spPr/>
      <dgm:t>
        <a:bodyPr/>
        <a:lstStyle/>
        <a:p>
          <a:r>
            <a:rPr lang="en-US" dirty="0"/>
            <a:t>Visibility</a:t>
          </a:r>
        </a:p>
      </dgm:t>
    </dgm:pt>
    <dgm:pt modelId="{0E7519D7-B615-4331-957D-4A58E6B68F89}" type="parTrans" cxnId="{9EDD2D01-0AE3-4225-B335-CF2ABEE59BE7}">
      <dgm:prSet/>
      <dgm:spPr/>
      <dgm:t>
        <a:bodyPr/>
        <a:lstStyle/>
        <a:p>
          <a:endParaRPr lang="en-US"/>
        </a:p>
      </dgm:t>
    </dgm:pt>
    <dgm:pt modelId="{670A8831-1264-4A10-834E-7818AFFA4902}" type="sibTrans" cxnId="{9EDD2D01-0AE3-4225-B335-CF2ABEE59BE7}">
      <dgm:prSet/>
      <dgm:spPr/>
      <dgm:t>
        <a:bodyPr/>
        <a:lstStyle/>
        <a:p>
          <a:endParaRPr lang="en-US"/>
        </a:p>
      </dgm:t>
    </dgm:pt>
    <dgm:pt modelId="{EDF4A487-5911-40F6-81F7-1CA33EB5A108}">
      <dgm:prSet phldrT="[Text]"/>
      <dgm:spPr/>
      <dgm:t>
        <a:bodyPr/>
        <a:lstStyle/>
        <a:p>
          <a:r>
            <a:rPr lang="en-US" dirty="0"/>
            <a:t>Discussion</a:t>
          </a:r>
        </a:p>
      </dgm:t>
    </dgm:pt>
    <dgm:pt modelId="{620E306A-21F9-43C0-873D-7587A6830040}" type="parTrans" cxnId="{D17950BE-85FF-46A9-83E9-2E0CA8E2CDDB}">
      <dgm:prSet/>
      <dgm:spPr/>
      <dgm:t>
        <a:bodyPr/>
        <a:lstStyle/>
        <a:p>
          <a:endParaRPr lang="en-US"/>
        </a:p>
      </dgm:t>
    </dgm:pt>
    <dgm:pt modelId="{0A44A79F-7172-4725-B1BE-E40BB115480F}" type="sibTrans" cxnId="{D17950BE-85FF-46A9-83E9-2E0CA8E2CDDB}">
      <dgm:prSet/>
      <dgm:spPr/>
      <dgm:t>
        <a:bodyPr/>
        <a:lstStyle/>
        <a:p>
          <a:endParaRPr lang="en-US"/>
        </a:p>
      </dgm:t>
    </dgm:pt>
    <dgm:pt modelId="{C4E3FFB6-15D7-49E3-941D-0AF8CB1C7433}">
      <dgm:prSet phldrT="[Text]"/>
      <dgm:spPr/>
      <dgm:t>
        <a:bodyPr/>
        <a:lstStyle/>
        <a:p>
          <a:r>
            <a:rPr lang="en-US" dirty="0"/>
            <a:t>Course Correction</a:t>
          </a:r>
        </a:p>
      </dgm:t>
    </dgm:pt>
    <dgm:pt modelId="{46B5E277-3339-4CFB-9501-41BBCCC9A3E8}" type="parTrans" cxnId="{56E94505-1699-4B98-BC86-DAC10BABFD30}">
      <dgm:prSet/>
      <dgm:spPr/>
      <dgm:t>
        <a:bodyPr/>
        <a:lstStyle/>
        <a:p>
          <a:endParaRPr lang="en-US"/>
        </a:p>
      </dgm:t>
    </dgm:pt>
    <dgm:pt modelId="{50A5A0A8-2805-46A6-934C-028EB72AAC51}" type="sibTrans" cxnId="{56E94505-1699-4B98-BC86-DAC10BABFD30}">
      <dgm:prSet/>
      <dgm:spPr/>
      <dgm:t>
        <a:bodyPr/>
        <a:lstStyle/>
        <a:p>
          <a:endParaRPr lang="en-US"/>
        </a:p>
      </dgm:t>
    </dgm:pt>
    <dgm:pt modelId="{B7AA2E41-C368-4585-B474-600E05011A14}">
      <dgm:prSet phldrT="[Text]"/>
      <dgm:spPr/>
      <dgm:t>
        <a:bodyPr/>
        <a:lstStyle/>
        <a:p>
          <a:r>
            <a:rPr lang="en-US" dirty="0"/>
            <a:t>Feedback</a:t>
          </a:r>
        </a:p>
      </dgm:t>
    </dgm:pt>
    <dgm:pt modelId="{0168F055-8AD9-445C-AFD5-EC07BE92C602}" type="sibTrans" cxnId="{62536C49-A606-428B-B272-BC2D6BBA95B3}">
      <dgm:prSet/>
      <dgm:spPr/>
      <dgm:t>
        <a:bodyPr/>
        <a:lstStyle/>
        <a:p>
          <a:endParaRPr lang="en-US"/>
        </a:p>
      </dgm:t>
    </dgm:pt>
    <dgm:pt modelId="{BCA005F0-3A84-41A7-AF5F-D382E6D26704}" type="parTrans" cxnId="{62536C49-A606-428B-B272-BC2D6BBA95B3}">
      <dgm:prSet/>
      <dgm:spPr/>
      <dgm:t>
        <a:bodyPr/>
        <a:lstStyle/>
        <a:p>
          <a:endParaRPr lang="en-US"/>
        </a:p>
      </dgm:t>
    </dgm:pt>
    <dgm:pt modelId="{D35F836D-F86A-412B-909E-1AF33857DFA9}" type="pres">
      <dgm:prSet presAssocID="{405608EE-88D7-4C23-99DA-D3E690499A3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AF8A09-E912-412F-8C44-EED240B940A4}" type="pres">
      <dgm:prSet presAssocID="{405608EE-88D7-4C23-99DA-D3E690499A36}" presName="matrix" presStyleCnt="0"/>
      <dgm:spPr/>
    </dgm:pt>
    <dgm:pt modelId="{31920DF5-5A52-452E-A4CF-491BAA531516}" type="pres">
      <dgm:prSet presAssocID="{405608EE-88D7-4C23-99DA-D3E690499A36}" presName="tile1" presStyleLbl="node1" presStyleIdx="0" presStyleCnt="4" custLinFactNeighborX="0" custLinFactNeighborY="-8842"/>
      <dgm:spPr/>
    </dgm:pt>
    <dgm:pt modelId="{2A3FE10A-B655-43D8-8C9F-5251F6A765BE}" type="pres">
      <dgm:prSet presAssocID="{405608EE-88D7-4C23-99DA-D3E690499A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071352E-CB5D-4C06-9DE1-8CF94C263E7E}" type="pres">
      <dgm:prSet presAssocID="{405608EE-88D7-4C23-99DA-D3E690499A36}" presName="tile2" presStyleLbl="node1" presStyleIdx="1" presStyleCnt="4"/>
      <dgm:spPr/>
    </dgm:pt>
    <dgm:pt modelId="{F2FC565B-A58F-442B-A31B-4C1E4898D05D}" type="pres">
      <dgm:prSet presAssocID="{405608EE-88D7-4C23-99DA-D3E690499A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354045-D0B6-46E5-90FC-18E7F1FF7C77}" type="pres">
      <dgm:prSet presAssocID="{405608EE-88D7-4C23-99DA-D3E690499A36}" presName="tile3" presStyleLbl="node1" presStyleIdx="2" presStyleCnt="4"/>
      <dgm:spPr/>
    </dgm:pt>
    <dgm:pt modelId="{25FF06B1-9355-4625-B9C7-DCB92F16B003}" type="pres">
      <dgm:prSet presAssocID="{405608EE-88D7-4C23-99DA-D3E690499A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52B828-6CCE-4160-B35A-4D9F9AB2CA48}" type="pres">
      <dgm:prSet presAssocID="{405608EE-88D7-4C23-99DA-D3E690499A36}" presName="tile4" presStyleLbl="node1" presStyleIdx="3" presStyleCnt="4"/>
      <dgm:spPr/>
    </dgm:pt>
    <dgm:pt modelId="{2FD59224-FA76-4B22-A90F-16260035E128}" type="pres">
      <dgm:prSet presAssocID="{405608EE-88D7-4C23-99DA-D3E690499A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196321B-4CDB-423C-A35F-DDA2A2D671E9}" type="pres">
      <dgm:prSet presAssocID="{405608EE-88D7-4C23-99DA-D3E690499A3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EDD2D01-0AE3-4225-B335-CF2ABEE59BE7}" srcId="{E27BEB90-D77B-4A4B-906E-89C76F809403}" destId="{45401F4B-939A-437A-8AA4-BE61EC26A492}" srcOrd="0" destOrd="0" parTransId="{0E7519D7-B615-4331-957D-4A58E6B68F89}" sibTransId="{670A8831-1264-4A10-834E-7818AFFA4902}"/>
    <dgm:cxn modelId="{56E94505-1699-4B98-BC86-DAC10BABFD30}" srcId="{E27BEB90-D77B-4A4B-906E-89C76F809403}" destId="{C4E3FFB6-15D7-49E3-941D-0AF8CB1C7433}" srcOrd="3" destOrd="0" parTransId="{46B5E277-3339-4CFB-9501-41BBCCC9A3E8}" sibTransId="{50A5A0A8-2805-46A6-934C-028EB72AAC51}"/>
    <dgm:cxn modelId="{62536C49-A606-428B-B272-BC2D6BBA95B3}" srcId="{E27BEB90-D77B-4A4B-906E-89C76F809403}" destId="{B7AA2E41-C368-4585-B474-600E05011A14}" srcOrd="1" destOrd="0" parTransId="{BCA005F0-3A84-41A7-AF5F-D382E6D26704}" sibTransId="{0168F055-8AD9-445C-AFD5-EC07BE92C602}"/>
    <dgm:cxn modelId="{37E4AB6A-63ED-431E-8494-7613F81B2071}" type="presOf" srcId="{B7AA2E41-C368-4585-B474-600E05011A14}" destId="{D071352E-CB5D-4C06-9DE1-8CF94C263E7E}" srcOrd="0" destOrd="0" presId="urn:microsoft.com/office/officeart/2005/8/layout/matrix1"/>
    <dgm:cxn modelId="{472CB251-810B-4F10-A324-F55F5EB3872D}" type="presOf" srcId="{B7AA2E41-C368-4585-B474-600E05011A14}" destId="{F2FC565B-A58F-442B-A31B-4C1E4898D05D}" srcOrd="1" destOrd="0" presId="urn:microsoft.com/office/officeart/2005/8/layout/matrix1"/>
    <dgm:cxn modelId="{F1147254-E84C-4ACB-A69F-2BA6B6159C88}" type="presOf" srcId="{C4E3FFB6-15D7-49E3-941D-0AF8CB1C7433}" destId="{2FD59224-FA76-4B22-A90F-16260035E128}" srcOrd="1" destOrd="0" presId="urn:microsoft.com/office/officeart/2005/8/layout/matrix1"/>
    <dgm:cxn modelId="{3B178F55-A1DD-4149-BEB0-CE0BCAF9B39E}" type="presOf" srcId="{EDF4A487-5911-40F6-81F7-1CA33EB5A108}" destId="{25FF06B1-9355-4625-B9C7-DCB92F16B003}" srcOrd="1" destOrd="0" presId="urn:microsoft.com/office/officeart/2005/8/layout/matrix1"/>
    <dgm:cxn modelId="{678DED8E-2131-4585-9CAA-805F24EC839B}" type="presOf" srcId="{C4E3FFB6-15D7-49E3-941D-0AF8CB1C7433}" destId="{2D52B828-6CCE-4160-B35A-4D9F9AB2CA48}" srcOrd="0" destOrd="0" presId="urn:microsoft.com/office/officeart/2005/8/layout/matrix1"/>
    <dgm:cxn modelId="{21FFC88F-BD6C-4236-8747-2265DE1FAE22}" type="presOf" srcId="{E27BEB90-D77B-4A4B-906E-89C76F809403}" destId="{0196321B-4CDB-423C-A35F-DDA2A2D671E9}" srcOrd="0" destOrd="0" presId="urn:microsoft.com/office/officeart/2005/8/layout/matrix1"/>
    <dgm:cxn modelId="{D17950BE-85FF-46A9-83E9-2E0CA8E2CDDB}" srcId="{E27BEB90-D77B-4A4B-906E-89C76F809403}" destId="{EDF4A487-5911-40F6-81F7-1CA33EB5A108}" srcOrd="2" destOrd="0" parTransId="{620E306A-21F9-43C0-873D-7587A6830040}" sibTransId="{0A44A79F-7172-4725-B1BE-E40BB115480F}"/>
    <dgm:cxn modelId="{9B194AC7-28AA-4158-ACB7-41EA014207AA}" type="presOf" srcId="{45401F4B-939A-437A-8AA4-BE61EC26A492}" destId="{2A3FE10A-B655-43D8-8C9F-5251F6A765BE}" srcOrd="1" destOrd="0" presId="urn:microsoft.com/office/officeart/2005/8/layout/matrix1"/>
    <dgm:cxn modelId="{7DC47FD9-A631-4BA8-9668-1AC91A7AD22A}" type="presOf" srcId="{405608EE-88D7-4C23-99DA-D3E690499A36}" destId="{D35F836D-F86A-412B-909E-1AF33857DFA9}" srcOrd="0" destOrd="0" presId="urn:microsoft.com/office/officeart/2005/8/layout/matrix1"/>
    <dgm:cxn modelId="{ABA5FDE5-2B41-442E-98D7-E54C649F30C0}" type="presOf" srcId="{45401F4B-939A-437A-8AA4-BE61EC26A492}" destId="{31920DF5-5A52-452E-A4CF-491BAA531516}" srcOrd="0" destOrd="0" presId="urn:microsoft.com/office/officeart/2005/8/layout/matrix1"/>
    <dgm:cxn modelId="{3584EEE9-B81E-40D7-B5C1-8534DE878CE8}" type="presOf" srcId="{EDF4A487-5911-40F6-81F7-1CA33EB5A108}" destId="{37354045-D0B6-46E5-90FC-18E7F1FF7C77}" srcOrd="0" destOrd="0" presId="urn:microsoft.com/office/officeart/2005/8/layout/matrix1"/>
    <dgm:cxn modelId="{113527EA-00F2-4AD0-A3B6-9A3E49848DBD}" srcId="{405608EE-88D7-4C23-99DA-D3E690499A36}" destId="{E27BEB90-D77B-4A4B-906E-89C76F809403}" srcOrd="0" destOrd="0" parTransId="{878D878A-DA91-4E2D-9FDE-C8A4A586B2B7}" sibTransId="{AE8E1E9C-E4C4-40A6-A7D5-2645D695F881}"/>
    <dgm:cxn modelId="{0A7A7F30-AE1E-4D89-8D1A-9311A6B00B16}" type="presParOf" srcId="{D35F836D-F86A-412B-909E-1AF33857DFA9}" destId="{3BAF8A09-E912-412F-8C44-EED240B940A4}" srcOrd="0" destOrd="0" presId="urn:microsoft.com/office/officeart/2005/8/layout/matrix1"/>
    <dgm:cxn modelId="{C89C18C0-780D-4AC5-BF60-159DBA207788}" type="presParOf" srcId="{3BAF8A09-E912-412F-8C44-EED240B940A4}" destId="{31920DF5-5A52-452E-A4CF-491BAA531516}" srcOrd="0" destOrd="0" presId="urn:microsoft.com/office/officeart/2005/8/layout/matrix1"/>
    <dgm:cxn modelId="{BB275AC9-7F5B-463C-97D3-B66DE1F83F9D}" type="presParOf" srcId="{3BAF8A09-E912-412F-8C44-EED240B940A4}" destId="{2A3FE10A-B655-43D8-8C9F-5251F6A765BE}" srcOrd="1" destOrd="0" presId="urn:microsoft.com/office/officeart/2005/8/layout/matrix1"/>
    <dgm:cxn modelId="{08F9392B-1913-4166-8027-EF82B01DE365}" type="presParOf" srcId="{3BAF8A09-E912-412F-8C44-EED240B940A4}" destId="{D071352E-CB5D-4C06-9DE1-8CF94C263E7E}" srcOrd="2" destOrd="0" presId="urn:microsoft.com/office/officeart/2005/8/layout/matrix1"/>
    <dgm:cxn modelId="{26618853-8800-49BC-8DD1-4C8863AA798A}" type="presParOf" srcId="{3BAF8A09-E912-412F-8C44-EED240B940A4}" destId="{F2FC565B-A58F-442B-A31B-4C1E4898D05D}" srcOrd="3" destOrd="0" presId="urn:microsoft.com/office/officeart/2005/8/layout/matrix1"/>
    <dgm:cxn modelId="{AA96BAB9-5A1E-49C7-8565-8773C837F4DD}" type="presParOf" srcId="{3BAF8A09-E912-412F-8C44-EED240B940A4}" destId="{37354045-D0B6-46E5-90FC-18E7F1FF7C77}" srcOrd="4" destOrd="0" presId="urn:microsoft.com/office/officeart/2005/8/layout/matrix1"/>
    <dgm:cxn modelId="{C118B460-6BFE-4B3C-8B8A-CF64BE4E4D10}" type="presParOf" srcId="{3BAF8A09-E912-412F-8C44-EED240B940A4}" destId="{25FF06B1-9355-4625-B9C7-DCB92F16B003}" srcOrd="5" destOrd="0" presId="urn:microsoft.com/office/officeart/2005/8/layout/matrix1"/>
    <dgm:cxn modelId="{F6AE5106-34EF-4542-B0D5-B2EE344E47B6}" type="presParOf" srcId="{3BAF8A09-E912-412F-8C44-EED240B940A4}" destId="{2D52B828-6CCE-4160-B35A-4D9F9AB2CA48}" srcOrd="6" destOrd="0" presId="urn:microsoft.com/office/officeart/2005/8/layout/matrix1"/>
    <dgm:cxn modelId="{1A75026A-0954-4EBC-BEA5-7137528B5727}" type="presParOf" srcId="{3BAF8A09-E912-412F-8C44-EED240B940A4}" destId="{2FD59224-FA76-4B22-A90F-16260035E128}" srcOrd="7" destOrd="0" presId="urn:microsoft.com/office/officeart/2005/8/layout/matrix1"/>
    <dgm:cxn modelId="{7A3186E1-1E12-4368-961A-41204F959D92}" type="presParOf" srcId="{D35F836D-F86A-412B-909E-1AF33857DFA9}" destId="{0196321B-4CDB-423C-A35F-DDA2A2D671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0DF5-5A52-452E-A4CF-491BAA531516}">
      <dsp:nvSpPr>
        <dsp:cNvPr id="0" name=""/>
        <dsp:cNvSpPr/>
      </dsp:nvSpPr>
      <dsp:spPr>
        <a:xfrm rot="16200000">
          <a:off x="352966" y="-352966"/>
          <a:ext cx="2389933" cy="30958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Visibility</a:t>
          </a:r>
        </a:p>
      </dsp:txBody>
      <dsp:txXfrm rot="5400000">
        <a:off x="-1" y="1"/>
        <a:ext cx="3095865" cy="1792449"/>
      </dsp:txXfrm>
    </dsp:sp>
    <dsp:sp modelId="{D071352E-CB5D-4C06-9DE1-8CF94C263E7E}">
      <dsp:nvSpPr>
        <dsp:cNvPr id="0" name=""/>
        <dsp:cNvSpPr/>
      </dsp:nvSpPr>
      <dsp:spPr>
        <a:xfrm>
          <a:off x="3095865" y="0"/>
          <a:ext cx="3095865" cy="23899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Feedback</a:t>
          </a:r>
        </a:p>
      </dsp:txBody>
      <dsp:txXfrm>
        <a:off x="3095865" y="0"/>
        <a:ext cx="3095865" cy="1792449"/>
      </dsp:txXfrm>
    </dsp:sp>
    <dsp:sp modelId="{37354045-D0B6-46E5-90FC-18E7F1FF7C77}">
      <dsp:nvSpPr>
        <dsp:cNvPr id="0" name=""/>
        <dsp:cNvSpPr/>
      </dsp:nvSpPr>
      <dsp:spPr>
        <a:xfrm rot="10800000">
          <a:off x="0" y="2389933"/>
          <a:ext cx="3095865" cy="23899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Discussion</a:t>
          </a:r>
        </a:p>
      </dsp:txBody>
      <dsp:txXfrm rot="10800000">
        <a:off x="0" y="2987416"/>
        <a:ext cx="3095865" cy="1792449"/>
      </dsp:txXfrm>
    </dsp:sp>
    <dsp:sp modelId="{2D52B828-6CCE-4160-B35A-4D9F9AB2CA48}">
      <dsp:nvSpPr>
        <dsp:cNvPr id="0" name=""/>
        <dsp:cNvSpPr/>
      </dsp:nvSpPr>
      <dsp:spPr>
        <a:xfrm rot="5400000">
          <a:off x="3448831" y="2036966"/>
          <a:ext cx="2389933" cy="309586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Course Correction</a:t>
          </a:r>
        </a:p>
      </dsp:txBody>
      <dsp:txXfrm rot="-5400000">
        <a:off x="3095864" y="2987416"/>
        <a:ext cx="3095865" cy="1792449"/>
      </dsp:txXfrm>
    </dsp:sp>
    <dsp:sp modelId="{0196321B-4CDB-423C-A35F-DDA2A2D671E9}">
      <dsp:nvSpPr>
        <dsp:cNvPr id="0" name=""/>
        <dsp:cNvSpPr/>
      </dsp:nvSpPr>
      <dsp:spPr>
        <a:xfrm>
          <a:off x="2167105" y="1792449"/>
          <a:ext cx="1857519" cy="11949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Sprint Review</a:t>
          </a:r>
        </a:p>
      </dsp:txBody>
      <dsp:txXfrm>
        <a:off x="2225438" y="1850782"/>
        <a:ext cx="1740853" cy="107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>
                <a:latin typeface="Lucida Grande" pitchFamily="-84" charset="0"/>
                <a:sym typeface="Lucida Grande" pitchFamily="-84" charset="0"/>
              </a:rPr>
              <a:t>What: meeting about what might be improved to make team more effective</a:t>
            </a:r>
          </a:p>
          <a:p>
            <a:pPr eaLnBrk="1" hangingPunct="1"/>
            <a:r>
              <a:rPr lang="en-US" altLang="en-US" sz="1200" dirty="0">
                <a:latin typeface="Lucida Grande" pitchFamily="-84" charset="0"/>
                <a:sym typeface="Lucida Grande" pitchFamily="-84" charset="0"/>
              </a:rPr>
              <a:t>Why: can’t do projects perfectly, but should improve with experience</a:t>
            </a:r>
          </a:p>
          <a:p>
            <a:pPr eaLnBrk="1" hangingPunct="1"/>
            <a:r>
              <a:rPr lang="en-US" altLang="en-US" sz="1200" dirty="0">
                <a:latin typeface="Lucida Grande" pitchFamily="-84" charset="0"/>
                <a:sym typeface="Lucida Grande" pitchFamily="-84" charset="0"/>
              </a:rPr>
              <a:t>What can go wrong: blame game/pointing fingers at individuals</a:t>
            </a:r>
          </a:p>
          <a:p>
            <a:pPr eaLnBrk="1" hangingPunct="1"/>
            <a:r>
              <a:rPr lang="en-US" altLang="en-US" sz="1200" dirty="0">
                <a:latin typeface="Lucida Grande" pitchFamily="-84" charset="0"/>
                <a:sym typeface="Lucida Grande" pitchFamily="-84" charset="0"/>
              </a:rPr>
              <a:t>note: Retrospective should not replace ongoing improvement activity during the sprints.</a:t>
            </a:r>
          </a:p>
          <a:p>
            <a:pPr eaLnBrk="1" hangingPunct="1"/>
            <a:endParaRPr lang="en-US" altLang="en-US" sz="1200" dirty="0">
              <a:latin typeface="Lucida Grande" pitchFamily="-84" charset="0"/>
              <a:sym typeface="Lucida Grand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6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About 1.5 hours for a 2-week sprint, more for longer ones.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Meet in team area or elsewhere? Access to data vs environment more conducive to open discussion.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Focus: general improvement, or is there something specific we need to work on?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Exercises: create/mine sprint timeline, brainstorm/group insights (determine ahead or select dynamically)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Atmosphere: ground rules for safe/open discussion, active participation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Context: Share perspectives to seek common team understanding of what happened, from objective data; agree on event timeline, emotions seismograph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[more on following slides]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Specific: improve infrastructure software, tools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General: behavioral, attitudinal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Specific: improve infrastructure software, tools</a:t>
            </a:r>
          </a:p>
          <a:p>
            <a:pPr eaLnBrk="1" hangingPunct="1"/>
            <a:r>
              <a:rPr lang="en-US" altLang="en-US" sz="2200">
                <a:latin typeface="Lucida Grande" pitchFamily="-84" charset="0"/>
                <a:sym typeface="Lucida Grande" pitchFamily="-84" charset="0"/>
              </a:rPr>
              <a:t>General: behavioral, attitudinal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56F6C-6470-40EF-9991-4D4CDDF8F1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56F6C-6470-40EF-9991-4D4CDDF8F14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2923" y="6348840"/>
            <a:ext cx="13005197" cy="2334564"/>
          </a:xfrm>
        </p:spPr>
        <p:txBody>
          <a:bodyPr wrap="none" anchor="t">
            <a:normAutofit/>
          </a:bodyPr>
          <a:lstStyle>
            <a:lvl1pPr algn="r">
              <a:defRPr sz="13653" b="0" spc="-427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921" y="5254223"/>
            <a:ext cx="13005197" cy="1072391"/>
          </a:xfrm>
        </p:spPr>
        <p:txBody>
          <a:bodyPr anchor="b">
            <a:normAutofit/>
          </a:bodyPr>
          <a:lstStyle>
            <a:lvl1pPr marL="0" indent="0" algn="r">
              <a:buNone/>
              <a:defRPr sz="4551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67533" y="4991947"/>
            <a:ext cx="13005197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1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211073"/>
            <a:ext cx="14955977" cy="1165305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94402" y="1404339"/>
            <a:ext cx="14955977" cy="4806734"/>
          </a:xfrm>
        </p:spPr>
        <p:txBody>
          <a:bodyPr anchor="t"/>
          <a:lstStyle>
            <a:lvl1pPr marL="0" indent="0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7376378"/>
            <a:ext cx="14953718" cy="970627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89"/>
            <a:ext cx="14955977" cy="5026623"/>
          </a:xfrm>
        </p:spPr>
        <p:txBody>
          <a:bodyPr anchor="ctr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6384923"/>
            <a:ext cx="14953718" cy="2135930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43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98" y="519289"/>
            <a:ext cx="13230985" cy="4256575"/>
          </a:xfrm>
        </p:spPr>
        <p:txBody>
          <a:bodyPr anchor="ctr"/>
          <a:lstStyle>
            <a:lvl1pPr>
              <a:defRPr sz="6258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47214" y="4786570"/>
            <a:ext cx="12448094" cy="780754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43" y="6402459"/>
            <a:ext cx="14951460" cy="2118394"/>
          </a:xfrm>
        </p:spPr>
        <p:txBody>
          <a:bodyPr anchor="ctr">
            <a:normAutofit/>
          </a:bodyPr>
          <a:lstStyle>
            <a:lvl1pPr marL="0" indent="0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0200" y="1119039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45342" y="3901440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5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3309465"/>
            <a:ext cx="14955977" cy="3572388"/>
          </a:xfrm>
        </p:spPr>
        <p:txBody>
          <a:bodyPr anchor="b">
            <a:normAutofit/>
          </a:bodyPr>
          <a:lstStyle>
            <a:lvl1pPr>
              <a:defRPr sz="768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6898604"/>
            <a:ext cx="14953718" cy="1622249"/>
          </a:xfrm>
        </p:spPr>
        <p:txBody>
          <a:bodyPr anchor="t"/>
          <a:lstStyle>
            <a:lvl1pPr marL="0" indent="0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371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901970" y="2682240"/>
            <a:ext cx="4191226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929727" y="3657599"/>
            <a:ext cx="4163469" cy="5576711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347" y="2682240"/>
            <a:ext cx="4176115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10337" y="3657600"/>
            <a:ext cx="4191124" cy="5576710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134968" y="2682240"/>
            <a:ext cx="4170244" cy="81957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413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134968" y="3657599"/>
            <a:ext cx="4170244" cy="5576708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88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94579" y="6112004"/>
            <a:ext cx="418153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894579" y="3209037"/>
            <a:ext cx="418153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94579" y="6931578"/>
            <a:ext cx="4181532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328" y="6112004"/>
            <a:ext cx="4167985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6498327" y="3209037"/>
            <a:ext cx="4167985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96403" y="6931576"/>
            <a:ext cx="4173505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099820" y="6112004"/>
            <a:ext cx="4170244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11099818" y="3209037"/>
            <a:ext cx="4170244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099642" y="6931573"/>
            <a:ext cx="4175768" cy="937513"/>
          </a:xfrm>
        </p:spPr>
        <p:txBody>
          <a:bodyPr anchor="t">
            <a:normAutofit/>
          </a:bodyPr>
          <a:lstStyle>
            <a:lvl1pPr marL="0" indent="0">
              <a:buNone/>
              <a:defRPr sz="1991">
                <a:solidFill>
                  <a:schemeClr val="tx1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93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409126" y="519289"/>
            <a:ext cx="0" cy="8265725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6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5391" y="975360"/>
            <a:ext cx="14787128" cy="1647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75390" y="2934608"/>
            <a:ext cx="7237503" cy="470924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525019" y="2934608"/>
            <a:ext cx="7234408" cy="470924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15372" y="6348840"/>
            <a:ext cx="13005197" cy="2334564"/>
          </a:xfrm>
        </p:spPr>
        <p:txBody>
          <a:bodyPr wrap="none" anchor="t">
            <a:normAutofit/>
          </a:bodyPr>
          <a:lstStyle>
            <a:lvl1pPr algn="l">
              <a:defRPr sz="13653" b="0" spc="-427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15372" y="5253226"/>
            <a:ext cx="13005197" cy="1072391"/>
          </a:xfrm>
        </p:spPr>
        <p:txBody>
          <a:bodyPr anchor="b">
            <a:normAutofit/>
          </a:bodyPr>
          <a:lstStyle>
            <a:lvl1pPr marL="0" indent="0" algn="l">
              <a:buNone/>
              <a:defRPr sz="4551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67308" y="6496744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2938" y="2596444"/>
            <a:ext cx="7147192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8492" y="2596444"/>
            <a:ext cx="7159628" cy="6637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16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938" y="2390987"/>
            <a:ext cx="7147192" cy="1171786"/>
          </a:xfrm>
        </p:spPr>
        <p:txBody>
          <a:bodyPr anchor="b"/>
          <a:lstStyle>
            <a:lvl1pPr marL="0" indent="0">
              <a:buNone/>
              <a:defRPr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2938" y="3562773"/>
            <a:ext cx="7147192" cy="5671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8491" y="2390987"/>
            <a:ext cx="7161887" cy="11717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413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8491" y="3562773"/>
            <a:ext cx="7161887" cy="5671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47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76339" y="2390988"/>
            <a:ext cx="14971781" cy="30492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5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473" y="1536171"/>
            <a:ext cx="8778508" cy="75719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938" y="2926080"/>
            <a:ext cx="5194150" cy="6177281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76340" y="2916707"/>
            <a:ext cx="5610748" cy="1874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09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71870" y="1404338"/>
            <a:ext cx="8778508" cy="7782504"/>
          </a:xfrm>
        </p:spPr>
        <p:txBody>
          <a:bodyPr anchor="t"/>
          <a:lstStyle>
            <a:lvl1pPr marL="0" indent="0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2938" y="2926079"/>
            <a:ext cx="5194150" cy="6298873"/>
          </a:xfrm>
        </p:spPr>
        <p:txBody>
          <a:bodyPr/>
          <a:lstStyle>
            <a:lvl1pPr marL="0" indent="0">
              <a:buNone/>
              <a:defRPr sz="2276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76340" y="2916707"/>
            <a:ext cx="5610748" cy="18746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9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2938" y="2596444"/>
            <a:ext cx="14555182" cy="6637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8194" y="8976925"/>
            <a:ext cx="814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91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1" r:id="rId18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768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trospectivewiki.org/index.php?title=Retrospective_Pla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142923" y="6348840"/>
            <a:ext cx="13005197" cy="2334564"/>
          </a:xfrm>
        </p:spPr>
        <p:txBody>
          <a:bodyPr>
            <a:normAutofit/>
          </a:bodyPr>
          <a:lstStyle/>
          <a:p>
            <a:r>
              <a:rPr lang="en-US" altLang="en-US" sz="8800" dirty="0"/>
              <a:t>Sprint Review &amp; Retrospective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1DA14F-B1BD-40FC-A350-C77E084881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Technique: Start/Stop/Continue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/>
          <a:p>
            <a:r>
              <a:rPr lang="en-US" dirty="0"/>
              <a:t>Each team member says what they would like to:</a:t>
            </a:r>
          </a:p>
        </p:txBody>
      </p:sp>
      <p:sp>
        <p:nvSpPr>
          <p:cNvPr id="4" name="AutoShape 3"/>
          <p:cNvSpPr/>
          <p:nvPr/>
        </p:nvSpPr>
        <p:spPr>
          <a:xfrm>
            <a:off x="5279327" y="4009420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latin typeface="Gill Sans" pitchFamily="18"/>
                <a:ea typeface="Gill Sans" pitchFamily="2"/>
                <a:cs typeface="Gill Sans" pitchFamily="2"/>
              </a:rPr>
              <a:t>Start doing</a:t>
            </a:r>
          </a:p>
        </p:txBody>
      </p:sp>
      <p:sp>
        <p:nvSpPr>
          <p:cNvPr id="5" name="AutoShape 4"/>
          <p:cNvSpPr/>
          <p:nvPr/>
        </p:nvSpPr>
        <p:spPr>
          <a:xfrm>
            <a:off x="7908131" y="5392601"/>
            <a:ext cx="3441094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>
                <a:latin typeface="Gill Sans" pitchFamily="18"/>
                <a:ea typeface="Gill Sans" pitchFamily="2"/>
                <a:cs typeface="Gill Sans" pitchFamily="2"/>
              </a:rPr>
              <a:t>Stop doing</a:t>
            </a:r>
          </a:p>
        </p:txBody>
      </p:sp>
      <p:sp>
        <p:nvSpPr>
          <p:cNvPr id="6" name="AutoShape 5"/>
          <p:cNvSpPr/>
          <p:nvPr/>
        </p:nvSpPr>
        <p:spPr>
          <a:xfrm>
            <a:off x="10342191" y="7017781"/>
            <a:ext cx="3440769" cy="879800"/>
          </a:xfrm>
          <a:custGeom>
            <a:avLst>
              <a:gd name="f0" fmla="val 67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blipFill>
            <a:blip r:embed="rId2"/>
            <a:tile/>
          </a:blipFill>
          <a:ln w="25560">
            <a:solidFill>
              <a:srgbClr val="003C83"/>
            </a:solidFill>
            <a:prstDash val="solid"/>
            <a:miter/>
          </a:ln>
          <a:effectLst>
            <a:outerShdw dist="63640" dir="2700000" algn="tl">
              <a:srgbClr val="000000">
                <a:alpha val="30000"/>
              </a:srgbClr>
            </a:outerShdw>
          </a:effectLst>
        </p:spPr>
        <p:txBody>
          <a:bodyPr vert="horz" wrap="none" lIns="0" tIns="0" rIns="0" bIns="0" anchor="ctr" anchorCtr="0" compatLnSpc="1"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822960" algn="l"/>
                <a:tab pos="1645920" algn="l"/>
                <a:tab pos="2468879" algn="l"/>
                <a:tab pos="3291840" algn="l"/>
                <a:tab pos="4114800" algn="l"/>
                <a:tab pos="4937759" algn="l"/>
                <a:tab pos="5760719" algn="l"/>
                <a:tab pos="6583680" algn="l"/>
                <a:tab pos="7406640" algn="l"/>
                <a:tab pos="8229600" algn="l"/>
                <a:tab pos="9052560" algn="l"/>
              </a:tabLst>
            </a:pPr>
            <a:r>
              <a:rPr lang="en-US" sz="3200" dirty="0">
                <a:latin typeface="Gill Sans" pitchFamily="18"/>
                <a:ea typeface="Gill Sans" pitchFamily="2"/>
                <a:cs typeface="Gill Sans" pitchFamily="2"/>
              </a:rPr>
              <a:t>Continue doing</a:t>
            </a:r>
          </a:p>
        </p:txBody>
      </p:sp>
    </p:spTree>
    <p:extLst>
      <p:ext uri="{BB962C8B-B14F-4D97-AF65-F5344CB8AC3E}">
        <p14:creationId xmlns:p14="http://schemas.microsoft.com/office/powerpoint/2010/main" val="325965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9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 dirty="0"/>
              <a:t>Technique: Dot voting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altLang="en-US" dirty="0"/>
              <a:t>Issue: can’t fix everything at once</a:t>
            </a:r>
          </a:p>
          <a:p>
            <a:r>
              <a:rPr lang="en-US" altLang="en-US" dirty="0"/>
              <a:t>Organize insight backlog</a:t>
            </a:r>
          </a:p>
          <a:p>
            <a:pPr lvl="1"/>
            <a:r>
              <a:rPr lang="en-US" altLang="en-US" dirty="0"/>
              <a:t>Cards on wall</a:t>
            </a:r>
          </a:p>
          <a:p>
            <a:r>
              <a:rPr lang="en-US" altLang="en-US" dirty="0"/>
              <a:t>Select insights from new backlog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Dot voting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dirty="0"/>
              <a:t>Consider timeframe for changes</a:t>
            </a:r>
          </a:p>
          <a:p>
            <a:r>
              <a:rPr lang="en-US" altLang="en-US" dirty="0"/>
              <a:t>Decide on actions</a:t>
            </a:r>
          </a:p>
          <a:p>
            <a:pPr lvl="1"/>
            <a:r>
              <a:rPr lang="en-US" altLang="en-US" dirty="0"/>
              <a:t>Specific task items</a:t>
            </a:r>
          </a:p>
          <a:p>
            <a:pPr lvl="1"/>
            <a:r>
              <a:rPr lang="en-US" altLang="en-US" dirty="0"/>
              <a:t>General changes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FA0870-3B4C-AF17-8ECA-F82E7D7BE829}"/>
              </a:ext>
            </a:extLst>
          </p:cNvPr>
          <p:cNvGrpSpPr/>
          <p:nvPr/>
        </p:nvGrpSpPr>
        <p:grpSpPr>
          <a:xfrm>
            <a:off x="11718131" y="2743200"/>
            <a:ext cx="3035300" cy="4978400"/>
            <a:chOff x="11997531" y="2514600"/>
            <a:chExt cx="3035300" cy="4978400"/>
          </a:xfrm>
        </p:grpSpPr>
        <p:sp>
          <p:nvSpPr>
            <p:cNvPr id="29697" name="AutoShape 1"/>
            <p:cNvSpPr>
              <a:spLocks/>
            </p:cNvSpPr>
            <p:nvPr/>
          </p:nvSpPr>
          <p:spPr bwMode="auto">
            <a:xfrm>
              <a:off x="12188031" y="60579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A</a:t>
              </a:r>
            </a:p>
          </p:txBody>
        </p:sp>
        <p:sp>
          <p:nvSpPr>
            <p:cNvPr id="29698" name="AutoShape 2"/>
            <p:cNvSpPr>
              <a:spLocks/>
            </p:cNvSpPr>
            <p:nvPr/>
          </p:nvSpPr>
          <p:spPr bwMode="auto">
            <a:xfrm>
              <a:off x="12188031" y="27686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B</a:t>
              </a:r>
            </a:p>
          </p:txBody>
        </p:sp>
        <p:sp>
          <p:nvSpPr>
            <p:cNvPr id="29699" name="AutoShape 3"/>
            <p:cNvSpPr>
              <a:spLocks/>
            </p:cNvSpPr>
            <p:nvPr/>
          </p:nvSpPr>
          <p:spPr bwMode="auto">
            <a:xfrm>
              <a:off x="13610431" y="60579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C</a:t>
              </a:r>
            </a:p>
          </p:txBody>
        </p:sp>
        <p:sp>
          <p:nvSpPr>
            <p:cNvPr id="29700" name="AutoShape 4"/>
            <p:cNvSpPr>
              <a:spLocks/>
            </p:cNvSpPr>
            <p:nvPr/>
          </p:nvSpPr>
          <p:spPr bwMode="auto">
            <a:xfrm>
              <a:off x="13610431" y="27686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D</a:t>
              </a:r>
            </a:p>
          </p:txBody>
        </p:sp>
        <p:sp>
          <p:nvSpPr>
            <p:cNvPr id="29701" name="AutoShape 5"/>
            <p:cNvSpPr>
              <a:spLocks/>
            </p:cNvSpPr>
            <p:nvPr/>
          </p:nvSpPr>
          <p:spPr bwMode="auto">
            <a:xfrm>
              <a:off x="12188031" y="42418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E</a:t>
              </a:r>
            </a:p>
          </p:txBody>
        </p:sp>
        <p:sp>
          <p:nvSpPr>
            <p:cNvPr id="29702" name="AutoShape 6"/>
            <p:cNvSpPr>
              <a:spLocks/>
            </p:cNvSpPr>
            <p:nvPr/>
          </p:nvSpPr>
          <p:spPr bwMode="auto">
            <a:xfrm>
              <a:off x="13610431" y="4241800"/>
              <a:ext cx="1270000" cy="1270000"/>
            </a:xfrm>
            <a:prstGeom prst="roundRect">
              <a:avLst>
                <a:gd name="adj" fmla="val 1500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3000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34" charset="-128"/>
                </a:rPr>
                <a:t>F</a:t>
              </a:r>
            </a:p>
          </p:txBody>
        </p:sp>
        <p:sp>
          <p:nvSpPr>
            <p:cNvPr id="26632" name="AutoShape 7"/>
            <p:cNvSpPr>
              <a:spLocks/>
            </p:cNvSpPr>
            <p:nvPr/>
          </p:nvSpPr>
          <p:spPr bwMode="auto">
            <a:xfrm>
              <a:off x="11997531" y="2514600"/>
              <a:ext cx="3035300" cy="3162300"/>
            </a:xfrm>
            <a:prstGeom prst="roundRect">
              <a:avLst>
                <a:gd name="adj" fmla="val 6273"/>
              </a:avLst>
            </a:prstGeom>
            <a:noFill/>
            <a:ln w="114300">
              <a:solidFill>
                <a:srgbClr val="FF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6633" name="AutoShape 8"/>
            <p:cNvSpPr>
              <a:spLocks/>
            </p:cNvSpPr>
            <p:nvPr/>
          </p:nvSpPr>
          <p:spPr bwMode="auto">
            <a:xfrm>
              <a:off x="11997531" y="5867400"/>
              <a:ext cx="3035300" cy="1625600"/>
            </a:xfrm>
            <a:prstGeom prst="roundRect">
              <a:avLst>
                <a:gd name="adj" fmla="val 11718"/>
              </a:avLst>
            </a:prstGeom>
            <a:noFill/>
            <a:ln w="114300">
              <a:solidFill>
                <a:srgbClr val="FF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algn="l" eaLnBrk="0" hangingPunct="0">
                <a:spcBef>
                  <a:spcPts val="2400"/>
                </a:spcBef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eaLnBrk="0" fontAlgn="base" hangingPunct="0">
                <a:spcBef>
                  <a:spcPts val="2400"/>
                </a:spcBef>
                <a:spcAft>
                  <a:spcPct val="0"/>
                </a:spcAft>
                <a:buSzPct val="171000"/>
                <a:buFont typeface="Gill Sans" pitchFamily="-84" charset="0"/>
                <a:buChar char="•"/>
                <a:defRPr sz="4200">
                  <a:solidFill>
                    <a:schemeClr val="tx1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  <p:grpSp>
          <p:nvGrpSpPr>
            <p:cNvPr id="2" name="Group 23"/>
            <p:cNvGrpSpPr>
              <a:grpSpLocks/>
            </p:cNvGrpSpPr>
            <p:nvPr/>
          </p:nvGrpSpPr>
          <p:grpSpPr bwMode="auto">
            <a:xfrm>
              <a:off x="12327731" y="2997200"/>
              <a:ext cx="2082800" cy="3454400"/>
              <a:chOff x="0" y="0"/>
              <a:chExt cx="1312" cy="2176"/>
            </a:xfrm>
          </p:grpSpPr>
          <p:sp>
            <p:nvSpPr>
              <p:cNvPr id="26637" name="Oval 11"/>
              <p:cNvSpPr>
                <a:spLocks/>
              </p:cNvSpPr>
              <p:nvPr/>
            </p:nvSpPr>
            <p:spPr bwMode="auto">
              <a:xfrm>
                <a:off x="240" y="200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8" name="Oval 12"/>
              <p:cNvSpPr>
                <a:spLocks/>
              </p:cNvSpPr>
              <p:nvPr/>
            </p:nvSpPr>
            <p:spPr bwMode="auto">
              <a:xfrm>
                <a:off x="480" y="200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9" name="Oval 13"/>
              <p:cNvSpPr>
                <a:spLocks/>
              </p:cNvSpPr>
              <p:nvPr/>
            </p:nvSpPr>
            <p:spPr bwMode="auto">
              <a:xfrm>
                <a:off x="0" y="200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0" name="Oval 14"/>
              <p:cNvSpPr>
                <a:spLocks/>
              </p:cNvSpPr>
              <p:nvPr/>
            </p:nvSpPr>
            <p:spPr bwMode="auto">
              <a:xfrm>
                <a:off x="0" y="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1" name="Oval 15"/>
              <p:cNvSpPr>
                <a:spLocks/>
              </p:cNvSpPr>
              <p:nvPr/>
            </p:nvSpPr>
            <p:spPr bwMode="auto">
              <a:xfrm>
                <a:off x="1152" y="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2" name="Oval 16"/>
              <p:cNvSpPr>
                <a:spLocks/>
              </p:cNvSpPr>
              <p:nvPr/>
            </p:nvSpPr>
            <p:spPr bwMode="auto">
              <a:xfrm>
                <a:off x="912" y="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3" name="Oval 17"/>
              <p:cNvSpPr>
                <a:spLocks/>
              </p:cNvSpPr>
              <p:nvPr/>
            </p:nvSpPr>
            <p:spPr bwMode="auto">
              <a:xfrm>
                <a:off x="912" y="2000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4" name="Oval 18"/>
              <p:cNvSpPr>
                <a:spLocks/>
              </p:cNvSpPr>
              <p:nvPr/>
            </p:nvSpPr>
            <p:spPr bwMode="auto">
              <a:xfrm>
                <a:off x="240" y="928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5" name="Oval 19"/>
              <p:cNvSpPr>
                <a:spLocks/>
              </p:cNvSpPr>
              <p:nvPr/>
            </p:nvSpPr>
            <p:spPr bwMode="auto">
              <a:xfrm>
                <a:off x="480" y="928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6" name="Oval 20"/>
              <p:cNvSpPr>
                <a:spLocks/>
              </p:cNvSpPr>
              <p:nvPr/>
            </p:nvSpPr>
            <p:spPr bwMode="auto">
              <a:xfrm>
                <a:off x="0" y="928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7" name="Oval 21"/>
              <p:cNvSpPr>
                <a:spLocks/>
              </p:cNvSpPr>
              <p:nvPr/>
            </p:nvSpPr>
            <p:spPr bwMode="auto">
              <a:xfrm>
                <a:off x="1152" y="928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8" name="Oval 22"/>
              <p:cNvSpPr>
                <a:spLocks/>
              </p:cNvSpPr>
              <p:nvPr/>
            </p:nvSpPr>
            <p:spPr bwMode="auto">
              <a:xfrm>
                <a:off x="912" y="928"/>
                <a:ext cx="160" cy="176"/>
              </a:xfrm>
              <a:prstGeom prst="ellipse">
                <a:avLst/>
              </a:prstGeom>
              <a:solidFill>
                <a:srgbClr val="8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1pPr>
                <a:lvl2pPr marL="742950" indent="-28575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2pPr>
                <a:lvl3pPr marL="11430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3pPr>
                <a:lvl4pPr marL="16002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4pPr>
                <a:lvl5pPr marL="2057400" indent="-228600" algn="l" eaLnBrk="0" hangingPunct="0">
                  <a:spcBef>
                    <a:spcPts val="2400"/>
                  </a:spcBef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5pPr>
                <a:lvl6pPr marL="25146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6pPr>
                <a:lvl7pPr marL="29718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7pPr>
                <a:lvl8pPr marL="34290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8pPr>
                <a:lvl9pPr marL="3886200" indent="-22860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71000"/>
                  <a:buFont typeface="Gill Sans" pitchFamily="-84" charset="0"/>
                  <a:buChar char="•"/>
                  <a:defRPr sz="4200">
                    <a:solidFill>
                      <a:schemeClr val="tx1"/>
                    </a:solidFill>
                    <a:latin typeface="Gill Sans" pitchFamily="-84" charset="0"/>
                    <a:ea typeface="ヒラギノ角ゴ ProN W3" pitchFamily="-84" charset="-128"/>
                    <a:sym typeface="Gill Sans" pitchFamily="-8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Technique: Boating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3E9BBDB-0D30-6BC0-6495-B919E4625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5509875" y="6961188"/>
            <a:ext cx="1830388" cy="592137"/>
          </a:xfrm>
        </p:spPr>
        <p:txBody>
          <a:bodyPr/>
          <a:lstStyle/>
          <a:p>
            <a:pPr>
              <a:defRPr/>
            </a:pPr>
            <a:fld id="{0E8D71F4-E483-47C7-9129-729B8272370A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speedboa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282">
            <a:off x="4203753" y="3466666"/>
            <a:ext cx="6714003" cy="25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ropel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21" y="6070977"/>
            <a:ext cx="1378181" cy="13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7319" y="7449158"/>
            <a:ext cx="737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Propellers- What moves </a:t>
            </a:r>
          </a:p>
          <a:p>
            <a:r>
              <a:rPr lang="en-US" sz="3600" dirty="0">
                <a:solidFill>
                  <a:schemeClr val="tx1"/>
                </a:solidFill>
              </a:rPr>
              <a:t>us forward</a:t>
            </a:r>
          </a:p>
        </p:txBody>
      </p:sp>
      <p:pic>
        <p:nvPicPr>
          <p:cNvPr id="8" name="Picture 8" descr="Image result for anch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74" y="5178313"/>
            <a:ext cx="1157326" cy="12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life preserv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80" y="1806223"/>
            <a:ext cx="1162567" cy="11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8430" y="2962985"/>
            <a:ext cx="698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Life Preserver- What </a:t>
            </a:r>
          </a:p>
          <a:p>
            <a:r>
              <a:rPr lang="en-US" sz="3600" dirty="0">
                <a:solidFill>
                  <a:schemeClr val="tx1"/>
                </a:solidFill>
              </a:rPr>
              <a:t>can save us</a:t>
            </a:r>
          </a:p>
        </p:txBody>
      </p:sp>
      <p:pic>
        <p:nvPicPr>
          <p:cNvPr id="11" name="Picture 14" descr="Image result for hazard bu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05" y="649462"/>
            <a:ext cx="2691772" cy="18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38009" y="6451808"/>
            <a:ext cx="6359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Anchors- What holds </a:t>
            </a:r>
          </a:p>
          <a:p>
            <a:r>
              <a:rPr lang="en-US" sz="3600" dirty="0">
                <a:solidFill>
                  <a:schemeClr val="tx1"/>
                </a:solidFill>
              </a:rPr>
              <a:t>us 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8591" y="2699759"/>
            <a:ext cx="6729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Hazards- Where we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could crash</a:t>
            </a:r>
          </a:p>
        </p:txBody>
      </p:sp>
    </p:spTree>
    <p:extLst>
      <p:ext uri="{BB962C8B-B14F-4D97-AF65-F5344CB8AC3E}">
        <p14:creationId xmlns:p14="http://schemas.microsoft.com/office/powerpoint/2010/main" val="314583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/>
          <a:p>
            <a:r>
              <a:rPr lang="en-US" dirty="0"/>
              <a:t>There are a lot of them</a:t>
            </a:r>
          </a:p>
          <a:p>
            <a:r>
              <a:rPr lang="en-US" dirty="0"/>
              <a:t>Variety is the spice of life!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http://retrospectivewiki.org/index.php?title=Retrospective_Plans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4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/>
              <a:t>Follow Through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altLang="en-US" dirty="0"/>
              <a:t>Sprint tasks</a:t>
            </a:r>
          </a:p>
          <a:p>
            <a:pPr lvl="1"/>
            <a:r>
              <a:rPr lang="en-US" altLang="en-US" dirty="0"/>
              <a:t>Include tasks to implement chosen actions</a:t>
            </a:r>
          </a:p>
          <a:p>
            <a:r>
              <a:rPr lang="en-US" altLang="en-US" dirty="0"/>
              <a:t>Not a separate </a:t>
            </a:r>
            <a:r>
              <a:rPr lang="ja-JP" altLang="en-US" dirty="0"/>
              <a:t>“</a:t>
            </a:r>
            <a:r>
              <a:rPr lang="en-US" altLang="ja-JP" dirty="0"/>
              <a:t>improvement</a:t>
            </a:r>
            <a:r>
              <a:rPr lang="ja-JP" altLang="en-US" dirty="0"/>
              <a:t>”</a:t>
            </a:r>
            <a:r>
              <a:rPr lang="en-US" altLang="ja-JP" dirty="0"/>
              <a:t> effort!</a:t>
            </a:r>
          </a:p>
          <a:p>
            <a:pPr lvl="1"/>
            <a:r>
              <a:rPr lang="en-US" altLang="en-US" dirty="0"/>
              <a:t>Integrate into the next sprint</a:t>
            </a:r>
            <a:r>
              <a:rPr lang="ja-JP" altLang="en-US" dirty="0"/>
              <a:t>’</a:t>
            </a:r>
            <a:r>
              <a:rPr lang="en-US" altLang="ja-JP" dirty="0"/>
              <a:t>s work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Interaction Costs Greater in Large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r>
              <a:rPr lang="en-US" dirty="0"/>
              <a:t>When the # of people on a project is 7, the number of </a:t>
            </a:r>
            <a:br>
              <a:rPr lang="en-US" dirty="0"/>
            </a:br>
            <a:r>
              <a:rPr lang="en-US" dirty="0"/>
              <a:t>possible interactions is 21. At 1,000 people, the possible</a:t>
            </a:r>
            <a:br>
              <a:rPr lang="en-US" dirty="0"/>
            </a:br>
            <a:r>
              <a:rPr lang="en-US" dirty="0"/>
              <a:t>interpersonal interactions increases to 499,500.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9531" y="9109546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Scrum and Agile Methods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9741608" y="5347407"/>
            <a:ext cx="38630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995906" y="4683939"/>
            <a:ext cx="1372492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3413" dirty="0">
                <a:latin typeface="+mn-lt"/>
              </a:rPr>
              <a:t>n(n-1)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75204" y="5297836"/>
            <a:ext cx="413896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3413" dirty="0">
                <a:latin typeface="+mn-lt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66723" y="4745641"/>
            <a:ext cx="339291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2560" dirty="0">
                <a:latin typeface="+mj-lt"/>
              </a:rPr>
              <a:t># of Possible </a:t>
            </a:r>
            <a:br>
              <a:rPr lang="en-US" sz="2560" dirty="0">
                <a:latin typeface="+mj-lt"/>
              </a:rPr>
            </a:br>
            <a:r>
              <a:rPr lang="en-US" sz="2560" dirty="0">
                <a:latin typeface="+mj-lt"/>
              </a:rPr>
              <a:t>Personal Interactions: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13" y="4992710"/>
            <a:ext cx="2817707" cy="28177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93731" y="6320020"/>
            <a:ext cx="6610934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73" i="1" dirty="0">
                <a:solidFill>
                  <a:schemeClr val="accent2"/>
                </a:solidFill>
              </a:rPr>
              <a:t>How does hierarchy reduce this problem?</a:t>
            </a:r>
          </a:p>
        </p:txBody>
      </p:sp>
    </p:spTree>
    <p:extLst>
      <p:ext uri="{BB962C8B-B14F-4D97-AF65-F5344CB8AC3E}">
        <p14:creationId xmlns:p14="http://schemas.microsoft.com/office/powerpoint/2010/main" val="7616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" y="2895600"/>
            <a:ext cx="14555182" cy="663786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Typical individual team is 7 ± 2 people</a:t>
            </a:r>
          </a:p>
          <a:p>
            <a:pPr lvl="2"/>
            <a:r>
              <a:rPr lang="en-US" dirty="0"/>
              <a:t>Scalability comes from teams of teams</a:t>
            </a:r>
          </a:p>
          <a:p>
            <a:pPr lvl="2"/>
            <a:r>
              <a:rPr lang="en-US" dirty="0"/>
              <a:t>Factors in scaling</a:t>
            </a:r>
          </a:p>
          <a:p>
            <a:pPr lvl="2"/>
            <a:r>
              <a:rPr lang="en-US" dirty="0"/>
              <a:t>Type of application</a:t>
            </a:r>
          </a:p>
          <a:p>
            <a:pPr lvl="2"/>
            <a:r>
              <a:rPr lang="en-US" dirty="0"/>
              <a:t>Team size</a:t>
            </a:r>
          </a:p>
          <a:p>
            <a:pPr lvl="2"/>
            <a:r>
              <a:rPr lang="en-US" dirty="0"/>
              <a:t>Team dispersion</a:t>
            </a:r>
          </a:p>
          <a:p>
            <a:pPr lvl="2"/>
            <a:r>
              <a:rPr lang="en-US" dirty="0"/>
              <a:t>Project duration</a:t>
            </a:r>
          </a:p>
          <a:p>
            <a:pPr lvl="1"/>
            <a:r>
              <a:rPr lang="en-US" dirty="0"/>
              <a:t>Scrum has been used on multiple 500+ person projects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8591550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Scrum and Agile Methods</a:t>
            </a:r>
            <a:endParaRPr lang="en-US" dirty="0"/>
          </a:p>
        </p:txBody>
      </p:sp>
      <p:pic>
        <p:nvPicPr>
          <p:cNvPr id="5" name="Picture 4" descr="C__Program Files_Opera_profile_cache4_opr00KX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85" y="457200"/>
            <a:ext cx="7770403" cy="5484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8591550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Scrum and Agile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786" y="975362"/>
            <a:ext cx="9780693" cy="64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>
            <a:normAutofit/>
          </a:bodyPr>
          <a:lstStyle/>
          <a:p>
            <a:r>
              <a:rPr lang="en-US" dirty="0"/>
              <a:t>Scaling issues/solutions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098480-39A2-29B3-97FD-B71EA963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kern="0" dirty="0"/>
              <a:t>Dependencies</a:t>
            </a:r>
          </a:p>
          <a:p>
            <a:pPr lvl="2"/>
            <a:r>
              <a:rPr lang="en-US" sz="3200" kern="0" dirty="0"/>
              <a:t>These can be resolved using traditional methods</a:t>
            </a:r>
          </a:p>
          <a:p>
            <a:pPr lvl="1"/>
            <a:r>
              <a:rPr lang="en-US" sz="3600" kern="0" dirty="0"/>
              <a:t>Team silo-</a:t>
            </a:r>
            <a:r>
              <a:rPr lang="en-US" sz="3600" kern="0" dirty="0" err="1"/>
              <a:t>ing</a:t>
            </a:r>
            <a:endParaRPr lang="en-US" sz="3600" kern="0" dirty="0"/>
          </a:p>
          <a:p>
            <a:pPr lvl="2"/>
            <a:r>
              <a:rPr lang="en-US" sz="3200" kern="0" dirty="0"/>
              <a:t>Share team members between teams between sprints</a:t>
            </a:r>
          </a:p>
          <a:p>
            <a:pPr lvl="1"/>
            <a:r>
              <a:rPr lang="en-US" sz="3600" kern="0" dirty="0"/>
              <a:t>Integration	</a:t>
            </a:r>
          </a:p>
          <a:p>
            <a:pPr lvl="2"/>
            <a:r>
              <a:rPr lang="en-US" sz="3200" kern="0" dirty="0"/>
              <a:t>Having a dedicated integration team can facilitate smoother combinations of results</a:t>
            </a:r>
          </a:p>
          <a:p>
            <a:pPr lvl="1"/>
            <a:r>
              <a:rPr lang="en-US" sz="3600" kern="0" dirty="0"/>
              <a:t>Scrum of Scrums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8591550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Scrum and Agile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825CE-C1DA-9930-5A82-3B34BDD4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93130"/>
              </p:ext>
            </p:extLst>
          </p:nvPr>
        </p:nvGraphicFramePr>
        <p:xfrm>
          <a:off x="1592263" y="2597150"/>
          <a:ext cx="9623552" cy="7690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9791">
                <a:tc rowSpan="2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L="130048" marR="130048" marT="65024" marB="650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Nautical Meaning</a:t>
                      </a:r>
                    </a:p>
                  </a:txBody>
                  <a:tcPr marL="130048" marR="130048" marT="65024" marB="65024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59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Our Meaning</a:t>
                      </a:r>
                    </a:p>
                  </a:txBody>
                  <a:tcPr marL="130048" marR="130048" marT="65024" marB="65024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659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6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“I require medical assistance.”</a:t>
                      </a:r>
                    </a:p>
                  </a:txBody>
                  <a:tcPr marL="130048" marR="130048" marT="65024" marB="65024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“We need the </a:t>
                      </a:r>
                      <a:br>
                        <a:rPr lang="en-US" sz="3600" i="1" dirty="0"/>
                      </a:br>
                      <a:r>
                        <a:rPr lang="en-US" sz="3600" i="1" dirty="0"/>
                        <a:t>product owner.”</a:t>
                      </a:r>
                    </a:p>
                  </a:txBody>
                  <a:tcPr marL="130048" marR="130048" marT="65024" marB="65024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052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30048" marR="130048" marT="65024" marB="65024">
                    <a:solidFill>
                      <a:srgbClr val="C8C8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“We require</a:t>
                      </a:r>
                      <a:br>
                        <a:rPr lang="en-US" sz="3600" i="1" dirty="0"/>
                      </a:br>
                      <a:r>
                        <a:rPr lang="en-US" sz="3600" i="1" dirty="0"/>
                        <a:t>assistance.”</a:t>
                      </a:r>
                    </a:p>
                  </a:txBody>
                  <a:tcPr marL="130048" marR="130048" marT="65024" marB="65024" anchor="ctr">
                    <a:solidFill>
                      <a:srgbClr val="C8C8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”We need</a:t>
                      </a:r>
                      <a:br>
                        <a:rPr lang="en-US" sz="3600" i="1" dirty="0"/>
                      </a:br>
                      <a:r>
                        <a:rPr lang="en-US" sz="3600" i="1" dirty="0"/>
                        <a:t>the architect.”</a:t>
                      </a:r>
                    </a:p>
                  </a:txBody>
                  <a:tcPr marL="130048" marR="130048" marT="65024" marB="65024" anchor="ctr">
                    <a:solidFill>
                      <a:srgbClr val="C8C8C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52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30048" marR="130048" marT="65024" marB="6502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“We require</a:t>
                      </a:r>
                      <a:br>
                        <a:rPr lang="en-US" sz="3600" i="1" dirty="0"/>
                      </a:br>
                      <a:r>
                        <a:rPr lang="en-US" sz="3600" i="1" dirty="0"/>
                        <a:t>a tug.”</a:t>
                      </a:r>
                    </a:p>
                  </a:txBody>
                  <a:tcPr marL="130048" marR="130048" marT="65024" marB="650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”We</a:t>
                      </a:r>
                      <a:r>
                        <a:rPr lang="en-US" sz="3600" i="1" baseline="0" dirty="0"/>
                        <a:t> require</a:t>
                      </a:r>
                      <a:br>
                        <a:rPr lang="en-US" sz="3600" i="1" baseline="0" dirty="0"/>
                      </a:br>
                      <a:r>
                        <a:rPr lang="en-US" sz="3600" i="1" baseline="0" dirty="0"/>
                        <a:t>a pizza.”</a:t>
                      </a:r>
                      <a:endParaRPr lang="en-US" sz="3600" i="1" dirty="0"/>
                    </a:p>
                  </a:txBody>
                  <a:tcPr marL="130048" marR="130048" marT="65024" marB="6502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662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30048" marR="130048" marT="65024" marB="65024">
                    <a:solidFill>
                      <a:srgbClr val="C8C8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“We require</a:t>
                      </a:r>
                      <a:br>
                        <a:rPr lang="en-US" sz="3600" i="1" dirty="0"/>
                      </a:br>
                      <a:r>
                        <a:rPr lang="en-US" sz="3600" i="1" dirty="0"/>
                        <a:t>dragging</a:t>
                      </a:r>
                      <a:r>
                        <a:rPr lang="en-US" sz="3600" i="1" baseline="0" dirty="0"/>
                        <a:t> anchor.”</a:t>
                      </a:r>
                      <a:endParaRPr lang="en-US" sz="3600" i="1" dirty="0"/>
                    </a:p>
                  </a:txBody>
                  <a:tcPr marL="130048" marR="130048" marT="65024" marB="65024" anchor="ctr">
                    <a:solidFill>
                      <a:srgbClr val="C8C8C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/>
                        <a:t>“We</a:t>
                      </a:r>
                      <a:r>
                        <a:rPr lang="en-US" sz="3600" i="1" baseline="0" dirty="0"/>
                        <a:t> are on</a:t>
                      </a:r>
                      <a:br>
                        <a:rPr lang="en-US" sz="3600" i="1" baseline="0" dirty="0"/>
                      </a:br>
                      <a:r>
                        <a:rPr lang="en-US" sz="3600" i="1" baseline="0" dirty="0"/>
                        <a:t>a break.”</a:t>
                      </a:r>
                      <a:endParaRPr lang="en-US" sz="3600" i="1" dirty="0"/>
                    </a:p>
                  </a:txBody>
                  <a:tcPr marL="130048" marR="130048" marT="65024" marB="65024" anchor="ctr">
                    <a:solidFill>
                      <a:srgbClr val="C8C8C8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8591550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Scrum and Agile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368713" y="8591550"/>
            <a:ext cx="971550" cy="519113"/>
          </a:xfrm>
        </p:spPr>
        <p:txBody>
          <a:bodyPr/>
          <a:lstStyle/>
          <a:p>
            <a:pPr>
              <a:defRPr/>
            </a:pPr>
            <a:fld id="{77562658-8BA5-4A27-ADA1-78F509B01F9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09" y="2125571"/>
            <a:ext cx="1732430" cy="1300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91" y="3593648"/>
            <a:ext cx="1732430" cy="1298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6" y="5059989"/>
            <a:ext cx="1732427" cy="1298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31" y="6526330"/>
            <a:ext cx="1730122" cy="12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F88D-BC72-4A73-82FD-E0928444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Sprint Review?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EBD63-C685-B4ED-7A58-37A70B14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938" y="2596444"/>
            <a:ext cx="10506193" cy="7301166"/>
          </a:xfrm>
        </p:spPr>
        <p:txBody>
          <a:bodyPr wrap="square">
            <a:spAutoFit/>
          </a:bodyPr>
          <a:lstStyle/>
          <a:p>
            <a:pPr marL="406394" indent="-406394"/>
            <a:r>
              <a:rPr lang="en-US" sz="3600" dirty="0"/>
              <a:t>Scrum Ceremony at end of sprint</a:t>
            </a:r>
          </a:p>
          <a:p>
            <a:pPr marL="406394" indent="-406394"/>
            <a:r>
              <a:rPr lang="en-US" sz="3600" dirty="0"/>
              <a:t>Before retrospective (typically)</a:t>
            </a:r>
          </a:p>
          <a:p>
            <a:pPr marL="406394" indent="-406394"/>
            <a:r>
              <a:rPr lang="en-US" sz="3600" dirty="0"/>
              <a:t>Main goal: demonstrate system meets sprint goal</a:t>
            </a:r>
          </a:p>
          <a:p>
            <a:pPr marL="1056624" lvl="1" indent="-406394"/>
            <a:r>
              <a:rPr lang="en-US" sz="3031" dirty="0"/>
              <a:t>What progress have we made?</a:t>
            </a:r>
          </a:p>
          <a:p>
            <a:pPr marL="406394" indent="-406394"/>
            <a:r>
              <a:rPr lang="en-US" sz="3600" dirty="0"/>
              <a:t>Keys for legitimacy</a:t>
            </a:r>
          </a:p>
          <a:p>
            <a:pPr marL="1056624" lvl="1" indent="-406394"/>
            <a:r>
              <a:rPr lang="en-US" sz="3031" dirty="0"/>
              <a:t>Out of dev branch</a:t>
            </a:r>
          </a:p>
          <a:p>
            <a:pPr marL="1706854" lvl="2" indent="-406394"/>
            <a:r>
              <a:rPr lang="en-US" sz="2462" dirty="0"/>
              <a:t>(main branch: what is deployed)</a:t>
            </a:r>
          </a:p>
          <a:p>
            <a:pPr marL="1056624" lvl="1" indent="-406394"/>
            <a:r>
              <a:rPr lang="en-US" sz="3031" dirty="0"/>
              <a:t>Remote hosts – avoid local host</a:t>
            </a:r>
          </a:p>
          <a:p>
            <a:pPr marL="406394" indent="-406394"/>
            <a:r>
              <a:rPr lang="en-US" sz="3600" dirty="0"/>
              <a:t>Other purposes:</a:t>
            </a:r>
          </a:p>
          <a:p>
            <a:pPr marL="1056624" lvl="1" indent="-406394"/>
            <a:r>
              <a:rPr lang="en-US" sz="3031" dirty="0"/>
              <a:t>Get feedback, set future priorities</a:t>
            </a:r>
          </a:p>
          <a:p>
            <a:pPr marL="1056624" lvl="1" indent="-406394"/>
            <a:r>
              <a:rPr lang="en-US" sz="3031" dirty="0"/>
              <a:t>Visibility, discussion, correction</a:t>
            </a:r>
          </a:p>
          <a:p>
            <a:pPr marL="1056624" lvl="1" indent="-406394"/>
            <a:r>
              <a:rPr lang="en-US" sz="3031" dirty="0"/>
              <a:t>Also: show value of continuing!</a:t>
            </a:r>
          </a:p>
          <a:p>
            <a:pPr marL="1056624" lvl="1" indent="-406394"/>
            <a:endParaRPr lang="en-US" sz="3031" dirty="0"/>
          </a:p>
        </p:txBody>
      </p:sp>
      <p:pic>
        <p:nvPicPr>
          <p:cNvPr id="2054" name="Picture 6" descr="Image result for sprint review">
            <a:extLst>
              <a:ext uri="{FF2B5EF4-FFF2-40B4-BE49-F238E27FC236}">
                <a16:creationId xmlns:a16="http://schemas.microsoft.com/office/drawing/2014/main" id="{67E4322F-D4A4-48AB-88BD-77459B2F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" y="5163729"/>
            <a:ext cx="11582400" cy="37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0EC495-9273-40F7-A1F4-3A186EAC1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409477"/>
              </p:ext>
            </p:extLst>
          </p:nvPr>
        </p:nvGraphicFramePr>
        <p:xfrm>
          <a:off x="10489657" y="4648200"/>
          <a:ext cx="6191730" cy="477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9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Distributed Scrum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Working in a distributed Scrum environment can be challenging</a:t>
            </a:r>
          </a:p>
          <a:p>
            <a:pPr lvl="2"/>
            <a:r>
              <a:rPr lang="en-US" dirty="0"/>
              <a:t>What if the team is distributed?</a:t>
            </a:r>
          </a:p>
          <a:p>
            <a:pPr lvl="2"/>
            <a:r>
              <a:rPr lang="en-US" dirty="0"/>
              <a:t>What if the Scrum Master is distributed?</a:t>
            </a:r>
          </a:p>
          <a:p>
            <a:pPr lvl="2"/>
            <a:r>
              <a:rPr lang="en-US" dirty="0"/>
              <a:t>What if the Product Owner is distributed?</a:t>
            </a:r>
          </a:p>
          <a:p>
            <a:pPr lvl="1"/>
            <a:r>
              <a:rPr lang="en-US" dirty="0"/>
              <a:t>Strategies</a:t>
            </a:r>
          </a:p>
          <a:p>
            <a:pPr lvl="2"/>
            <a:r>
              <a:rPr lang="en-US" dirty="0"/>
              <a:t>Communication!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8591550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Scrum and Agile Methods</a:t>
            </a:r>
            <a:endParaRPr lang="en-US" dirty="0"/>
          </a:p>
        </p:txBody>
      </p:sp>
      <p:pic>
        <p:nvPicPr>
          <p:cNvPr id="1026" name="Picture 2" descr="Image result for distributed team">
            <a:extLst>
              <a:ext uri="{FF2B5EF4-FFF2-40B4-BE49-F238E27FC236}">
                <a16:creationId xmlns:a16="http://schemas.microsoft.com/office/drawing/2014/main" id="{5003CDD2-B68B-4027-B6FB-07A0F000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796749"/>
            <a:ext cx="57054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235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stributed team">
            <a:extLst>
              <a:ext uri="{FF2B5EF4-FFF2-40B4-BE49-F238E27FC236}">
                <a16:creationId xmlns:a16="http://schemas.microsoft.com/office/drawing/2014/main" id="{CC2C50E4-0697-49E4-BA86-C44BAA91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31" y="2777576"/>
            <a:ext cx="5469732" cy="41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Physically distributed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Acknowledge cultural differences</a:t>
            </a:r>
          </a:p>
          <a:p>
            <a:pPr lvl="2"/>
            <a:r>
              <a:rPr lang="en-US" dirty="0"/>
              <a:t>Time to work</a:t>
            </a:r>
          </a:p>
          <a:p>
            <a:pPr lvl="2"/>
            <a:r>
              <a:rPr lang="en-US" dirty="0"/>
              <a:t>Approaches to authority</a:t>
            </a:r>
          </a:p>
          <a:p>
            <a:pPr lvl="2"/>
            <a:r>
              <a:rPr lang="en-US" dirty="0"/>
              <a:t>Holidays/vacations</a:t>
            </a:r>
          </a:p>
          <a:p>
            <a:pPr lvl="1"/>
            <a:r>
              <a:rPr lang="en-US" dirty="0"/>
              <a:t>Strengthen team subculture</a:t>
            </a:r>
          </a:p>
          <a:p>
            <a:pPr lvl="2"/>
            <a:r>
              <a:rPr lang="en-US" dirty="0"/>
              <a:t>Buy in to a shared mission/vision</a:t>
            </a:r>
          </a:p>
          <a:p>
            <a:pPr lvl="2"/>
            <a:r>
              <a:rPr lang="en-US" dirty="0"/>
              <a:t>Encourage early “wins”</a:t>
            </a:r>
          </a:p>
          <a:p>
            <a:pPr lvl="2"/>
            <a:r>
              <a:rPr lang="en-US" dirty="0"/>
              <a:t>Create a sense of team ownership</a:t>
            </a:r>
          </a:p>
          <a:p>
            <a:pPr lvl="1"/>
            <a:r>
              <a:rPr lang="en-US" dirty="0"/>
              <a:t>Respect meeting time</a:t>
            </a:r>
          </a:p>
          <a:p>
            <a:pPr lvl="2"/>
            <a:r>
              <a:rPr lang="en-US" dirty="0"/>
              <a:t>Establish clear expectations</a:t>
            </a:r>
          </a:p>
          <a:p>
            <a:pPr lvl="2"/>
            <a:r>
              <a:rPr lang="en-US" dirty="0"/>
              <a:t>Hand holding for teams that don’t conform</a:t>
            </a:r>
          </a:p>
          <a:p>
            <a:pPr lvl="1"/>
            <a:r>
              <a:rPr lang="en-US" dirty="0"/>
              <a:t>The SM role is to make Scrum happen, not make hiring/firing decisions</a:t>
            </a:r>
          </a:p>
          <a:p>
            <a:pPr lvl="2"/>
            <a:r>
              <a:rPr lang="en-US" dirty="0"/>
              <a:t>Make sure the team knows this!!!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731" y="9251277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Scrum and Agile Methods</a:t>
            </a:r>
          </a:p>
        </p:txBody>
      </p:sp>
    </p:spTree>
    <p:extLst>
      <p:ext uri="{BB962C8B-B14F-4D97-AF65-F5344CB8AC3E}">
        <p14:creationId xmlns:p14="http://schemas.microsoft.com/office/powerpoint/2010/main" val="180260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dirty="0"/>
              <a:t>Meeting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Include time for small talk</a:t>
            </a:r>
          </a:p>
          <a:p>
            <a:pPr lvl="1"/>
            <a:r>
              <a:rPr lang="en-US" dirty="0"/>
              <a:t>Make sure it is known who is speaking</a:t>
            </a:r>
          </a:p>
          <a:p>
            <a:pPr lvl="1"/>
            <a:r>
              <a:rPr lang="en-US" dirty="0"/>
              <a:t>Share pain as appropriate</a:t>
            </a:r>
          </a:p>
          <a:p>
            <a:pPr lvl="1"/>
            <a:r>
              <a:rPr lang="en-US" dirty="0"/>
              <a:t>More, shorter calls tend to be perceived as being more productive overall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5731" y="9166663"/>
            <a:ext cx="8956675" cy="519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Scrum and Agile Methods</a:t>
            </a:r>
          </a:p>
        </p:txBody>
      </p:sp>
    </p:spTree>
    <p:extLst>
      <p:ext uri="{BB962C8B-B14F-4D97-AF65-F5344CB8AC3E}">
        <p14:creationId xmlns:p14="http://schemas.microsoft.com/office/powerpoint/2010/main" val="183841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31607" y="0"/>
            <a:ext cx="13040924" cy="975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l" defTabSz="1300460"/>
            <a:endParaRPr lang="en-US" sz="256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2" descr="Updated Software Development Cartoon, a classic inspired in a marketing carto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4"/>
          <a:stretch/>
        </p:blipFill>
        <p:spPr bwMode="auto">
          <a:xfrm>
            <a:off x="3359838" y="58484"/>
            <a:ext cx="5151866" cy="94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pdated Software Development Cartoon, a classic inspired in a marketing carto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18" b="1"/>
          <a:stretch/>
        </p:blipFill>
        <p:spPr bwMode="auto">
          <a:xfrm>
            <a:off x="8909073" y="0"/>
            <a:ext cx="5028386" cy="95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8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30497" y="685800"/>
            <a:ext cx="3579137" cy="1371600"/>
          </a:xfrm>
        </p:spPr>
        <p:txBody>
          <a:bodyPr/>
          <a:lstStyle/>
          <a:p>
            <a:r>
              <a:rPr lang="en-US" altLang="en-US" dirty="0"/>
              <a:t>Review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B242D8-4238-AF86-66C8-6A0DF90C2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878D5E-03FF-0BB6-D988-C81CB8621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2938" y="2926081"/>
            <a:ext cx="3190993" cy="58369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5692"/>
              </p:ext>
            </p:extLst>
          </p:nvPr>
        </p:nvGraphicFramePr>
        <p:xfrm>
          <a:off x="4631531" y="990599"/>
          <a:ext cx="12192000" cy="8117472"/>
        </p:xfrm>
        <a:graphic>
          <a:graphicData uri="http://schemas.openxmlformats.org/drawingml/2006/table">
            <a:tbl>
              <a:tblPr/>
              <a:tblGrid>
                <a:gridCol w="360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Who</a:t>
                      </a:r>
                    </a:p>
                  </a:txBody>
                  <a:tcPr marL="127000" marR="127000" marT="127000" marB="1270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Role</a:t>
                      </a:r>
                    </a:p>
                  </a:txBody>
                  <a:tcPr marL="127000" marR="127000" marT="127000" marB="1270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Scrum team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Run presentation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Collect feedback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Answer questions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Explain the increment!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Internal stakeholders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Provide feedback, suggest changes 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Other internal teams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Provide area-specific feedback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(e.g., sales, legal, other development)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sync work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External stakeholders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Provide feedback, suggest changes (who exactly? why?)</a:t>
                      </a:r>
                    </a:p>
                  </a:txBody>
                  <a:tcPr marL="127000" marR="127000" marT="127000" marB="12700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 dirty="0"/>
              <a:t>Review Preparation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Sprint review </a:t>
            </a:r>
            <a:r>
              <a:rPr lang="en-US" altLang="en-US" dirty="0" err="1"/>
              <a:t>prework</a:t>
            </a:r>
            <a:endParaRPr lang="en-US" altLang="en-US" dirty="0"/>
          </a:p>
          <a:p>
            <a:pPr lvl="1"/>
            <a:r>
              <a:rPr lang="en-US" altLang="en-US" dirty="0"/>
              <a:t>Identify participants (specific people)</a:t>
            </a:r>
          </a:p>
          <a:p>
            <a:pPr lvl="1"/>
            <a:r>
              <a:rPr lang="en-US" altLang="en-US" dirty="0"/>
              <a:t>Set the schedule (when, duration)</a:t>
            </a:r>
          </a:p>
          <a:p>
            <a:pPr lvl="1"/>
            <a:r>
              <a:rPr lang="en-US" altLang="en-US" dirty="0"/>
              <a:t>Confirm sprint work is done (DONE)</a:t>
            </a:r>
          </a:p>
        </p:txBody>
      </p:sp>
      <p:sp>
        <p:nvSpPr>
          <p:cNvPr id="2" name="AutoShape 2"/>
          <p:cNvSpPr>
            <a:spLocks/>
          </p:cNvSpPr>
          <p:nvPr/>
        </p:nvSpPr>
        <p:spPr bwMode="auto">
          <a:xfrm>
            <a:off x="3171031" y="6565900"/>
            <a:ext cx="11366500" cy="2717800"/>
          </a:xfrm>
          <a:prstGeom prst="roundRect">
            <a:avLst>
              <a:gd name="adj" fmla="val 700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787400" indent="-6604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pitchFamily="-84" charset="0"/>
              <a:buChar char="•"/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spcBef>
                <a:spcPct val="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3600" dirty="0">
                <a:solidFill>
                  <a:srgbClr val="452700"/>
                </a:solidFill>
                <a:ea typeface="MS PGothic" panose="020B0600070205080204" pitchFamily="34" charset="-128"/>
              </a:rPr>
              <a:t>What is the definition of DONE?</a:t>
            </a:r>
          </a:p>
          <a:p>
            <a:pPr eaLnBrk="1" hangingPunct="1">
              <a:spcBef>
                <a:spcPct val="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3600" dirty="0">
                <a:solidFill>
                  <a:srgbClr val="452700"/>
                </a:solidFill>
                <a:ea typeface="MS PGothic" panose="020B0600070205080204" pitchFamily="34" charset="-128"/>
              </a:rPr>
              <a:t>Who decides?</a:t>
            </a:r>
          </a:p>
          <a:p>
            <a:pPr eaLnBrk="1" hangingPunct="1">
              <a:spcBef>
                <a:spcPct val="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3600" dirty="0">
                <a:solidFill>
                  <a:srgbClr val="452700"/>
                </a:solidFill>
                <a:ea typeface="MS PGothic" panose="020B0600070205080204" pitchFamily="34" charset="-128"/>
              </a:rPr>
              <a:t>When is the decision made? </a:t>
            </a:r>
          </a:p>
          <a:p>
            <a:pPr eaLnBrk="1" hangingPunct="1">
              <a:spcBef>
                <a:spcPct val="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sz="3600" dirty="0">
                <a:solidFill>
                  <a:srgbClr val="452700"/>
                </a:solidFill>
                <a:ea typeface="MS PGothic" panose="020B0600070205080204" pitchFamily="34" charset="-128"/>
              </a:rPr>
              <a:t>Granularity of the decision? (per PBI?)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 build="p" animBg="1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for Sprint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What was done? </a:t>
            </a:r>
          </a:p>
          <a:p>
            <a:pPr lvl="1"/>
            <a:r>
              <a:rPr lang="en-US" sz="2000" dirty="0"/>
              <a:t>In industry, PO describes the sprint goal</a:t>
            </a:r>
          </a:p>
          <a:p>
            <a:pPr lvl="1"/>
            <a:r>
              <a:rPr lang="en-US" sz="2000" dirty="0"/>
              <a:t>Summarize new features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Demonstration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Development team shows what they have built and how it works. 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Out of appropriate branch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On remote host if possible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Review Sprint Statistics, check Definition of done for PBI.</a:t>
            </a:r>
          </a:p>
          <a:p>
            <a:pPr lvl="1"/>
            <a:r>
              <a:rPr lang="en-US" sz="2000" dirty="0"/>
              <a:t>SM shares sprint statistics - burndown and velocity chart </a:t>
            </a:r>
          </a:p>
          <a:p>
            <a:pPr lvl="1"/>
            <a:r>
              <a:rPr lang="en-US" sz="2000" dirty="0"/>
              <a:t>PO shows the prioritized list of stories for next sprint</a:t>
            </a:r>
          </a:p>
          <a:p>
            <a:pPr lvl="1"/>
            <a:r>
              <a:rPr lang="en-US" sz="2000" dirty="0"/>
              <a:t>PO provides final decision on whether implementations are acceptable for release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Impediments</a:t>
            </a:r>
          </a:p>
          <a:p>
            <a:pPr lvl="1"/>
            <a:r>
              <a:rPr lang="en-US" sz="2000" dirty="0"/>
              <a:t>Discuss risks identified in the Sprint, organization level impediments. Proposals for solutions.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DA065BD-8177-4B20-960B-A9568920BF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Market conditions</a:t>
            </a:r>
          </a:p>
          <a:p>
            <a:pPr lvl="1"/>
            <a:r>
              <a:rPr lang="en-US" sz="2000" dirty="0"/>
              <a:t>PO gives an update on any relevant changes to the roadmap</a:t>
            </a:r>
          </a:p>
          <a:p>
            <a:r>
              <a:rPr lang="en-US" sz="2400" dirty="0"/>
              <a:t>Release plan and forecast</a:t>
            </a:r>
          </a:p>
          <a:p>
            <a:pPr lvl="1"/>
            <a:r>
              <a:rPr lang="en-US" sz="2000" dirty="0"/>
              <a:t>PO presents current plan and forecast delivery dates.</a:t>
            </a:r>
          </a:p>
          <a:p>
            <a:r>
              <a:rPr lang="en-US" sz="2400" dirty="0"/>
              <a:t>Whole group collaborate to discuss potential changes to the release plan, which may include:</a:t>
            </a:r>
          </a:p>
          <a:p>
            <a:pPr lvl="1"/>
            <a:r>
              <a:rPr lang="en-US" sz="2000" dirty="0"/>
              <a:t>Ideas for new features</a:t>
            </a:r>
          </a:p>
          <a:p>
            <a:pPr lvl="1"/>
            <a:r>
              <a:rPr lang="en-US" sz="2000" dirty="0"/>
              <a:t>Reprioritize the product backlog</a:t>
            </a:r>
          </a:p>
          <a:p>
            <a:pPr lvl="1"/>
            <a:r>
              <a:rPr lang="en-US" sz="2000" dirty="0"/>
              <a:t>Review release plan</a:t>
            </a:r>
          </a:p>
          <a:p>
            <a:r>
              <a:rPr lang="en-US" sz="2400" dirty="0"/>
              <a:t>Feedback and closing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5F69E-396C-8263-6A9C-164037971B9C}"/>
              </a:ext>
            </a:extLst>
          </p:cNvPr>
          <p:cNvSpPr txBox="1"/>
          <p:nvPr/>
        </p:nvSpPr>
        <p:spPr>
          <a:xfrm>
            <a:off x="8834506" y="2596444"/>
            <a:ext cx="7467600" cy="56015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3200" dirty="0"/>
              <a:t>This week: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Items to discuss at our reviews: </a:t>
            </a:r>
            <a:r>
              <a:rPr lang="en-US" sz="3200" dirty="0">
                <a:solidFill>
                  <a:schemeClr val="accent3"/>
                </a:solidFill>
              </a:rPr>
              <a:t>in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Key: </a:t>
            </a:r>
            <a:r>
              <a:rPr lang="en-US" sz="3200" dirty="0">
                <a:solidFill>
                  <a:schemeClr val="accent6"/>
                </a:solidFill>
              </a:rPr>
              <a:t>prepare, practice </a:t>
            </a:r>
            <a:r>
              <a:rPr lang="en-US" sz="3200" dirty="0"/>
              <a:t>your demo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</a:rPr>
              <a:t>Check again morning of review!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Show us </a:t>
            </a:r>
            <a:r>
              <a:rPr lang="en-US" sz="3200" dirty="0">
                <a:solidFill>
                  <a:schemeClr val="accent6"/>
                </a:solidFill>
              </a:rPr>
              <a:t>sprint goal, story point burndown </a:t>
            </a:r>
            <a:r>
              <a:rPr lang="en-US" sz="3200" dirty="0"/>
              <a:t>on milestone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Discuss any external impediments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Core goal: </a:t>
            </a:r>
            <a:r>
              <a:rPr lang="en-US" sz="3200" i="1" dirty="0">
                <a:solidFill>
                  <a:schemeClr val="accent3"/>
                </a:solidFill>
              </a:rPr>
              <a:t>show your product owner what you want feedback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No slides, no PBIs, no vaporware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Don’t tell us, </a:t>
            </a:r>
            <a:r>
              <a:rPr lang="en-US" sz="3200" i="1" dirty="0">
                <a:solidFill>
                  <a:schemeClr val="accent5"/>
                </a:solidFill>
              </a:rPr>
              <a:t>show</a:t>
            </a:r>
            <a:r>
              <a:rPr lang="en-US" sz="3200" dirty="0">
                <a:solidFill>
                  <a:schemeClr val="tx1"/>
                </a:solidFill>
              </a:rPr>
              <a:t> us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9FAF-47FA-C4A1-65C5-CCB88D27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93F9A-C5E0-C6AD-71C1-075F7B895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What is the retrospective?</a:t>
            </a:r>
          </a:p>
          <a:p>
            <a:r>
              <a:rPr lang="en-US" i="1" dirty="0"/>
              <a:t>Why do we do it?</a:t>
            </a:r>
          </a:p>
          <a:p>
            <a:r>
              <a:rPr lang="en-US" i="1" dirty="0"/>
              <a:t>What can go wrong?</a:t>
            </a:r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r>
              <a:rPr lang="en-US" altLang="en-US" dirty="0"/>
              <a:t>Not doing one</a:t>
            </a:r>
          </a:p>
          <a:p>
            <a:r>
              <a:rPr lang="en-US" altLang="en-US" dirty="0"/>
              <a:t>Superficial, not addressing real issues</a:t>
            </a:r>
          </a:p>
          <a:p>
            <a:pPr lvl="1"/>
            <a:r>
              <a:rPr lang="en-US" altLang="en-US" dirty="0"/>
              <a:t>Just wastes time</a:t>
            </a:r>
          </a:p>
          <a:p>
            <a:r>
              <a:rPr lang="en-US" altLang="en-US" dirty="0"/>
              <a:t>Poor execution: facilitation, blame/complain</a:t>
            </a:r>
          </a:p>
          <a:p>
            <a:r>
              <a:rPr lang="en-US" altLang="en-US" dirty="0"/>
              <a:t>Too ambitious (or miss ongoing improvements)</a:t>
            </a:r>
          </a:p>
          <a:p>
            <a:r>
              <a:rPr lang="en-US" altLang="en-US" dirty="0"/>
              <a:t>Lack of follow-through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 dirty="0"/>
              <a:t>Retrospective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796F6-DE71-92D7-D819-06E16582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7686"/>
              </p:ext>
            </p:extLst>
          </p:nvPr>
        </p:nvGraphicFramePr>
        <p:xfrm>
          <a:off x="2751931" y="2908300"/>
          <a:ext cx="11823700" cy="5929312"/>
        </p:xfrm>
        <a:graphic>
          <a:graphicData uri="http://schemas.openxmlformats.org/drawingml/2006/table">
            <a:tbl>
              <a:tblPr/>
              <a:tblGrid>
                <a:gridCol w="3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Who</a:t>
                      </a:r>
                    </a:p>
                  </a:txBody>
                  <a:tcPr marL="127000" marR="127000" marT="127011" marB="12701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Role</a:t>
                      </a:r>
                    </a:p>
                  </a:txBody>
                  <a:tcPr marL="127000" marR="127000" marT="127011" marB="127011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Scrum team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Reflect on the sprint experience from a process point of view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ScrumMaster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Lead process discussion, help team focus on fidelity to its own chosen process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Product owner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Help address issues with requirements, PBI grooming issues, interaction with team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Other stakeholders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Only if invited by the team; not invited if negative effect on team safety/openness</a:t>
                      </a:r>
                    </a:p>
                  </a:txBody>
                  <a:tcPr marL="127000" marR="127000" marT="127011" marB="127011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 dirty="0"/>
              <a:t>Retrospective Structure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1592938" y="2596444"/>
            <a:ext cx="14555182" cy="6637867"/>
          </a:xfrm>
        </p:spPr>
        <p:txBody>
          <a:bodyPr/>
          <a:lstStyle/>
          <a:p>
            <a:r>
              <a:rPr lang="en-US" altLang="en-US" dirty="0"/>
              <a:t>How much time?</a:t>
            </a:r>
          </a:p>
          <a:p>
            <a:r>
              <a:rPr lang="en-US" altLang="en-US" dirty="0"/>
              <a:t>Location?</a:t>
            </a:r>
          </a:p>
          <a:p>
            <a:r>
              <a:rPr lang="en-US" altLang="en-US" dirty="0"/>
              <a:t>Facilitator?</a:t>
            </a:r>
          </a:p>
          <a:p>
            <a:pPr lvl="1"/>
            <a:r>
              <a:rPr lang="en-US" altLang="en-US" dirty="0"/>
              <a:t>Scrum Master</a:t>
            </a:r>
          </a:p>
          <a:p>
            <a:pPr lvl="1"/>
            <a:r>
              <a:rPr lang="en-US" altLang="en-US" dirty="0"/>
              <a:t>Other team member</a:t>
            </a:r>
          </a:p>
          <a:p>
            <a:pPr lvl="1"/>
            <a:r>
              <a:rPr lang="en-US" altLang="en-US" dirty="0"/>
              <a:t>Outsider (other Scrum Master?)</a:t>
            </a:r>
          </a:p>
          <a:p>
            <a:endParaRPr lang="en-US" altLang="en-US" dirty="0"/>
          </a:p>
          <a:p>
            <a:r>
              <a:rPr lang="en-US" altLang="en-US" dirty="0"/>
              <a:t>There is not only one way to facilitate a good retrospective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192143" y="519290"/>
            <a:ext cx="14955977" cy="1885245"/>
          </a:xfrm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7EF4-8D79-1628-B806-2CC013B6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/>
          <p:cNvSpPr>
            <a:spLocks/>
          </p:cNvSpPr>
          <p:nvPr/>
        </p:nvSpPr>
        <p:spPr bwMode="auto">
          <a:xfrm>
            <a:off x="2561431" y="2590800"/>
            <a:ext cx="4495800" cy="2654300"/>
          </a:xfrm>
          <a:prstGeom prst="roundRect">
            <a:avLst>
              <a:gd name="adj" fmla="val 717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787400" indent="-6604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Focus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Exercises (or prep)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Objective data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Subjective data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Insight backlog</a:t>
            </a:r>
          </a:p>
        </p:txBody>
      </p:sp>
      <p:sp>
        <p:nvSpPr>
          <p:cNvPr id="25603" name="AutoShape 3"/>
          <p:cNvSpPr>
            <a:spLocks/>
          </p:cNvSpPr>
          <p:nvPr/>
        </p:nvSpPr>
        <p:spPr bwMode="auto">
          <a:xfrm>
            <a:off x="10537031" y="2584450"/>
            <a:ext cx="4229100" cy="2654300"/>
          </a:xfrm>
          <a:prstGeom prst="roundRect">
            <a:avLst>
              <a:gd name="adj" fmla="val 717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787400" indent="-6604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Improvement actions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Insight backlog</a:t>
            </a:r>
          </a:p>
          <a:p>
            <a:pPr algn="l" eaLnBrk="1" hangingPunct="1">
              <a:buSzPct val="155000"/>
              <a:buFontTx/>
              <a:buBlip>
                <a:blip r:embed="rId4"/>
              </a:buBlip>
            </a:pP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Improved team spirit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7323931" y="2590800"/>
            <a:ext cx="2946400" cy="2654300"/>
          </a:xfrm>
          <a:prstGeom prst="rightArrow">
            <a:avLst>
              <a:gd name="adj1" fmla="val 48222"/>
              <a:gd name="adj2" fmla="val 49392"/>
            </a:avLst>
          </a:prstGeom>
          <a:solidFill>
            <a:srgbClr val="804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66"/>
                </a:solidFill>
                <a:ea typeface="MS PGothic" panose="020B0600070205080204" pitchFamily="34" charset="-128"/>
              </a:rPr>
              <a:t>Retrospective</a:t>
            </a:r>
            <a:endParaRPr lang="en-US" altLang="en-US" sz="3000">
              <a:solidFill>
                <a:srgbClr val="FFFF66"/>
              </a:solidFill>
              <a:ea typeface="MS PGothic" panose="020B0600070205080204" pitchFamily="34" charset="-128"/>
            </a:endParaRP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3367881" y="5715000"/>
            <a:ext cx="10579100" cy="34798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825500" indent="-3048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l" eaLnBrk="1" hangingPunct="1">
              <a:buClr>
                <a:srgbClr val="452700"/>
              </a:buClr>
              <a:buSzPct val="125000"/>
              <a:buFont typeface="Gill Sans" pitchFamily="-84" charset="0"/>
              <a:buChar char="•"/>
            </a:pPr>
            <a:r>
              <a:rPr lang="en-US" altLang="en-US" sz="3600">
                <a:solidFill>
                  <a:srgbClr val="452700"/>
                </a:solidFill>
                <a:ea typeface="MS PGothic" panose="020B0600070205080204" pitchFamily="34" charset="-128"/>
              </a:rPr>
              <a:t>Set atmosphere</a:t>
            </a:r>
          </a:p>
          <a:p>
            <a:pPr algn="l" eaLnBrk="1" hangingPunct="1">
              <a:buClr>
                <a:srgbClr val="452700"/>
              </a:buClr>
              <a:buSzPct val="125000"/>
              <a:buFont typeface="Gill Sans" pitchFamily="-84" charset="0"/>
              <a:buChar char="•"/>
            </a:pPr>
            <a:r>
              <a:rPr lang="en-US" altLang="en-US" sz="3600">
                <a:solidFill>
                  <a:srgbClr val="452700"/>
                </a:solidFill>
                <a:ea typeface="MS PGothic" panose="020B0600070205080204" pitchFamily="34" charset="-128"/>
              </a:rPr>
              <a:t>Share context </a:t>
            </a:r>
            <a:r>
              <a:rPr lang="en-US" altLang="en-US" sz="3000">
                <a:solidFill>
                  <a:srgbClr val="452700"/>
                </a:solidFill>
                <a:ea typeface="MS PGothic" panose="020B0600070205080204" pitchFamily="34" charset="-128"/>
              </a:rPr>
              <a:t>(common perspective from individual ones)</a:t>
            </a:r>
          </a:p>
          <a:p>
            <a:pPr algn="l" eaLnBrk="1" hangingPunct="1">
              <a:buClr>
                <a:srgbClr val="452700"/>
              </a:buClr>
              <a:buSzPct val="125000"/>
              <a:buFont typeface="Gill Sans" pitchFamily="-84" charset="0"/>
              <a:buChar char="•"/>
            </a:pPr>
            <a:r>
              <a:rPr lang="en-US" altLang="en-US" sz="3600">
                <a:solidFill>
                  <a:srgbClr val="452700"/>
                </a:solidFill>
                <a:ea typeface="MS PGothic" panose="020B0600070205080204" pitchFamily="34" charset="-128"/>
              </a:rPr>
              <a:t>Identify insights</a:t>
            </a:r>
          </a:p>
          <a:p>
            <a:pPr algn="l" eaLnBrk="1" hangingPunct="1">
              <a:buClr>
                <a:srgbClr val="452700"/>
              </a:buClr>
              <a:buSzPct val="125000"/>
              <a:buFont typeface="Gill Sans" pitchFamily="-84" charset="0"/>
              <a:buChar char="•"/>
            </a:pPr>
            <a:r>
              <a:rPr lang="en-US" altLang="en-US" sz="3600">
                <a:solidFill>
                  <a:srgbClr val="452700"/>
                </a:solidFill>
                <a:ea typeface="MS PGothic" panose="020B0600070205080204" pitchFamily="34" charset="-128"/>
              </a:rPr>
              <a:t>Determine actions</a:t>
            </a:r>
          </a:p>
          <a:p>
            <a:pPr algn="l" eaLnBrk="1" hangingPunct="1">
              <a:buClr>
                <a:srgbClr val="452700"/>
              </a:buClr>
              <a:buSzPct val="125000"/>
              <a:buFont typeface="Gill Sans" pitchFamily="-84" charset="0"/>
              <a:buChar char="•"/>
            </a:pPr>
            <a:r>
              <a:rPr lang="en-US" altLang="en-US" sz="3600">
                <a:solidFill>
                  <a:srgbClr val="452700"/>
                </a:solidFill>
                <a:ea typeface="MS PGothic" panose="020B0600070205080204" pitchFamily="34" charset="-128"/>
              </a:rPr>
              <a:t>Close 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 autoUpdateAnimBg="0" advAuto="0"/>
      <p:bldP spid="25603" grpId="0" build="p" animBg="1" autoUpdateAnimBg="0" advAuto="0"/>
      <p:bldP spid="25604" grpId="0" animBg="1" autoUpdateAnimBg="0"/>
      <p:bldP spid="25605" grpId="0" build="p" animBg="1" autoUpdateAnimBg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561</TotalTime>
  <Pages>0</Pages>
  <Words>1296</Words>
  <Characters>0</Characters>
  <Application>Microsoft Office PowerPoint</Application>
  <PresentationFormat>Custom</PresentationFormat>
  <Lines>0</Lines>
  <Paragraphs>248</Paragraphs>
  <Slides>23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Corbel</vt:lpstr>
      <vt:lpstr>Gill Sans</vt:lpstr>
      <vt:lpstr>Lucida Grande</vt:lpstr>
      <vt:lpstr>Depth</vt:lpstr>
      <vt:lpstr>Sprint Review &amp; Retrospective</vt:lpstr>
      <vt:lpstr>What is Sprint Review?</vt:lpstr>
      <vt:lpstr>Review Participants</vt:lpstr>
      <vt:lpstr>Review Preparation</vt:lpstr>
      <vt:lpstr>Agenda for Sprint Review</vt:lpstr>
      <vt:lpstr>Retrospective</vt:lpstr>
      <vt:lpstr>Retrospective Participants</vt:lpstr>
      <vt:lpstr>Retrospective Structure</vt:lpstr>
      <vt:lpstr>Overview</vt:lpstr>
      <vt:lpstr>Technique: Start/Stop/Continue</vt:lpstr>
      <vt:lpstr>Technique: Dot voting</vt:lpstr>
      <vt:lpstr>Technique: Boating </vt:lpstr>
      <vt:lpstr>Techniques</vt:lpstr>
      <vt:lpstr>Follow Through</vt:lpstr>
      <vt:lpstr>Interaction Costs Greater in Large Projects</vt:lpstr>
      <vt:lpstr>Scalability</vt:lpstr>
      <vt:lpstr>PowerPoint Presentation</vt:lpstr>
      <vt:lpstr>Scaling issues/solutions</vt:lpstr>
      <vt:lpstr>PowerPoint Presentation</vt:lpstr>
      <vt:lpstr>Distributed Scrum</vt:lpstr>
      <vt:lpstr>Physically distributed teams</vt:lpstr>
      <vt:lpstr>Meeting Hints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 Review &amp; Retrospective</dc:title>
  <dc:subject/>
  <dc:creator>Riley, Dr. Derek</dc:creator>
  <cp:keywords/>
  <dc:description/>
  <cp:lastModifiedBy>Hasker, Robert</cp:lastModifiedBy>
  <cp:revision>27</cp:revision>
  <dcterms:modified xsi:type="dcterms:W3CDTF">2026-03-05T21:24:06Z</dcterms:modified>
</cp:coreProperties>
</file>