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</p:sldMasterIdLst>
  <p:notesMasterIdLst>
    <p:notesMasterId r:id="rId22"/>
  </p:notesMasterIdLst>
  <p:handoutMasterIdLst>
    <p:handoutMasterId r:id="rId23"/>
  </p:handoutMasterIdLst>
  <p:sldIdLst>
    <p:sldId id="344" r:id="rId2"/>
    <p:sldId id="383" r:id="rId3"/>
    <p:sldId id="384" r:id="rId4"/>
    <p:sldId id="389" r:id="rId5"/>
    <p:sldId id="354" r:id="rId6"/>
    <p:sldId id="394" r:id="rId7"/>
    <p:sldId id="357" r:id="rId8"/>
    <p:sldId id="390" r:id="rId9"/>
    <p:sldId id="353" r:id="rId10"/>
    <p:sldId id="351" r:id="rId11"/>
    <p:sldId id="385" r:id="rId12"/>
    <p:sldId id="361" r:id="rId13"/>
    <p:sldId id="365" r:id="rId14"/>
    <p:sldId id="395" r:id="rId15"/>
    <p:sldId id="366" r:id="rId16"/>
    <p:sldId id="367" r:id="rId17"/>
    <p:sldId id="388" r:id="rId18"/>
    <p:sldId id="392" r:id="rId19"/>
    <p:sldId id="393" r:id="rId20"/>
    <p:sldId id="396" r:id="rId2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A0075"/>
    <a:srgbClr val="5600AC"/>
    <a:srgbClr val="34006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 autoAdjust="0"/>
    <p:restoredTop sz="81905" autoAdjust="0"/>
  </p:normalViewPr>
  <p:slideViewPr>
    <p:cSldViewPr>
      <p:cViewPr varScale="1">
        <p:scale>
          <a:sx n="104" d="100"/>
          <a:sy n="104" d="100"/>
        </p:scale>
        <p:origin x="1152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52" y="-78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1" rIns="96603" bIns="4830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CS-1020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1" rIns="96603" bIns="4830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A61E8E6C-6D24-4541-A204-E23D626B8FEC}" type="datetime3">
              <a:rPr lang="en-US"/>
              <a:pPr>
                <a:defRPr/>
              </a:pPr>
              <a:t>9 March 2026</a:t>
            </a:fld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1" rIns="96603" bIns="4830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1" rIns="96603" bIns="4830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3E20FD0A-10C2-4336-A1E1-F56C9DF22A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CS-1020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6388" y="0"/>
            <a:ext cx="319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EA8884E0-C034-49BD-BA58-5BFFE1D062A3}" type="datetime1">
              <a:rPr lang="en-US"/>
              <a:pPr>
                <a:defRPr/>
              </a:pPr>
              <a:t>3/9/26</a:t>
            </a:fld>
            <a:endParaRPr lang="en-US"/>
          </a:p>
        </p:txBody>
      </p:sp>
      <p:sp>
        <p:nvSpPr>
          <p:cNvPr id="77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7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77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6388" y="9144000"/>
            <a:ext cx="319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3C1ADD0-9B57-4232-8157-383D043E61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3079" name="Picture 8"/>
          <p:cNvPicPr>
            <a:picLocks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5029200" cy="3771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F98F0F-F4F7-45AF-AA1C-803205CC65C9}" type="slidenum">
              <a:rPr lang="en-US" altLang="en-US" smtClean="0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page of notes developed by Dr. Riley, Dr. Hornick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CS-1020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EA8884E0-C034-49BD-BA58-5BFFE1D062A3}" type="datetime1">
              <a:rPr lang="en-US" smtClean="0"/>
              <a:pPr>
                <a:defRPr/>
              </a:pPr>
              <a:t>3/9/26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C1ADD0-9B57-4232-8157-383D043E6142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189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page of notes developed by Dr. Riley, Dr. Hornick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CS-1020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EA8884E0-C034-49BD-BA58-5BFFE1D062A3}" type="datetime1">
              <a:rPr lang="en-US" smtClean="0"/>
              <a:pPr>
                <a:defRPr/>
              </a:pPr>
              <a:t>3/9/26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C1ADD0-9B57-4232-8157-383D043E6142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457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830B45-80AC-4695-AA73-31A369D73B2B}" type="slidenum">
              <a:rPr lang="en-US" altLang="en-US" smtClean="0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48CE98-1A75-452E-B3D7-DAA665B81DEE}" type="slidenum">
              <a:rPr lang="en-US" altLang="en-US" smtClean="0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892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5905CA-4D88-45C5-9863-BF9D736D043E}" type="slidenum">
              <a:rPr lang="en-US" altLang="en-US" smtClean="0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DE792-3331-48D8-A2A4-54264083336F}" type="slidenum">
              <a:rPr lang="en-US" altLang="en-US" smtClean="0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6B92EA-5C62-401B-90DA-D1A0754A9AB2}" type="slidenum">
              <a:rPr lang="en-US" altLang="en-US" smtClean="0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695735-8A20-4335-9F42-6F8F9EF853C2}" type="slidenum">
              <a:rPr lang="en-US" altLang="en-US" smtClean="0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3000EF-56EB-4249-A590-E704754587CB}" type="slidenum">
              <a:rPr lang="en-US" altLang="en-US" smtClean="0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https://www.code4it.dev/</a:t>
            </a:r>
            <a:r>
              <a:rPr lang="en-US" dirty="0" err="1"/>
              <a:t>cleancodetips</a:t>
            </a:r>
            <a:r>
              <a:rPr lang="en-US" dirty="0"/>
              <a:t>/f-</a:t>
            </a:r>
            <a:r>
              <a:rPr lang="en-US" dirty="0" err="1"/>
              <a:t>i</a:t>
            </a:r>
            <a:r>
              <a:rPr lang="en-US" dirty="0"/>
              <a:t>-r-s-t-unit-tests/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CS-1020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EA8884E0-C034-49BD-BA58-5BFFE1D062A3}" type="datetime1">
              <a:rPr lang="en-US" smtClean="0"/>
              <a:pPr>
                <a:defRPr/>
              </a:pPr>
              <a:t>3/9/26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C1ADD0-9B57-4232-8157-383D043E6142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033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524000" y="3509963"/>
            <a:ext cx="9144000" cy="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63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42921" y="6311900"/>
            <a:ext cx="57238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2DE9C3-240B-40D1-8AED-1DDD687F82B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59381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9959260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846931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2213444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49"/>
            <a:ext cx="2927350" cy="3921125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921124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49"/>
            <a:ext cx="2932113" cy="3921123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0858373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248926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814773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724900" y="365125"/>
            <a:ext cx="0" cy="5811838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264573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90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20738" y="456802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14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66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66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3447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987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987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9113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57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893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3142" y="1080120"/>
            <a:ext cx="6172200" cy="532399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399"/>
            <a:ext cx="3652025" cy="4343401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0784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183188" y="987425"/>
            <a:ext cx="6172200" cy="5472073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399"/>
            <a:ext cx="3652025" cy="4428895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25916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4295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  <p:sldLayoutId id="2147483969" r:id="rId13"/>
    <p:sldLayoutId id="2147483970" r:id="rId14"/>
    <p:sldLayoutId id="2147483971" r:id="rId15"/>
    <p:sldLayoutId id="2147483972" r:id="rId16"/>
    <p:sldLayoutId id="2147483973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JUNIT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F2D8BF-3716-41AD-33C8-91716E819D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1340"/>
            <a:ext cx="7019150" cy="561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4724400" cy="1406525"/>
          </a:xfrm>
        </p:spPr>
        <p:txBody>
          <a:bodyPr>
            <a:normAutofit/>
          </a:bodyPr>
          <a:lstStyle/>
          <a:p>
            <a:r>
              <a:rPr lang="en-US" altLang="en-US" dirty="0"/>
              <a:t>JUnit in IntelliJ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221909" y="1981200"/>
            <a:ext cx="5410200" cy="4667250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Create a directory to hold your tests</a:t>
            </a:r>
          </a:p>
          <a:p>
            <a:pPr lvl="1"/>
            <a:r>
              <a:rPr lang="en-US" altLang="en-US" sz="1800" dirty="0"/>
              <a:t>Add new “test” directory</a:t>
            </a:r>
          </a:p>
          <a:p>
            <a:pPr lvl="1"/>
            <a:r>
              <a:rPr lang="en-US" altLang="en-US" sz="1800" dirty="0"/>
              <a:t>Project Structure, Modules, Sources, mark “test” as Test source root</a:t>
            </a:r>
          </a:p>
          <a:p>
            <a:r>
              <a:rPr lang="en-US" altLang="en-US" sz="2000" dirty="0"/>
              <a:t>Create a test resources directory</a:t>
            </a:r>
          </a:p>
          <a:p>
            <a:pPr lvl="1"/>
            <a:r>
              <a:rPr lang="en-US" altLang="en-US" sz="1800" dirty="0"/>
              <a:t>Mark it appropriately</a:t>
            </a:r>
          </a:p>
          <a:p>
            <a:r>
              <a:rPr lang="en-US" altLang="en-US" sz="1600" dirty="0"/>
              <a:t>To create a test, </a:t>
            </a:r>
          </a:p>
          <a:p>
            <a:pPr lvl="1"/>
            <a:r>
              <a:rPr lang="en-US" altLang="en-US" sz="1800" dirty="0"/>
              <a:t>Move your cursor to the </a:t>
            </a:r>
            <a:r>
              <a:rPr lang="en-US" altLang="en-US" sz="1800" b="1" dirty="0"/>
              <a:t>class</a:t>
            </a:r>
            <a:r>
              <a:rPr lang="en-US" altLang="en-US" sz="1800" dirty="0"/>
              <a:t> declaration</a:t>
            </a:r>
          </a:p>
          <a:p>
            <a:pPr lvl="2"/>
            <a:r>
              <a:rPr lang="en-US" altLang="en-US" sz="1200" dirty="0"/>
              <a:t>public class </a:t>
            </a:r>
            <a:r>
              <a:rPr lang="en-US" altLang="en-US" sz="1200" b="1" dirty="0" err="1"/>
              <a:t>MyClass</a:t>
            </a:r>
            <a:r>
              <a:rPr lang="en-US" altLang="en-US" sz="1200" b="1" dirty="0"/>
              <a:t> </a:t>
            </a:r>
            <a:r>
              <a:rPr lang="en-US" altLang="en-US" sz="1200" dirty="0"/>
              <a:t>{</a:t>
            </a:r>
          </a:p>
          <a:p>
            <a:pPr lvl="1"/>
            <a:r>
              <a:rPr lang="en-US" altLang="en-US" sz="1800" dirty="0"/>
              <a:t>Alt-Enter</a:t>
            </a:r>
          </a:p>
          <a:p>
            <a:pPr lvl="1"/>
            <a:r>
              <a:rPr lang="en-US" altLang="en-US" sz="1800" dirty="0"/>
              <a:t>Create Test (select correct destination directory)</a:t>
            </a:r>
          </a:p>
          <a:p>
            <a:r>
              <a:rPr lang="en-US" altLang="en-US" sz="1600" dirty="0"/>
              <a:t>Select JUnit5</a:t>
            </a:r>
          </a:p>
          <a:p>
            <a:r>
              <a:rPr lang="en-US" altLang="en-US" sz="1600" dirty="0"/>
              <a:t>Choose “setup/@</a:t>
            </a:r>
            <a:r>
              <a:rPr lang="en-US" altLang="en-US" sz="1600" dirty="0" err="1"/>
              <a:t>BeforeEach</a:t>
            </a:r>
            <a:endParaRPr lang="en-US" altLang="en-US" sz="1600" dirty="0"/>
          </a:p>
          <a:p>
            <a:r>
              <a:rPr lang="en-US" altLang="en-US" sz="1600" dirty="0"/>
              <a:t>This will stub out the test case</a:t>
            </a:r>
          </a:p>
        </p:txBody>
      </p:sp>
      <p:pic>
        <p:nvPicPr>
          <p:cNvPr id="1026" name="Picture 2" descr="Test Resources Root created in the Project Strucuture dilaog">
            <a:extLst>
              <a:ext uri="{FF2B5EF4-FFF2-40B4-BE49-F238E27FC236}">
                <a16:creationId xmlns:a16="http://schemas.microsoft.com/office/drawing/2014/main" id="{06189EEE-3895-4F43-B7D3-02B7FC6D2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5125"/>
            <a:ext cx="610269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Running Tests in IntelliJ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/>
          <a:lstStyle/>
          <a:p>
            <a:r>
              <a:rPr lang="en-US" dirty="0"/>
              <a:t>Your tests should all be in the “test” directory</a:t>
            </a:r>
          </a:p>
          <a:p>
            <a:pPr lvl="1"/>
            <a:r>
              <a:rPr lang="en-US" dirty="0"/>
              <a:t>Resources (files) should be in the test resources directory</a:t>
            </a:r>
          </a:p>
          <a:p>
            <a:r>
              <a:rPr lang="en-US" dirty="0"/>
              <a:t>You may need to add dependencies</a:t>
            </a:r>
          </a:p>
          <a:p>
            <a:pPr lvl="1"/>
            <a:r>
              <a:rPr lang="en-US" dirty="0"/>
              <a:t>Alt-Enter on imports</a:t>
            </a:r>
          </a:p>
          <a:p>
            <a:pPr lvl="1"/>
            <a:r>
              <a:rPr lang="en-US" dirty="0"/>
              <a:t>All Asserts will need to be imported</a:t>
            </a:r>
          </a:p>
          <a:p>
            <a:r>
              <a:rPr lang="en-US" dirty="0"/>
              <a:t>Right click on the Unit test class</a:t>
            </a:r>
          </a:p>
          <a:p>
            <a:pPr lvl="1"/>
            <a:r>
              <a:rPr lang="en-US" dirty="0"/>
              <a:t>Run</a:t>
            </a:r>
          </a:p>
          <a:p>
            <a:r>
              <a:rPr lang="en-US" dirty="0"/>
              <a:t>Test runner will show results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347200" y="6248400"/>
            <a:ext cx="2844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C6635FD-9FE9-4CFC-A7E7-A1F3B6EED4C5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A0F52C-2830-460B-BDF0-9EAC0CDB0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095625"/>
            <a:ext cx="913447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2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/>
              <a:t>Assert methods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en-US" sz="3300" dirty="0"/>
              <a:t>An assert method is a JUnit method that performs a test, and throws an </a:t>
            </a:r>
            <a:r>
              <a:rPr lang="en-US" altLang="en-US" sz="3300" dirty="0" err="1"/>
              <a:t>AssertionError</a:t>
            </a:r>
            <a:r>
              <a:rPr lang="en-US" altLang="en-US" sz="3300" dirty="0"/>
              <a:t> if the test fails</a:t>
            </a:r>
          </a:p>
          <a:p>
            <a:pPr lvl="1">
              <a:lnSpc>
                <a:spcPct val="120000"/>
              </a:lnSpc>
            </a:pPr>
            <a:r>
              <a:rPr lang="en-US" altLang="en-US" sz="2900" dirty="0"/>
              <a:t>JUnit catches these Errors and shows you the result</a:t>
            </a:r>
            <a:br>
              <a:rPr lang="en-US" altLang="en-US" sz="2900" dirty="0"/>
            </a:br>
            <a:endParaRPr lang="en-US" altLang="en-US" sz="2900" dirty="0"/>
          </a:p>
          <a:p>
            <a:pPr>
              <a:lnSpc>
                <a:spcPct val="120000"/>
              </a:lnSpc>
            </a:pPr>
            <a:r>
              <a:rPr lang="en-US" altLang="en-US" sz="3300" dirty="0">
                <a:latin typeface="Consolas" panose="020B0609020204030204" pitchFamily="49" charset="0"/>
              </a:rPr>
              <a:t>static void </a:t>
            </a:r>
            <a:r>
              <a:rPr lang="en-US" altLang="en-US" sz="3300" dirty="0" err="1">
                <a:latin typeface="Consolas" panose="020B0609020204030204" pitchFamily="49" charset="0"/>
              </a:rPr>
              <a:t>assertTrue</a:t>
            </a:r>
            <a:r>
              <a:rPr lang="en-US" altLang="en-US" sz="3300" dirty="0">
                <a:latin typeface="Consolas" panose="020B0609020204030204" pitchFamily="49" charset="0"/>
              </a:rPr>
              <a:t>(</a:t>
            </a:r>
            <a:r>
              <a:rPr lang="en-US" altLang="en-US" sz="3300" dirty="0" err="1">
                <a:latin typeface="Consolas" panose="020B0609020204030204" pitchFamily="49" charset="0"/>
              </a:rPr>
              <a:t>boolean</a:t>
            </a:r>
            <a:r>
              <a:rPr lang="en-US" altLang="en-US" sz="3300" dirty="0">
                <a:latin typeface="Consolas" panose="020B0609020204030204" pitchFamily="49" charset="0"/>
              </a:rPr>
              <a:t> test)</a:t>
            </a:r>
            <a:br>
              <a:rPr lang="en-US" altLang="en-US" sz="3300" dirty="0">
                <a:latin typeface="Consolas" panose="020B0609020204030204" pitchFamily="49" charset="0"/>
              </a:rPr>
            </a:br>
            <a:r>
              <a:rPr lang="en-US" altLang="en-US" sz="3300" dirty="0">
                <a:latin typeface="Consolas" panose="020B0609020204030204" pitchFamily="49" charset="0"/>
              </a:rPr>
              <a:t>static void </a:t>
            </a:r>
            <a:r>
              <a:rPr lang="en-US" altLang="en-US" sz="3300" dirty="0" err="1">
                <a:latin typeface="Consolas" panose="020B0609020204030204" pitchFamily="49" charset="0"/>
              </a:rPr>
              <a:t>assertTrue</a:t>
            </a:r>
            <a:r>
              <a:rPr lang="en-US" altLang="en-US" sz="3300" dirty="0">
                <a:latin typeface="Consolas" panose="020B0609020204030204" pitchFamily="49" charset="0"/>
              </a:rPr>
              <a:t>(</a:t>
            </a:r>
            <a:r>
              <a:rPr lang="en-US" altLang="en-US" sz="3300" dirty="0" err="1">
                <a:latin typeface="Consolas" panose="020B0609020204030204" pitchFamily="49" charset="0"/>
              </a:rPr>
              <a:t>boolean</a:t>
            </a:r>
            <a:r>
              <a:rPr lang="en-US" altLang="en-US" sz="3300" dirty="0">
                <a:latin typeface="Consolas" panose="020B0609020204030204" pitchFamily="49" charset="0"/>
              </a:rPr>
              <a:t> test, String message)</a:t>
            </a:r>
          </a:p>
          <a:p>
            <a:pPr lvl="1">
              <a:lnSpc>
                <a:spcPct val="120000"/>
              </a:lnSpc>
            </a:pPr>
            <a:r>
              <a:rPr lang="en-US" altLang="en-US" sz="2900" dirty="0"/>
              <a:t>Throws an </a:t>
            </a:r>
            <a:r>
              <a:rPr lang="en-US" altLang="en-US" sz="2900" dirty="0" err="1"/>
              <a:t>AssertionError</a:t>
            </a:r>
            <a:r>
              <a:rPr lang="en-US" altLang="en-US" sz="2900" dirty="0"/>
              <a:t> if the test fails</a:t>
            </a:r>
          </a:p>
          <a:p>
            <a:pPr lvl="1">
              <a:lnSpc>
                <a:spcPct val="120000"/>
              </a:lnSpc>
            </a:pPr>
            <a:r>
              <a:rPr lang="en-US" altLang="en-US" sz="2900" dirty="0"/>
              <a:t>The optional message is included in the Error</a:t>
            </a:r>
            <a:br>
              <a:rPr lang="en-US" altLang="en-US" sz="2900" dirty="0"/>
            </a:br>
            <a:endParaRPr lang="en-US" altLang="en-US" sz="2900" dirty="0"/>
          </a:p>
          <a:p>
            <a:pPr>
              <a:lnSpc>
                <a:spcPct val="120000"/>
              </a:lnSpc>
            </a:pPr>
            <a:r>
              <a:rPr lang="en-US" altLang="en-US" sz="3300" dirty="0">
                <a:latin typeface="Consolas" panose="020B0609020204030204" pitchFamily="49" charset="0"/>
              </a:rPr>
              <a:t>static void </a:t>
            </a:r>
            <a:r>
              <a:rPr lang="en-US" altLang="en-US" sz="3300" dirty="0" err="1">
                <a:latin typeface="Consolas" panose="020B0609020204030204" pitchFamily="49" charset="0"/>
              </a:rPr>
              <a:t>assertFalse</a:t>
            </a:r>
            <a:r>
              <a:rPr lang="en-US" altLang="en-US" sz="3300" dirty="0">
                <a:latin typeface="Consolas" panose="020B0609020204030204" pitchFamily="49" charset="0"/>
              </a:rPr>
              <a:t>(</a:t>
            </a:r>
            <a:r>
              <a:rPr lang="en-US" altLang="en-US" sz="3300" dirty="0" err="1">
                <a:latin typeface="Consolas" panose="020B0609020204030204" pitchFamily="49" charset="0"/>
              </a:rPr>
              <a:t>boolean</a:t>
            </a:r>
            <a:r>
              <a:rPr lang="en-US" altLang="en-US" sz="3300" dirty="0">
                <a:latin typeface="Consolas" panose="020B0609020204030204" pitchFamily="49" charset="0"/>
              </a:rPr>
              <a:t> test)</a:t>
            </a:r>
            <a:br>
              <a:rPr lang="en-US" altLang="en-US" sz="3300" dirty="0">
                <a:latin typeface="Consolas" panose="020B0609020204030204" pitchFamily="49" charset="0"/>
              </a:rPr>
            </a:br>
            <a:r>
              <a:rPr lang="en-US" altLang="en-US" sz="3300" dirty="0">
                <a:latin typeface="Consolas" panose="020B0609020204030204" pitchFamily="49" charset="0"/>
              </a:rPr>
              <a:t>static void </a:t>
            </a:r>
            <a:r>
              <a:rPr lang="en-US" altLang="en-US" sz="3300" dirty="0" err="1">
                <a:latin typeface="Consolas" panose="020B0609020204030204" pitchFamily="49" charset="0"/>
              </a:rPr>
              <a:t>assertFalse</a:t>
            </a:r>
            <a:r>
              <a:rPr lang="en-US" altLang="en-US" sz="3300" dirty="0">
                <a:latin typeface="Consolas" panose="020B0609020204030204" pitchFamily="49" charset="0"/>
              </a:rPr>
              <a:t>(</a:t>
            </a:r>
            <a:r>
              <a:rPr lang="en-US" altLang="en-US" sz="3300" dirty="0" err="1">
                <a:latin typeface="Consolas" panose="020B0609020204030204" pitchFamily="49" charset="0"/>
              </a:rPr>
              <a:t>boolean</a:t>
            </a:r>
            <a:r>
              <a:rPr lang="en-US" altLang="en-US" sz="3300" dirty="0">
                <a:latin typeface="Consolas" panose="020B0609020204030204" pitchFamily="49" charset="0"/>
              </a:rPr>
              <a:t> test, String message)</a:t>
            </a:r>
          </a:p>
          <a:p>
            <a:pPr lvl="1">
              <a:lnSpc>
                <a:spcPct val="120000"/>
              </a:lnSpc>
            </a:pPr>
            <a:r>
              <a:rPr lang="en-US" altLang="en-US" sz="2900" dirty="0"/>
              <a:t>Throws an </a:t>
            </a:r>
            <a:r>
              <a:rPr lang="en-US" altLang="en-US" sz="2900" dirty="0" err="1"/>
              <a:t>AssertionError</a:t>
            </a:r>
            <a:r>
              <a:rPr lang="en-US" altLang="en-US" sz="2900" dirty="0"/>
              <a:t> if the test fails</a:t>
            </a:r>
            <a:endParaRPr lang="en-US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/>
              <a:t>More assert methods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en-US" dirty="0" err="1">
                <a:latin typeface="Consolas" panose="020B0609020204030204" pitchFamily="49" charset="0"/>
              </a:rPr>
              <a:t>assertEquals</a:t>
            </a:r>
            <a:r>
              <a:rPr lang="en-US" altLang="en-US" dirty="0">
                <a:latin typeface="Consolas" panose="020B0609020204030204" pitchFamily="49" charset="0"/>
              </a:rPr>
              <a:t>(expected, actual)</a:t>
            </a:r>
            <a:br>
              <a:rPr lang="en-US" altLang="en-US" dirty="0">
                <a:latin typeface="Consolas" panose="020B0609020204030204" pitchFamily="49" charset="0"/>
              </a:rPr>
            </a:br>
            <a:r>
              <a:rPr lang="en-US" altLang="en-US" dirty="0" err="1">
                <a:latin typeface="Consolas" panose="020B0609020204030204" pitchFamily="49" charset="0"/>
              </a:rPr>
              <a:t>assertEquals</a:t>
            </a:r>
            <a:r>
              <a:rPr lang="en-US" altLang="en-US" dirty="0">
                <a:latin typeface="Consolas" panose="020B0609020204030204" pitchFamily="49" charset="0"/>
              </a:rPr>
              <a:t>(expected, actual, String message)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expected and actual must be both objects or the same primitive type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For objects, uses your equals method, if you have defined it properly, as described on the previous slide</a:t>
            </a:r>
            <a:br>
              <a:rPr lang="en-US" altLang="en-US" dirty="0"/>
            </a:br>
            <a:endParaRPr lang="en-US" altLang="en-US" dirty="0"/>
          </a:p>
          <a:p>
            <a:pPr>
              <a:lnSpc>
                <a:spcPct val="110000"/>
              </a:lnSpc>
            </a:pPr>
            <a:r>
              <a:rPr lang="en-US" altLang="en-US" dirty="0" err="1">
                <a:latin typeface="Consolas" panose="020B0609020204030204" pitchFamily="49" charset="0"/>
              </a:rPr>
              <a:t>assertSame</a:t>
            </a:r>
            <a:r>
              <a:rPr lang="en-US" altLang="en-US" dirty="0">
                <a:latin typeface="Consolas" panose="020B0609020204030204" pitchFamily="49" charset="0"/>
              </a:rPr>
              <a:t>(Object expected, Object actual)</a:t>
            </a:r>
            <a:br>
              <a:rPr lang="en-US" altLang="en-US" dirty="0">
                <a:latin typeface="Consolas" panose="020B0609020204030204" pitchFamily="49" charset="0"/>
              </a:rPr>
            </a:br>
            <a:r>
              <a:rPr lang="en-US" altLang="en-US" dirty="0" err="1">
                <a:latin typeface="Consolas" panose="020B0609020204030204" pitchFamily="49" charset="0"/>
              </a:rPr>
              <a:t>assertSame</a:t>
            </a:r>
            <a:r>
              <a:rPr lang="en-US" altLang="en-US" dirty="0">
                <a:latin typeface="Consolas" panose="020B0609020204030204" pitchFamily="49" charset="0"/>
              </a:rPr>
              <a:t>(Object expected, Object actual , String message) 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Asserts that two arguments refer to the same object</a:t>
            </a:r>
            <a:br>
              <a:rPr lang="en-US" altLang="en-US" dirty="0"/>
            </a:br>
            <a:endParaRPr lang="en-US" altLang="en-US" dirty="0"/>
          </a:p>
          <a:p>
            <a:pPr>
              <a:lnSpc>
                <a:spcPct val="110000"/>
              </a:lnSpc>
            </a:pPr>
            <a:r>
              <a:rPr lang="en-US" altLang="en-US" dirty="0" err="1">
                <a:latin typeface="Consolas" panose="020B0609020204030204" pitchFamily="49" charset="0"/>
              </a:rPr>
              <a:t>assertNotSame</a:t>
            </a:r>
            <a:r>
              <a:rPr lang="en-US" altLang="en-US" dirty="0">
                <a:latin typeface="Consolas" panose="020B0609020204030204" pitchFamily="49" charset="0"/>
              </a:rPr>
              <a:t>(Object expected, Object actual)</a:t>
            </a:r>
            <a:br>
              <a:rPr lang="en-US" altLang="en-US" dirty="0">
                <a:latin typeface="Consolas" panose="020B0609020204030204" pitchFamily="49" charset="0"/>
              </a:rPr>
            </a:br>
            <a:r>
              <a:rPr lang="en-US" altLang="en-US" dirty="0" err="1">
                <a:latin typeface="Consolas" panose="020B0609020204030204" pitchFamily="49" charset="0"/>
              </a:rPr>
              <a:t>assertNotSame</a:t>
            </a:r>
            <a:r>
              <a:rPr lang="en-US" altLang="en-US" dirty="0">
                <a:latin typeface="Consolas" panose="020B0609020204030204" pitchFamily="49" charset="0"/>
              </a:rPr>
              <a:t>(Object expected, Object actual , String message) 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Asserts that two objects do not refer to the same object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3D1C72-E17D-8CC9-34F3-FBDD66CB575D}"/>
              </a:ext>
            </a:extLst>
          </p:cNvPr>
          <p:cNvSpPr txBox="1"/>
          <p:nvPr/>
        </p:nvSpPr>
        <p:spPr>
          <a:xfrm>
            <a:off x="4191000" y="3352800"/>
            <a:ext cx="7237879" cy="70788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What about </a:t>
            </a:r>
            <a:r>
              <a:rPr lang="en-US" sz="2000" dirty="0" err="1">
                <a:latin typeface="Consolas" panose="020B0609020204030204" pitchFamily="49" charset="0"/>
              </a:rPr>
              <a:t>assertEquals</a:t>
            </a:r>
            <a:r>
              <a:rPr lang="en-US" sz="2000" dirty="0">
                <a:latin typeface="Consolas" panose="020B0609020204030204" pitchFamily="49" charset="0"/>
              </a:rPr>
              <a:t>(1.0, </a:t>
            </a:r>
            <a:r>
              <a:rPr lang="en-US" sz="2000" dirty="0" err="1">
                <a:latin typeface="Consolas" panose="020B0609020204030204" pitchFamily="49" charset="0"/>
              </a:rPr>
              <a:t>Math.sin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Math.pi</a:t>
            </a:r>
            <a:r>
              <a:rPr lang="en-US" sz="2000" dirty="0">
                <a:latin typeface="Consolas" panose="020B0609020204030204" pitchFamily="49" charset="0"/>
              </a:rPr>
              <a:t>/4.0))</a:t>
            </a:r>
            <a:r>
              <a:rPr lang="en-US" sz="20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Do not use </a:t>
            </a:r>
            <a:r>
              <a:rPr lang="en-US" sz="2000" dirty="0" err="1"/>
              <a:t>assertEquals</a:t>
            </a:r>
            <a:r>
              <a:rPr lang="en-US" sz="2000" dirty="0"/>
              <a:t> with floats other than 0.0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9A2E5-18E4-15A4-5921-8FDC4E645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E6139-6317-BE64-DA71-81100A070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4582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Reviewing example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41EE46C-11EF-5757-EC0C-F13F46C7BB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2901" y="1820370"/>
            <a:ext cx="3771899" cy="4667250"/>
          </a:xfr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public class Counter 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int count = 0;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	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public int increment() 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return count += 1;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}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	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public int decrement() 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return count -= 1;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}</a:t>
            </a:r>
            <a:br>
              <a:rPr lang="en-US" dirty="0">
                <a:latin typeface="Consolas" panose="020B0609020204030204" pitchFamily="49" charset="0"/>
              </a:rPr>
            </a:b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public int </a:t>
            </a:r>
            <a:r>
              <a:rPr lang="en-US" dirty="0" err="1">
                <a:latin typeface="Consolas" panose="020B0609020204030204" pitchFamily="49" charset="0"/>
              </a:rPr>
              <a:t>getCount</a:t>
            </a:r>
            <a:r>
              <a:rPr lang="en-US" dirty="0">
                <a:latin typeface="Consolas" panose="020B0609020204030204" pitchFamily="49" charset="0"/>
              </a:rPr>
              <a:t>() {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    return count;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  }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8EF0BA-974A-4F65-DBD6-E7173607BC22}"/>
              </a:ext>
            </a:extLst>
          </p:cNvPr>
          <p:cNvSpPr txBox="1"/>
          <p:nvPr/>
        </p:nvSpPr>
        <p:spPr>
          <a:xfrm>
            <a:off x="4495800" y="1981200"/>
            <a:ext cx="6096000" cy="418576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en-US" sz="1400" dirty="0">
                <a:latin typeface="Consolas" panose="020B0609020204030204" pitchFamily="49" charset="0"/>
              </a:rPr>
              <a:t>public class </a:t>
            </a:r>
            <a:r>
              <a:rPr lang="en-US" altLang="en-US" sz="1400" dirty="0" err="1">
                <a:latin typeface="Consolas" panose="020B0609020204030204" pitchFamily="49" charset="0"/>
              </a:rPr>
              <a:t>CounterTest</a:t>
            </a:r>
            <a:r>
              <a:rPr lang="en-US" altLang="en-US" sz="1400" dirty="0">
                <a:latin typeface="Consolas" panose="020B0609020204030204" pitchFamily="49" charset="0"/>
              </a:rPr>
              <a:t> {</a:t>
            </a:r>
            <a:br>
              <a:rPr lang="en-US" altLang="en-US" sz="1400" dirty="0">
                <a:latin typeface="Consolas" panose="020B0609020204030204" pitchFamily="49" charset="0"/>
              </a:rPr>
            </a:br>
            <a:r>
              <a:rPr lang="en-US" altLang="en-US" sz="1400" dirty="0">
                <a:latin typeface="Consolas" panose="020B0609020204030204" pitchFamily="49" charset="0"/>
              </a:rPr>
              <a:t>    Counter counter1; // declare a Counter here</a:t>
            </a:r>
          </a:p>
          <a:p>
            <a:br>
              <a:rPr lang="en-US" altLang="en-US" sz="1400" dirty="0">
                <a:latin typeface="Consolas" panose="020B0609020204030204" pitchFamily="49" charset="0"/>
              </a:rPr>
            </a:br>
            <a:r>
              <a:rPr lang="en-US" altLang="en-US" sz="1400" dirty="0">
                <a:latin typeface="Consolas" panose="020B0609020204030204" pitchFamily="49" charset="0"/>
              </a:rPr>
              <a:t>    @BeforeEach</a:t>
            </a:r>
            <a:br>
              <a:rPr lang="en-US" altLang="en-US" sz="1400" dirty="0">
                <a:latin typeface="Consolas" panose="020B0609020204030204" pitchFamily="49" charset="0"/>
              </a:rPr>
            </a:br>
            <a:r>
              <a:rPr lang="en-US" altLang="en-US" sz="1400" dirty="0">
                <a:latin typeface="Consolas" panose="020B0609020204030204" pitchFamily="49" charset="0"/>
              </a:rPr>
              <a:t>    void </a:t>
            </a:r>
            <a:r>
              <a:rPr lang="en-US" altLang="en-US" sz="1400" dirty="0" err="1">
                <a:latin typeface="Consolas" panose="020B0609020204030204" pitchFamily="49" charset="0"/>
              </a:rPr>
              <a:t>setUp</a:t>
            </a:r>
            <a:r>
              <a:rPr lang="en-US" altLang="en-US" sz="1400" dirty="0">
                <a:latin typeface="Consolas" panose="020B0609020204030204" pitchFamily="49" charset="0"/>
              </a:rPr>
              <a:t>() {</a:t>
            </a:r>
            <a:br>
              <a:rPr lang="en-US" altLang="en-US" sz="1400" dirty="0">
                <a:latin typeface="Consolas" panose="020B0609020204030204" pitchFamily="49" charset="0"/>
              </a:rPr>
            </a:br>
            <a:r>
              <a:rPr lang="en-US" altLang="en-US" sz="1400" dirty="0">
                <a:latin typeface="Consolas" panose="020B0609020204030204" pitchFamily="49" charset="0"/>
              </a:rPr>
              <a:t>        counter1 = new Counter(); // counter initialized</a:t>
            </a:r>
            <a:br>
              <a:rPr lang="en-US" altLang="en-US" sz="1400" dirty="0">
                <a:latin typeface="Consolas" panose="020B0609020204030204" pitchFamily="49" charset="0"/>
              </a:rPr>
            </a:br>
            <a:r>
              <a:rPr lang="en-US" altLang="en-US" sz="1400" dirty="0">
                <a:latin typeface="Consolas" panose="020B0609020204030204" pitchFamily="49" charset="0"/>
              </a:rPr>
              <a:t>    } </a:t>
            </a:r>
            <a:br>
              <a:rPr lang="en-US" altLang="en-US" sz="1400" dirty="0">
                <a:latin typeface="Consolas" panose="020B0609020204030204" pitchFamily="49" charset="0"/>
              </a:rPr>
            </a:br>
            <a:endParaRPr lang="en-US" altLang="en-US" sz="1400" dirty="0">
              <a:latin typeface="Consolas" panose="020B0609020204030204" pitchFamily="49" charset="0"/>
            </a:endParaRPr>
          </a:p>
          <a:p>
            <a:r>
              <a:rPr lang="en-US" altLang="en-US" sz="1400" dirty="0">
                <a:latin typeface="Consolas" panose="020B0609020204030204" pitchFamily="49" charset="0"/>
              </a:rPr>
              <a:t>    @Test</a:t>
            </a:r>
            <a:br>
              <a:rPr lang="en-US" altLang="en-US" sz="1400" dirty="0">
                <a:latin typeface="Consolas" panose="020B0609020204030204" pitchFamily="49" charset="0"/>
              </a:rPr>
            </a:br>
            <a:r>
              <a:rPr lang="en-US" altLang="en-US" sz="1400" dirty="0">
                <a:latin typeface="Consolas" panose="020B0609020204030204" pitchFamily="49" charset="0"/>
              </a:rPr>
              <a:t>    public void </a:t>
            </a:r>
            <a:r>
              <a:rPr lang="en-US" altLang="en-US" sz="1400" dirty="0" err="1">
                <a:latin typeface="Consolas" panose="020B0609020204030204" pitchFamily="49" charset="0"/>
              </a:rPr>
              <a:t>testIncrement</a:t>
            </a:r>
            <a:r>
              <a:rPr lang="en-US" altLang="en-US" sz="1400" dirty="0">
                <a:latin typeface="Consolas" panose="020B0609020204030204" pitchFamily="49" charset="0"/>
              </a:rPr>
              <a:t>() {</a:t>
            </a:r>
            <a:br>
              <a:rPr lang="en-US" altLang="en-US" sz="1400" dirty="0">
                <a:latin typeface="Consolas" panose="020B0609020204030204" pitchFamily="49" charset="0"/>
              </a:rPr>
            </a:br>
            <a:r>
              <a:rPr lang="en-US" altLang="en-US" sz="1400" dirty="0">
                <a:latin typeface="Consolas" panose="020B0609020204030204" pitchFamily="49" charset="0"/>
              </a:rPr>
              <a:t>        </a:t>
            </a:r>
            <a:r>
              <a:rPr lang="en-US" altLang="en-US" sz="1400" dirty="0" err="1">
                <a:latin typeface="Consolas" panose="020B0609020204030204" pitchFamily="49" charset="0"/>
              </a:rPr>
              <a:t>assertTrue</a:t>
            </a:r>
            <a:r>
              <a:rPr lang="en-US" altLang="en-US" sz="1400" dirty="0">
                <a:latin typeface="Consolas" panose="020B0609020204030204" pitchFamily="49" charset="0"/>
              </a:rPr>
              <a:t>(counter1.increment() == 1);</a:t>
            </a:r>
            <a:br>
              <a:rPr lang="en-US" altLang="en-US" sz="1400" dirty="0">
                <a:latin typeface="Consolas" panose="020B0609020204030204" pitchFamily="49" charset="0"/>
              </a:rPr>
            </a:br>
            <a:r>
              <a:rPr lang="en-US" altLang="en-US" sz="1400" dirty="0">
                <a:latin typeface="Consolas" panose="020B0609020204030204" pitchFamily="49" charset="0"/>
              </a:rPr>
              <a:t>        </a:t>
            </a:r>
            <a:r>
              <a:rPr lang="en-US" altLang="en-US" sz="1400" dirty="0" err="1">
                <a:latin typeface="Consolas" panose="020B0609020204030204" pitchFamily="49" charset="0"/>
              </a:rPr>
              <a:t>assertTrue</a:t>
            </a:r>
            <a:r>
              <a:rPr lang="en-US" altLang="en-US" sz="1400" dirty="0">
                <a:latin typeface="Consolas" panose="020B0609020204030204" pitchFamily="49" charset="0"/>
              </a:rPr>
              <a:t>(counter1.increment() == 2);</a:t>
            </a:r>
            <a:br>
              <a:rPr lang="en-US" altLang="en-US" sz="1400" dirty="0">
                <a:latin typeface="Consolas" panose="020B0609020204030204" pitchFamily="49" charset="0"/>
              </a:rPr>
            </a:br>
            <a:r>
              <a:rPr lang="en-US" altLang="en-US" sz="1400" dirty="0">
                <a:latin typeface="Consolas" panose="020B0609020204030204" pitchFamily="49" charset="0"/>
              </a:rPr>
              <a:t>     }</a:t>
            </a:r>
          </a:p>
          <a:p>
            <a:br>
              <a:rPr lang="en-US" altLang="en-US" sz="1400" dirty="0">
                <a:latin typeface="Consolas" panose="020B0609020204030204" pitchFamily="49" charset="0"/>
              </a:rPr>
            </a:br>
            <a:r>
              <a:rPr lang="en-US" altLang="en-US" sz="1400" dirty="0">
                <a:latin typeface="Consolas" panose="020B0609020204030204" pitchFamily="49" charset="0"/>
              </a:rPr>
              <a:t>    @Test</a:t>
            </a:r>
            <a:br>
              <a:rPr lang="en-US" altLang="en-US" sz="1400" dirty="0">
                <a:latin typeface="Consolas" panose="020B0609020204030204" pitchFamily="49" charset="0"/>
              </a:rPr>
            </a:br>
            <a:r>
              <a:rPr lang="en-US" altLang="en-US" sz="1400" dirty="0">
                <a:latin typeface="Consolas" panose="020B0609020204030204" pitchFamily="49" charset="0"/>
              </a:rPr>
              <a:t>    public void </a:t>
            </a:r>
            <a:r>
              <a:rPr lang="en-US" altLang="en-US" sz="1400" dirty="0" err="1">
                <a:latin typeface="Consolas" panose="020B0609020204030204" pitchFamily="49" charset="0"/>
              </a:rPr>
              <a:t>testDecrement</a:t>
            </a:r>
            <a:r>
              <a:rPr lang="en-US" altLang="en-US" sz="1400" dirty="0">
                <a:latin typeface="Consolas" panose="020B0609020204030204" pitchFamily="49" charset="0"/>
              </a:rPr>
              <a:t>() {</a:t>
            </a:r>
            <a:br>
              <a:rPr lang="en-US" altLang="en-US" sz="1400" dirty="0">
                <a:latin typeface="Consolas" panose="020B0609020204030204" pitchFamily="49" charset="0"/>
              </a:rPr>
            </a:br>
            <a:r>
              <a:rPr lang="en-US" altLang="en-US" sz="1400" dirty="0">
                <a:latin typeface="Consolas" panose="020B0609020204030204" pitchFamily="49" charset="0"/>
              </a:rPr>
              <a:t>        </a:t>
            </a:r>
            <a:r>
              <a:rPr lang="en-US" altLang="en-US" sz="1400" dirty="0" err="1">
                <a:latin typeface="Consolas" panose="020B0609020204030204" pitchFamily="49" charset="0"/>
              </a:rPr>
              <a:t>assertTrue</a:t>
            </a:r>
            <a:r>
              <a:rPr lang="en-US" altLang="en-US" sz="1400" dirty="0">
                <a:latin typeface="Consolas" panose="020B0609020204030204" pitchFamily="49" charset="0"/>
              </a:rPr>
              <a:t>(counter1.decrement() == -1);</a:t>
            </a:r>
            <a:br>
              <a:rPr lang="en-US" altLang="en-US" sz="1400" dirty="0">
                <a:latin typeface="Consolas" panose="020B0609020204030204" pitchFamily="49" charset="0"/>
              </a:rPr>
            </a:br>
            <a:r>
              <a:rPr lang="en-US" altLang="en-US" sz="1400" dirty="0">
                <a:latin typeface="Consolas" panose="020B0609020204030204" pitchFamily="49" charset="0"/>
              </a:rPr>
              <a:t>    }</a:t>
            </a:r>
            <a:br>
              <a:rPr lang="en-US" altLang="en-US" sz="1400" dirty="0">
                <a:latin typeface="Consolas" panose="020B0609020204030204" pitchFamily="49" charset="0"/>
              </a:rPr>
            </a:br>
            <a:r>
              <a:rPr lang="en-US" altLang="en-US" sz="14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19860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 dirty="0"/>
              <a:t>Review: </a:t>
            </a:r>
            <a:r>
              <a:rPr lang="en-US" altLang="en-US" dirty="0">
                <a:latin typeface="Consolas" panose="020B0609020204030204" pitchFamily="49" charset="0"/>
              </a:rPr>
              <a:t>.equals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You can compare primitives with ==</a:t>
            </a:r>
          </a:p>
          <a:p>
            <a:pPr>
              <a:lnSpc>
                <a:spcPct val="120000"/>
              </a:lnSpc>
            </a:pPr>
            <a:r>
              <a:rPr lang="en-US" dirty="0" err="1">
                <a:latin typeface="Consolas" panose="020B0609020204030204" pitchFamily="49" charset="0"/>
              </a:rPr>
              <a:t>x.equals</a:t>
            </a:r>
            <a:r>
              <a:rPr lang="en-US" dirty="0">
                <a:latin typeface="Consolas" panose="020B0609020204030204" pitchFamily="49" charset="0"/>
              </a:rPr>
              <a:t>(y) </a:t>
            </a:r>
            <a:r>
              <a:rPr lang="en-US" dirty="0"/>
              <a:t>allows the comparison of objects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This method works great for Strings and a few other Java classes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For objects of classes that you create, you have to define equals</a:t>
            </a:r>
          </a:p>
          <a:p>
            <a:pPr>
              <a:lnSpc>
                <a:spcPct val="120000"/>
              </a:lnSpc>
            </a:pPr>
            <a:r>
              <a:rPr lang="en-US" dirty="0" err="1">
                <a:latin typeface="Consolas" panose="020B0609020204030204" pitchFamily="49" charset="0"/>
              </a:rPr>
              <a:t>assertEquals</a:t>
            </a:r>
            <a:r>
              <a:rPr lang="en-US" dirty="0">
                <a:latin typeface="Consolas" panose="020B0609020204030204" pitchFamily="49" charset="0"/>
              </a:rPr>
              <a:t>(expected, actual) </a:t>
            </a:r>
            <a:r>
              <a:rPr lang="en-US" dirty="0"/>
              <a:t>uses == or equals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Depending on the type</a:t>
            </a:r>
          </a:p>
          <a:p>
            <a:pPr>
              <a:lnSpc>
                <a:spcPct val="120000"/>
              </a:lnSpc>
            </a:pPr>
            <a:r>
              <a:rPr lang="en-US" dirty="0"/>
              <a:t>To define equals for your own objects, define exactly this method:</a:t>
            </a:r>
            <a:br>
              <a:rPr lang="en-US" dirty="0"/>
            </a:b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public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boolean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 equals(Object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obj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) { ... }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 argument must be of type Object, which isn’t what you want, so you must cast it to the correct type (say, Person):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Consolas" panose="020B0609020204030204" pitchFamily="49" charset="0"/>
              </a:rPr>
              <a:t>public </a:t>
            </a:r>
            <a:r>
              <a:rPr lang="en-US" dirty="0" err="1">
                <a:latin typeface="Consolas" panose="020B0609020204030204" pitchFamily="49" charset="0"/>
              </a:rPr>
              <a:t>boolean</a:t>
            </a:r>
            <a:r>
              <a:rPr lang="en-US" dirty="0">
                <a:latin typeface="Consolas" panose="020B0609020204030204" pitchFamily="49" charset="0"/>
              </a:rPr>
              <a:t> equals(Object something) 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Person p = (Person)something;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return p != null &amp;&amp; this.name == p.name; // test whatever you like here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/>
              <a:t>Assert methods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/>
          </a:bodyPr>
          <a:lstStyle/>
          <a:p>
            <a:r>
              <a:rPr lang="en-US" altLang="en-US" dirty="0" err="1">
                <a:latin typeface="Consolas" panose="020B0609020204030204" pitchFamily="49" charset="0"/>
              </a:rPr>
              <a:t>assertNull</a:t>
            </a:r>
            <a:r>
              <a:rPr lang="en-US" altLang="en-US" dirty="0">
                <a:latin typeface="Consolas" panose="020B0609020204030204" pitchFamily="49" charset="0"/>
              </a:rPr>
              <a:t>(Object object)</a:t>
            </a:r>
            <a:br>
              <a:rPr lang="en-US" altLang="en-US" dirty="0">
                <a:latin typeface="Consolas" panose="020B0609020204030204" pitchFamily="49" charset="0"/>
              </a:rPr>
            </a:br>
            <a:r>
              <a:rPr lang="en-US" altLang="en-US" dirty="0" err="1">
                <a:latin typeface="Consolas" panose="020B0609020204030204" pitchFamily="49" charset="0"/>
              </a:rPr>
              <a:t>assertNull</a:t>
            </a:r>
            <a:r>
              <a:rPr lang="en-US" altLang="en-US" dirty="0">
                <a:latin typeface="Consolas" panose="020B0609020204030204" pitchFamily="49" charset="0"/>
              </a:rPr>
              <a:t>(Object </a:t>
            </a:r>
            <a:r>
              <a:rPr lang="en-US" altLang="en-US" dirty="0" err="1">
                <a:latin typeface="Consolas" panose="020B0609020204030204" pitchFamily="49" charset="0"/>
              </a:rPr>
              <a:t>object</a:t>
            </a:r>
            <a:r>
              <a:rPr lang="en-US" altLang="en-US" dirty="0">
                <a:latin typeface="Consolas" panose="020B0609020204030204" pitchFamily="49" charset="0"/>
              </a:rPr>
              <a:t> , String message) </a:t>
            </a:r>
          </a:p>
          <a:p>
            <a:pPr lvl="1"/>
            <a:r>
              <a:rPr lang="en-US" altLang="en-US" dirty="0"/>
              <a:t>Asserts that the object is null (undefined)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 err="1">
                <a:latin typeface="Consolas" panose="020B0609020204030204" pitchFamily="49" charset="0"/>
              </a:rPr>
              <a:t>assertNotNull</a:t>
            </a:r>
            <a:r>
              <a:rPr lang="en-US" altLang="en-US" dirty="0">
                <a:latin typeface="Consolas" panose="020B0609020204030204" pitchFamily="49" charset="0"/>
              </a:rPr>
              <a:t>(Object object)</a:t>
            </a:r>
            <a:br>
              <a:rPr lang="en-US" altLang="en-US" dirty="0">
                <a:latin typeface="Consolas" panose="020B0609020204030204" pitchFamily="49" charset="0"/>
              </a:rPr>
            </a:br>
            <a:r>
              <a:rPr lang="en-US" altLang="en-US" dirty="0" err="1">
                <a:latin typeface="Consolas" panose="020B0609020204030204" pitchFamily="49" charset="0"/>
              </a:rPr>
              <a:t>assertNotNull</a:t>
            </a:r>
            <a:r>
              <a:rPr lang="en-US" altLang="en-US" dirty="0">
                <a:latin typeface="Consolas" panose="020B0609020204030204" pitchFamily="49" charset="0"/>
              </a:rPr>
              <a:t>(Object </a:t>
            </a:r>
            <a:r>
              <a:rPr lang="en-US" altLang="en-US" dirty="0" err="1">
                <a:latin typeface="Consolas" panose="020B0609020204030204" pitchFamily="49" charset="0"/>
              </a:rPr>
              <a:t>object</a:t>
            </a:r>
            <a:r>
              <a:rPr lang="en-US" altLang="en-US" dirty="0">
                <a:latin typeface="Consolas" panose="020B0609020204030204" pitchFamily="49" charset="0"/>
              </a:rPr>
              <a:t> , String message) </a:t>
            </a:r>
          </a:p>
          <a:p>
            <a:pPr lvl="1"/>
            <a:r>
              <a:rPr lang="en-US" altLang="en-US" dirty="0"/>
              <a:t>Asserts that the object is null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>
                <a:latin typeface="Consolas" panose="020B0609020204030204" pitchFamily="49" charset="0"/>
              </a:rPr>
              <a:t>fail(String message) </a:t>
            </a:r>
          </a:p>
          <a:p>
            <a:pPr lvl="1"/>
            <a:r>
              <a:rPr lang="en-US" altLang="en-US" dirty="0"/>
              <a:t>Causes the test to fail and throw an </a:t>
            </a:r>
            <a:r>
              <a:rPr lang="en-US" altLang="en-US" dirty="0" err="1"/>
              <a:t>AssertionFailedError</a:t>
            </a:r>
            <a:endParaRPr lang="en-US" altLang="en-US" dirty="0"/>
          </a:p>
          <a:p>
            <a:pPr lvl="1"/>
            <a:r>
              <a:rPr lang="en-US" altLang="en-US" dirty="0"/>
              <a:t>Useful during development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Keys to effective unit tests: FIRST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F</a:t>
            </a:r>
            <a:r>
              <a:rPr lang="en-US" dirty="0"/>
              <a:t>ast execution</a:t>
            </a:r>
          </a:p>
          <a:p>
            <a:pPr lvl="1"/>
            <a:r>
              <a:rPr lang="en-US" dirty="0"/>
              <a:t>Avoid file I/O, complex setups</a:t>
            </a:r>
          </a:p>
          <a:p>
            <a:r>
              <a:rPr lang="en-US" dirty="0">
                <a:solidFill>
                  <a:schemeClr val="accent6"/>
                </a:solidFill>
              </a:rPr>
              <a:t>I</a:t>
            </a:r>
            <a:r>
              <a:rPr lang="en-US" dirty="0"/>
              <a:t>ndependent</a:t>
            </a:r>
          </a:p>
          <a:p>
            <a:pPr lvl="1"/>
            <a:r>
              <a:rPr lang="en-US" dirty="0"/>
              <a:t>Can run each tests on its own</a:t>
            </a:r>
          </a:p>
          <a:p>
            <a:pPr lvl="1"/>
            <a:r>
              <a:rPr lang="en-US" dirty="0"/>
              <a:t>If there are dependencies, maintenance nightmare</a:t>
            </a:r>
          </a:p>
          <a:p>
            <a:pPr lvl="1"/>
            <a:r>
              <a:rPr lang="en-US" dirty="0"/>
              <a:t>Simply make no assumptions about setup</a:t>
            </a:r>
          </a:p>
          <a:p>
            <a:r>
              <a:rPr lang="en-US" dirty="0">
                <a:solidFill>
                  <a:schemeClr val="accent6"/>
                </a:solidFill>
              </a:rPr>
              <a:t>R</a:t>
            </a:r>
            <a:r>
              <a:rPr lang="en-US" dirty="0"/>
              <a:t>epeatable: behave correctly on each run</a:t>
            </a:r>
          </a:p>
          <a:p>
            <a:pPr lvl="1"/>
            <a:r>
              <a:rPr lang="en-US" dirty="0"/>
              <a:t>No random behavior</a:t>
            </a:r>
          </a:p>
          <a:p>
            <a:pPr lvl="1"/>
            <a:r>
              <a:rPr lang="en-US" dirty="0"/>
              <a:t>Don’t depend on files, dates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@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RepeatTest</a:t>
            </a:r>
            <a:r>
              <a:rPr lang="en-US" dirty="0">
                <a:cs typeface="Consolas" panose="020B0609020204030204" pitchFamily="49" charset="0"/>
              </a:rPr>
              <a:t>: </a:t>
            </a:r>
            <a:r>
              <a:rPr lang="en-US" dirty="0"/>
              <a:t>run test multiple times if necessary; generally avoid</a:t>
            </a:r>
          </a:p>
          <a:p>
            <a:r>
              <a:rPr lang="en-US" dirty="0">
                <a:solidFill>
                  <a:schemeClr val="accent6"/>
                </a:solidFill>
              </a:rPr>
              <a:t>S</a:t>
            </a:r>
            <a:r>
              <a:rPr lang="en-US" dirty="0"/>
              <a:t>elf-validating: no monitoring by user</a:t>
            </a:r>
          </a:p>
          <a:p>
            <a:r>
              <a:rPr lang="en-US" dirty="0">
                <a:solidFill>
                  <a:schemeClr val="accent6"/>
                </a:solidFill>
              </a:rPr>
              <a:t>T</a:t>
            </a:r>
            <a:r>
              <a:rPr lang="en-US" dirty="0"/>
              <a:t>horough: happy, failing paths; valid, invalid inputs</a:t>
            </a:r>
          </a:p>
          <a:p>
            <a:r>
              <a:rPr lang="en-US" dirty="0"/>
              <a:t>Name tests by </a:t>
            </a:r>
            <a:r>
              <a:rPr lang="en-US" dirty="0">
                <a:solidFill>
                  <a:schemeClr val="accent6"/>
                </a:solidFill>
              </a:rPr>
              <a:t>effect, state</a:t>
            </a:r>
          </a:p>
          <a:p>
            <a:pPr lvl="1"/>
            <a:r>
              <a:rPr lang="en-US" dirty="0"/>
              <a:t>Pattern: </a:t>
            </a:r>
            <a:r>
              <a:rPr lang="en-US" i="1" dirty="0" err="1"/>
              <a:t>Should_ExpectedBehavior_When_StateUnderTest</a:t>
            </a:r>
            <a:endParaRPr lang="en-US" i="1" dirty="0"/>
          </a:p>
          <a:p>
            <a:pPr lvl="1"/>
            <a:r>
              <a:rPr lang="en-US" dirty="0"/>
              <a:t>Method name not in test name – avoid having to rename tests just to track name changes</a:t>
            </a:r>
          </a:p>
          <a:p>
            <a:pPr lvl="1"/>
            <a:r>
              <a:rPr lang="en-US" dirty="0"/>
              <a:t>Readable</a:t>
            </a:r>
          </a:p>
        </p:txBody>
      </p:sp>
    </p:spTree>
    <p:extLst>
      <p:ext uri="{BB962C8B-B14F-4D97-AF65-F5344CB8AC3E}">
        <p14:creationId xmlns:p14="http://schemas.microsoft.com/office/powerpoint/2010/main" val="414932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3CDAC-6C29-C1F5-1D47-023DA471C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Mutation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83AEA-2186-EFA4-EF12-BB11AAD55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you know your tests are working?  </a:t>
            </a:r>
          </a:p>
          <a:p>
            <a:r>
              <a:rPr lang="en-US" dirty="0"/>
              <a:t>Test coverage</a:t>
            </a:r>
          </a:p>
          <a:p>
            <a:pPr lvl="1"/>
            <a:r>
              <a:rPr lang="en-US" dirty="0"/>
              <a:t>Percentage of lines of code covered</a:t>
            </a:r>
          </a:p>
          <a:p>
            <a:pPr lvl="1"/>
            <a:r>
              <a:rPr lang="en-US" dirty="0"/>
              <a:t>Limitations?</a:t>
            </a:r>
          </a:p>
          <a:p>
            <a:r>
              <a:rPr lang="en-US" dirty="0"/>
              <a:t>Alternative: Mutation Testing</a:t>
            </a:r>
          </a:p>
          <a:p>
            <a:pPr lvl="1"/>
            <a:r>
              <a:rPr lang="en-US" dirty="0"/>
              <a:t>Mutation tools exist that change a code base in syntactically accurate ways (still compile) but are semantically incorrect</a:t>
            </a:r>
          </a:p>
          <a:p>
            <a:pPr lvl="1"/>
            <a:r>
              <a:rPr lang="en-US" dirty="0"/>
              <a:t>i.e. Switch &gt; to &lt;, Add +1 to an arithmetic operation, etc.</a:t>
            </a:r>
          </a:p>
        </p:txBody>
      </p:sp>
    </p:spTree>
    <p:extLst>
      <p:ext uri="{BB962C8B-B14F-4D97-AF65-F5344CB8AC3E}">
        <p14:creationId xmlns:p14="http://schemas.microsoft.com/office/powerpoint/2010/main" val="1061016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BB738-E4B6-F7EC-8D4D-D8C53603A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053" y="201827"/>
            <a:ext cx="10515600" cy="852488"/>
          </a:xfrm>
        </p:spPr>
        <p:txBody>
          <a:bodyPr/>
          <a:lstStyle/>
          <a:p>
            <a:r>
              <a:rPr lang="en-US" dirty="0"/>
              <a:t>Mutation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F1000-1066-984C-5DD1-76D1AB73A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029200"/>
            <a:ext cx="10972800" cy="1600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What does it mean if mutants survive?</a:t>
            </a:r>
          </a:p>
          <a:p>
            <a:r>
              <a:rPr lang="en-US" dirty="0"/>
              <a:t>Can use tools to systematically generate mutants</a:t>
            </a:r>
          </a:p>
          <a:p>
            <a:r>
              <a:rPr lang="en-US" dirty="0"/>
              <a:t>However, can do a manual version: manually generate mutants, see if survive</a:t>
            </a:r>
          </a:p>
          <a:p>
            <a:pPr lvl="1"/>
            <a:r>
              <a:rPr lang="en-US" dirty="0"/>
              <a:t>If many mutants survive, need to increase testing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721A3B-CA57-8233-6CC7-211A19A7F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44" y="1143000"/>
            <a:ext cx="11265912" cy="370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2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 dirty="0"/>
              <a:t>Review- Testing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/>
          </a:bodyPr>
          <a:lstStyle/>
          <a:p>
            <a:r>
              <a:rPr lang="en-US" altLang="en-US" dirty="0"/>
              <a:t>Testing </a:t>
            </a:r>
            <a:r>
              <a:rPr lang="en-US" altLang="en-US" i="1" dirty="0"/>
              <a:t>motivation:</a:t>
            </a:r>
            <a:r>
              <a:rPr lang="en-US" altLang="en-US" dirty="0"/>
              <a:t> show that a program does what it is intended</a:t>
            </a:r>
          </a:p>
          <a:p>
            <a:pPr lvl="1"/>
            <a:r>
              <a:rPr lang="en-US" altLang="en-US" dirty="0"/>
              <a:t>Catch errors before users do...</a:t>
            </a:r>
          </a:p>
          <a:p>
            <a:r>
              <a:rPr lang="en-US" altLang="en-US" dirty="0"/>
              <a:t>Basic strategy: run program, check for incorrect outputs and errors</a:t>
            </a:r>
          </a:p>
          <a:p>
            <a:pPr lvl="1"/>
            <a:r>
              <a:rPr lang="en-US" altLang="en-US" dirty="0"/>
              <a:t>Sometimes people focus on exception errors, but</a:t>
            </a:r>
          </a:p>
          <a:p>
            <a:pPr lvl="1"/>
            <a:r>
              <a:rPr lang="en-US" altLang="en-US" dirty="0"/>
              <a:t>Those are easy for user to see; real hazard is getting the wrong output!</a:t>
            </a:r>
          </a:p>
          <a:p>
            <a:r>
              <a:rPr lang="en-US" altLang="en-US" dirty="0"/>
              <a:t>Note must test both functional and non-functional requirements</a:t>
            </a:r>
          </a:p>
          <a:p>
            <a:r>
              <a:rPr lang="en-GB" altLang="en-US" dirty="0"/>
              <a:t>Issue: we can only reveal the presence of errors, NOT their absence</a:t>
            </a:r>
          </a:p>
          <a:p>
            <a:r>
              <a:rPr lang="en-GB" altLang="en-US" dirty="0"/>
              <a:t>Testing is part of a more general verification and validation process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23170-B5B3-C2EA-77D3-01FAD695E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6BE4E-407F-61D5-DDE9-CCE487CAE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879975"/>
          </a:xfrm>
        </p:spPr>
        <p:txBody>
          <a:bodyPr>
            <a:normAutofit/>
          </a:bodyPr>
          <a:lstStyle/>
          <a:p>
            <a:r>
              <a:rPr lang="en-US" dirty="0"/>
              <a:t>Unit Testing</a:t>
            </a:r>
          </a:p>
          <a:p>
            <a:pPr lvl="1"/>
            <a:r>
              <a:rPr lang="en-US" dirty="0"/>
              <a:t>Whenever you want your code to work</a:t>
            </a:r>
          </a:p>
          <a:p>
            <a:pPr lvl="1"/>
            <a:r>
              <a:rPr lang="en-US" dirty="0"/>
              <a:t>Reduces debugging, improves maintainability</a:t>
            </a:r>
          </a:p>
          <a:p>
            <a:pPr lvl="1"/>
            <a:r>
              <a:rPr lang="en-US" dirty="0"/>
              <a:t>Test Suite = collection of Unit Tests</a:t>
            </a:r>
          </a:p>
          <a:p>
            <a:pPr lvl="1"/>
            <a:r>
              <a:rPr lang="en-US" dirty="0"/>
              <a:t>Unit Test = collection of Test Cases</a:t>
            </a:r>
          </a:p>
          <a:p>
            <a:pPr lvl="1"/>
            <a:r>
              <a:rPr lang="en-US" dirty="0"/>
              <a:t>Test Fixture: framework to run tests</a:t>
            </a:r>
          </a:p>
          <a:p>
            <a:pPr lvl="1"/>
            <a:r>
              <a:rPr lang="en-US" dirty="0"/>
              <a:t>Test Runner: executes each test</a:t>
            </a:r>
          </a:p>
          <a:p>
            <a:pPr lvl="1"/>
            <a:r>
              <a:rPr lang="en-US" dirty="0"/>
              <a:t>Junit5: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@Test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@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BeforeEach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@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AfterEach</a:t>
            </a:r>
            <a:endParaRPr lang="en-US" dirty="0"/>
          </a:p>
          <a:p>
            <a:r>
              <a:rPr lang="en-US" dirty="0"/>
              <a:t>Assertions</a:t>
            </a:r>
          </a:p>
          <a:p>
            <a:r>
              <a:rPr lang="en-US" dirty="0"/>
              <a:t>FIRST: Fast, Independent, Repeatable, Self-validating, Thorough</a:t>
            </a:r>
          </a:p>
          <a:p>
            <a:r>
              <a:rPr lang="en-US" dirty="0"/>
              <a:t>Mutation testing: testing the tests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2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/>
              <a:t>Testing Phases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solidFill>
                  <a:schemeClr val="accent6"/>
                </a:solidFill>
              </a:rPr>
              <a:t>Unit testing</a:t>
            </a:r>
          </a:p>
          <a:p>
            <a:pPr lvl="1"/>
            <a:r>
              <a:rPr lang="en-US" altLang="en-US" dirty="0"/>
              <a:t>Test individual components in isolation</a:t>
            </a:r>
          </a:p>
          <a:p>
            <a:pPr lvl="1"/>
            <a:r>
              <a:rPr lang="en-US" altLang="en-US" dirty="0"/>
              <a:t>Units: Classes, methods, </a:t>
            </a:r>
            <a:r>
              <a:rPr lang="en-US" altLang="en-US" dirty="0" err="1"/>
              <a:t>etc</a:t>
            </a:r>
            <a:endParaRPr lang="en-US" altLang="en-US" dirty="0"/>
          </a:p>
          <a:p>
            <a:pPr lvl="1"/>
            <a:r>
              <a:rPr lang="en-US" altLang="en-US" dirty="0"/>
              <a:t>Usually done by the developer</a:t>
            </a:r>
          </a:p>
          <a:p>
            <a:r>
              <a:rPr lang="en-US" altLang="en-US" dirty="0">
                <a:solidFill>
                  <a:schemeClr val="accent6"/>
                </a:solidFill>
              </a:rPr>
              <a:t>Module testing</a:t>
            </a:r>
          </a:p>
          <a:p>
            <a:pPr lvl="1"/>
            <a:r>
              <a:rPr lang="en-US" altLang="en-US" dirty="0"/>
              <a:t>Test a group of components that interact with each other</a:t>
            </a:r>
          </a:p>
          <a:p>
            <a:pPr lvl="2"/>
            <a:r>
              <a:rPr lang="en-US" altLang="en-US" dirty="0"/>
              <a:t>Logically related</a:t>
            </a:r>
          </a:p>
          <a:p>
            <a:pPr lvl="1"/>
            <a:r>
              <a:rPr lang="en-US" altLang="en-US" dirty="0"/>
              <a:t>Interfaces between the components must also be tested</a:t>
            </a:r>
          </a:p>
          <a:p>
            <a:r>
              <a:rPr lang="en-US" altLang="en-US" dirty="0">
                <a:solidFill>
                  <a:schemeClr val="accent6"/>
                </a:solidFill>
              </a:rPr>
              <a:t>Integration testing</a:t>
            </a:r>
            <a:r>
              <a:rPr lang="en-US" altLang="en-US" dirty="0"/>
              <a:t>: test </a:t>
            </a:r>
            <a:r>
              <a:rPr lang="en-US" altLang="en-US" i="1" dirty="0"/>
              <a:t>groups</a:t>
            </a:r>
            <a:r>
              <a:rPr lang="en-US" altLang="en-US" dirty="0"/>
              <a:t> of subsystems</a:t>
            </a:r>
          </a:p>
          <a:p>
            <a:r>
              <a:rPr lang="en-US" altLang="en-US" dirty="0">
                <a:solidFill>
                  <a:schemeClr val="accent6"/>
                </a:solidFill>
              </a:rPr>
              <a:t>System testing</a:t>
            </a:r>
            <a:r>
              <a:rPr lang="en-US" altLang="en-US" dirty="0"/>
              <a:t>: </a:t>
            </a:r>
            <a:r>
              <a:rPr lang="en-US" altLang="en-US" i="1" dirty="0"/>
              <a:t>end-to-end</a:t>
            </a:r>
          </a:p>
          <a:p>
            <a:pPr lvl="1"/>
            <a:r>
              <a:rPr lang="en-US" altLang="en-US" dirty="0"/>
              <a:t>Compare actual outputs to expected outputs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  <p:pic>
        <p:nvPicPr>
          <p:cNvPr id="3" name="Picture 2" descr="A picture containing outdoor, water, man, animal&#10;&#10;Description automatically generated">
            <a:extLst>
              <a:ext uri="{FF2B5EF4-FFF2-40B4-BE49-F238E27FC236}">
                <a16:creationId xmlns:a16="http://schemas.microsoft.com/office/drawing/2014/main" id="{D416BB01-CDBD-4DA1-A293-6D98CF6D8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65125"/>
            <a:ext cx="4038600" cy="29008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/>
              <a:t>What is Unit Testing?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Special-purpose test code exercising a </a:t>
            </a:r>
            <a:r>
              <a:rPr lang="en-US" altLang="en-US" i="1" dirty="0"/>
              <a:t>unit</a:t>
            </a:r>
          </a:p>
          <a:p>
            <a:pPr lvl="1"/>
            <a:r>
              <a:rPr lang="en-US" altLang="en-US" dirty="0"/>
              <a:t>In object-oriented programming, a unit is a class</a:t>
            </a:r>
          </a:p>
          <a:p>
            <a:pPr lvl="1"/>
            <a:r>
              <a:rPr lang="en-US" altLang="en-US" dirty="0"/>
              <a:t>Goal: test one method or closely related methods at a time</a:t>
            </a:r>
          </a:p>
          <a:p>
            <a:pPr lvl="1"/>
            <a:r>
              <a:rPr lang="en-US" altLang="en-US" dirty="0"/>
              <a:t>Complex methods: multiple test cases	</a:t>
            </a:r>
          </a:p>
          <a:p>
            <a:pPr lvl="1"/>
            <a:r>
              <a:rPr lang="en-US" altLang="en-US" dirty="0"/>
              <a:t>Some methods come in pairs: setters and getters would likely be tested together</a:t>
            </a:r>
          </a:p>
          <a:p>
            <a:r>
              <a:rPr lang="en-US" altLang="en-US" dirty="0"/>
              <a:t>Overall goal</a:t>
            </a:r>
          </a:p>
          <a:p>
            <a:pPr lvl="1"/>
            <a:r>
              <a:rPr lang="en-US" altLang="en-US" dirty="0"/>
              <a:t>Every line of code tested at least once</a:t>
            </a:r>
          </a:p>
          <a:p>
            <a:pPr lvl="1"/>
            <a:r>
              <a:rPr lang="en-US" altLang="en-US" dirty="0"/>
              <a:t>Every logical case tested</a:t>
            </a:r>
          </a:p>
          <a:p>
            <a:pPr lvl="1"/>
            <a:r>
              <a:rPr lang="en-US" altLang="en-US" dirty="0"/>
              <a:t>If have complex conditions, the different combinations are tested</a:t>
            </a:r>
          </a:p>
          <a:p>
            <a:pPr lvl="1"/>
            <a:r>
              <a:rPr lang="en-US" altLang="en-US" dirty="0"/>
              <a:t>Will discuss in further detail in Software Verification course</a:t>
            </a:r>
          </a:p>
          <a:p>
            <a:r>
              <a:rPr lang="en-US" altLang="en-US" dirty="0"/>
              <a:t>Common issue: exercising “boundary conditions”</a:t>
            </a:r>
          </a:p>
          <a:p>
            <a:pPr lvl="1"/>
            <a:r>
              <a:rPr lang="en-US" altLang="en-US" dirty="0"/>
              <a:t>“bad” arguments</a:t>
            </a:r>
          </a:p>
          <a:p>
            <a:pPr lvl="1"/>
            <a:r>
              <a:rPr lang="en-US" altLang="en-US" dirty="0"/>
              <a:t>Values close to limits (1, 0, -1, N, N-1, N+1)</a:t>
            </a:r>
          </a:p>
          <a:p>
            <a:pPr lvl="1"/>
            <a:r>
              <a:rPr lang="en-US" altLang="en-US" dirty="0"/>
              <a:t>Empty values such as nulls, empty lists</a:t>
            </a:r>
          </a:p>
        </p:txBody>
      </p:sp>
      <p:pic>
        <p:nvPicPr>
          <p:cNvPr id="15366" name="Picture 2" descr="C:\Users\hornick\AppData\Local\Microsoft\Windows\Temporary Internet Files\Content.IE5\YJL7KI23\MC900018856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131" y="4043345"/>
            <a:ext cx="1455738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3C8862-7234-B684-DE1A-C78816350187}"/>
              </a:ext>
            </a:extLst>
          </p:cNvPr>
          <p:cNvSpPr txBox="1"/>
          <p:nvPr/>
        </p:nvSpPr>
        <p:spPr>
          <a:xfrm>
            <a:off x="7689167" y="6086380"/>
            <a:ext cx="3887667" cy="36933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Test framework we will examine: </a:t>
            </a:r>
            <a:r>
              <a:rPr lang="en-US" dirty="0">
                <a:solidFill>
                  <a:schemeClr val="accent5"/>
                </a:solidFill>
              </a:rPr>
              <a:t>JUnit</a:t>
            </a:r>
          </a:p>
        </p:txBody>
      </p:sp>
    </p:spTree>
    <p:extLst>
      <p:ext uri="{BB962C8B-B14F-4D97-AF65-F5344CB8AC3E}">
        <p14:creationId xmlns:p14="http://schemas.microsoft.com/office/powerpoint/2010/main" val="190816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6172200" cy="1325563"/>
          </a:xfrm>
        </p:spPr>
        <p:txBody>
          <a:bodyPr/>
          <a:lstStyle/>
          <a:p>
            <a:r>
              <a:rPr lang="en-US" altLang="en-US" dirty="0"/>
              <a:t>Simple unit testing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120000" y="1825625"/>
            <a:ext cx="3833000" cy="466725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en-US" dirty="0"/>
              <a:t>// Code to test: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altLang="en-US" dirty="0">
                <a:latin typeface="Consolas" panose="020B0609020204030204" pitchFamily="49" charset="0"/>
              </a:rPr>
              <a:t>int max(int a, int b) {</a:t>
            </a:r>
            <a:br>
              <a:rPr lang="en-US" altLang="en-US" dirty="0">
                <a:latin typeface="Consolas" panose="020B0609020204030204" pitchFamily="49" charset="0"/>
              </a:rPr>
            </a:br>
            <a:r>
              <a:rPr lang="en-US" altLang="en-US" dirty="0">
                <a:latin typeface="Consolas" panose="020B0609020204030204" pitchFamily="49" charset="0"/>
              </a:rPr>
              <a:t>    if (a &gt; b) {</a:t>
            </a:r>
            <a:br>
              <a:rPr lang="en-US" altLang="en-US" dirty="0">
                <a:latin typeface="Consolas" panose="020B0609020204030204" pitchFamily="49" charset="0"/>
              </a:rPr>
            </a:br>
            <a:r>
              <a:rPr lang="en-US" altLang="en-US" dirty="0">
                <a:latin typeface="Consolas" panose="020B0609020204030204" pitchFamily="49" charset="0"/>
              </a:rPr>
              <a:t>        return a;</a:t>
            </a:r>
            <a:br>
              <a:rPr lang="en-US" altLang="en-US" dirty="0">
                <a:latin typeface="Consolas" panose="020B0609020204030204" pitchFamily="49" charset="0"/>
              </a:rPr>
            </a:br>
            <a:r>
              <a:rPr lang="en-US" altLang="en-US" dirty="0">
                <a:latin typeface="Consolas" panose="020B0609020204030204" pitchFamily="49" charset="0"/>
              </a:rPr>
              <a:t>    } else {</a:t>
            </a:r>
            <a:br>
              <a:rPr lang="en-US" altLang="en-US" dirty="0">
                <a:latin typeface="Consolas" panose="020B0609020204030204" pitchFamily="49" charset="0"/>
              </a:rPr>
            </a:br>
            <a:r>
              <a:rPr lang="en-US" altLang="en-US" dirty="0">
                <a:latin typeface="Consolas" panose="020B0609020204030204" pitchFamily="49" charset="0"/>
              </a:rPr>
              <a:t>        return b;</a:t>
            </a:r>
            <a:br>
              <a:rPr lang="en-US" altLang="en-US" dirty="0">
                <a:latin typeface="Consolas" panose="020B0609020204030204" pitchFamily="49" charset="0"/>
              </a:rPr>
            </a:br>
            <a:r>
              <a:rPr lang="en-US" altLang="en-US" dirty="0">
                <a:latin typeface="Consolas" panose="020B0609020204030204" pitchFamily="49" charset="0"/>
              </a:rPr>
              <a:t>    }</a:t>
            </a:r>
            <a:br>
              <a:rPr lang="en-US" altLang="en-US" dirty="0">
                <a:latin typeface="Consolas" panose="020B0609020204030204" pitchFamily="49" charset="0"/>
              </a:rPr>
            </a:br>
            <a:r>
              <a:rPr lang="en-US" altLang="en-US" dirty="0">
                <a:latin typeface="Consolas" panose="020B0609020204030204" pitchFamily="49" charset="0"/>
              </a:rPr>
              <a:t>}</a:t>
            </a:r>
          </a:p>
          <a:p>
            <a:endParaRPr lang="en-US" altLang="en-US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334000" y="1825625"/>
            <a:ext cx="6705600" cy="3965575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en-US" dirty="0">
                <a:latin typeface="Consolas" panose="020B0609020204030204" pitchFamily="49" charset="0"/>
              </a:rPr>
              <a:t>// test code (in class </a:t>
            </a:r>
            <a:r>
              <a:rPr lang="en-US" altLang="en-US" dirty="0" err="1">
                <a:latin typeface="Consolas" panose="020B0609020204030204" pitchFamily="49" charset="0"/>
              </a:rPr>
              <a:t>MyClass</a:t>
            </a:r>
            <a:r>
              <a:rPr lang="en-US" altLang="en-US" dirty="0">
                <a:latin typeface="Consolas" panose="020B0609020204030204" pitchFamily="49" charset="0"/>
              </a:rPr>
              <a:t>):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en-US" dirty="0">
                <a:latin typeface="Consolas" panose="020B0609020204030204" pitchFamily="49" charset="0"/>
              </a:rPr>
              <a:t>void </a:t>
            </a:r>
            <a:r>
              <a:rPr lang="en-US" altLang="en-US" dirty="0" err="1">
                <a:latin typeface="Consolas" panose="020B0609020204030204" pitchFamily="49" charset="0"/>
              </a:rPr>
              <a:t>testMax</a:t>
            </a:r>
            <a:r>
              <a:rPr lang="en-US" altLang="en-US" dirty="0">
                <a:latin typeface="Consolas" panose="020B0609020204030204" pitchFamily="49" charset="0"/>
              </a:rPr>
              <a:t>() {</a:t>
            </a:r>
            <a:br>
              <a:rPr lang="en-US" altLang="en-US" dirty="0">
                <a:latin typeface="Consolas" panose="020B0609020204030204" pitchFamily="49" charset="0"/>
              </a:rPr>
            </a:br>
            <a:r>
              <a:rPr lang="en-US" altLang="en-US" dirty="0">
                <a:latin typeface="Consolas" panose="020B0609020204030204" pitchFamily="49" charset="0"/>
              </a:rPr>
              <a:t>    int x = max(3, 7);</a:t>
            </a:r>
            <a:br>
              <a:rPr lang="en-US" altLang="en-US" dirty="0">
                <a:latin typeface="Consolas" panose="020B0609020204030204" pitchFamily="49" charset="0"/>
              </a:rPr>
            </a:br>
            <a:r>
              <a:rPr lang="en-US" altLang="en-US" dirty="0">
                <a:latin typeface="Consolas" panose="020B0609020204030204" pitchFamily="49" charset="0"/>
              </a:rPr>
              <a:t>    if (x != 7) {</a:t>
            </a:r>
            <a:br>
              <a:rPr lang="en-US" altLang="en-US" dirty="0">
                <a:latin typeface="Consolas" panose="020B0609020204030204" pitchFamily="49" charset="0"/>
              </a:rPr>
            </a:br>
            <a:r>
              <a:rPr lang="en-US" altLang="en-US" dirty="0">
                <a:latin typeface="Consolas" panose="020B0609020204030204" pitchFamily="49" charset="0"/>
              </a:rPr>
              <a:t>        </a:t>
            </a:r>
            <a:r>
              <a:rPr lang="en-US" altLang="en-US" dirty="0" err="1">
                <a:latin typeface="Consolas" panose="020B0609020204030204" pitchFamily="49" charset="0"/>
              </a:rPr>
              <a:t>System.out.println</a:t>
            </a:r>
            <a:r>
              <a:rPr lang="en-US" altLang="en-US" dirty="0">
                <a:latin typeface="Consolas" panose="020B0609020204030204" pitchFamily="49" charset="0"/>
              </a:rPr>
              <a:t>("max(3, 7) gives " + x);</a:t>
            </a:r>
            <a:br>
              <a:rPr lang="en-US" altLang="en-US" dirty="0">
                <a:latin typeface="Consolas" panose="020B0609020204030204" pitchFamily="49" charset="0"/>
              </a:rPr>
            </a:br>
            <a:r>
              <a:rPr lang="en-US" altLang="en-US" dirty="0">
                <a:latin typeface="Consolas" panose="020B0609020204030204" pitchFamily="49" charset="0"/>
              </a:rPr>
              <a:t>    }</a:t>
            </a:r>
            <a:br>
              <a:rPr lang="en-US" altLang="en-US" dirty="0">
                <a:latin typeface="Consolas" panose="020B0609020204030204" pitchFamily="49" charset="0"/>
              </a:rPr>
            </a:br>
            <a:r>
              <a:rPr lang="en-US" altLang="en-US" dirty="0">
                <a:latin typeface="Consolas" panose="020B0609020204030204" pitchFamily="49" charset="0"/>
              </a:rPr>
              <a:t>    x = max(3, -7);</a:t>
            </a:r>
            <a:br>
              <a:rPr lang="en-US" altLang="en-US" dirty="0">
                <a:latin typeface="Consolas" panose="020B0609020204030204" pitchFamily="49" charset="0"/>
              </a:rPr>
            </a:br>
            <a:r>
              <a:rPr lang="en-US" altLang="en-US" dirty="0">
                <a:latin typeface="Consolas" panose="020B0609020204030204" pitchFamily="49" charset="0"/>
              </a:rPr>
              <a:t>    if (x != 3) {</a:t>
            </a:r>
            <a:br>
              <a:rPr lang="en-US" altLang="en-US" dirty="0">
                <a:latin typeface="Consolas" panose="020B0609020204030204" pitchFamily="49" charset="0"/>
              </a:rPr>
            </a:br>
            <a:r>
              <a:rPr lang="en-US" altLang="en-US" dirty="0">
                <a:latin typeface="Consolas" panose="020B0609020204030204" pitchFamily="49" charset="0"/>
              </a:rPr>
              <a:t>        </a:t>
            </a:r>
            <a:r>
              <a:rPr lang="en-US" altLang="en-US" dirty="0" err="1">
                <a:latin typeface="Consolas" panose="020B0609020204030204" pitchFamily="49" charset="0"/>
              </a:rPr>
              <a:t>System.out.println</a:t>
            </a:r>
            <a:r>
              <a:rPr lang="en-US" altLang="en-US" dirty="0">
                <a:latin typeface="Consolas" panose="020B0609020204030204" pitchFamily="49" charset="0"/>
              </a:rPr>
              <a:t>("max(3, -7) gives " + x);</a:t>
            </a:r>
            <a:br>
              <a:rPr lang="en-US" altLang="en-US" dirty="0">
                <a:latin typeface="Consolas" panose="020B0609020204030204" pitchFamily="49" charset="0"/>
              </a:rPr>
            </a:br>
            <a:r>
              <a:rPr lang="en-US" altLang="en-US" dirty="0">
                <a:latin typeface="Consolas" panose="020B0609020204030204" pitchFamily="49" charset="0"/>
              </a:rPr>
              <a:t>    }</a:t>
            </a:r>
            <a:br>
              <a:rPr lang="en-US" altLang="en-US" dirty="0">
                <a:latin typeface="Consolas" panose="020B0609020204030204" pitchFamily="49" charset="0"/>
              </a:rPr>
            </a:br>
            <a:r>
              <a:rPr lang="en-US" altLang="en-US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en-US" dirty="0">
                <a:latin typeface="Consolas" panose="020B0609020204030204" pitchFamily="49" charset="0"/>
              </a:rPr>
              <a:t>public static void main(String[] </a:t>
            </a:r>
            <a:r>
              <a:rPr lang="en-US" altLang="en-US" dirty="0" err="1">
                <a:latin typeface="Consolas" panose="020B0609020204030204" pitchFamily="49" charset="0"/>
              </a:rPr>
              <a:t>args</a:t>
            </a:r>
            <a:r>
              <a:rPr lang="en-US" altLang="en-US" dirty="0">
                <a:latin typeface="Consolas" panose="020B0609020204030204" pitchFamily="49" charset="0"/>
              </a:rPr>
              <a:t>) {</a:t>
            </a:r>
            <a:br>
              <a:rPr lang="en-US" altLang="en-US" dirty="0">
                <a:latin typeface="Consolas" panose="020B0609020204030204" pitchFamily="49" charset="0"/>
              </a:rPr>
            </a:br>
            <a:r>
              <a:rPr lang="en-US" altLang="en-US" dirty="0">
                <a:latin typeface="Consolas" panose="020B0609020204030204" pitchFamily="49" charset="0"/>
              </a:rPr>
              <a:t>    new </a:t>
            </a:r>
            <a:r>
              <a:rPr lang="en-US" altLang="en-US" dirty="0" err="1">
                <a:latin typeface="Consolas" panose="020B0609020204030204" pitchFamily="49" charset="0"/>
              </a:rPr>
              <a:t>MyClass</a:t>
            </a:r>
            <a:r>
              <a:rPr lang="en-US" altLang="en-US" dirty="0">
                <a:latin typeface="Consolas" panose="020B0609020204030204" pitchFamily="49" charset="0"/>
              </a:rPr>
              <a:t>().</a:t>
            </a:r>
            <a:r>
              <a:rPr lang="en-US" altLang="en-US" dirty="0" err="1">
                <a:latin typeface="Consolas" panose="020B0609020204030204" pitchFamily="49" charset="0"/>
              </a:rPr>
              <a:t>testMax</a:t>
            </a:r>
            <a:r>
              <a:rPr lang="en-US" altLang="en-US" dirty="0">
                <a:latin typeface="Consolas" panose="020B0609020204030204" pitchFamily="49" charset="0"/>
              </a:rPr>
              <a:t>();</a:t>
            </a:r>
            <a:br>
              <a:rPr lang="en-US" altLang="en-US" dirty="0">
                <a:latin typeface="Consolas" panose="020B0609020204030204" pitchFamily="49" charset="0"/>
              </a:rPr>
            </a:br>
            <a:r>
              <a:rPr lang="en-US" altLang="en-US" dirty="0">
                <a:latin typeface="Consolas" panose="020B0609020204030204" pitchFamily="49" charset="0"/>
              </a:rPr>
              <a:t>}</a:t>
            </a:r>
          </a:p>
          <a:p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86ABBB-BF08-A8C0-CAED-8229C74EB252}"/>
              </a:ext>
            </a:extLst>
          </p:cNvPr>
          <p:cNvSpPr txBox="1"/>
          <p:nvPr/>
        </p:nvSpPr>
        <p:spPr>
          <a:xfrm>
            <a:off x="6400800" y="5569545"/>
            <a:ext cx="2743200" cy="92333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Why do people do this?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are the challenges?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2A716-A755-4DB6-27D0-F59082386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4582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Improved model: using </a:t>
            </a:r>
            <a:r>
              <a:rPr lang="en-US" dirty="0">
                <a:latin typeface="Consolas" panose="020B0609020204030204" pitchFamily="49" charset="0"/>
              </a:rPr>
              <a:t>JUnit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3A0E597-9EB0-C2AD-FE3E-1A9A9220D5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2901" y="1820370"/>
            <a:ext cx="3771899" cy="4667250"/>
          </a:xfr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public class Counter 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int count = 0;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	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public int increment() 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return count += 1;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}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	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public int decrement() 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return count -= 1;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}</a:t>
            </a:r>
            <a:br>
              <a:rPr lang="en-US" dirty="0">
                <a:latin typeface="Consolas" panose="020B0609020204030204" pitchFamily="49" charset="0"/>
              </a:rPr>
            </a:b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public int </a:t>
            </a:r>
            <a:r>
              <a:rPr lang="en-US" dirty="0" err="1">
                <a:latin typeface="Consolas" panose="020B0609020204030204" pitchFamily="49" charset="0"/>
              </a:rPr>
              <a:t>getCount</a:t>
            </a:r>
            <a:r>
              <a:rPr lang="en-US" dirty="0">
                <a:latin typeface="Consolas" panose="020B0609020204030204" pitchFamily="49" charset="0"/>
              </a:rPr>
              <a:t>() {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    return count;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  }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968A06-D8CC-620F-1ACD-2008BE483C8B}"/>
              </a:ext>
            </a:extLst>
          </p:cNvPr>
          <p:cNvSpPr txBox="1"/>
          <p:nvPr/>
        </p:nvSpPr>
        <p:spPr>
          <a:xfrm>
            <a:off x="4495800" y="1981200"/>
            <a:ext cx="6096000" cy="418576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en-US" sz="1400" dirty="0">
                <a:latin typeface="Consolas" panose="020B0609020204030204" pitchFamily="49" charset="0"/>
              </a:rPr>
              <a:t>public class </a:t>
            </a:r>
            <a:r>
              <a:rPr lang="en-US" altLang="en-US" sz="1400" dirty="0" err="1">
                <a:latin typeface="Consolas" panose="020B0609020204030204" pitchFamily="49" charset="0"/>
              </a:rPr>
              <a:t>CounterTest</a:t>
            </a:r>
            <a:r>
              <a:rPr lang="en-US" altLang="en-US" sz="1400" dirty="0">
                <a:latin typeface="Consolas" panose="020B0609020204030204" pitchFamily="49" charset="0"/>
              </a:rPr>
              <a:t> {</a:t>
            </a:r>
            <a:br>
              <a:rPr lang="en-US" altLang="en-US" sz="1400" dirty="0">
                <a:latin typeface="Consolas" panose="020B0609020204030204" pitchFamily="49" charset="0"/>
              </a:rPr>
            </a:br>
            <a:r>
              <a:rPr lang="en-US" altLang="en-US" sz="1400" dirty="0">
                <a:latin typeface="Consolas" panose="020B0609020204030204" pitchFamily="49" charset="0"/>
              </a:rPr>
              <a:t>    Counter counter1; // declare a Counter here</a:t>
            </a:r>
          </a:p>
          <a:p>
            <a:br>
              <a:rPr lang="en-US" altLang="en-US" sz="1400" dirty="0">
                <a:latin typeface="Consolas" panose="020B0609020204030204" pitchFamily="49" charset="0"/>
              </a:rPr>
            </a:br>
            <a:r>
              <a:rPr lang="en-US" altLang="en-US" sz="1400" dirty="0">
                <a:latin typeface="Consolas" panose="020B0609020204030204" pitchFamily="49" charset="0"/>
              </a:rPr>
              <a:t>    @BeforeEach</a:t>
            </a:r>
            <a:br>
              <a:rPr lang="en-US" altLang="en-US" sz="1400" dirty="0">
                <a:latin typeface="Consolas" panose="020B0609020204030204" pitchFamily="49" charset="0"/>
              </a:rPr>
            </a:br>
            <a:r>
              <a:rPr lang="en-US" altLang="en-US" sz="1400" dirty="0">
                <a:latin typeface="Consolas" panose="020B0609020204030204" pitchFamily="49" charset="0"/>
              </a:rPr>
              <a:t>    void </a:t>
            </a:r>
            <a:r>
              <a:rPr lang="en-US" altLang="en-US" sz="1400" dirty="0" err="1">
                <a:latin typeface="Consolas" panose="020B0609020204030204" pitchFamily="49" charset="0"/>
              </a:rPr>
              <a:t>setUp</a:t>
            </a:r>
            <a:r>
              <a:rPr lang="en-US" altLang="en-US" sz="1400" dirty="0">
                <a:latin typeface="Consolas" panose="020B0609020204030204" pitchFamily="49" charset="0"/>
              </a:rPr>
              <a:t>() {</a:t>
            </a:r>
            <a:br>
              <a:rPr lang="en-US" altLang="en-US" sz="1400" dirty="0">
                <a:latin typeface="Consolas" panose="020B0609020204030204" pitchFamily="49" charset="0"/>
              </a:rPr>
            </a:br>
            <a:r>
              <a:rPr lang="en-US" altLang="en-US" sz="1400" dirty="0">
                <a:latin typeface="Consolas" panose="020B0609020204030204" pitchFamily="49" charset="0"/>
              </a:rPr>
              <a:t>        counter1 = new Counter(); // counter initialized</a:t>
            </a:r>
            <a:br>
              <a:rPr lang="en-US" altLang="en-US" sz="1400" dirty="0">
                <a:latin typeface="Consolas" panose="020B0609020204030204" pitchFamily="49" charset="0"/>
              </a:rPr>
            </a:br>
            <a:r>
              <a:rPr lang="en-US" altLang="en-US" sz="1400" dirty="0">
                <a:latin typeface="Consolas" panose="020B0609020204030204" pitchFamily="49" charset="0"/>
              </a:rPr>
              <a:t>    } </a:t>
            </a:r>
            <a:br>
              <a:rPr lang="en-US" altLang="en-US" sz="1400" dirty="0">
                <a:latin typeface="Consolas" panose="020B0609020204030204" pitchFamily="49" charset="0"/>
              </a:rPr>
            </a:br>
            <a:endParaRPr lang="en-US" altLang="en-US" sz="1400" dirty="0">
              <a:latin typeface="Consolas" panose="020B0609020204030204" pitchFamily="49" charset="0"/>
            </a:endParaRPr>
          </a:p>
          <a:p>
            <a:r>
              <a:rPr lang="en-US" altLang="en-US" sz="1400" dirty="0">
                <a:latin typeface="Consolas" panose="020B0609020204030204" pitchFamily="49" charset="0"/>
              </a:rPr>
              <a:t>    @Test</a:t>
            </a:r>
            <a:br>
              <a:rPr lang="en-US" altLang="en-US" sz="1400" dirty="0">
                <a:latin typeface="Consolas" panose="020B0609020204030204" pitchFamily="49" charset="0"/>
              </a:rPr>
            </a:br>
            <a:r>
              <a:rPr lang="en-US" altLang="en-US" sz="1400" dirty="0">
                <a:latin typeface="Consolas" panose="020B0609020204030204" pitchFamily="49" charset="0"/>
              </a:rPr>
              <a:t>    public void </a:t>
            </a:r>
            <a:r>
              <a:rPr lang="en-US" altLang="en-US" sz="1400" dirty="0" err="1">
                <a:latin typeface="Consolas" panose="020B0609020204030204" pitchFamily="49" charset="0"/>
              </a:rPr>
              <a:t>testIncrement</a:t>
            </a:r>
            <a:r>
              <a:rPr lang="en-US" altLang="en-US" sz="1400" dirty="0">
                <a:latin typeface="Consolas" panose="020B0609020204030204" pitchFamily="49" charset="0"/>
              </a:rPr>
              <a:t>() {</a:t>
            </a:r>
            <a:br>
              <a:rPr lang="en-US" altLang="en-US" sz="1400" dirty="0">
                <a:latin typeface="Consolas" panose="020B0609020204030204" pitchFamily="49" charset="0"/>
              </a:rPr>
            </a:br>
            <a:r>
              <a:rPr lang="en-US" altLang="en-US" sz="1400" dirty="0">
                <a:latin typeface="Consolas" panose="020B0609020204030204" pitchFamily="49" charset="0"/>
              </a:rPr>
              <a:t>        </a:t>
            </a:r>
            <a:r>
              <a:rPr lang="en-US" altLang="en-US" sz="1400" dirty="0" err="1">
                <a:latin typeface="Consolas" panose="020B0609020204030204" pitchFamily="49" charset="0"/>
              </a:rPr>
              <a:t>assertTrue</a:t>
            </a:r>
            <a:r>
              <a:rPr lang="en-US" altLang="en-US" sz="1400" dirty="0">
                <a:latin typeface="Consolas" panose="020B0609020204030204" pitchFamily="49" charset="0"/>
              </a:rPr>
              <a:t>(counter1.increment() == 1);</a:t>
            </a:r>
            <a:br>
              <a:rPr lang="en-US" altLang="en-US" sz="1400" dirty="0">
                <a:latin typeface="Consolas" panose="020B0609020204030204" pitchFamily="49" charset="0"/>
              </a:rPr>
            </a:br>
            <a:r>
              <a:rPr lang="en-US" altLang="en-US" sz="1400" dirty="0">
                <a:latin typeface="Consolas" panose="020B0609020204030204" pitchFamily="49" charset="0"/>
              </a:rPr>
              <a:t>        </a:t>
            </a:r>
            <a:r>
              <a:rPr lang="en-US" altLang="en-US" sz="1400" dirty="0" err="1">
                <a:latin typeface="Consolas" panose="020B0609020204030204" pitchFamily="49" charset="0"/>
              </a:rPr>
              <a:t>assertTrue</a:t>
            </a:r>
            <a:r>
              <a:rPr lang="en-US" altLang="en-US" sz="1400" dirty="0">
                <a:latin typeface="Consolas" panose="020B0609020204030204" pitchFamily="49" charset="0"/>
              </a:rPr>
              <a:t>(counter1.increment() == 2);</a:t>
            </a:r>
            <a:br>
              <a:rPr lang="en-US" altLang="en-US" sz="1400" dirty="0">
                <a:latin typeface="Consolas" panose="020B0609020204030204" pitchFamily="49" charset="0"/>
              </a:rPr>
            </a:br>
            <a:r>
              <a:rPr lang="en-US" altLang="en-US" sz="1400" dirty="0">
                <a:latin typeface="Consolas" panose="020B0609020204030204" pitchFamily="49" charset="0"/>
              </a:rPr>
              <a:t>     }</a:t>
            </a:r>
          </a:p>
          <a:p>
            <a:br>
              <a:rPr lang="en-US" altLang="en-US" sz="1400" dirty="0">
                <a:latin typeface="Consolas" panose="020B0609020204030204" pitchFamily="49" charset="0"/>
              </a:rPr>
            </a:br>
            <a:r>
              <a:rPr lang="en-US" altLang="en-US" sz="1400" dirty="0">
                <a:latin typeface="Consolas" panose="020B0609020204030204" pitchFamily="49" charset="0"/>
              </a:rPr>
              <a:t>    @Test</a:t>
            </a:r>
            <a:br>
              <a:rPr lang="en-US" altLang="en-US" sz="1400" dirty="0">
                <a:latin typeface="Consolas" panose="020B0609020204030204" pitchFamily="49" charset="0"/>
              </a:rPr>
            </a:br>
            <a:r>
              <a:rPr lang="en-US" altLang="en-US" sz="1400" dirty="0">
                <a:latin typeface="Consolas" panose="020B0609020204030204" pitchFamily="49" charset="0"/>
              </a:rPr>
              <a:t>    public void </a:t>
            </a:r>
            <a:r>
              <a:rPr lang="en-US" altLang="en-US" sz="1400" dirty="0" err="1">
                <a:latin typeface="Consolas" panose="020B0609020204030204" pitchFamily="49" charset="0"/>
              </a:rPr>
              <a:t>testDecrement</a:t>
            </a:r>
            <a:r>
              <a:rPr lang="en-US" altLang="en-US" sz="1400" dirty="0">
                <a:latin typeface="Consolas" panose="020B0609020204030204" pitchFamily="49" charset="0"/>
              </a:rPr>
              <a:t>() {</a:t>
            </a:r>
            <a:br>
              <a:rPr lang="en-US" altLang="en-US" sz="1400" dirty="0">
                <a:latin typeface="Consolas" panose="020B0609020204030204" pitchFamily="49" charset="0"/>
              </a:rPr>
            </a:br>
            <a:r>
              <a:rPr lang="en-US" altLang="en-US" sz="1400" dirty="0">
                <a:latin typeface="Consolas" panose="020B0609020204030204" pitchFamily="49" charset="0"/>
              </a:rPr>
              <a:t>        </a:t>
            </a:r>
            <a:r>
              <a:rPr lang="en-US" altLang="en-US" sz="1400" dirty="0" err="1">
                <a:latin typeface="Consolas" panose="020B0609020204030204" pitchFamily="49" charset="0"/>
              </a:rPr>
              <a:t>assertTrue</a:t>
            </a:r>
            <a:r>
              <a:rPr lang="en-US" altLang="en-US" sz="1400" dirty="0">
                <a:latin typeface="Consolas" panose="020B0609020204030204" pitchFamily="49" charset="0"/>
              </a:rPr>
              <a:t>(counter1.decrement() == -1);</a:t>
            </a:r>
            <a:br>
              <a:rPr lang="en-US" altLang="en-US" sz="1400" dirty="0">
                <a:latin typeface="Consolas" panose="020B0609020204030204" pitchFamily="49" charset="0"/>
              </a:rPr>
            </a:br>
            <a:r>
              <a:rPr lang="en-US" altLang="en-US" sz="1400" dirty="0">
                <a:latin typeface="Consolas" panose="020B0609020204030204" pitchFamily="49" charset="0"/>
              </a:rPr>
              <a:t>    }</a:t>
            </a:r>
            <a:br>
              <a:rPr lang="en-US" altLang="en-US" sz="1400" dirty="0">
                <a:latin typeface="Consolas" panose="020B0609020204030204" pitchFamily="49" charset="0"/>
              </a:rPr>
            </a:br>
            <a:r>
              <a:rPr lang="en-US" altLang="en-US" sz="14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22FE93-75BE-D445-03A4-EBD172CBD4A4}"/>
              </a:ext>
            </a:extLst>
          </p:cNvPr>
          <p:cNvSpPr txBox="1"/>
          <p:nvPr/>
        </p:nvSpPr>
        <p:spPr>
          <a:xfrm>
            <a:off x="8915400" y="4572000"/>
            <a:ext cx="2895600" cy="2031325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Note: </a:t>
            </a:r>
            <a:r>
              <a:rPr lang="en-US" dirty="0">
                <a:latin typeface="Consolas" panose="020B0609020204030204" pitchFamily="49" charset="0"/>
              </a:rPr>
              <a:t>@BeforeEach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Also have </a:t>
            </a:r>
            <a:r>
              <a:rPr lang="en-US" dirty="0">
                <a:latin typeface="Consolas" panose="020B0609020204030204" pitchFamily="49" charset="0"/>
              </a:rPr>
              <a:t>@AfterEach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Wins for this method?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Don’t have to look at output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Tests are shorter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Scales to larger code</a:t>
            </a:r>
          </a:p>
        </p:txBody>
      </p:sp>
    </p:spTree>
    <p:extLst>
      <p:ext uri="{BB962C8B-B14F-4D97-AF65-F5344CB8AC3E}">
        <p14:creationId xmlns:p14="http://schemas.microsoft.com/office/powerpoint/2010/main" val="352395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4698"/>
            <a:ext cx="6858000" cy="798444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Terminology, strategy</a:t>
            </a:r>
          </a:p>
        </p:txBody>
      </p:sp>
      <p:sp>
        <p:nvSpPr>
          <p:cNvPr id="57364" name="Rectangle 20"/>
          <p:cNvSpPr>
            <a:spLocks noGrp="1" noChangeArrowheads="1"/>
          </p:cNvSpPr>
          <p:nvPr>
            <p:ph idx="4294967295"/>
          </p:nvPr>
        </p:nvSpPr>
        <p:spPr>
          <a:xfrm>
            <a:off x="4552260" y="2545591"/>
            <a:ext cx="7165975" cy="404495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Unit test: each focused on a single class</a:t>
            </a:r>
          </a:p>
          <a:p>
            <a:pPr lvl="1"/>
            <a:r>
              <a:rPr lang="en-US" altLang="en-US" dirty="0"/>
              <a:t>Could have multiple ones per class for complex classes</a:t>
            </a:r>
          </a:p>
          <a:p>
            <a:r>
              <a:rPr lang="en-US" altLang="en-US" dirty="0"/>
              <a:t>Common: each test case focuses on one method</a:t>
            </a:r>
          </a:p>
          <a:p>
            <a:pPr lvl="1"/>
            <a:r>
              <a:rPr lang="en-US" altLang="en-US" dirty="0"/>
              <a:t>Complex methods: multiple test cases	</a:t>
            </a:r>
          </a:p>
          <a:p>
            <a:pPr lvl="1"/>
            <a:r>
              <a:rPr lang="en-US" altLang="en-US" dirty="0"/>
              <a:t>Some methods come in pairs: setters and getters would likely be tested together</a:t>
            </a:r>
          </a:p>
          <a:p>
            <a:r>
              <a:rPr lang="en-US" altLang="en-US" dirty="0"/>
              <a:t>Test suite: multiple unit tests</a:t>
            </a:r>
          </a:p>
          <a:p>
            <a:r>
              <a:rPr lang="en-US" altLang="en-US" dirty="0"/>
              <a:t>Test fixture: software support for running tests</a:t>
            </a:r>
          </a:p>
          <a:p>
            <a:r>
              <a:rPr lang="en-US" altLang="en-US" dirty="0"/>
              <a:t>Goal: clear scope to </a:t>
            </a:r>
            <a:r>
              <a:rPr lang="en-US" altLang="en-US" i="1" dirty="0"/>
              <a:t>every</a:t>
            </a:r>
            <a:r>
              <a:rPr lang="en-US" altLang="en-US" dirty="0"/>
              <a:t> test case</a:t>
            </a:r>
          </a:p>
          <a:p>
            <a:pPr lvl="1"/>
            <a:r>
              <a:rPr lang="en-US" altLang="en-US" dirty="0"/>
              <a:t>Test a feature of the class</a:t>
            </a:r>
          </a:p>
          <a:p>
            <a:pPr lvl="1"/>
            <a:r>
              <a:rPr lang="en-US" altLang="en-US" dirty="0"/>
              <a:t>Complex features: multiple test cases </a:t>
            </a:r>
          </a:p>
          <a:p>
            <a:r>
              <a:rPr lang="en-US" altLang="en-US" dirty="0"/>
              <a:t>Integration testing: limited support in JUnit</a:t>
            </a:r>
          </a:p>
          <a:p>
            <a:pPr lvl="1"/>
            <a:r>
              <a:rPr lang="en-US" altLang="en-US" dirty="0"/>
              <a:t>Can simply create a unit test, but harder to reset state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8262C88-8DE5-4018-D92F-91E7A2D13CDA}"/>
              </a:ext>
            </a:extLst>
          </p:cNvPr>
          <p:cNvGrpSpPr/>
          <p:nvPr/>
        </p:nvGrpSpPr>
        <p:grpSpPr>
          <a:xfrm>
            <a:off x="457200" y="1447800"/>
            <a:ext cx="6172200" cy="5142741"/>
            <a:chOff x="2514600" y="1334259"/>
            <a:chExt cx="6172200" cy="5142741"/>
          </a:xfrm>
        </p:grpSpPr>
        <p:sp>
          <p:nvSpPr>
            <p:cNvPr id="57349" name="AutoShape 5"/>
            <p:cNvSpPr>
              <a:spLocks noChangeArrowheads="1"/>
            </p:cNvSpPr>
            <p:nvPr/>
          </p:nvSpPr>
          <p:spPr bwMode="auto">
            <a:xfrm>
              <a:off x="2531165" y="1334259"/>
              <a:ext cx="3433763" cy="4725988"/>
            </a:xfrm>
            <a:prstGeom prst="flowChartAlternateProcess">
              <a:avLst/>
            </a:prstGeom>
            <a:solidFill>
              <a:srgbClr val="FFCCCC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test suite</a:t>
              </a:r>
            </a:p>
          </p:txBody>
        </p:sp>
        <p:sp>
          <p:nvSpPr>
            <p:cNvPr id="57352" name="AutoShape 8"/>
            <p:cNvSpPr>
              <a:spLocks noChangeArrowheads="1"/>
            </p:cNvSpPr>
            <p:nvPr/>
          </p:nvSpPr>
          <p:spPr bwMode="auto">
            <a:xfrm>
              <a:off x="2824164" y="4799014"/>
              <a:ext cx="2668587" cy="1146175"/>
            </a:xfrm>
            <a:prstGeom prst="flowChartAlternateProcess">
              <a:avLst/>
            </a:prstGeom>
            <a:solidFill>
              <a:srgbClr val="CCFFCC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unit test (for one class)</a:t>
              </a:r>
            </a:p>
          </p:txBody>
        </p:sp>
        <p:grpSp>
          <p:nvGrpSpPr>
            <p:cNvPr id="57366" name="Group 22"/>
            <p:cNvGrpSpPr>
              <a:grpSpLocks/>
            </p:cNvGrpSpPr>
            <p:nvPr/>
          </p:nvGrpSpPr>
          <p:grpSpPr bwMode="auto">
            <a:xfrm>
              <a:off x="2825750" y="1906588"/>
              <a:ext cx="2668588" cy="1143000"/>
              <a:chOff x="820" y="1201"/>
              <a:chExt cx="1681" cy="720"/>
            </a:xfrm>
          </p:grpSpPr>
          <p:sp>
            <p:nvSpPr>
              <p:cNvPr id="21523" name="AutoShape 6"/>
              <p:cNvSpPr>
                <a:spLocks noChangeArrowheads="1"/>
              </p:cNvSpPr>
              <p:nvPr/>
            </p:nvSpPr>
            <p:spPr bwMode="auto">
              <a:xfrm>
                <a:off x="820" y="1201"/>
                <a:ext cx="1681" cy="720"/>
              </a:xfrm>
              <a:prstGeom prst="flowChartAlternateProcess">
                <a:avLst/>
              </a:prstGeom>
              <a:solidFill>
                <a:srgbClr val="CCFFCC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another unit test</a:t>
                </a:r>
              </a:p>
            </p:txBody>
          </p:sp>
          <p:sp>
            <p:nvSpPr>
              <p:cNvPr id="21524" name="AutoShape 9"/>
              <p:cNvSpPr>
                <a:spLocks noChangeArrowheads="1"/>
              </p:cNvSpPr>
              <p:nvPr/>
            </p:nvSpPr>
            <p:spPr bwMode="auto">
              <a:xfrm>
                <a:off x="915" y="1489"/>
                <a:ext cx="1440" cy="144"/>
              </a:xfrm>
              <a:prstGeom prst="flowChartProcess">
                <a:avLst/>
              </a:prstGeom>
              <a:solidFill>
                <a:srgbClr val="FFFFCC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test case (for one method)</a:t>
                </a:r>
              </a:p>
            </p:txBody>
          </p:sp>
          <p:sp>
            <p:nvSpPr>
              <p:cNvPr id="21525" name="AutoShape 10"/>
              <p:cNvSpPr>
                <a:spLocks noChangeArrowheads="1"/>
              </p:cNvSpPr>
              <p:nvPr/>
            </p:nvSpPr>
            <p:spPr bwMode="auto">
              <a:xfrm>
                <a:off x="915" y="1681"/>
                <a:ext cx="1440" cy="144"/>
              </a:xfrm>
              <a:prstGeom prst="flowChartProcess">
                <a:avLst/>
              </a:prstGeom>
              <a:solidFill>
                <a:srgbClr val="FFFFCC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another test case</a:t>
                </a:r>
              </a:p>
            </p:txBody>
          </p:sp>
        </p:grpSp>
        <p:sp>
          <p:nvSpPr>
            <p:cNvPr id="57358" name="AutoShape 14"/>
            <p:cNvSpPr>
              <a:spLocks noChangeArrowheads="1"/>
            </p:cNvSpPr>
            <p:nvPr/>
          </p:nvSpPr>
          <p:spPr bwMode="auto">
            <a:xfrm>
              <a:off x="2976563" y="5257800"/>
              <a:ext cx="2286000" cy="228600"/>
            </a:xfrm>
            <a:prstGeom prst="flowChartProcess">
              <a:avLst/>
            </a:prstGeom>
            <a:solidFill>
              <a:srgbClr val="FFFFCC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test case (for one method)</a:t>
              </a:r>
            </a:p>
          </p:txBody>
        </p:sp>
        <p:grpSp>
          <p:nvGrpSpPr>
            <p:cNvPr id="57365" name="Group 21"/>
            <p:cNvGrpSpPr>
              <a:grpSpLocks/>
            </p:cNvGrpSpPr>
            <p:nvPr/>
          </p:nvGrpSpPr>
          <p:grpSpPr bwMode="auto">
            <a:xfrm>
              <a:off x="2824164" y="3201988"/>
              <a:ext cx="2668587" cy="1447800"/>
              <a:chOff x="819" y="2017"/>
              <a:chExt cx="1681" cy="912"/>
            </a:xfrm>
          </p:grpSpPr>
          <p:sp>
            <p:nvSpPr>
              <p:cNvPr id="21519" name="AutoShape 7"/>
              <p:cNvSpPr>
                <a:spLocks noChangeArrowheads="1"/>
              </p:cNvSpPr>
              <p:nvPr/>
            </p:nvSpPr>
            <p:spPr bwMode="auto">
              <a:xfrm>
                <a:off x="819" y="2017"/>
                <a:ext cx="1681" cy="912"/>
              </a:xfrm>
              <a:prstGeom prst="flowChartAlternateProcess">
                <a:avLst/>
              </a:prstGeom>
              <a:solidFill>
                <a:srgbClr val="CCFFCC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another unit test</a:t>
                </a:r>
              </a:p>
            </p:txBody>
          </p:sp>
          <p:sp>
            <p:nvSpPr>
              <p:cNvPr id="21520" name="AutoShape 11"/>
              <p:cNvSpPr>
                <a:spLocks noChangeArrowheads="1"/>
              </p:cNvSpPr>
              <p:nvPr/>
            </p:nvSpPr>
            <p:spPr bwMode="auto">
              <a:xfrm>
                <a:off x="915" y="2305"/>
                <a:ext cx="1440" cy="144"/>
              </a:xfrm>
              <a:prstGeom prst="flowChartProcess">
                <a:avLst/>
              </a:prstGeom>
              <a:solidFill>
                <a:srgbClr val="FFFFCC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another test case</a:t>
                </a:r>
              </a:p>
            </p:txBody>
          </p:sp>
          <p:sp>
            <p:nvSpPr>
              <p:cNvPr id="21521" name="AutoShape 12"/>
              <p:cNvSpPr>
                <a:spLocks noChangeArrowheads="1"/>
              </p:cNvSpPr>
              <p:nvPr/>
            </p:nvSpPr>
            <p:spPr bwMode="auto">
              <a:xfrm>
                <a:off x="915" y="2497"/>
                <a:ext cx="1440" cy="144"/>
              </a:xfrm>
              <a:prstGeom prst="flowChartProcess">
                <a:avLst/>
              </a:prstGeom>
              <a:solidFill>
                <a:srgbClr val="FFFFCC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another test case</a:t>
                </a:r>
              </a:p>
            </p:txBody>
          </p:sp>
          <p:sp>
            <p:nvSpPr>
              <p:cNvPr id="21522" name="AutoShape 15"/>
              <p:cNvSpPr>
                <a:spLocks noChangeArrowheads="1"/>
              </p:cNvSpPr>
              <p:nvPr/>
            </p:nvSpPr>
            <p:spPr bwMode="auto">
              <a:xfrm>
                <a:off x="915" y="2689"/>
                <a:ext cx="1440" cy="144"/>
              </a:xfrm>
              <a:prstGeom prst="flowChartProcess">
                <a:avLst/>
              </a:prstGeom>
              <a:solidFill>
                <a:srgbClr val="FFFFCC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another test case</a:t>
                </a:r>
              </a:p>
            </p:txBody>
          </p:sp>
        </p:grpSp>
        <p:sp>
          <p:nvSpPr>
            <p:cNvPr id="57360" name="AutoShape 16"/>
            <p:cNvSpPr>
              <a:spLocks noChangeArrowheads="1"/>
            </p:cNvSpPr>
            <p:nvPr/>
          </p:nvSpPr>
          <p:spPr bwMode="auto">
            <a:xfrm>
              <a:off x="2514600" y="6096000"/>
              <a:ext cx="3429000" cy="381000"/>
            </a:xfrm>
            <a:prstGeom prst="flowChartProcess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chemeClr val="bg1"/>
                  </a:solidFill>
                  <a:latin typeface="Trebuchet MS" panose="020B0603020202020204" pitchFamily="34" charset="0"/>
                </a:rPr>
                <a:t>test fixture</a:t>
              </a:r>
            </a:p>
          </p:txBody>
        </p:sp>
        <p:grpSp>
          <p:nvGrpSpPr>
            <p:cNvPr id="57367" name="Group 23"/>
            <p:cNvGrpSpPr>
              <a:grpSpLocks/>
            </p:cNvGrpSpPr>
            <p:nvPr/>
          </p:nvGrpSpPr>
          <p:grpSpPr bwMode="auto">
            <a:xfrm>
              <a:off x="5943600" y="1447800"/>
              <a:ext cx="2743200" cy="685800"/>
              <a:chOff x="2784" y="912"/>
              <a:chExt cx="1728" cy="528"/>
            </a:xfrm>
          </p:grpSpPr>
          <p:sp>
            <p:nvSpPr>
              <p:cNvPr id="21517" name="AutoShape 18"/>
              <p:cNvSpPr>
                <a:spLocks noChangeArrowheads="1"/>
              </p:cNvSpPr>
              <p:nvPr/>
            </p:nvSpPr>
            <p:spPr bwMode="auto">
              <a:xfrm>
                <a:off x="3216" y="912"/>
                <a:ext cx="1296" cy="528"/>
              </a:xfrm>
              <a:prstGeom prst="flowChartPreparation">
                <a:avLst/>
              </a:prstGeom>
              <a:solidFill>
                <a:srgbClr val="FFFF00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test runner</a:t>
                </a:r>
              </a:p>
            </p:txBody>
          </p:sp>
          <p:sp>
            <p:nvSpPr>
              <p:cNvPr id="21518" name="AutoShape 19"/>
              <p:cNvSpPr>
                <a:spLocks noChangeArrowheads="1"/>
              </p:cNvSpPr>
              <p:nvPr/>
            </p:nvSpPr>
            <p:spPr bwMode="auto">
              <a:xfrm>
                <a:off x="2784" y="1104"/>
                <a:ext cx="432" cy="144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57368" name="AutoShape 24"/>
            <p:cNvSpPr>
              <a:spLocks noChangeArrowheads="1"/>
            </p:cNvSpPr>
            <p:nvPr/>
          </p:nvSpPr>
          <p:spPr bwMode="auto">
            <a:xfrm>
              <a:off x="2971800" y="5562600"/>
              <a:ext cx="2286000" cy="228600"/>
            </a:xfrm>
            <a:prstGeom prst="flowChartProcess">
              <a:avLst/>
            </a:prstGeom>
            <a:solidFill>
              <a:srgbClr val="FFFFCC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another test case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 dirty="0"/>
              <a:t>Stubs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 fontScale="92500"/>
          </a:bodyPr>
          <a:lstStyle/>
          <a:p>
            <a:r>
              <a:rPr lang="en-US" dirty="0"/>
              <a:t>Starting point: write method that “does nothing”</a:t>
            </a:r>
          </a:p>
          <a:p>
            <a:r>
              <a:rPr lang="en-US" dirty="0"/>
              <a:t>If the method has a return value, “nothing” means return correct value</a:t>
            </a:r>
          </a:p>
          <a:p>
            <a:pPr lvl="1"/>
            <a:r>
              <a:rPr lang="en-US" dirty="0"/>
              <a:t>Eg, return true if method returns a </a:t>
            </a:r>
            <a:r>
              <a:rPr lang="en-US" dirty="0" err="1"/>
              <a:t>boolean</a:t>
            </a:r>
            <a:r>
              <a:rPr lang="en-US" dirty="0"/>
              <a:t>, 0 for integers, etc.</a:t>
            </a:r>
          </a:p>
          <a:p>
            <a:r>
              <a:rPr lang="en-US" dirty="0"/>
              <a:t>This allows the code to compile and run even if they ”do the wrong thing”</a:t>
            </a:r>
          </a:p>
          <a:p>
            <a:pPr lvl="1"/>
            <a:r>
              <a:rPr lang="en-US" dirty="0"/>
              <a:t>known as “stubs”</a:t>
            </a:r>
          </a:p>
          <a:p>
            <a:r>
              <a:rPr lang="en-US" dirty="0"/>
              <a:t>Can then write the unit tests</a:t>
            </a:r>
          </a:p>
          <a:p>
            <a:pPr lvl="1"/>
            <a:r>
              <a:rPr lang="en-US" dirty="0"/>
              <a:t>The tests must fail!</a:t>
            </a:r>
          </a:p>
          <a:p>
            <a:pPr lvl="1"/>
            <a:r>
              <a:rPr lang="en-US" dirty="0"/>
              <a:t>“Test the tests”</a:t>
            </a:r>
          </a:p>
          <a:p>
            <a:r>
              <a:rPr lang="en-US" dirty="0"/>
              <a:t>The IDE will generate the test method stubs automatically!</a:t>
            </a:r>
          </a:p>
          <a:p>
            <a:pPr lvl="1"/>
            <a:r>
              <a:rPr lang="en-US" dirty="0"/>
              <a:t>EA will do this too...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1EE59C-ED1B-6BF6-4592-2439413994F4}"/>
              </a:ext>
            </a:extLst>
          </p:cNvPr>
          <p:cNvSpPr txBox="1"/>
          <p:nvPr/>
        </p:nvSpPr>
        <p:spPr>
          <a:xfrm>
            <a:off x="5943600" y="3886200"/>
            <a:ext cx="5410200" cy="101566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Next step, implement some stubs, get their tests to pass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Iterate until full class implemented, tested</a:t>
            </a:r>
          </a:p>
        </p:txBody>
      </p:sp>
    </p:spTree>
    <p:extLst>
      <p:ext uri="{BB962C8B-B14F-4D97-AF65-F5344CB8AC3E}">
        <p14:creationId xmlns:p14="http://schemas.microsoft.com/office/powerpoint/2010/main" val="379827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/>
              <a:t>Test suites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“If it </a:t>
            </a:r>
            <a:r>
              <a:rPr lang="en-US" dirty="0" err="1"/>
              <a:t>ain’t</a:t>
            </a:r>
            <a:r>
              <a:rPr lang="en-US" dirty="0"/>
              <a:t> tested, it’s broke”</a:t>
            </a:r>
          </a:p>
          <a:p>
            <a:pPr lvl="1"/>
            <a:r>
              <a:rPr lang="en-US" dirty="0"/>
              <a:t>We </a:t>
            </a:r>
            <a:r>
              <a:rPr lang="en-US" i="1" dirty="0"/>
              <a:t>have</a:t>
            </a:r>
            <a:r>
              <a:rPr lang="en-US" dirty="0"/>
              <a:t> to test</a:t>
            </a:r>
          </a:p>
          <a:p>
            <a:r>
              <a:rPr lang="en-US" dirty="0"/>
              <a:t>But do we have to write executable unit tests?</a:t>
            </a:r>
          </a:p>
          <a:p>
            <a:pPr lvl="1"/>
            <a:r>
              <a:rPr lang="en-US" dirty="0"/>
              <a:t>Customer does not care if units work, they want functioning systems</a:t>
            </a:r>
          </a:p>
          <a:p>
            <a:pPr lvl="1"/>
            <a:r>
              <a:rPr lang="en-US" dirty="0"/>
              <a:t>It’s extra programming</a:t>
            </a:r>
          </a:p>
          <a:p>
            <a:pPr lvl="1"/>
            <a:r>
              <a:rPr lang="en-US" dirty="0"/>
              <a:t>They have to be maintained</a:t>
            </a:r>
          </a:p>
          <a:p>
            <a:r>
              <a:rPr lang="en-US" dirty="0"/>
              <a:t>Wins:</a:t>
            </a:r>
          </a:p>
          <a:p>
            <a:pPr lvl="1"/>
            <a:r>
              <a:rPr lang="en-US" dirty="0"/>
              <a:t>Solid building blocks make more solid buildings</a:t>
            </a:r>
          </a:p>
          <a:p>
            <a:pPr lvl="1"/>
            <a:r>
              <a:rPr lang="en-US" dirty="0"/>
              <a:t>If you can’t write tests, do you know what the code is supposed to do?</a:t>
            </a:r>
          </a:p>
          <a:p>
            <a:pPr lvl="1"/>
            <a:r>
              <a:rPr lang="en-US" dirty="0"/>
              <a:t>Experiments show writing unit tests decrease debug time</a:t>
            </a:r>
          </a:p>
          <a:p>
            <a:pPr lvl="1"/>
            <a:r>
              <a:rPr lang="en-US" dirty="0"/>
              <a:t>If someone modifies a unit, can determine quickly if it breaks existing code</a:t>
            </a:r>
          </a:p>
          <a:p>
            <a:pPr lvl="1"/>
            <a:r>
              <a:rPr lang="en-US" dirty="0"/>
              <a:t>Much easier to maintain code with tests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rk-background-hasker-presentation" id="{1577FF19-119C-D341-8420-453FB74959AD}" vid="{F6E06238-5418-F24E-ADE0-7239319DCDB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swe2710-presentation</Template>
  <TotalTime>10297</TotalTime>
  <Words>2136</Words>
  <Application>Microsoft Macintosh PowerPoint</Application>
  <PresentationFormat>Widescreen</PresentationFormat>
  <Paragraphs>246</Paragraphs>
  <Slides>20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Consolas</vt:lpstr>
      <vt:lpstr>Corbel</vt:lpstr>
      <vt:lpstr>Tahoma</vt:lpstr>
      <vt:lpstr>Times New Roman</vt:lpstr>
      <vt:lpstr>Trebuchet MS</vt:lpstr>
      <vt:lpstr>Depth</vt:lpstr>
      <vt:lpstr>JUNIT </vt:lpstr>
      <vt:lpstr>Review- Testing</vt:lpstr>
      <vt:lpstr>Testing Phases</vt:lpstr>
      <vt:lpstr>What is Unit Testing?</vt:lpstr>
      <vt:lpstr>Simple unit testing</vt:lpstr>
      <vt:lpstr>Improved model: using JUnit</vt:lpstr>
      <vt:lpstr>Terminology, strategy</vt:lpstr>
      <vt:lpstr>Stubs</vt:lpstr>
      <vt:lpstr>Test suites</vt:lpstr>
      <vt:lpstr>JUnit in IntelliJ</vt:lpstr>
      <vt:lpstr>Running Tests in IntelliJ</vt:lpstr>
      <vt:lpstr>Assert methods</vt:lpstr>
      <vt:lpstr>More assert methods</vt:lpstr>
      <vt:lpstr>Reviewing example</vt:lpstr>
      <vt:lpstr>Review: .equals</vt:lpstr>
      <vt:lpstr>Assert methods</vt:lpstr>
      <vt:lpstr>Keys to effective unit tests: FIRST</vt:lpstr>
      <vt:lpstr>Mutation testing</vt:lpstr>
      <vt:lpstr>Mutation Testing</vt:lpstr>
      <vt:lpstr>Review</vt:lpstr>
    </vt:vector>
  </TitlesOfParts>
  <Company>MSOE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SE-2030</dc:title>
  <dc:subject/>
  <dc:creator>Dr. Mark Hornick;Derek Riley</dc:creator>
  <cp:lastModifiedBy>Rob Hasker</cp:lastModifiedBy>
  <cp:revision>943</cp:revision>
  <cp:lastPrinted>1601-01-01T00:00:00Z</cp:lastPrinted>
  <dcterms:created xsi:type="dcterms:W3CDTF">1999-09-06T21:32:20Z</dcterms:created>
  <dcterms:modified xsi:type="dcterms:W3CDTF">2026-03-10T01:06:22Z</dcterms:modified>
</cp:coreProperties>
</file>