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63"/>
  </p:notesMasterIdLst>
  <p:sldIdLst>
    <p:sldId id="256" r:id="rId2"/>
    <p:sldId id="742" r:id="rId3"/>
    <p:sldId id="763" r:id="rId4"/>
    <p:sldId id="727" r:id="rId5"/>
    <p:sldId id="993" r:id="rId6"/>
    <p:sldId id="738" r:id="rId7"/>
    <p:sldId id="994" r:id="rId8"/>
    <p:sldId id="977" r:id="rId9"/>
    <p:sldId id="964" r:id="rId10"/>
    <p:sldId id="978" r:id="rId11"/>
    <p:sldId id="778" r:id="rId12"/>
    <p:sldId id="947" r:id="rId13"/>
    <p:sldId id="944" r:id="rId14"/>
    <p:sldId id="984" r:id="rId15"/>
    <p:sldId id="972" r:id="rId16"/>
    <p:sldId id="989" r:id="rId17"/>
    <p:sldId id="968" r:id="rId18"/>
    <p:sldId id="995" r:id="rId19"/>
    <p:sldId id="740" r:id="rId20"/>
    <p:sldId id="271" r:id="rId21"/>
    <p:sldId id="949" r:id="rId22"/>
    <p:sldId id="982" r:id="rId23"/>
    <p:sldId id="967" r:id="rId24"/>
    <p:sldId id="952" r:id="rId25"/>
    <p:sldId id="950" r:id="rId26"/>
    <p:sldId id="969" r:id="rId27"/>
    <p:sldId id="956" r:id="rId28"/>
    <p:sldId id="958" r:id="rId29"/>
    <p:sldId id="957" r:id="rId30"/>
    <p:sldId id="954" r:id="rId31"/>
    <p:sldId id="955" r:id="rId32"/>
    <p:sldId id="986" r:id="rId33"/>
    <p:sldId id="997" r:id="rId34"/>
    <p:sldId id="996" r:id="rId35"/>
    <p:sldId id="983" r:id="rId36"/>
    <p:sldId id="987" r:id="rId37"/>
    <p:sldId id="990" r:id="rId38"/>
    <p:sldId id="998" r:id="rId39"/>
    <p:sldId id="999" r:id="rId40"/>
    <p:sldId id="1000" r:id="rId41"/>
    <p:sldId id="960" r:id="rId42"/>
    <p:sldId id="961" r:id="rId43"/>
    <p:sldId id="973" r:id="rId44"/>
    <p:sldId id="938" r:id="rId45"/>
    <p:sldId id="1001" r:id="rId46"/>
    <p:sldId id="935" r:id="rId47"/>
    <p:sldId id="1002" r:id="rId48"/>
    <p:sldId id="754" r:id="rId49"/>
    <p:sldId id="985" r:id="rId50"/>
    <p:sldId id="270" r:id="rId51"/>
    <p:sldId id="948" r:id="rId52"/>
    <p:sldId id="981" r:id="rId53"/>
    <p:sldId id="970" r:id="rId54"/>
    <p:sldId id="959" r:id="rId55"/>
    <p:sldId id="974" r:id="rId56"/>
    <p:sldId id="980" r:id="rId57"/>
    <p:sldId id="946" r:id="rId58"/>
    <p:sldId id="296" r:id="rId59"/>
    <p:sldId id="334" r:id="rId60"/>
    <p:sldId id="937" r:id="rId61"/>
    <p:sldId id="722"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2721" autoAdjust="0"/>
  </p:normalViewPr>
  <p:slideViewPr>
    <p:cSldViewPr snapToGrid="0">
      <p:cViewPr varScale="1">
        <p:scale>
          <a:sx n="81" d="100"/>
          <a:sy n="81" d="100"/>
        </p:scale>
        <p:origin x="120" y="1012"/>
      </p:cViewPr>
      <p:guideLst/>
    </p:cSldViewPr>
  </p:slideViewPr>
  <p:notesTextViewPr>
    <p:cViewPr>
      <p:scale>
        <a:sx n="1" d="1"/>
        <a:sy n="1" d="1"/>
      </p:scale>
      <p:origin x="0" y="0"/>
    </p:cViewPr>
  </p:notesTextViewPr>
  <p:sorterViewPr>
    <p:cViewPr>
      <p:scale>
        <a:sx n="60" d="100"/>
        <a:sy n="60" d="100"/>
      </p:scale>
      <p:origin x="0" y="-185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4114EA-3A41-4B03-B599-BF5A58070B19}" type="datetimeFigureOut">
              <a:rPr lang="en-US" smtClean="0"/>
              <a:t>3/27/2026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E36589-CB5F-43AD-8B57-7E78CBCD9188}" type="slidenum">
              <a:rPr lang="en-US" smtClean="0"/>
              <a:t>‹#›</a:t>
            </a:fld>
            <a:endParaRPr lang="en-US"/>
          </a:p>
        </p:txBody>
      </p:sp>
    </p:spTree>
    <p:extLst>
      <p:ext uri="{BB962C8B-B14F-4D97-AF65-F5344CB8AC3E}">
        <p14:creationId xmlns:p14="http://schemas.microsoft.com/office/powerpoint/2010/main" val="1747893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addyo.substack.com/p/the-prompt-engineering-playbook-for"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Quote recorded in </a:t>
            </a:r>
            <a:r>
              <a:rPr lang="en-US" dirty="0">
                <a:solidFill>
                  <a:srgbClr val="467886"/>
                </a:solidFill>
                <a:hlinkClick r:id="rId3">
                  <a:extLst>
                    <a:ext uri="{A12FA001-AC4F-418D-AE19-62706E023703}">
                      <ahyp:hlinkClr xmlns:ahyp="http://schemas.microsoft.com/office/drawing/2018/hyperlinkcolor" val="tx"/>
                    </a:ext>
                  </a:extLst>
                </a:hlinkClick>
              </a:rPr>
              <a:t>https://www.cnbc.com/2025/05/28/nvidia-ceo-jensen-huang-youll-lose-your-job-to-somebody-who-uses-ai.html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467886"/>
                </a:solidFill>
                <a:hlinkClick r:id="rId3">
                  <a:extLst>
                    <a:ext uri="{A12FA001-AC4F-418D-AE19-62706E023703}">
                      <ahyp:hlinkClr xmlns:ahyp="http://schemas.microsoft.com/office/drawing/2018/hyperlinkcolor" val="tx"/>
                    </a:ext>
                  </a:extLst>
                </a:hlinkClick>
              </a:rPr>
              <a:t>* May, 2025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467886"/>
              </a:solidFill>
              <a:hlinkClick r:id="rId3">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information for this deck:</a:t>
            </a:r>
            <a:endParaRPr lang="en-US" dirty="0">
              <a:solidFill>
                <a:srgbClr val="467886"/>
              </a:solidFill>
              <a:hlinkClick r:id="rId3">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467886"/>
                </a:solidFill>
                <a:hlinkClick r:id="rId3">
                  <a:extLst>
                    <a:ext uri="{A12FA001-AC4F-418D-AE19-62706E023703}">
                      <ahyp:hlinkClr xmlns:ahyp="http://schemas.microsoft.com/office/drawing/2018/hyperlinkcolor" val="tx"/>
                    </a:ext>
                  </a:extLst>
                </a:hlinkClick>
              </a:rPr>
              <a:t>https://addyo.substack.com/p/the-prompt-engineering-playbook-for</a:t>
            </a:r>
            <a:r>
              <a:rPr lang="en-US" dirty="0"/>
              <a:t> </a:t>
            </a:r>
          </a:p>
          <a:p>
            <a:endParaRPr lang="en-US" dirty="0"/>
          </a:p>
          <a:p>
            <a:endParaRPr lang="en-US" dirty="0"/>
          </a:p>
          <a:p>
            <a:r>
              <a:rPr lang="en-US" dirty="0"/>
              <a:t>Ideas for getting started with GenAI</a:t>
            </a:r>
          </a:p>
          <a:p>
            <a:pPr marL="171450" indent="-171450">
              <a:buFont typeface="Arial" panose="020B0604020202020204" pitchFamily="34" charset="0"/>
              <a:buChar char="•"/>
            </a:pPr>
            <a:r>
              <a:rPr lang="en-US" dirty="0"/>
              <a:t>Get experience using copilot link</a:t>
            </a:r>
          </a:p>
          <a:p>
            <a:pPr marL="171450" indent="-171450">
              <a:buFont typeface="Arial" panose="020B0604020202020204" pitchFamily="34" charset="0"/>
              <a:buChar char="•"/>
            </a:pPr>
            <a:r>
              <a:rPr lang="en-US" dirty="0"/>
              <a:t>trial account with cursor</a:t>
            </a:r>
          </a:p>
          <a:p>
            <a:pPr marL="171450" indent="-171450">
              <a:buFont typeface="Arial" panose="020B0604020202020204" pitchFamily="34" charset="0"/>
              <a:buChar char="•"/>
            </a:pPr>
            <a:r>
              <a:rPr lang="en-US" dirty="0"/>
              <a:t>check </a:t>
            </a:r>
            <a:r>
              <a:rPr lang="en-US" dirty="0" err="1"/>
              <a:t>claud</a:t>
            </a:r>
            <a:r>
              <a:rPr lang="en-US" dirty="0"/>
              <a:t> educational</a:t>
            </a:r>
          </a:p>
          <a:p>
            <a:pPr marL="171450" indent="-171450">
              <a:buFont typeface="Arial" panose="020B0604020202020204" pitchFamily="34" charset="0"/>
              <a:buChar char="•"/>
            </a:pPr>
            <a:r>
              <a:rPr lang="en-US" dirty="0"/>
              <a:t>try to use tool to do a project</a:t>
            </a:r>
          </a:p>
        </p:txBody>
      </p:sp>
      <p:sp>
        <p:nvSpPr>
          <p:cNvPr id="4" name="Slide Number Placeholder 3"/>
          <p:cNvSpPr>
            <a:spLocks noGrp="1"/>
          </p:cNvSpPr>
          <p:nvPr>
            <p:ph type="sldNum" sz="quarter" idx="5"/>
          </p:nvPr>
        </p:nvSpPr>
        <p:spPr/>
        <p:txBody>
          <a:bodyPr/>
          <a:lstStyle/>
          <a:p>
            <a:fld id="{94E36589-CB5F-43AD-8B57-7E78CBCD9188}" type="slidenum">
              <a:rPr lang="en-US" smtClean="0"/>
              <a:t>1</a:t>
            </a:fld>
            <a:endParaRPr lang="en-US"/>
          </a:p>
        </p:txBody>
      </p:sp>
    </p:spTree>
    <p:extLst>
      <p:ext uri="{BB962C8B-B14F-4D97-AF65-F5344CB8AC3E}">
        <p14:creationId xmlns:p14="http://schemas.microsoft.com/office/powerpoint/2010/main" val="3347501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Relationship </a:t>
            </a:r>
            <a:r>
              <a:rPr lang="en-US" dirty="0"/>
              <a:t>with chat bot is really a relationship with the chat history</a:t>
            </a:r>
          </a:p>
          <a:p>
            <a:endParaRPr lang="en-US" dirty="0"/>
          </a:p>
          <a:p>
            <a:r>
              <a:rPr lang="en-US" dirty="0"/>
              <a:t>red is system prompt</a:t>
            </a:r>
          </a:p>
          <a:p>
            <a:r>
              <a:rPr lang="en-US" dirty="0"/>
              <a:t>brown is the user input</a:t>
            </a:r>
          </a:p>
          <a:p>
            <a:r>
              <a:rPr lang="en-US" dirty="0"/>
              <a:t>the other material is priming the LLM with additional context</a:t>
            </a:r>
          </a:p>
          <a:p>
            <a:r>
              <a:rPr lang="en-US" dirty="0"/>
              <a:t>IDEs do this as well</a:t>
            </a:r>
          </a:p>
          <a:p>
            <a:endParaRPr lang="en-US" dirty="0"/>
          </a:p>
        </p:txBody>
      </p:sp>
      <p:sp>
        <p:nvSpPr>
          <p:cNvPr id="4" name="Slide Number Placeholder 3"/>
          <p:cNvSpPr>
            <a:spLocks noGrp="1"/>
          </p:cNvSpPr>
          <p:nvPr>
            <p:ph type="sldNum" sz="quarter" idx="5"/>
          </p:nvPr>
        </p:nvSpPr>
        <p:spPr/>
        <p:txBody>
          <a:bodyPr/>
          <a:lstStyle/>
          <a:p>
            <a:fld id="{94E36589-CB5F-43AD-8B57-7E78CBCD9188}" type="slidenum">
              <a:rPr lang="en-US" smtClean="0"/>
              <a:t>11</a:t>
            </a:fld>
            <a:endParaRPr lang="en-US"/>
          </a:p>
        </p:txBody>
      </p:sp>
    </p:spTree>
    <p:extLst>
      <p:ext uri="{BB962C8B-B14F-4D97-AF65-F5344CB8AC3E}">
        <p14:creationId xmlns:p14="http://schemas.microsoft.com/office/powerpoint/2010/main" val="1816592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discuss Cursor? – very prevalent</a:t>
            </a:r>
          </a:p>
          <a:p>
            <a:pPr marL="171450" indent="-171450">
              <a:buFont typeface="Arial" panose="020B0604020202020204" pitchFamily="34" charset="0"/>
              <a:buChar char="•"/>
            </a:pPr>
            <a:r>
              <a:rPr lang="en-US" dirty="0"/>
              <a:t>based on visual studio code</a:t>
            </a:r>
          </a:p>
          <a:p>
            <a:pPr marL="171450" indent="-171450">
              <a:buFont typeface="Arial" panose="020B0604020202020204" pitchFamily="34" charset="0"/>
              <a:buChar char="•"/>
            </a:pPr>
            <a:r>
              <a:rPr lang="en-US" dirty="0"/>
              <a:t>one of more advanced</a:t>
            </a:r>
          </a:p>
          <a:p>
            <a:endParaRPr lang="en-US" dirty="0"/>
          </a:p>
        </p:txBody>
      </p:sp>
      <p:sp>
        <p:nvSpPr>
          <p:cNvPr id="4" name="Slide Number Placeholder 3"/>
          <p:cNvSpPr>
            <a:spLocks noGrp="1"/>
          </p:cNvSpPr>
          <p:nvPr>
            <p:ph type="sldNum" sz="quarter" idx="5"/>
          </p:nvPr>
        </p:nvSpPr>
        <p:spPr/>
        <p:txBody>
          <a:bodyPr/>
          <a:lstStyle/>
          <a:p>
            <a:fld id="{94E36589-CB5F-43AD-8B57-7E78CBCD9188}" type="slidenum">
              <a:rPr lang="en-US" smtClean="0"/>
              <a:t>12</a:t>
            </a:fld>
            <a:endParaRPr lang="en-US"/>
          </a:p>
        </p:txBody>
      </p:sp>
    </p:spTree>
    <p:extLst>
      <p:ext uri="{BB962C8B-B14F-4D97-AF65-F5344CB8AC3E}">
        <p14:creationId xmlns:p14="http://schemas.microsoft.com/office/powerpoint/2010/main" val="2911382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pieces of how an agentic ide works – some of it local and some of it on server</a:t>
            </a:r>
          </a:p>
          <a:p>
            <a:r>
              <a:rPr lang="en-US" dirty="0"/>
              <a:t>GPT model is likely remote</a:t>
            </a:r>
          </a:p>
          <a:p>
            <a:r>
              <a:rPr lang="en-US" dirty="0"/>
              <a:t>A lot going under the hood – using an agentic IDE is very different from using a web browser</a:t>
            </a:r>
          </a:p>
          <a:p>
            <a:r>
              <a:rPr lang="en-US" dirty="0"/>
              <a:t>- special built for coding domain, this is a different experience and should be approached differently</a:t>
            </a:r>
          </a:p>
        </p:txBody>
      </p:sp>
      <p:sp>
        <p:nvSpPr>
          <p:cNvPr id="4" name="Slide Number Placeholder 3"/>
          <p:cNvSpPr>
            <a:spLocks noGrp="1"/>
          </p:cNvSpPr>
          <p:nvPr>
            <p:ph type="sldNum" sz="quarter" idx="5"/>
          </p:nvPr>
        </p:nvSpPr>
        <p:spPr/>
        <p:txBody>
          <a:bodyPr/>
          <a:lstStyle/>
          <a:p>
            <a:fld id="{94E36589-CB5F-43AD-8B57-7E78CBCD9188}" type="slidenum">
              <a:rPr lang="en-US" smtClean="0"/>
              <a:t>13</a:t>
            </a:fld>
            <a:endParaRPr lang="en-US"/>
          </a:p>
        </p:txBody>
      </p:sp>
    </p:spTree>
    <p:extLst>
      <p:ext uri="{BB962C8B-B14F-4D97-AF65-F5344CB8AC3E}">
        <p14:creationId xmlns:p14="http://schemas.microsoft.com/office/powerpoint/2010/main" val="956614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present?</a:t>
            </a:r>
          </a:p>
          <a:p>
            <a:r>
              <a:rPr lang="en-US" dirty="0"/>
              <a:t>big deal with agentic system: system finds tools to build context to answer question</a:t>
            </a:r>
          </a:p>
          <a:p>
            <a:endParaRPr lang="en-US" dirty="0"/>
          </a:p>
        </p:txBody>
      </p:sp>
      <p:sp>
        <p:nvSpPr>
          <p:cNvPr id="4" name="Slide Number Placeholder 3"/>
          <p:cNvSpPr>
            <a:spLocks noGrp="1"/>
          </p:cNvSpPr>
          <p:nvPr>
            <p:ph type="sldNum" sz="quarter" idx="5"/>
          </p:nvPr>
        </p:nvSpPr>
        <p:spPr/>
        <p:txBody>
          <a:bodyPr/>
          <a:lstStyle/>
          <a:p>
            <a:fld id="{94E36589-CB5F-43AD-8B57-7E78CBCD9188}" type="slidenum">
              <a:rPr lang="en-US" smtClean="0"/>
              <a:t>14</a:t>
            </a:fld>
            <a:endParaRPr lang="en-US"/>
          </a:p>
        </p:txBody>
      </p:sp>
    </p:spTree>
    <p:extLst>
      <p:ext uri="{BB962C8B-B14F-4D97-AF65-F5344CB8AC3E}">
        <p14:creationId xmlns:p14="http://schemas.microsoft.com/office/powerpoint/2010/main" val="1489328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Have your system prompt require that the tools write automated tests, compile code and pass all test before committing the code.  </a:t>
            </a:r>
          </a:p>
          <a:p>
            <a:endParaRPr lang="en-US" dirty="0"/>
          </a:p>
          <a:p>
            <a:endParaRPr lang="en-US" dirty="0"/>
          </a:p>
          <a:p>
            <a:r>
              <a:rPr lang="en-US" dirty="0"/>
              <a:t>******</a:t>
            </a:r>
          </a:p>
          <a:p>
            <a:r>
              <a:rPr lang="en-US" dirty="0"/>
              <a:t>System trained to find tools to use to achieve goals</a:t>
            </a:r>
          </a:p>
          <a:p>
            <a:r>
              <a:rPr lang="en-US" dirty="0"/>
              <a:t>This is why using a code-trained LLM is critical – ChatGPT will just search, this will use local environment to answer questions</a:t>
            </a:r>
          </a:p>
          <a:p>
            <a:endParaRPr lang="en-US" dirty="0"/>
          </a:p>
          <a:p>
            <a:endParaRPr lang="en-US" dirty="0"/>
          </a:p>
          <a:p>
            <a:r>
              <a:rPr lang="en-US" dirty="0"/>
              <a:t>Is this a list of keywords? How universal are they?</a:t>
            </a:r>
          </a:p>
          <a:p>
            <a:endParaRPr lang="en-US" dirty="0"/>
          </a:p>
        </p:txBody>
      </p:sp>
      <p:sp>
        <p:nvSpPr>
          <p:cNvPr id="4" name="Slide Number Placeholder 3"/>
          <p:cNvSpPr>
            <a:spLocks noGrp="1"/>
          </p:cNvSpPr>
          <p:nvPr>
            <p:ph type="sldNum" sz="quarter" idx="5"/>
          </p:nvPr>
        </p:nvSpPr>
        <p:spPr/>
        <p:txBody>
          <a:bodyPr/>
          <a:lstStyle/>
          <a:p>
            <a:fld id="{94E36589-CB5F-43AD-8B57-7E78CBCD9188}" type="slidenum">
              <a:rPr lang="en-US" smtClean="0"/>
              <a:t>15</a:t>
            </a:fld>
            <a:endParaRPr lang="en-US"/>
          </a:p>
        </p:txBody>
      </p:sp>
    </p:spTree>
    <p:extLst>
      <p:ext uri="{BB962C8B-B14F-4D97-AF65-F5344CB8AC3E}">
        <p14:creationId xmlns:p14="http://schemas.microsoft.com/office/powerpoint/2010/main" val="21908931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“IDE Agent” = agentic AI built into an IDE</a:t>
            </a:r>
          </a:p>
          <a:p>
            <a:pPr marL="171450" indent="-171450">
              <a:buFont typeface="Arial" panose="020B0604020202020204" pitchFamily="34" charset="0"/>
              <a:buChar char="•"/>
            </a:pPr>
            <a:r>
              <a:rPr lang="en-US" dirty="0"/>
              <a:t>Includes file history, tab list, recent commands</a:t>
            </a:r>
          </a:p>
          <a:p>
            <a:pPr marL="171450" indent="-171450">
              <a:buFont typeface="Arial" panose="020B0604020202020204" pitchFamily="34" charset="0"/>
              <a:buChar char="•"/>
            </a:pPr>
            <a:r>
              <a:rPr lang="en-US" dirty="0"/>
              <a:t>has templates for frequent tasks</a:t>
            </a:r>
          </a:p>
          <a:p>
            <a:pPr marL="171450" indent="-171450">
              <a:buFont typeface="Arial" panose="020B0604020202020204" pitchFamily="34" charset="0"/>
              <a:buChar char="•"/>
            </a:pPr>
            <a:r>
              <a:rPr lang="en-US" dirty="0"/>
              <a:t>this page discusses the evolutions of IDEs</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94E36589-CB5F-43AD-8B57-7E78CBCD9188}" type="slidenum">
              <a:rPr lang="en-US" smtClean="0"/>
              <a:t>16</a:t>
            </a:fld>
            <a:endParaRPr lang="en-US"/>
          </a:p>
        </p:txBody>
      </p:sp>
    </p:spTree>
    <p:extLst>
      <p:ext uri="{BB962C8B-B14F-4D97-AF65-F5344CB8AC3E}">
        <p14:creationId xmlns:p14="http://schemas.microsoft.com/office/powerpoint/2010/main" val="1119768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would I write “you are an AI coding assistant”?</a:t>
            </a:r>
          </a:p>
          <a:p>
            <a:r>
              <a:rPr lang="en-US" dirty="0"/>
              <a:t>I’m not clear on this page</a:t>
            </a:r>
          </a:p>
          <a:p>
            <a:r>
              <a:rPr lang="en-US" dirty="0"/>
              <a:t>****</a:t>
            </a:r>
          </a:p>
          <a:p>
            <a:r>
              <a:rPr lang="en-US" dirty="0"/>
              <a:t>Old cursor system prompt – like 9 months ago</a:t>
            </a:r>
          </a:p>
        </p:txBody>
      </p:sp>
      <p:sp>
        <p:nvSpPr>
          <p:cNvPr id="4" name="Slide Number Placeholder 3"/>
          <p:cNvSpPr>
            <a:spLocks noGrp="1"/>
          </p:cNvSpPr>
          <p:nvPr>
            <p:ph type="sldNum" sz="quarter" idx="5"/>
          </p:nvPr>
        </p:nvSpPr>
        <p:spPr/>
        <p:txBody>
          <a:bodyPr/>
          <a:lstStyle/>
          <a:p>
            <a:fld id="{94E36589-CB5F-43AD-8B57-7E78CBCD9188}" type="slidenum">
              <a:rPr lang="en-US" smtClean="0"/>
              <a:t>17</a:t>
            </a:fld>
            <a:endParaRPr lang="en-US"/>
          </a:p>
        </p:txBody>
      </p:sp>
    </p:spTree>
    <p:extLst>
      <p:ext uri="{BB962C8B-B14F-4D97-AF65-F5344CB8AC3E}">
        <p14:creationId xmlns:p14="http://schemas.microsoft.com/office/powerpoint/2010/main" val="336508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validated is this claim?</a:t>
            </a:r>
          </a:p>
          <a:p>
            <a:r>
              <a:rPr lang="en-US" dirty="0"/>
              <a:t>Acceleration/pace is causing disruption</a:t>
            </a:r>
          </a:p>
          <a:p>
            <a:r>
              <a:rPr lang="en-US" dirty="0"/>
              <a:t>This is based on benchmarks – see the METR </a:t>
            </a:r>
          </a:p>
        </p:txBody>
      </p:sp>
      <p:sp>
        <p:nvSpPr>
          <p:cNvPr id="4" name="Slide Number Placeholder 3"/>
          <p:cNvSpPr>
            <a:spLocks noGrp="1"/>
          </p:cNvSpPr>
          <p:nvPr>
            <p:ph type="sldNum" sz="quarter" idx="5"/>
          </p:nvPr>
        </p:nvSpPr>
        <p:spPr/>
        <p:txBody>
          <a:bodyPr/>
          <a:lstStyle/>
          <a:p>
            <a:fld id="{94E36589-CB5F-43AD-8B57-7E78CBCD9188}" type="slidenum">
              <a:rPr lang="en-US" smtClean="0"/>
              <a:t>18</a:t>
            </a:fld>
            <a:endParaRPr lang="en-US"/>
          </a:p>
        </p:txBody>
      </p:sp>
    </p:spTree>
    <p:extLst>
      <p:ext uri="{BB962C8B-B14F-4D97-AF65-F5344CB8AC3E}">
        <p14:creationId xmlns:p14="http://schemas.microsoft.com/office/powerpoint/2010/main" val="27162049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 message: we have to link to relevant material to ensure the LLM engine uses that material?</a:t>
            </a:r>
          </a:p>
          <a:p>
            <a:endParaRPr lang="en-US" dirty="0"/>
          </a:p>
          <a:p>
            <a:r>
              <a:rPr lang="en-US" dirty="0"/>
              <a:t>Is “LLM engine” the right terminology?</a:t>
            </a:r>
          </a:p>
          <a:p>
            <a:r>
              <a:rPr lang="en-US" dirty="0"/>
              <a:t>Goal: this slide is readable – he doesn’t always go into much detail here</a:t>
            </a:r>
          </a:p>
          <a:p>
            <a:r>
              <a:rPr lang="en-US" dirty="0"/>
              <a:t>****************</a:t>
            </a:r>
          </a:p>
          <a:p>
            <a:r>
              <a:rPr lang="en-US" dirty="0"/>
              <a:t>Example he uses: LLM is a student asked to answer questions on closed book exam when they’ve just memorized a bunch of stuff</a:t>
            </a:r>
          </a:p>
        </p:txBody>
      </p:sp>
      <p:sp>
        <p:nvSpPr>
          <p:cNvPr id="4" name="Slide Number Placeholder 3"/>
          <p:cNvSpPr>
            <a:spLocks noGrp="1"/>
          </p:cNvSpPr>
          <p:nvPr>
            <p:ph type="sldNum" sz="quarter" idx="5"/>
          </p:nvPr>
        </p:nvSpPr>
        <p:spPr/>
        <p:txBody>
          <a:bodyPr/>
          <a:lstStyle/>
          <a:p>
            <a:fld id="{94E36589-CB5F-43AD-8B57-7E78CBCD9188}" type="slidenum">
              <a:rPr lang="en-US" smtClean="0"/>
              <a:t>20</a:t>
            </a:fld>
            <a:endParaRPr lang="en-US"/>
          </a:p>
        </p:txBody>
      </p:sp>
    </p:spTree>
    <p:extLst>
      <p:ext uri="{BB962C8B-B14F-4D97-AF65-F5344CB8AC3E}">
        <p14:creationId xmlns:p14="http://schemas.microsoft.com/office/powerpoint/2010/main" val="34671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build context</a:t>
            </a:r>
          </a:p>
          <a:p>
            <a:r>
              <a:rPr lang="en-US" dirty="0"/>
              <a:t>may need to trim these!!</a:t>
            </a:r>
          </a:p>
        </p:txBody>
      </p:sp>
      <p:sp>
        <p:nvSpPr>
          <p:cNvPr id="4" name="Slide Number Placeholder 3"/>
          <p:cNvSpPr>
            <a:spLocks noGrp="1"/>
          </p:cNvSpPr>
          <p:nvPr>
            <p:ph type="sldNum" sz="quarter" idx="5"/>
          </p:nvPr>
        </p:nvSpPr>
        <p:spPr/>
        <p:txBody>
          <a:bodyPr/>
          <a:lstStyle/>
          <a:p>
            <a:fld id="{94E36589-CB5F-43AD-8B57-7E78CBCD9188}" type="slidenum">
              <a:rPr lang="en-US" smtClean="0"/>
              <a:t>21</a:t>
            </a:fld>
            <a:endParaRPr lang="en-US"/>
          </a:p>
        </p:txBody>
      </p:sp>
    </p:spTree>
    <p:extLst>
      <p:ext uri="{BB962C8B-B14F-4D97-AF65-F5344CB8AC3E}">
        <p14:creationId xmlns:p14="http://schemas.microsoft.com/office/powerpoint/2010/main" val="121780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the pope does not walk around in polar fleeces,</a:t>
            </a:r>
          </a:p>
          <a:p>
            <a:r>
              <a:rPr lang="en-US" dirty="0"/>
              <a:t>Does the city picture look like a van </a:t>
            </a:r>
            <a:r>
              <a:rPr lang="en-US" dirty="0" err="1"/>
              <a:t>gogh</a:t>
            </a:r>
            <a:r>
              <a:rPr lang="en-US" dirty="0"/>
              <a:t>?</a:t>
            </a:r>
          </a:p>
          <a:p>
            <a:r>
              <a:rPr lang="en-US" dirty="0"/>
              <a:t>The promise we’ve been made: to increase productivity 10-fold…</a:t>
            </a:r>
          </a:p>
          <a:p>
            <a:endParaRPr lang="en-US" dirty="0"/>
          </a:p>
        </p:txBody>
      </p:sp>
      <p:sp>
        <p:nvSpPr>
          <p:cNvPr id="4" name="Slide Number Placeholder 3"/>
          <p:cNvSpPr>
            <a:spLocks noGrp="1"/>
          </p:cNvSpPr>
          <p:nvPr>
            <p:ph type="sldNum" sz="quarter" idx="5"/>
          </p:nvPr>
        </p:nvSpPr>
        <p:spPr/>
        <p:txBody>
          <a:bodyPr/>
          <a:lstStyle/>
          <a:p>
            <a:fld id="{94E36589-CB5F-43AD-8B57-7E78CBCD9188}" type="slidenum">
              <a:rPr lang="en-US" smtClean="0"/>
              <a:t>2</a:t>
            </a:fld>
            <a:endParaRPr lang="en-US"/>
          </a:p>
        </p:txBody>
      </p:sp>
    </p:spTree>
    <p:extLst>
      <p:ext uri="{BB962C8B-B14F-4D97-AF65-F5344CB8AC3E}">
        <p14:creationId xmlns:p14="http://schemas.microsoft.com/office/powerpoint/2010/main" val="26134520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presented?</a:t>
            </a:r>
          </a:p>
          <a:p>
            <a:endParaRPr lang="en-US" dirty="0"/>
          </a:p>
        </p:txBody>
      </p:sp>
      <p:sp>
        <p:nvSpPr>
          <p:cNvPr id="4" name="Slide Number Placeholder 3"/>
          <p:cNvSpPr>
            <a:spLocks noGrp="1"/>
          </p:cNvSpPr>
          <p:nvPr>
            <p:ph type="sldNum" sz="quarter" idx="5"/>
          </p:nvPr>
        </p:nvSpPr>
        <p:spPr/>
        <p:txBody>
          <a:bodyPr/>
          <a:lstStyle/>
          <a:p>
            <a:fld id="{94E36589-CB5F-43AD-8B57-7E78CBCD9188}" type="slidenum">
              <a:rPr lang="en-US" smtClean="0"/>
              <a:t>22</a:t>
            </a:fld>
            <a:endParaRPr lang="en-US"/>
          </a:p>
        </p:txBody>
      </p:sp>
    </p:spTree>
    <p:extLst>
      <p:ext uri="{BB962C8B-B14F-4D97-AF65-F5344CB8AC3E}">
        <p14:creationId xmlns:p14="http://schemas.microsoft.com/office/powerpoint/2010/main" val="17159955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way to tune context</a:t>
            </a:r>
          </a:p>
        </p:txBody>
      </p:sp>
      <p:sp>
        <p:nvSpPr>
          <p:cNvPr id="4" name="Slide Number Placeholder 3"/>
          <p:cNvSpPr>
            <a:spLocks noGrp="1"/>
          </p:cNvSpPr>
          <p:nvPr>
            <p:ph type="sldNum" sz="quarter" idx="5"/>
          </p:nvPr>
        </p:nvSpPr>
        <p:spPr/>
        <p:txBody>
          <a:bodyPr/>
          <a:lstStyle/>
          <a:p>
            <a:fld id="{94E36589-CB5F-43AD-8B57-7E78CBCD9188}" type="slidenum">
              <a:rPr lang="en-US" smtClean="0"/>
              <a:t>23</a:t>
            </a:fld>
            <a:endParaRPr lang="en-US"/>
          </a:p>
        </p:txBody>
      </p:sp>
    </p:spTree>
    <p:extLst>
      <p:ext uri="{BB962C8B-B14F-4D97-AF65-F5344CB8AC3E}">
        <p14:creationId xmlns:p14="http://schemas.microsoft.com/office/powerpoint/2010/main" val="31890164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viewpoint of hallucination</a:t>
            </a:r>
          </a:p>
          <a:p>
            <a:r>
              <a:rPr lang="en-US" dirty="0"/>
              <a:t>- “why isn’t this code working” is too imprecise</a:t>
            </a:r>
          </a:p>
        </p:txBody>
      </p:sp>
      <p:sp>
        <p:nvSpPr>
          <p:cNvPr id="4" name="Slide Number Placeholder 3"/>
          <p:cNvSpPr>
            <a:spLocks noGrp="1"/>
          </p:cNvSpPr>
          <p:nvPr>
            <p:ph type="sldNum" sz="quarter" idx="5"/>
          </p:nvPr>
        </p:nvSpPr>
        <p:spPr/>
        <p:txBody>
          <a:bodyPr/>
          <a:lstStyle/>
          <a:p>
            <a:fld id="{94E36589-CB5F-43AD-8B57-7E78CBCD9188}" type="slidenum">
              <a:rPr lang="en-US" smtClean="0"/>
              <a:t>24</a:t>
            </a:fld>
            <a:endParaRPr lang="en-US"/>
          </a:p>
        </p:txBody>
      </p:sp>
    </p:spTree>
    <p:extLst>
      <p:ext uri="{BB962C8B-B14F-4D97-AF65-F5344CB8AC3E}">
        <p14:creationId xmlns:p14="http://schemas.microsoft.com/office/powerpoint/2010/main" val="4344749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clear – one way to give context is to use roles – can sometimes change roles through definitions</a:t>
            </a:r>
          </a:p>
        </p:txBody>
      </p:sp>
      <p:sp>
        <p:nvSpPr>
          <p:cNvPr id="4" name="Slide Number Placeholder 3"/>
          <p:cNvSpPr>
            <a:spLocks noGrp="1"/>
          </p:cNvSpPr>
          <p:nvPr>
            <p:ph type="sldNum" sz="quarter" idx="5"/>
          </p:nvPr>
        </p:nvSpPr>
        <p:spPr/>
        <p:txBody>
          <a:bodyPr/>
          <a:lstStyle/>
          <a:p>
            <a:fld id="{94E36589-CB5F-43AD-8B57-7E78CBCD9188}" type="slidenum">
              <a:rPr lang="en-US" smtClean="0"/>
              <a:t>25</a:t>
            </a:fld>
            <a:endParaRPr lang="en-US"/>
          </a:p>
        </p:txBody>
      </p:sp>
    </p:spTree>
    <p:extLst>
      <p:ext uri="{BB962C8B-B14F-4D97-AF65-F5344CB8AC3E}">
        <p14:creationId xmlns:p14="http://schemas.microsoft.com/office/powerpoint/2010/main" val="29505295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Claude will also let you create commands to help pre-select focus for things like code reviews in markdown files.  Can be version controlled.</a:t>
            </a:r>
          </a:p>
        </p:txBody>
      </p:sp>
      <p:sp>
        <p:nvSpPr>
          <p:cNvPr id="4" name="Slide Number Placeholder 3"/>
          <p:cNvSpPr>
            <a:spLocks noGrp="1"/>
          </p:cNvSpPr>
          <p:nvPr>
            <p:ph type="sldNum" sz="quarter" idx="5"/>
          </p:nvPr>
        </p:nvSpPr>
        <p:spPr/>
        <p:txBody>
          <a:bodyPr/>
          <a:lstStyle/>
          <a:p>
            <a:fld id="{94E36589-CB5F-43AD-8B57-7E78CBCD9188}" type="slidenum">
              <a:rPr lang="en-US" smtClean="0"/>
              <a:t>26</a:t>
            </a:fld>
            <a:endParaRPr lang="en-US"/>
          </a:p>
        </p:txBody>
      </p:sp>
    </p:spTree>
    <p:extLst>
      <p:ext uri="{BB962C8B-B14F-4D97-AF65-F5344CB8AC3E}">
        <p14:creationId xmlns:p14="http://schemas.microsoft.com/office/powerpoint/2010/main" val="797454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 trust”?</a:t>
            </a:r>
          </a:p>
          <a:p>
            <a:r>
              <a:rPr lang="en-US" dirty="0"/>
              <a:t>got here after 45 minutes</a:t>
            </a:r>
          </a:p>
        </p:txBody>
      </p:sp>
      <p:sp>
        <p:nvSpPr>
          <p:cNvPr id="4" name="Slide Number Placeholder 3"/>
          <p:cNvSpPr>
            <a:spLocks noGrp="1"/>
          </p:cNvSpPr>
          <p:nvPr>
            <p:ph type="sldNum" sz="quarter" idx="5"/>
          </p:nvPr>
        </p:nvSpPr>
        <p:spPr/>
        <p:txBody>
          <a:bodyPr/>
          <a:lstStyle/>
          <a:p>
            <a:fld id="{94E36589-CB5F-43AD-8B57-7E78CBCD9188}" type="slidenum">
              <a:rPr lang="en-US" smtClean="0"/>
              <a:t>30</a:t>
            </a:fld>
            <a:endParaRPr lang="en-US"/>
          </a:p>
        </p:txBody>
      </p:sp>
    </p:spTree>
    <p:extLst>
      <p:ext uri="{BB962C8B-B14F-4D97-AF65-F5344CB8AC3E}">
        <p14:creationId xmlns:p14="http://schemas.microsoft.com/office/powerpoint/2010/main" val="16671154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94E36589-CB5F-43AD-8B57-7E78CBCD9188}" type="slidenum">
              <a:rPr lang="en-US" smtClean="0"/>
              <a:t>32</a:t>
            </a:fld>
            <a:endParaRPr lang="en-US"/>
          </a:p>
        </p:txBody>
      </p:sp>
    </p:spTree>
    <p:extLst>
      <p:ext uri="{BB962C8B-B14F-4D97-AF65-F5344CB8AC3E}">
        <p14:creationId xmlns:p14="http://schemas.microsoft.com/office/powerpoint/2010/main" val="40304207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E36589-CB5F-43AD-8B57-7E78CBCD9188}" type="slidenum">
              <a:rPr lang="en-US" smtClean="0"/>
              <a:t>33</a:t>
            </a:fld>
            <a:endParaRPr lang="en-US"/>
          </a:p>
        </p:txBody>
      </p:sp>
    </p:spTree>
    <p:extLst>
      <p:ext uri="{BB962C8B-B14F-4D97-AF65-F5344CB8AC3E}">
        <p14:creationId xmlns:p14="http://schemas.microsoft.com/office/powerpoint/2010/main" val="2181241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Templating for naming is a best practice</a:t>
            </a:r>
          </a:p>
        </p:txBody>
      </p:sp>
      <p:sp>
        <p:nvSpPr>
          <p:cNvPr id="4" name="Slide Number Placeholder 3"/>
          <p:cNvSpPr>
            <a:spLocks noGrp="1"/>
          </p:cNvSpPr>
          <p:nvPr>
            <p:ph type="sldNum" sz="quarter" idx="5"/>
          </p:nvPr>
        </p:nvSpPr>
        <p:spPr/>
        <p:txBody>
          <a:bodyPr/>
          <a:lstStyle/>
          <a:p>
            <a:fld id="{94E36589-CB5F-43AD-8B57-7E78CBCD9188}" type="slidenum">
              <a:rPr lang="en-US" smtClean="0"/>
              <a:t>35</a:t>
            </a:fld>
            <a:endParaRPr lang="en-US"/>
          </a:p>
        </p:txBody>
      </p:sp>
    </p:spTree>
    <p:extLst>
      <p:ext uri="{BB962C8B-B14F-4D97-AF65-F5344CB8AC3E}">
        <p14:creationId xmlns:p14="http://schemas.microsoft.com/office/powerpoint/2010/main" val="4144565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E36589-CB5F-43AD-8B57-7E78CBCD9188}" type="slidenum">
              <a:rPr lang="en-US" smtClean="0"/>
              <a:t>56</a:t>
            </a:fld>
            <a:endParaRPr lang="en-US"/>
          </a:p>
        </p:txBody>
      </p:sp>
    </p:spTree>
    <p:extLst>
      <p:ext uri="{BB962C8B-B14F-4D97-AF65-F5344CB8AC3E}">
        <p14:creationId xmlns:p14="http://schemas.microsoft.com/office/powerpoint/2010/main" val="2740346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“not in distribution” most images would be in this</a:t>
            </a:r>
          </a:p>
          <a:p>
            <a:pPr marL="171450" indent="-171450">
              <a:buFont typeface="Arial" panose="020B0604020202020204" pitchFamily="34" charset="0"/>
              <a:buChar char="•"/>
            </a:pPr>
            <a:r>
              <a:rPr lang="en-US" dirty="0"/>
              <a:t>model is trying to take “cat” to an image that looks cat-like</a:t>
            </a:r>
          </a:p>
          <a:p>
            <a:pPr marL="171450" indent="-171450">
              <a:buFont typeface="Arial" panose="020B0604020202020204" pitchFamily="34" charset="0"/>
              <a:buChar char="•"/>
            </a:pPr>
            <a:r>
              <a:rPr lang="en-US" dirty="0"/>
              <a:t>if things are not represented in training distribution, low likelihood of getting in output distribution</a:t>
            </a:r>
          </a:p>
          <a:p>
            <a:pPr marL="171450" indent="-171450">
              <a:buFont typeface="Arial" panose="020B0604020202020204" pitchFamily="34" charset="0"/>
              <a:buChar char="•"/>
            </a:pPr>
            <a:r>
              <a:rPr lang="en-US" dirty="0"/>
              <a:t>NOTE: training embedding model different than training LLM</a:t>
            </a:r>
          </a:p>
          <a:p>
            <a:pPr marL="171450" indent="-171450">
              <a:buFont typeface="Arial" panose="020B0604020202020204" pitchFamily="34" charset="0"/>
              <a:buChar char="•"/>
            </a:pPr>
            <a:r>
              <a:rPr lang="en-US" dirty="0"/>
              <a:t>can tell them the image generation is a form of LLM, we’ll focus on text (it’s actually a VLM, Vision Language Model)</a:t>
            </a:r>
          </a:p>
          <a:p>
            <a:pPr marL="171450" indent="-171450">
              <a:buFont typeface="Arial" panose="020B0604020202020204" pitchFamily="34" charset="0"/>
              <a:buChar char="•"/>
            </a:pPr>
            <a:r>
              <a:rPr lang="en-US" dirty="0"/>
              <a:t>KEY ELEMNET: system “learning” what should be paid attention to predict next token most effectively</a:t>
            </a:r>
          </a:p>
        </p:txBody>
      </p:sp>
      <p:sp>
        <p:nvSpPr>
          <p:cNvPr id="4" name="Slide Number Placeholder 3"/>
          <p:cNvSpPr>
            <a:spLocks noGrp="1"/>
          </p:cNvSpPr>
          <p:nvPr>
            <p:ph type="sldNum" sz="quarter" idx="5"/>
          </p:nvPr>
        </p:nvSpPr>
        <p:spPr/>
        <p:txBody>
          <a:bodyPr/>
          <a:lstStyle/>
          <a:p>
            <a:fld id="{94E36589-CB5F-43AD-8B57-7E78CBCD9188}" type="slidenum">
              <a:rPr lang="en-US" smtClean="0"/>
              <a:t>3</a:t>
            </a:fld>
            <a:endParaRPr lang="en-US"/>
          </a:p>
        </p:txBody>
      </p:sp>
    </p:spTree>
    <p:extLst>
      <p:ext uri="{BB962C8B-B14F-4D97-AF65-F5344CB8AC3E}">
        <p14:creationId xmlns:p14="http://schemas.microsoft.com/office/powerpoint/2010/main" val="31833083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335dc9073c3_0_15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a:t>Throughout our journey, we'll delve into the systems necessary to reason about language and model its relationships with various other data types. </a:t>
            </a:r>
            <a:endParaRPr/>
          </a:p>
          <a:p>
            <a:pPr marL="457200" lvl="0" indent="-317500" algn="l" rtl="0">
              <a:spcBef>
                <a:spcPts val="0"/>
              </a:spcBef>
              <a:spcAft>
                <a:spcPts val="0"/>
              </a:spcAft>
              <a:buSzPts val="1400"/>
              <a:buChar char="-"/>
            </a:pPr>
            <a:r>
              <a:rPr lang="en-US"/>
              <a:t>We'll spend time demystifying the Transformers:</a:t>
            </a:r>
            <a:endParaRPr/>
          </a:p>
          <a:p>
            <a:pPr marL="914400" lvl="1" indent="-317500" algn="l" rtl="0">
              <a:spcBef>
                <a:spcPts val="0"/>
              </a:spcBef>
              <a:spcAft>
                <a:spcPts val="0"/>
              </a:spcAft>
              <a:buSzPts val="1400"/>
              <a:buChar char="-"/>
            </a:pPr>
            <a:r>
              <a:rPr lang="en-US"/>
              <a:t>A critical component behind many LLMs to understand sequence-level relationships</a:t>
            </a:r>
            <a:endParaRPr/>
          </a:p>
          <a:p>
            <a:pPr marL="914400" lvl="1" indent="-317500" algn="l" rtl="0">
              <a:spcBef>
                <a:spcPts val="0"/>
              </a:spcBef>
              <a:spcAft>
                <a:spcPts val="0"/>
              </a:spcAft>
              <a:buSzPts val="1400"/>
              <a:buChar char="-"/>
            </a:pPr>
            <a:r>
              <a:rPr lang="en-US"/>
              <a:t>A key part of generative AI that can help us facilitate modeling among various sequence-like data representations/</a:t>
            </a:r>
            <a:endParaRPr/>
          </a:p>
        </p:txBody>
      </p:sp>
      <p:sp>
        <p:nvSpPr>
          <p:cNvPr id="1265" name="Google Shape;1265;g335dc9073c3_0_15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Million dollar computer with</a:t>
            </a:r>
            <a:r>
              <a:rPr lang="en-US" baseline="0" dirty="0"/>
              <a:t> less computation than your phone</a:t>
            </a:r>
          </a:p>
          <a:p>
            <a:endParaRPr lang="en-US" baseline="0" dirty="0"/>
          </a:p>
          <a:p>
            <a:r>
              <a:rPr lang="en-US" baseline="0" dirty="0"/>
              <a:t>MT </a:t>
            </a:r>
            <a:r>
              <a:rPr lang="en-US" baseline="0"/>
              <a:t>was </a:t>
            </a:r>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59</a:t>
            </a:fld>
            <a:endParaRPr lang="en-US"/>
          </a:p>
        </p:txBody>
      </p:sp>
    </p:spTree>
    <p:extLst>
      <p:ext uri="{BB962C8B-B14F-4D97-AF65-F5344CB8AC3E}">
        <p14:creationId xmlns:p14="http://schemas.microsoft.com/office/powerpoint/2010/main" val="3764212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“vibe coding” really “monte </a:t>
            </a:r>
            <a:r>
              <a:rPr lang="en-US" dirty="0" err="1"/>
              <a:t>carlo</a:t>
            </a:r>
            <a:r>
              <a:rPr lang="en-US" dirty="0"/>
              <a:t> coding” (Dr. Schilling’s suggestion)</a:t>
            </a:r>
          </a:p>
        </p:txBody>
      </p:sp>
      <p:sp>
        <p:nvSpPr>
          <p:cNvPr id="4" name="Slide Number Placeholder 3"/>
          <p:cNvSpPr>
            <a:spLocks noGrp="1"/>
          </p:cNvSpPr>
          <p:nvPr>
            <p:ph type="sldNum" sz="quarter" idx="5"/>
          </p:nvPr>
        </p:nvSpPr>
        <p:spPr/>
        <p:txBody>
          <a:bodyPr/>
          <a:lstStyle/>
          <a:p>
            <a:fld id="{94E36589-CB5F-43AD-8B57-7E78CBCD9188}" type="slidenum">
              <a:rPr lang="en-US" smtClean="0"/>
              <a:t>5</a:t>
            </a:fld>
            <a:endParaRPr lang="en-US"/>
          </a:p>
        </p:txBody>
      </p:sp>
    </p:spTree>
    <p:extLst>
      <p:ext uri="{BB962C8B-B14F-4D97-AF65-F5344CB8AC3E}">
        <p14:creationId xmlns:p14="http://schemas.microsoft.com/office/powerpoint/2010/main" val="109055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ways engineers known to use these</a:t>
            </a:r>
          </a:p>
        </p:txBody>
      </p:sp>
      <p:sp>
        <p:nvSpPr>
          <p:cNvPr id="4" name="Slide Number Placeholder 3"/>
          <p:cNvSpPr>
            <a:spLocks noGrp="1"/>
          </p:cNvSpPr>
          <p:nvPr>
            <p:ph type="sldNum" sz="quarter" idx="5"/>
          </p:nvPr>
        </p:nvSpPr>
        <p:spPr/>
        <p:txBody>
          <a:bodyPr/>
          <a:lstStyle/>
          <a:p>
            <a:fld id="{94E36589-CB5F-43AD-8B57-7E78CBCD9188}" type="slidenum">
              <a:rPr lang="en-US" smtClean="0"/>
              <a:t>6</a:t>
            </a:fld>
            <a:endParaRPr lang="en-US"/>
          </a:p>
        </p:txBody>
      </p:sp>
    </p:spTree>
    <p:extLst>
      <p:ext uri="{BB962C8B-B14F-4D97-AF65-F5344CB8AC3E}">
        <p14:creationId xmlns:p14="http://schemas.microsoft.com/office/powerpoint/2010/main" val="2570123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https://www.famf.app</a:t>
            </a:r>
          </a:p>
          <a:p>
            <a:r>
              <a:rPr lang="en-US" dirty="0"/>
              <a:t>Sunk cost: spent all this time getting tool to write code, keeping at it when it won’t be useful…</a:t>
            </a:r>
          </a:p>
        </p:txBody>
      </p:sp>
      <p:sp>
        <p:nvSpPr>
          <p:cNvPr id="4" name="Slide Number Placeholder 3"/>
          <p:cNvSpPr>
            <a:spLocks noGrp="1"/>
          </p:cNvSpPr>
          <p:nvPr>
            <p:ph type="sldNum" sz="quarter" idx="5"/>
          </p:nvPr>
        </p:nvSpPr>
        <p:spPr/>
        <p:txBody>
          <a:bodyPr/>
          <a:lstStyle/>
          <a:p>
            <a:fld id="{94E36589-CB5F-43AD-8B57-7E78CBCD9188}" type="slidenum">
              <a:rPr lang="en-US" smtClean="0"/>
              <a:t>7</a:t>
            </a:fld>
            <a:endParaRPr lang="en-US"/>
          </a:p>
        </p:txBody>
      </p:sp>
    </p:spTree>
    <p:extLst>
      <p:ext uri="{BB962C8B-B14F-4D97-AF65-F5344CB8AC3E}">
        <p14:creationId xmlns:p14="http://schemas.microsoft.com/office/powerpoint/2010/main" val="3886670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the change in mindset for an established software engineer – how is this going to change my approach</a:t>
            </a:r>
          </a:p>
          <a:p>
            <a:pPr marL="171450" indent="-171450">
              <a:buFont typeface="Arial" panose="020B0604020202020204" pitchFamily="34" charset="0"/>
              <a:buChar char="•"/>
            </a:pPr>
            <a:r>
              <a:rPr lang="en-US" dirty="0"/>
              <a:t>Point for this class: Is to show breadth </a:t>
            </a:r>
            <a:r>
              <a:rPr lang="en-US"/>
              <a:t>of application</a:t>
            </a:r>
            <a:endParaRPr lang="en-US" dirty="0"/>
          </a:p>
        </p:txBody>
      </p:sp>
      <p:sp>
        <p:nvSpPr>
          <p:cNvPr id="4" name="Slide Number Placeholder 3"/>
          <p:cNvSpPr>
            <a:spLocks noGrp="1"/>
          </p:cNvSpPr>
          <p:nvPr>
            <p:ph type="sldNum" sz="quarter" idx="5"/>
          </p:nvPr>
        </p:nvSpPr>
        <p:spPr/>
        <p:txBody>
          <a:bodyPr/>
          <a:lstStyle/>
          <a:p>
            <a:fld id="{94E36589-CB5F-43AD-8B57-7E78CBCD9188}" type="slidenum">
              <a:rPr lang="en-US" smtClean="0"/>
              <a:t>8</a:t>
            </a:fld>
            <a:endParaRPr lang="en-US"/>
          </a:p>
        </p:txBody>
      </p:sp>
    </p:spTree>
    <p:extLst>
      <p:ext uri="{BB962C8B-B14F-4D97-AF65-F5344CB8AC3E}">
        <p14:creationId xmlns:p14="http://schemas.microsoft.com/office/powerpoint/2010/main" val="3997390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Pointing out SOLID is not a useful criterion</a:t>
            </a:r>
          </a:p>
          <a:p>
            <a:r>
              <a:rPr lang="en-US" dirty="0"/>
              <a:t>If ask SOLID evaluation – how would you know if it is doing the evaluation</a:t>
            </a:r>
          </a:p>
          <a:p>
            <a:r>
              <a:rPr lang="en-US" dirty="0"/>
              <a:t>* as length increases, complexity increases</a:t>
            </a:r>
          </a:p>
          <a:p>
            <a:endParaRPr lang="en-US" dirty="0"/>
          </a:p>
        </p:txBody>
      </p:sp>
      <p:sp>
        <p:nvSpPr>
          <p:cNvPr id="4" name="Slide Number Placeholder 3"/>
          <p:cNvSpPr>
            <a:spLocks noGrp="1"/>
          </p:cNvSpPr>
          <p:nvPr>
            <p:ph type="sldNum" sz="quarter" idx="5"/>
          </p:nvPr>
        </p:nvSpPr>
        <p:spPr/>
        <p:txBody>
          <a:bodyPr/>
          <a:lstStyle/>
          <a:p>
            <a:fld id="{94E36589-CB5F-43AD-8B57-7E78CBCD9188}" type="slidenum">
              <a:rPr lang="en-US" smtClean="0"/>
              <a:t>9</a:t>
            </a:fld>
            <a:endParaRPr lang="en-US"/>
          </a:p>
        </p:txBody>
      </p:sp>
    </p:spTree>
    <p:extLst>
      <p:ext uri="{BB962C8B-B14F-4D97-AF65-F5344CB8AC3E}">
        <p14:creationId xmlns:p14="http://schemas.microsoft.com/office/powerpoint/2010/main" val="956856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 vague?]</a:t>
            </a:r>
          </a:p>
          <a:p>
            <a:r>
              <a:rPr lang="en-US" dirty="0"/>
              <a:t>This is the output from GEN AI</a:t>
            </a:r>
          </a:p>
          <a:p>
            <a:r>
              <a:rPr lang="en-US" dirty="0"/>
              <a:t>It can provide useful feedback, whether it’s actually applying SOLID can only be evaluated by someone who is more of an expert</a:t>
            </a:r>
          </a:p>
          <a:p>
            <a:r>
              <a:rPr lang="en-US" dirty="0"/>
              <a:t>challenge have to rebuild trust with each new LLM</a:t>
            </a:r>
          </a:p>
          <a:p>
            <a:r>
              <a:rPr lang="en-US" dirty="0"/>
              <a:t>You have to build trust with these systems – be skeptical</a:t>
            </a:r>
          </a:p>
        </p:txBody>
      </p:sp>
      <p:sp>
        <p:nvSpPr>
          <p:cNvPr id="4" name="Slide Number Placeholder 3"/>
          <p:cNvSpPr>
            <a:spLocks noGrp="1"/>
          </p:cNvSpPr>
          <p:nvPr>
            <p:ph type="sldNum" sz="quarter" idx="5"/>
          </p:nvPr>
        </p:nvSpPr>
        <p:spPr/>
        <p:txBody>
          <a:bodyPr/>
          <a:lstStyle/>
          <a:p>
            <a:fld id="{94E36589-CB5F-43AD-8B57-7E78CBCD9188}" type="slidenum">
              <a:rPr lang="en-US" smtClean="0"/>
              <a:t>10</a:t>
            </a:fld>
            <a:endParaRPr lang="en-US"/>
          </a:p>
        </p:txBody>
      </p:sp>
    </p:spTree>
    <p:extLst>
      <p:ext uri="{BB962C8B-B14F-4D97-AF65-F5344CB8AC3E}">
        <p14:creationId xmlns:p14="http://schemas.microsoft.com/office/powerpoint/2010/main" val="2803006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solidFill>
                  <a:schemeClr val="tx1"/>
                </a:soli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0" name="Straight Connector 9"/>
          <p:cNvCxnSpPr/>
          <p:nvPr/>
        </p:nvCxnSpPr>
        <p:spPr>
          <a:xfrm>
            <a:off x="1524000" y="3509963"/>
            <a:ext cx="9144000" cy="0"/>
          </a:xfrm>
          <a:prstGeom prst="line">
            <a:avLst/>
          </a:prstGeom>
          <a:ln w="41275">
            <a:solidFill>
              <a:srgbClr val="9E1B2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72329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solidFill>
                  <a:schemeClr val="tx1"/>
                </a:solidFill>
              </a:defRPr>
            </a:lvl1pPr>
          </a:lstStyle>
          <a:p>
            <a:r>
              <a:rPr lang="en-US"/>
              <a:t>Click to edit Master title style</a:t>
            </a:r>
            <a:endParaRPr lang="en-US" dirty="0"/>
          </a:p>
        </p:txBody>
      </p:sp>
      <p:sp>
        <p:nvSpPr>
          <p:cNvPr id="3" name="Picture Placeholder 2"/>
          <p:cNvSpPr>
            <a:spLocks noGrp="1" noChangeAspect="1"/>
          </p:cNvSpPr>
          <p:nvPr>
            <p:ph type="pic" idx="1" hasCustomPrompt="1"/>
          </p:nvPr>
        </p:nvSpPr>
        <p:spPr>
          <a:xfrm>
            <a:off x="839788" y="987425"/>
            <a:ext cx="10515600" cy="3379735"/>
          </a:xfrm>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71143E88-A153-488E-A41D-1D223861ACF4}" type="slidenum">
              <a:rPr lang="en-US" smtClean="0"/>
              <a:t>‹#›</a:t>
            </a:fld>
            <a:endParaRPr lang="en-US"/>
          </a:p>
        </p:txBody>
      </p:sp>
    </p:spTree>
    <p:extLst>
      <p:ext uri="{BB962C8B-B14F-4D97-AF65-F5344CB8AC3E}">
        <p14:creationId xmlns:p14="http://schemas.microsoft.com/office/powerpoint/2010/main" val="4197460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solidFill>
                  <a:schemeClr val="tx1"/>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78825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solidFill>
                  <a:schemeClr val="tx1"/>
                </a:solidFill>
              </a:defRPr>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507312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solidFill>
                  <a:schemeClr val="tx1"/>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23485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49"/>
            <a:ext cx="2927350" cy="3921125"/>
          </a:xfrm>
        </p:spPr>
        <p:txBody>
          <a:bodyPr anchor="t">
            <a:normAutofit/>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921124"/>
          </a:xfrm>
        </p:spPr>
        <p:txBody>
          <a:bodyPr anchor="t">
            <a:normAutofit/>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49"/>
            <a:ext cx="2932113" cy="3921123"/>
          </a:xfrm>
        </p:spPr>
        <p:txBody>
          <a:bodyPr anchor="t">
            <a:normAutofit/>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34925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hasCustomPrompt="1"/>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Drag picture to placeholder or click icon to add</a:t>
            </a:r>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hasCustomPrompt="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Drag picture to placeholder or click icon to add</a:t>
            </a:r>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hasCustomPrompt="1"/>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Drag picture to placeholder or click icon to add</a:t>
            </a:r>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77137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p:nvPr/>
        </p:nvCxnSpPr>
        <p:spPr>
          <a:xfrm flipV="1">
            <a:off x="827088" y="1681163"/>
            <a:ext cx="10526712" cy="21440"/>
          </a:xfrm>
          <a:prstGeom prst="line">
            <a:avLst/>
          </a:prstGeom>
          <a:ln w="41275">
            <a:solidFill>
              <a:srgbClr val="9E1B2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53177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solidFill>
                  <a:schemeClr val="tx1"/>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p:nvPr/>
        </p:nvCxnSpPr>
        <p:spPr>
          <a:xfrm>
            <a:off x="8724900" y="365125"/>
            <a:ext cx="0" cy="5811838"/>
          </a:xfrm>
          <a:prstGeom prst="line">
            <a:avLst/>
          </a:prstGeom>
          <a:ln w="41275">
            <a:solidFill>
              <a:srgbClr val="9E1B2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092318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ingle Image Layout">
  <p:cSld name="Single Image Layout">
    <p:spTree>
      <p:nvGrpSpPr>
        <p:cNvPr id="1" name="Shape 71"/>
        <p:cNvGrpSpPr/>
        <p:nvPr/>
      </p:nvGrpSpPr>
      <p:grpSpPr>
        <a:xfrm>
          <a:off x="0" y="0"/>
          <a:ext cx="0" cy="0"/>
          <a:chOff x="0" y="0"/>
          <a:chExt cx="0" cy="0"/>
        </a:xfrm>
      </p:grpSpPr>
      <p:sp>
        <p:nvSpPr>
          <p:cNvPr id="72" name="Google Shape;72;p12"/>
          <p:cNvSpPr txBox="1">
            <a:spLocks noGrp="1"/>
          </p:cNvSpPr>
          <p:nvPr>
            <p:ph type="title"/>
          </p:nvPr>
        </p:nvSpPr>
        <p:spPr>
          <a:xfrm>
            <a:off x="838200" y="0"/>
            <a:ext cx="10515600" cy="838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24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2"/>
          <p:cNvSpPr txBox="1">
            <a:spLocks noGrp="1"/>
          </p:cNvSpPr>
          <p:nvPr>
            <p:ph type="body" idx="1"/>
          </p:nvPr>
        </p:nvSpPr>
        <p:spPr>
          <a:xfrm>
            <a:off x="838200" y="829056"/>
            <a:ext cx="10515600" cy="469392"/>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0"/>
              </a:spcBef>
              <a:spcAft>
                <a:spcPts val="0"/>
              </a:spcAft>
              <a:buClr>
                <a:schemeClr val="dk2"/>
              </a:buClr>
              <a:buSzPts val="4800"/>
              <a:buFont typeface="NVIDIA Sans"/>
              <a:buNone/>
              <a:defRPr sz="1600" b="0" i="0" u="none" strike="noStrike" cap="none">
                <a:solidFill>
                  <a:schemeClr val="dk2"/>
                </a:solidFill>
                <a:latin typeface="NVIDIA Sans"/>
                <a:ea typeface="NVIDIA Sans"/>
                <a:cs typeface="NVIDIA Sans"/>
                <a:sym typeface="NVIDIA Sans"/>
              </a:defRPr>
            </a:lvl1pPr>
            <a:lvl2pPr marL="304770" marR="0" lvl="1"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2pPr>
            <a:lvl3pPr marL="457154" marR="0" lvl="2"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3pPr>
            <a:lvl4pPr marL="609539" marR="0" lvl="3"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4pPr>
            <a:lvl5pPr marL="761924" marR="0" lvl="4"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74" name="Google Shape;74;p12"/>
          <p:cNvSpPr>
            <a:spLocks noGrp="1"/>
          </p:cNvSpPr>
          <p:nvPr>
            <p:ph type="pic" idx="2"/>
          </p:nvPr>
        </p:nvSpPr>
        <p:spPr>
          <a:xfrm>
            <a:off x="2020883" y="1616604"/>
            <a:ext cx="8150234" cy="4006612"/>
          </a:xfrm>
          <a:prstGeom prst="rect">
            <a:avLst/>
          </a:prstGeom>
          <a:solidFill>
            <a:srgbClr val="151617">
              <a:alpha val="60784"/>
            </a:srgbClr>
          </a:solidFill>
          <a:ln w="9525" cap="flat" cmpd="sng">
            <a:solidFill>
              <a:schemeClr val="accent5"/>
            </a:solidFill>
            <a:prstDash val="solid"/>
            <a:round/>
            <a:headEnd type="none" w="sm" len="sm"/>
            <a:tailEnd type="none" w="sm" len="sm"/>
          </a:ln>
        </p:spPr>
        <p:txBody>
          <a:bodyPr/>
          <a:lstStyle/>
          <a:p>
            <a:endParaRPr lang="en-US"/>
          </a:p>
        </p:txBody>
      </p:sp>
      <p:sp>
        <p:nvSpPr>
          <p:cNvPr id="75" name="Google Shape;75;p12"/>
          <p:cNvSpPr txBox="1">
            <a:spLocks noGrp="1"/>
          </p:cNvSpPr>
          <p:nvPr>
            <p:ph type="body" idx="3"/>
          </p:nvPr>
        </p:nvSpPr>
        <p:spPr>
          <a:xfrm>
            <a:off x="2020883" y="5687987"/>
            <a:ext cx="8150234"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76" name="Google Shape;76;p12"/>
          <p:cNvSpPr txBox="1">
            <a:spLocks noGrp="1"/>
          </p:cNvSpPr>
          <p:nvPr>
            <p:ph type="body" idx="4"/>
          </p:nvPr>
        </p:nvSpPr>
        <p:spPr>
          <a:xfrm>
            <a:off x="2020883" y="5917189"/>
            <a:ext cx="8150234"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1593325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1120000" y="1825625"/>
            <a:ext cx="10233800" cy="46672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p:nvPr/>
        </p:nvCxnSpPr>
        <p:spPr>
          <a:xfrm flipV="1">
            <a:off x="827088" y="1681163"/>
            <a:ext cx="10526712" cy="21440"/>
          </a:xfrm>
          <a:prstGeom prst="line">
            <a:avLst/>
          </a:prstGeom>
          <a:ln w="41275">
            <a:solidFill>
              <a:srgbClr val="9E1B2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47189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9" name="Straight Connector 8"/>
          <p:cNvCxnSpPr/>
          <p:nvPr/>
        </p:nvCxnSpPr>
        <p:spPr>
          <a:xfrm flipV="1">
            <a:off x="820738" y="4568023"/>
            <a:ext cx="10526712" cy="21440"/>
          </a:xfrm>
          <a:prstGeom prst="line">
            <a:avLst/>
          </a:prstGeom>
          <a:ln w="41275">
            <a:solidFill>
              <a:srgbClr val="9E1B2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357187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6672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6672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a:xfrm flipV="1">
            <a:off x="827088" y="1681163"/>
            <a:ext cx="10526712" cy="21440"/>
          </a:xfrm>
          <a:prstGeom prst="line">
            <a:avLst/>
          </a:prstGeom>
          <a:ln w="41275">
            <a:solidFill>
              <a:srgbClr val="9E1B2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7628528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987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987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flipV="1">
            <a:off x="827088" y="1681163"/>
            <a:ext cx="10526712" cy="21440"/>
          </a:xfrm>
          <a:prstGeom prst="line">
            <a:avLst/>
          </a:prstGeom>
          <a:ln w="41275">
            <a:solidFill>
              <a:srgbClr val="9E1B2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27205255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cxnSp>
        <p:nvCxnSpPr>
          <p:cNvPr id="6" name="Straight Connector 5"/>
          <p:cNvCxnSpPr/>
          <p:nvPr/>
        </p:nvCxnSpPr>
        <p:spPr>
          <a:xfrm flipV="1">
            <a:off x="827088" y="1681163"/>
            <a:ext cx="10526712" cy="21440"/>
          </a:xfrm>
          <a:prstGeom prst="line">
            <a:avLst/>
          </a:prstGeom>
          <a:ln w="41275">
            <a:solidFill>
              <a:srgbClr val="9E1B2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18975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2714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5213142" y="1080120"/>
            <a:ext cx="6172200" cy="532399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399"/>
            <a:ext cx="3652025" cy="4343401"/>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8" name="Straight Connector 7"/>
          <p:cNvCxnSpPr/>
          <p:nvPr/>
        </p:nvCxnSpPr>
        <p:spPr>
          <a:xfrm>
            <a:off x="827088" y="2050809"/>
            <a:ext cx="3944937" cy="13181"/>
          </a:xfrm>
          <a:prstGeom prst="line">
            <a:avLst/>
          </a:prstGeom>
          <a:ln w="41275">
            <a:solidFill>
              <a:srgbClr val="9E1B2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85093078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tx1"/>
                </a:solidFill>
              </a:defRPr>
            </a:lvl1pPr>
          </a:lstStyle>
          <a:p>
            <a:r>
              <a:rPr lang="en-US"/>
              <a:t>Click to edit Master title style</a:t>
            </a:r>
            <a:endParaRPr lang="en-US" dirty="0"/>
          </a:p>
        </p:txBody>
      </p:sp>
      <p:sp>
        <p:nvSpPr>
          <p:cNvPr id="3" name="Picture Placeholder 2"/>
          <p:cNvSpPr>
            <a:spLocks noGrp="1" noChangeAspect="1"/>
          </p:cNvSpPr>
          <p:nvPr>
            <p:ph type="pic" idx="1" hasCustomPrompt="1"/>
          </p:nvPr>
        </p:nvSpPr>
        <p:spPr>
          <a:xfrm>
            <a:off x="5183188" y="987425"/>
            <a:ext cx="6172200" cy="5472073"/>
          </a:xfrm>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1120000" y="2057399"/>
            <a:ext cx="3652025" cy="4428895"/>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8" name="Straight Connector 7"/>
          <p:cNvCxnSpPr/>
          <p:nvPr/>
        </p:nvCxnSpPr>
        <p:spPr>
          <a:xfrm>
            <a:off x="827088" y="2050809"/>
            <a:ext cx="3944937" cy="13181"/>
          </a:xfrm>
          <a:prstGeom prst="line">
            <a:avLst/>
          </a:prstGeom>
          <a:ln w="41275">
            <a:solidFill>
              <a:srgbClr val="9E1B2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258980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6672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142921" y="6311900"/>
            <a:ext cx="572386"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71143E88-A153-488E-A41D-1D223861ACF4}" type="slidenum">
              <a:rPr lang="en-US" smtClean="0"/>
              <a:t>‹#›</a:t>
            </a:fld>
            <a:endParaRPr lang="en-US"/>
          </a:p>
        </p:txBody>
      </p:sp>
    </p:spTree>
    <p:extLst>
      <p:ext uri="{BB962C8B-B14F-4D97-AF65-F5344CB8AC3E}">
        <p14:creationId xmlns:p14="http://schemas.microsoft.com/office/powerpoint/2010/main" val="1335102893"/>
      </p:ext>
    </p:extLst>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Lst>
  <p:txStyles>
    <p:titleStyle>
      <a:lvl1pPr algn="l" defTabSz="914400" rtl="0" eaLnBrk="1" latinLnBrk="0" hangingPunct="1">
        <a:lnSpc>
          <a:spcPct val="90000"/>
        </a:lnSpc>
        <a:spcBef>
          <a:spcPct val="0"/>
        </a:spcBef>
        <a:buNone/>
        <a:defRPr sz="5400" b="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hyperlink" Target="https://newsletter.pragmaticengineer.com/p/cursor"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hyperlink" Target="https://modelcontextprotocol.io/overview"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byteatatime.dev/posts/cursor-prompt-analysis/?utm_source=tldrnewsletter"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hyperlink" Target="https://docs.cursor.com/context/rule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https://docs.cursor.com/context/ignore-file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hyperlink" Target="https://github.com/PatrickJS/awesome-cursorrule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blog.google/technology/developers/dora-report-2025/"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epoch.ai/blog/compute-trends" TargetMode="External"/><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hyperlink" Target="https://medium.com/@shamawali/chatgpt-a-new-age-debugger-10-prompts-20ee3e9c63aa#:~:text=2,Debug%20This%20Function%20for%20Me" TargetMode="External"/><Relationship Id="rId3" Type="http://schemas.openxmlformats.org/officeDocument/2006/relationships/hyperlink" Target="https://github.blog/developer-skills/github/how-to-write-better-prompts-for-github-copilot/#:~:text=3%20best%20practices%20for%20prompt,crafting%20with%20GitHub%20Copilot" TargetMode="External"/><Relationship Id="rId7" Type="http://schemas.openxmlformats.org/officeDocument/2006/relationships/hyperlink" Target="https://www.linkedin.com/pulse/best-practices-prompting-github-copilot-vs-code-pamela-fox#:~:text=In%20this%20post%2C%20I%27m%20going,provide%20context%20and%20be%20predictable" TargetMode="External"/><Relationship Id="rId2" Type="http://schemas.openxmlformats.org/officeDocument/2006/relationships/hyperlink" Target="https://www.coursera.org/learn/claude-code/" TargetMode="External"/><Relationship Id="rId1" Type="http://schemas.openxmlformats.org/officeDocument/2006/relationships/slideLayout" Target="../slideLayouts/slideLayout2.xml"/><Relationship Id="rId6" Type="http://schemas.openxmlformats.org/officeDocument/2006/relationships/hyperlink" Target="https://dev.to/jamesbright/prompt-engineering-for-lazy-programmers-getting-exactly-the-code-you-want-and-even-more-out-of-chatgpt-3plf#:~:text=The%20Trick%3A%20,rewrite%20the%20function%20if%20necessary" TargetMode="External"/><Relationship Id="rId5" Type="http://schemas.openxmlformats.org/officeDocument/2006/relationships/hyperlink" Target="https://medium.com/data-science/using-chatgpt-for-efficient-debugging-fc9e065b7856#:~:text=If%20nothing%20comes%20to%20mind%2C,don%E2%80%99t%20be%20afraid%20to%20experiment" TargetMode="External"/><Relationship Id="rId4" Type="http://schemas.openxmlformats.org/officeDocument/2006/relationships/hyperlink" Target="https://strapi.io/blog/ChatGPT-Prompt-Engineering-for-Developers#:~:text=1" TargetMode="External"/><Relationship Id="rId9" Type="http://schemas.openxmlformats.org/officeDocument/2006/relationships/hyperlink" Target="https://dev.to/techiesdiary/chatgpt-prompts-for-code-review-and-debugging-48j#:~:text=5%20Debug%20Debug%20the%20given,Enter%20your%20code%20here"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69.png"/></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2.png"/><Relationship Id="rId1" Type="http://schemas.openxmlformats.org/officeDocument/2006/relationships/slideLayout" Target="../slideLayouts/slideLayout4.xml"/><Relationship Id="rId6" Type="http://schemas.openxmlformats.org/officeDocument/2006/relationships/image" Target="../media/image74.png"/><Relationship Id="rId5" Type="http://schemas.microsoft.com/office/2007/relationships/hdphoto" Target="../media/hdphoto2.wdp"/><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D196D-CDD6-B0E9-8C1D-AEC8F027C1DA}"/>
              </a:ext>
            </a:extLst>
          </p:cNvPr>
          <p:cNvSpPr>
            <a:spLocks noGrp="1"/>
          </p:cNvSpPr>
          <p:nvPr>
            <p:ph type="ctrTitle"/>
          </p:nvPr>
        </p:nvSpPr>
        <p:spPr>
          <a:xfrm>
            <a:off x="2209800" y="4464028"/>
            <a:ext cx="9144000" cy="1641490"/>
          </a:xfrm>
        </p:spPr>
        <p:txBody>
          <a:bodyPr>
            <a:normAutofit/>
          </a:bodyPr>
          <a:lstStyle/>
          <a:p>
            <a:r>
              <a:rPr lang="en-US" sz="5400" dirty="0"/>
              <a:t>Software Engineering in the age of LLMs</a:t>
            </a:r>
          </a:p>
        </p:txBody>
      </p:sp>
      <p:sp>
        <p:nvSpPr>
          <p:cNvPr id="5" name="Subtitle 4">
            <a:extLst>
              <a:ext uri="{FF2B5EF4-FFF2-40B4-BE49-F238E27FC236}">
                <a16:creationId xmlns:a16="http://schemas.microsoft.com/office/drawing/2014/main" id="{9B0030FC-F572-AC02-1B2C-716B85D52C86}"/>
              </a:ext>
            </a:extLst>
          </p:cNvPr>
          <p:cNvSpPr>
            <a:spLocks noGrp="1"/>
          </p:cNvSpPr>
          <p:nvPr>
            <p:ph type="subTitle" idx="1"/>
          </p:nvPr>
        </p:nvSpPr>
        <p:spPr/>
        <p:txBody>
          <a:bodyPr/>
          <a:lstStyle/>
          <a:p>
            <a:endParaRPr lang="en-US"/>
          </a:p>
        </p:txBody>
      </p:sp>
      <p:pic>
        <p:nvPicPr>
          <p:cNvPr id="4" name="Picture 3" descr="40 Hilarious ChatGPT Memes that You Cannot Miss!">
            <a:extLst>
              <a:ext uri="{FF2B5EF4-FFF2-40B4-BE49-F238E27FC236}">
                <a16:creationId xmlns:a16="http://schemas.microsoft.com/office/drawing/2014/main" id="{5BB09853-68B7-B1D4-CA94-229DD6E8E2C5}"/>
              </a:ext>
            </a:extLst>
          </p:cNvPr>
          <p:cNvPicPr>
            <a:picLocks noChangeAspect="1"/>
          </p:cNvPicPr>
          <p:nvPr/>
        </p:nvPicPr>
        <p:blipFill>
          <a:blip r:embed="rId3"/>
          <a:stretch>
            <a:fillRect/>
          </a:stretch>
        </p:blipFill>
        <p:spPr>
          <a:xfrm>
            <a:off x="8762999" y="258537"/>
            <a:ext cx="3048000" cy="3048000"/>
          </a:xfrm>
          <a:prstGeom prst="rect">
            <a:avLst/>
          </a:prstGeom>
        </p:spPr>
      </p:pic>
      <p:pic>
        <p:nvPicPr>
          <p:cNvPr id="1026" name="Picture 2" descr="Founder and CEO at Nvidia Jensen Huang is interviewed by Chairman of the Milken Institute Michael Milken (not pictured) during the Milken Institute Global Conference 2025 in Beverly Hills, California, U.S., May 5, 2025. REUTERS/Mike Blake">
            <a:extLst>
              <a:ext uri="{FF2B5EF4-FFF2-40B4-BE49-F238E27FC236}">
                <a16:creationId xmlns:a16="http://schemas.microsoft.com/office/drawing/2014/main" id="{56E64887-9DEA-3425-27DA-7D8B615DA2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982" y="191541"/>
            <a:ext cx="4849402" cy="27271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29B7A0A-A34D-A69A-5ACB-92CA58D862CC}"/>
              </a:ext>
            </a:extLst>
          </p:cNvPr>
          <p:cNvSpPr txBox="1"/>
          <p:nvPr/>
        </p:nvSpPr>
        <p:spPr>
          <a:xfrm>
            <a:off x="1418219" y="3078822"/>
            <a:ext cx="5907641" cy="1231106"/>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rtlCol="0">
            <a:spAutoFit/>
          </a:bodyPr>
          <a:lstStyle/>
          <a:p>
            <a:r>
              <a:rPr lang="en-US" dirty="0"/>
              <a:t>Huang (Nvidia): </a:t>
            </a:r>
          </a:p>
          <a:p>
            <a:r>
              <a:rPr lang="en-US" sz="2800" i="1" dirty="0"/>
              <a:t>You won’t lose your job to AI – you’ll lose your job to somebody who uses AI</a:t>
            </a:r>
          </a:p>
        </p:txBody>
      </p:sp>
    </p:spTree>
    <p:extLst>
      <p:ext uri="{BB962C8B-B14F-4D97-AF65-F5344CB8AC3E}">
        <p14:creationId xmlns:p14="http://schemas.microsoft.com/office/powerpoint/2010/main" val="222962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16B1-0D89-25FC-C5FD-4DE160865CC4}"/>
              </a:ext>
            </a:extLst>
          </p:cNvPr>
          <p:cNvSpPr>
            <a:spLocks noGrp="1"/>
          </p:cNvSpPr>
          <p:nvPr>
            <p:ph type="title"/>
          </p:nvPr>
        </p:nvSpPr>
        <p:spPr>
          <a:xfrm>
            <a:off x="838200" y="365125"/>
            <a:ext cx="10515600" cy="1325563"/>
          </a:xfrm>
        </p:spPr>
        <p:txBody>
          <a:bodyPr/>
          <a:lstStyle/>
          <a:p>
            <a:r>
              <a:rPr lang="en-US" dirty="0"/>
              <a:t>SOLID</a:t>
            </a:r>
          </a:p>
        </p:txBody>
      </p:sp>
      <p:sp>
        <p:nvSpPr>
          <p:cNvPr id="3" name="Content Placeholder 2">
            <a:extLst>
              <a:ext uri="{FF2B5EF4-FFF2-40B4-BE49-F238E27FC236}">
                <a16:creationId xmlns:a16="http://schemas.microsoft.com/office/drawing/2014/main" id="{050882F6-0E3D-0944-40CE-E16D5F1D02B4}"/>
              </a:ext>
            </a:extLst>
          </p:cNvPr>
          <p:cNvSpPr>
            <a:spLocks noGrp="1"/>
          </p:cNvSpPr>
          <p:nvPr>
            <p:ph idx="1"/>
          </p:nvPr>
        </p:nvSpPr>
        <p:spPr>
          <a:xfrm>
            <a:off x="1120000" y="1825625"/>
            <a:ext cx="10233800" cy="4667250"/>
          </a:xfrm>
        </p:spPr>
        <p:txBody>
          <a:bodyPr/>
          <a:lstStyle/>
          <a:p>
            <a:r>
              <a:rPr lang="en-US" dirty="0"/>
              <a:t>“Evaluate this codebase according to SOLID principles”</a:t>
            </a:r>
          </a:p>
        </p:txBody>
      </p:sp>
      <p:pic>
        <p:nvPicPr>
          <p:cNvPr id="5" name="Picture 4">
            <a:extLst>
              <a:ext uri="{FF2B5EF4-FFF2-40B4-BE49-F238E27FC236}">
                <a16:creationId xmlns:a16="http://schemas.microsoft.com/office/drawing/2014/main" id="{5933DF39-F8C7-E2AF-79D5-BD74FC47BD7A}"/>
              </a:ext>
            </a:extLst>
          </p:cNvPr>
          <p:cNvPicPr>
            <a:picLocks noChangeAspect="1"/>
          </p:cNvPicPr>
          <p:nvPr/>
        </p:nvPicPr>
        <p:blipFill>
          <a:blip r:embed="rId3"/>
          <a:stretch>
            <a:fillRect/>
          </a:stretch>
        </p:blipFill>
        <p:spPr>
          <a:xfrm>
            <a:off x="1120000" y="2501637"/>
            <a:ext cx="4847362" cy="6842845"/>
          </a:xfrm>
          <a:prstGeom prst="rect">
            <a:avLst/>
          </a:prstGeom>
        </p:spPr>
      </p:pic>
      <p:pic>
        <p:nvPicPr>
          <p:cNvPr id="7" name="Picture 6">
            <a:extLst>
              <a:ext uri="{FF2B5EF4-FFF2-40B4-BE49-F238E27FC236}">
                <a16:creationId xmlns:a16="http://schemas.microsoft.com/office/drawing/2014/main" id="{8C5CC26D-D5B3-EECF-120B-1BF81D90B3F8}"/>
              </a:ext>
            </a:extLst>
          </p:cNvPr>
          <p:cNvPicPr>
            <a:picLocks noChangeAspect="1"/>
          </p:cNvPicPr>
          <p:nvPr/>
        </p:nvPicPr>
        <p:blipFill>
          <a:blip r:embed="rId4"/>
          <a:stretch>
            <a:fillRect/>
          </a:stretch>
        </p:blipFill>
        <p:spPr>
          <a:xfrm>
            <a:off x="6224640" y="2415116"/>
            <a:ext cx="3365314" cy="4212696"/>
          </a:xfrm>
          <a:prstGeom prst="rect">
            <a:avLst/>
          </a:prstGeom>
        </p:spPr>
      </p:pic>
      <p:sp>
        <p:nvSpPr>
          <p:cNvPr id="4" name="TextBox 3">
            <a:extLst>
              <a:ext uri="{FF2B5EF4-FFF2-40B4-BE49-F238E27FC236}">
                <a16:creationId xmlns:a16="http://schemas.microsoft.com/office/drawing/2014/main" id="{C4BA0BD8-447F-D3C3-B18A-B6F2C7E27CE0}"/>
              </a:ext>
            </a:extLst>
          </p:cNvPr>
          <p:cNvSpPr txBox="1"/>
          <p:nvPr/>
        </p:nvSpPr>
        <p:spPr>
          <a:xfrm>
            <a:off x="9737504" y="2909054"/>
            <a:ext cx="2235040"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GenAI evaluation</a:t>
            </a:r>
          </a:p>
          <a:p>
            <a:pPr marL="285750" indent="-285750">
              <a:buFont typeface="Arial" panose="020B0604020202020204" pitchFamily="34" charset="0"/>
              <a:buChar char="•"/>
            </a:pPr>
            <a:r>
              <a:rPr lang="en-US" sz="2400" dirty="0"/>
              <a:t>Is it “good”?</a:t>
            </a:r>
          </a:p>
          <a:p>
            <a:pPr marL="285750" indent="-285750">
              <a:buFont typeface="Arial" panose="020B0604020202020204" pitchFamily="34" charset="0"/>
              <a:buChar char="•"/>
            </a:pPr>
            <a:r>
              <a:rPr lang="en-US" sz="2400" dirty="0"/>
              <a:t>You must know SOLID to tell!</a:t>
            </a:r>
          </a:p>
          <a:p>
            <a:pPr marL="285750" indent="-285750">
              <a:buFont typeface="Arial" panose="020B0604020202020204" pitchFamily="34" charset="0"/>
              <a:buChar char="•"/>
            </a:pPr>
            <a:r>
              <a:rPr lang="en-US" sz="2400" dirty="0"/>
              <a:t>Skepticism: an important skill</a:t>
            </a:r>
          </a:p>
        </p:txBody>
      </p:sp>
    </p:spTree>
    <p:extLst>
      <p:ext uri="{BB962C8B-B14F-4D97-AF65-F5344CB8AC3E}">
        <p14:creationId xmlns:p14="http://schemas.microsoft.com/office/powerpoint/2010/main" val="358791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84423-91F3-C100-AB30-04F27418CC07}"/>
              </a:ext>
            </a:extLst>
          </p:cNvPr>
          <p:cNvSpPr>
            <a:spLocks noGrp="1"/>
          </p:cNvSpPr>
          <p:nvPr>
            <p:ph type="title" idx="4294967295"/>
          </p:nvPr>
        </p:nvSpPr>
        <p:spPr>
          <a:xfrm>
            <a:off x="134112" y="23749"/>
            <a:ext cx="3901440" cy="1987931"/>
          </a:xfrm>
        </p:spPr>
        <p:txBody>
          <a:bodyPr/>
          <a:lstStyle/>
          <a:p>
            <a:r>
              <a:rPr lang="en-US" dirty="0"/>
              <a:t>LLM Prompt Components</a:t>
            </a:r>
          </a:p>
        </p:txBody>
      </p:sp>
      <p:pic>
        <p:nvPicPr>
          <p:cNvPr id="4" name="Content Placeholder 3" descr="Prompt components">
            <a:extLst>
              <a:ext uri="{FF2B5EF4-FFF2-40B4-BE49-F238E27FC236}">
                <a16:creationId xmlns:a16="http://schemas.microsoft.com/office/drawing/2014/main" id="{E59287E6-F97D-7F40-ABAC-7163029ABC77}"/>
              </a:ext>
            </a:extLst>
          </p:cNvPr>
          <p:cNvPicPr>
            <a:picLocks noGrp="1" noChangeAspect="1"/>
          </p:cNvPicPr>
          <p:nvPr>
            <p:ph idx="4294967295"/>
          </p:nvPr>
        </p:nvPicPr>
        <p:blipFill>
          <a:blip r:embed="rId3"/>
          <a:stretch>
            <a:fillRect/>
          </a:stretch>
        </p:blipFill>
        <p:spPr>
          <a:xfrm>
            <a:off x="139575" y="1851325"/>
            <a:ext cx="10430889" cy="4948992"/>
          </a:xfrm>
        </p:spPr>
      </p:pic>
      <p:pic>
        <p:nvPicPr>
          <p:cNvPr id="6" name="Picture 5" descr="A white rectangular object with black lines&#10;&#10;Description automatically generated">
            <a:extLst>
              <a:ext uri="{FF2B5EF4-FFF2-40B4-BE49-F238E27FC236}">
                <a16:creationId xmlns:a16="http://schemas.microsoft.com/office/drawing/2014/main" id="{222DC95C-6BC2-0DDD-28F7-0C5FBF36D322}"/>
              </a:ext>
            </a:extLst>
          </p:cNvPr>
          <p:cNvPicPr>
            <a:picLocks noChangeAspect="1"/>
          </p:cNvPicPr>
          <p:nvPr/>
        </p:nvPicPr>
        <p:blipFill>
          <a:blip r:embed="rId4"/>
          <a:stretch>
            <a:fillRect/>
          </a:stretch>
        </p:blipFill>
        <p:spPr>
          <a:xfrm>
            <a:off x="4842965" y="870486"/>
            <a:ext cx="5376488" cy="503433"/>
          </a:xfrm>
          <a:prstGeom prst="rect">
            <a:avLst/>
          </a:prstGeom>
          <a:noFill/>
        </p:spPr>
      </p:pic>
      <p:sp>
        <p:nvSpPr>
          <p:cNvPr id="3" name="TextBox 2">
            <a:extLst>
              <a:ext uri="{FF2B5EF4-FFF2-40B4-BE49-F238E27FC236}">
                <a16:creationId xmlns:a16="http://schemas.microsoft.com/office/drawing/2014/main" id="{7F52E904-4BA2-0E9D-5934-8871A4C9CD21}"/>
              </a:ext>
            </a:extLst>
          </p:cNvPr>
          <p:cNvSpPr txBox="1"/>
          <p:nvPr/>
        </p:nvSpPr>
        <p:spPr>
          <a:xfrm>
            <a:off x="2299199" y="3839256"/>
            <a:ext cx="6111639"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400" dirty="0"/>
              <a:t>LLMs do not have a “memory”, so the interface needs to provide appropriate context</a:t>
            </a:r>
          </a:p>
        </p:txBody>
      </p:sp>
      <p:sp>
        <p:nvSpPr>
          <p:cNvPr id="5" name="Right Brace 4">
            <a:extLst>
              <a:ext uri="{FF2B5EF4-FFF2-40B4-BE49-F238E27FC236}">
                <a16:creationId xmlns:a16="http://schemas.microsoft.com/office/drawing/2014/main" id="{C964445C-BDCB-4D2F-B23B-D9E0E6535105}"/>
              </a:ext>
            </a:extLst>
          </p:cNvPr>
          <p:cNvSpPr/>
          <p:nvPr/>
        </p:nvSpPr>
        <p:spPr>
          <a:xfrm>
            <a:off x="10649813" y="1851325"/>
            <a:ext cx="297455" cy="3734227"/>
          </a:xfrm>
          <a:prstGeom prst="rightBrace">
            <a:avLst/>
          </a:prstGeom>
          <a:ln w="38100"/>
        </p:spPr>
        <p:style>
          <a:lnRef idx="1">
            <a:schemeClr val="accent1"/>
          </a:lnRef>
          <a:fillRef idx="0">
            <a:schemeClr val="accent1"/>
          </a:fillRef>
          <a:effectRef idx="0">
            <a:schemeClr val="accent1"/>
          </a:effectRef>
          <a:fontRef idx="minor">
            <a:schemeClr val="tx1"/>
          </a:fontRef>
        </p:style>
        <p:txBody>
          <a:bodyPr lIns="914400" rtlCol="0" anchor="ctr"/>
          <a:lstStyle/>
          <a:p>
            <a:pPr algn="ctr"/>
            <a:r>
              <a:rPr lang="en-US" dirty="0"/>
              <a:t>context</a:t>
            </a:r>
          </a:p>
        </p:txBody>
      </p:sp>
    </p:spTree>
    <p:extLst>
      <p:ext uri="{BB962C8B-B14F-4D97-AF65-F5344CB8AC3E}">
        <p14:creationId xmlns:p14="http://schemas.microsoft.com/office/powerpoint/2010/main" val="158183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7D37D-79C4-B883-21C3-406BC2A82E08}"/>
              </a:ext>
            </a:extLst>
          </p:cNvPr>
          <p:cNvSpPr>
            <a:spLocks noGrp="1"/>
          </p:cNvSpPr>
          <p:nvPr>
            <p:ph type="title"/>
          </p:nvPr>
        </p:nvSpPr>
        <p:spPr>
          <a:xfrm>
            <a:off x="838200" y="365125"/>
            <a:ext cx="10515600" cy="1325563"/>
          </a:xfrm>
        </p:spPr>
        <p:txBody>
          <a:bodyPr/>
          <a:lstStyle/>
          <a:p>
            <a:r>
              <a:rPr lang="en-US" dirty="0"/>
              <a:t>Agentic IDE: Cursor</a:t>
            </a:r>
          </a:p>
        </p:txBody>
      </p:sp>
      <p:sp>
        <p:nvSpPr>
          <p:cNvPr id="3" name="Content Placeholder 2">
            <a:extLst>
              <a:ext uri="{FF2B5EF4-FFF2-40B4-BE49-F238E27FC236}">
                <a16:creationId xmlns:a16="http://schemas.microsoft.com/office/drawing/2014/main" id="{4E60D513-CE1C-3DEC-BC74-CE8A5322D9BF}"/>
              </a:ext>
            </a:extLst>
          </p:cNvPr>
          <p:cNvSpPr>
            <a:spLocks noGrp="1"/>
          </p:cNvSpPr>
          <p:nvPr>
            <p:ph idx="1"/>
          </p:nvPr>
        </p:nvSpPr>
        <p:spPr>
          <a:xfrm>
            <a:off x="1120000" y="1825625"/>
            <a:ext cx="10233800" cy="4667250"/>
          </a:xfrm>
        </p:spPr>
        <p:txBody>
          <a:bodyPr/>
          <a:lstStyle/>
          <a:p>
            <a:r>
              <a:rPr lang="en-US" dirty="0"/>
              <a:t>Founded in 2022 by MIT students</a:t>
            </a:r>
          </a:p>
          <a:p>
            <a:r>
              <a:rPr lang="en-US" dirty="0"/>
              <a:t>Funded initially by OpenAI’s Startup Fund</a:t>
            </a:r>
          </a:p>
          <a:p>
            <a:pPr lvl="1"/>
            <a:r>
              <a:rPr lang="en-US" dirty="0"/>
              <a:t>Currently valued around $9 Billion</a:t>
            </a:r>
          </a:p>
          <a:p>
            <a:r>
              <a:rPr lang="en-US" dirty="0"/>
              <a:t>Agent or In-line editing</a:t>
            </a:r>
          </a:p>
          <a:p>
            <a:r>
              <a:rPr lang="en-US" dirty="0"/>
              <a:t>Fork of Visual Studio Code</a:t>
            </a:r>
          </a:p>
          <a:p>
            <a:r>
              <a:rPr lang="en-US" dirty="0">
                <a:hlinkClick r:id="rId3"/>
              </a:rPr>
              <a:t>Deployment details</a:t>
            </a:r>
            <a:endParaRPr lang="en-US" dirty="0"/>
          </a:p>
          <a:p>
            <a:endParaRPr lang="en-US" dirty="0"/>
          </a:p>
          <a:p>
            <a:r>
              <a:rPr lang="en-US" dirty="0"/>
              <a:t>How many people have used it?</a:t>
            </a:r>
          </a:p>
        </p:txBody>
      </p:sp>
      <p:pic>
        <p:nvPicPr>
          <p:cNvPr id="5" name="Picture 4">
            <a:extLst>
              <a:ext uri="{FF2B5EF4-FFF2-40B4-BE49-F238E27FC236}">
                <a16:creationId xmlns:a16="http://schemas.microsoft.com/office/drawing/2014/main" id="{4807A355-94A8-EE44-CA9F-043EB03465C4}"/>
              </a:ext>
            </a:extLst>
          </p:cNvPr>
          <p:cNvPicPr>
            <a:picLocks noChangeAspect="1"/>
          </p:cNvPicPr>
          <p:nvPr/>
        </p:nvPicPr>
        <p:blipFill>
          <a:blip r:embed="rId4"/>
          <a:stretch>
            <a:fillRect/>
          </a:stretch>
        </p:blipFill>
        <p:spPr>
          <a:xfrm>
            <a:off x="8268358" y="748496"/>
            <a:ext cx="2048161" cy="562053"/>
          </a:xfrm>
          <a:prstGeom prst="rect">
            <a:avLst/>
          </a:prstGeom>
        </p:spPr>
      </p:pic>
      <p:pic>
        <p:nvPicPr>
          <p:cNvPr id="7" name="Picture 6">
            <a:extLst>
              <a:ext uri="{FF2B5EF4-FFF2-40B4-BE49-F238E27FC236}">
                <a16:creationId xmlns:a16="http://schemas.microsoft.com/office/drawing/2014/main" id="{6FF39CCE-F2EA-3E7E-5F11-B44C4919F422}"/>
              </a:ext>
            </a:extLst>
          </p:cNvPr>
          <p:cNvPicPr>
            <a:picLocks noChangeAspect="1"/>
          </p:cNvPicPr>
          <p:nvPr/>
        </p:nvPicPr>
        <p:blipFill>
          <a:blip r:embed="rId5"/>
          <a:stretch>
            <a:fillRect/>
          </a:stretch>
        </p:blipFill>
        <p:spPr>
          <a:xfrm>
            <a:off x="6720689" y="3247931"/>
            <a:ext cx="5143500" cy="3429000"/>
          </a:xfrm>
          <a:prstGeom prst="rect">
            <a:avLst/>
          </a:prstGeom>
        </p:spPr>
      </p:pic>
    </p:spTree>
    <p:extLst>
      <p:ext uri="{BB962C8B-B14F-4D97-AF65-F5344CB8AC3E}">
        <p14:creationId xmlns:p14="http://schemas.microsoft.com/office/powerpoint/2010/main" val="1416391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4A43D-E25D-6723-C32A-989504941924}"/>
              </a:ext>
            </a:extLst>
          </p:cNvPr>
          <p:cNvSpPr>
            <a:spLocks noGrp="1"/>
          </p:cNvSpPr>
          <p:nvPr>
            <p:ph type="title"/>
          </p:nvPr>
        </p:nvSpPr>
        <p:spPr>
          <a:xfrm>
            <a:off x="838200" y="365125"/>
            <a:ext cx="10515600" cy="1325563"/>
          </a:xfrm>
        </p:spPr>
        <p:txBody>
          <a:bodyPr/>
          <a:lstStyle/>
          <a:p>
            <a:r>
              <a:rPr lang="en-US" dirty="0"/>
              <a:t>Anatomy of a code completion</a:t>
            </a:r>
          </a:p>
        </p:txBody>
      </p:sp>
      <p:pic>
        <p:nvPicPr>
          <p:cNvPr id="4" name="Content Placeholder 3" descr="A diagram of a process&#10;&#10;Description automatically generated">
            <a:extLst>
              <a:ext uri="{FF2B5EF4-FFF2-40B4-BE49-F238E27FC236}">
                <a16:creationId xmlns:a16="http://schemas.microsoft.com/office/drawing/2014/main" id="{5D513FD4-9F49-8626-58B9-A10901287CBE}"/>
              </a:ext>
            </a:extLst>
          </p:cNvPr>
          <p:cNvPicPr>
            <a:picLocks noGrp="1" noChangeAspect="1"/>
          </p:cNvPicPr>
          <p:nvPr>
            <p:ph idx="1"/>
          </p:nvPr>
        </p:nvPicPr>
        <p:blipFill rotWithShape="1">
          <a:blip r:embed="rId3"/>
          <a:srcRect t="14468" b="213"/>
          <a:stretch/>
        </p:blipFill>
        <p:spPr>
          <a:xfrm>
            <a:off x="1631950" y="2334820"/>
            <a:ext cx="9210675" cy="3648859"/>
          </a:xfrm>
        </p:spPr>
      </p:pic>
    </p:spTree>
    <p:extLst>
      <p:ext uri="{BB962C8B-B14F-4D97-AF65-F5344CB8AC3E}">
        <p14:creationId xmlns:p14="http://schemas.microsoft.com/office/powerpoint/2010/main" val="2050355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59C1D-7D1F-130F-9C6F-5C9AD25BFA1D}"/>
              </a:ext>
            </a:extLst>
          </p:cNvPr>
          <p:cNvSpPr>
            <a:spLocks noGrp="1"/>
          </p:cNvSpPr>
          <p:nvPr>
            <p:ph type="title"/>
          </p:nvPr>
        </p:nvSpPr>
        <p:spPr>
          <a:xfrm>
            <a:off x="838200" y="365125"/>
            <a:ext cx="10515600" cy="1325563"/>
          </a:xfrm>
        </p:spPr>
        <p:txBody>
          <a:bodyPr/>
          <a:lstStyle/>
          <a:p>
            <a:r>
              <a:rPr lang="en-US" dirty="0"/>
              <a:t>From AI to Agent</a:t>
            </a:r>
          </a:p>
        </p:txBody>
      </p:sp>
      <p:sp>
        <p:nvSpPr>
          <p:cNvPr id="3" name="Content Placeholder 2">
            <a:extLst>
              <a:ext uri="{FF2B5EF4-FFF2-40B4-BE49-F238E27FC236}">
                <a16:creationId xmlns:a16="http://schemas.microsoft.com/office/drawing/2014/main" id="{CEBEB31E-2CB6-FDCA-D251-811907781F3A}"/>
              </a:ext>
            </a:extLst>
          </p:cNvPr>
          <p:cNvSpPr>
            <a:spLocks noGrp="1"/>
          </p:cNvSpPr>
          <p:nvPr>
            <p:ph idx="1"/>
          </p:nvPr>
        </p:nvSpPr>
        <p:spPr>
          <a:xfrm>
            <a:off x="195974" y="2055813"/>
            <a:ext cx="10233800" cy="4667250"/>
          </a:xfrm>
        </p:spPr>
        <p:txBody>
          <a:bodyPr/>
          <a:lstStyle/>
          <a:p>
            <a:r>
              <a:rPr lang="en-US" dirty="0"/>
              <a:t>What makes something “agentic”? </a:t>
            </a:r>
          </a:p>
          <a:p>
            <a:pPr lvl="1"/>
            <a:r>
              <a:rPr lang="en-US" dirty="0"/>
              <a:t>The tools</a:t>
            </a:r>
          </a:p>
          <a:p>
            <a:endParaRPr lang="en-US" dirty="0"/>
          </a:p>
        </p:txBody>
      </p:sp>
      <p:pic>
        <p:nvPicPr>
          <p:cNvPr id="6146" name="Picture 2">
            <a:extLst>
              <a:ext uri="{FF2B5EF4-FFF2-40B4-BE49-F238E27FC236}">
                <a16:creationId xmlns:a16="http://schemas.microsoft.com/office/drawing/2014/main" id="{D19A1591-954B-51A3-AA36-A84D6B653D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531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Meme: &quot;TOOLS TOOLS EVERYWHERE&quot; - All Templates - Meme-arsenal.com">
            <a:extLst>
              <a:ext uri="{FF2B5EF4-FFF2-40B4-BE49-F238E27FC236}">
                <a16:creationId xmlns:a16="http://schemas.microsoft.com/office/drawing/2014/main" id="{3744CFC5-2A0F-2E66-EC9B-BE6A5ED9914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232"/>
          <a:stretch>
            <a:fillRect/>
          </a:stretch>
        </p:blipFill>
        <p:spPr bwMode="auto">
          <a:xfrm>
            <a:off x="1219201" y="3560560"/>
            <a:ext cx="3759200" cy="2479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509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C315B-079B-BB5C-EEB0-254353D27A98}"/>
              </a:ext>
            </a:extLst>
          </p:cNvPr>
          <p:cNvSpPr>
            <a:spLocks noGrp="1"/>
          </p:cNvSpPr>
          <p:nvPr>
            <p:ph type="title"/>
          </p:nvPr>
        </p:nvSpPr>
        <p:spPr>
          <a:xfrm>
            <a:off x="838200" y="365125"/>
            <a:ext cx="10515600" cy="1325563"/>
          </a:xfrm>
        </p:spPr>
        <p:txBody>
          <a:bodyPr/>
          <a:lstStyle/>
          <a:p>
            <a:r>
              <a:rPr lang="en-US" dirty="0"/>
              <a:t>Tools</a:t>
            </a:r>
          </a:p>
        </p:txBody>
      </p:sp>
      <p:sp>
        <p:nvSpPr>
          <p:cNvPr id="3" name="Content Placeholder 2">
            <a:extLst>
              <a:ext uri="{FF2B5EF4-FFF2-40B4-BE49-F238E27FC236}">
                <a16:creationId xmlns:a16="http://schemas.microsoft.com/office/drawing/2014/main" id="{7331AA22-9DCD-0D2C-24CE-3FB182639E42}"/>
              </a:ext>
            </a:extLst>
          </p:cNvPr>
          <p:cNvSpPr>
            <a:spLocks noGrp="1"/>
          </p:cNvSpPr>
          <p:nvPr>
            <p:ph idx="1"/>
          </p:nvPr>
        </p:nvSpPr>
        <p:spPr>
          <a:xfrm>
            <a:off x="1120000" y="1825625"/>
            <a:ext cx="10233800" cy="4667250"/>
          </a:xfrm>
        </p:spPr>
        <p:txBody>
          <a:bodyPr>
            <a:normAutofit lnSpcReduction="10000"/>
          </a:bodyPr>
          <a:lstStyle/>
          <a:p>
            <a:r>
              <a:rPr lang="en-US" dirty="0"/>
              <a:t>Only “Intelligent” animals use tools to get what they want</a:t>
            </a:r>
          </a:p>
          <a:p>
            <a:r>
              <a:rPr lang="en-US" dirty="0"/>
              <a:t>LLMs can be instructed to identify and use tools</a:t>
            </a:r>
          </a:p>
          <a:p>
            <a:pPr lvl="1"/>
            <a:r>
              <a:rPr lang="en-US" dirty="0"/>
              <a:t>Search- find stuff</a:t>
            </a:r>
          </a:p>
          <a:p>
            <a:pPr lvl="1"/>
            <a:r>
              <a:rPr lang="en-US" dirty="0"/>
              <a:t>Edit- change stuff</a:t>
            </a:r>
          </a:p>
          <a:p>
            <a:pPr lvl="1"/>
            <a:r>
              <a:rPr lang="en-US" dirty="0"/>
              <a:t>Compile- compile stuff</a:t>
            </a:r>
          </a:p>
          <a:p>
            <a:pPr lvl="1"/>
            <a:r>
              <a:rPr lang="en-US" dirty="0"/>
              <a:t>Run- run stuff</a:t>
            </a:r>
          </a:p>
          <a:p>
            <a:pPr lvl="1"/>
            <a:r>
              <a:rPr lang="en-US" dirty="0"/>
              <a:t>MCP- interact with external data, services, APIs, etc.</a:t>
            </a:r>
          </a:p>
          <a:p>
            <a:r>
              <a:rPr lang="en-US" dirty="0"/>
              <a:t>They are trained specifically to be good at this!</a:t>
            </a:r>
          </a:p>
          <a:p>
            <a:r>
              <a:rPr lang="en-US" dirty="0"/>
              <a:t>Model Context Protocol (MCP)</a:t>
            </a:r>
          </a:p>
          <a:p>
            <a:pPr lvl="1"/>
            <a:r>
              <a:rPr lang="en-US" dirty="0"/>
              <a:t>Format for facilitating 3rd party interactions with LLMs</a:t>
            </a:r>
          </a:p>
          <a:p>
            <a:pPr lvl="1"/>
            <a:r>
              <a:rPr lang="en-US" dirty="0">
                <a:hlinkClick r:id="rId3"/>
              </a:rPr>
              <a:t>https://modelcontextprotocol.io/overview</a:t>
            </a:r>
            <a:r>
              <a:rPr lang="en-US" dirty="0"/>
              <a:t> </a:t>
            </a:r>
          </a:p>
        </p:txBody>
      </p:sp>
      <p:pic>
        <p:nvPicPr>
          <p:cNvPr id="7" name="Picture 6">
            <a:extLst>
              <a:ext uri="{FF2B5EF4-FFF2-40B4-BE49-F238E27FC236}">
                <a16:creationId xmlns:a16="http://schemas.microsoft.com/office/drawing/2014/main" id="{A765518D-ADE2-DA17-D12F-5E1C4FA92069}"/>
              </a:ext>
            </a:extLst>
          </p:cNvPr>
          <p:cNvPicPr>
            <a:picLocks noChangeAspect="1"/>
          </p:cNvPicPr>
          <p:nvPr/>
        </p:nvPicPr>
        <p:blipFill>
          <a:blip r:embed="rId4"/>
          <a:stretch>
            <a:fillRect/>
          </a:stretch>
        </p:blipFill>
        <p:spPr>
          <a:xfrm>
            <a:off x="9501824" y="0"/>
            <a:ext cx="2494639" cy="1605831"/>
          </a:xfrm>
          <a:prstGeom prst="rect">
            <a:avLst/>
          </a:prstGeom>
        </p:spPr>
      </p:pic>
      <p:pic>
        <p:nvPicPr>
          <p:cNvPr id="9" name="Picture 8">
            <a:extLst>
              <a:ext uri="{FF2B5EF4-FFF2-40B4-BE49-F238E27FC236}">
                <a16:creationId xmlns:a16="http://schemas.microsoft.com/office/drawing/2014/main" id="{3D2879D9-CA93-44C1-B5D8-DBA83B3CD3FC}"/>
              </a:ext>
            </a:extLst>
          </p:cNvPr>
          <p:cNvPicPr>
            <a:picLocks noChangeAspect="1"/>
          </p:cNvPicPr>
          <p:nvPr/>
        </p:nvPicPr>
        <p:blipFill>
          <a:blip r:embed="rId5"/>
          <a:stretch>
            <a:fillRect/>
          </a:stretch>
        </p:blipFill>
        <p:spPr>
          <a:xfrm>
            <a:off x="8881353" y="2936189"/>
            <a:ext cx="3115110" cy="3715268"/>
          </a:xfrm>
          <a:prstGeom prst="rect">
            <a:avLst/>
          </a:prstGeom>
        </p:spPr>
      </p:pic>
    </p:spTree>
    <p:extLst>
      <p:ext uri="{BB962C8B-B14F-4D97-AF65-F5344CB8AC3E}">
        <p14:creationId xmlns:p14="http://schemas.microsoft.com/office/powerpoint/2010/main" val="315015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EA252-E3CC-6B11-BE70-C2E8A54FC4C8}"/>
              </a:ext>
            </a:extLst>
          </p:cNvPr>
          <p:cNvSpPr>
            <a:spLocks noGrp="1"/>
          </p:cNvSpPr>
          <p:nvPr>
            <p:ph type="title"/>
          </p:nvPr>
        </p:nvSpPr>
        <p:spPr>
          <a:xfrm>
            <a:off x="818949" y="182245"/>
            <a:ext cx="5100587" cy="1325563"/>
          </a:xfrm>
        </p:spPr>
        <p:txBody>
          <a:bodyPr>
            <a:normAutofit fontScale="90000"/>
          </a:bodyPr>
          <a:lstStyle/>
          <a:p>
            <a:r>
              <a:rPr lang="en-US" dirty="0"/>
              <a:t>What is agentic in an IDE agent?</a:t>
            </a:r>
          </a:p>
        </p:txBody>
      </p:sp>
      <p:sp>
        <p:nvSpPr>
          <p:cNvPr id="3" name="Content Placeholder 2">
            <a:extLst>
              <a:ext uri="{FF2B5EF4-FFF2-40B4-BE49-F238E27FC236}">
                <a16:creationId xmlns:a16="http://schemas.microsoft.com/office/drawing/2014/main" id="{83763199-1F18-17CC-BB8D-D104BEC65139}"/>
              </a:ext>
            </a:extLst>
          </p:cNvPr>
          <p:cNvSpPr>
            <a:spLocks noGrp="1"/>
          </p:cNvSpPr>
          <p:nvPr>
            <p:ph idx="1"/>
          </p:nvPr>
        </p:nvSpPr>
        <p:spPr>
          <a:xfrm>
            <a:off x="1120000" y="1825625"/>
            <a:ext cx="5242299" cy="4575175"/>
          </a:xfrm>
        </p:spPr>
        <p:txBody>
          <a:bodyPr>
            <a:normAutofit lnSpcReduction="10000"/>
          </a:bodyPr>
          <a:lstStyle/>
          <a:p>
            <a:r>
              <a:rPr lang="en-US" i="1" dirty="0">
                <a:solidFill>
                  <a:schemeClr val="accent6"/>
                </a:solidFill>
              </a:rPr>
              <a:t>IDE agent</a:t>
            </a:r>
            <a:r>
              <a:rPr lang="en-US" dirty="0"/>
              <a:t>: agentive AI in IDE</a:t>
            </a:r>
          </a:p>
          <a:p>
            <a:r>
              <a:rPr lang="en-US" dirty="0"/>
              <a:t>Project exploration and awareness</a:t>
            </a:r>
          </a:p>
          <a:p>
            <a:pPr lvl="1"/>
            <a:r>
              <a:rPr lang="en-US" dirty="0"/>
              <a:t>Search</a:t>
            </a:r>
          </a:p>
          <a:p>
            <a:r>
              <a:rPr lang="en-US" dirty="0"/>
              <a:t>Code analysis</a:t>
            </a:r>
          </a:p>
          <a:p>
            <a:pPr lvl="1"/>
            <a:r>
              <a:rPr lang="en-US" dirty="0"/>
              <a:t>Warnings, errors, </a:t>
            </a:r>
            <a:r>
              <a:rPr lang="en-US" dirty="0" err="1"/>
              <a:t>etc</a:t>
            </a:r>
            <a:endParaRPr lang="en-US" dirty="0"/>
          </a:p>
          <a:p>
            <a:r>
              <a:rPr lang="en-US" dirty="0"/>
              <a:t>Git integration (history, branches, </a:t>
            </a:r>
            <a:r>
              <a:rPr lang="en-US" dirty="0" err="1"/>
              <a:t>etc</a:t>
            </a:r>
            <a:r>
              <a:rPr lang="en-US" dirty="0"/>
              <a:t>)</a:t>
            </a:r>
          </a:p>
          <a:p>
            <a:r>
              <a:rPr lang="en-US" dirty="0"/>
              <a:t>Run configuration integration</a:t>
            </a:r>
          </a:p>
          <a:p>
            <a:r>
              <a:rPr lang="en-US" dirty="0"/>
              <a:t>Web search</a:t>
            </a:r>
          </a:p>
        </p:txBody>
      </p:sp>
      <p:pic>
        <p:nvPicPr>
          <p:cNvPr id="4098" name="Picture 2" descr="graphical user interface, application">
            <a:extLst>
              <a:ext uri="{FF2B5EF4-FFF2-40B4-BE49-F238E27FC236}">
                <a16:creationId xmlns:a16="http://schemas.microsoft.com/office/drawing/2014/main" id="{D104C3E3-CCE2-B3C5-2CD7-8D6F87DD13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0"/>
            <a:ext cx="5486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450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E73DA-3F8E-AE6E-7F13-19BD3B4CDFE1}"/>
              </a:ext>
            </a:extLst>
          </p:cNvPr>
          <p:cNvSpPr>
            <a:spLocks noGrp="1"/>
          </p:cNvSpPr>
          <p:nvPr>
            <p:ph type="title"/>
          </p:nvPr>
        </p:nvSpPr>
        <p:spPr>
          <a:xfrm>
            <a:off x="838200" y="365125"/>
            <a:ext cx="7006389" cy="1325563"/>
          </a:xfrm>
        </p:spPr>
        <p:txBody>
          <a:bodyPr>
            <a:normAutofit fontScale="90000"/>
          </a:bodyPr>
          <a:lstStyle/>
          <a:p>
            <a:r>
              <a:rPr lang="en-US" dirty="0"/>
              <a:t>Cursor’s System Prompt</a:t>
            </a:r>
          </a:p>
        </p:txBody>
      </p:sp>
      <p:sp>
        <p:nvSpPr>
          <p:cNvPr id="3" name="Content Placeholder 2">
            <a:extLst>
              <a:ext uri="{FF2B5EF4-FFF2-40B4-BE49-F238E27FC236}">
                <a16:creationId xmlns:a16="http://schemas.microsoft.com/office/drawing/2014/main" id="{8356ED6C-916A-7AA4-8581-B9EE95CC5F3A}"/>
              </a:ext>
            </a:extLst>
          </p:cNvPr>
          <p:cNvSpPr>
            <a:spLocks noGrp="1"/>
          </p:cNvSpPr>
          <p:nvPr>
            <p:ph idx="1"/>
          </p:nvPr>
        </p:nvSpPr>
        <p:spPr>
          <a:xfrm>
            <a:off x="1120000" y="1825625"/>
            <a:ext cx="10233800" cy="4667250"/>
          </a:xfrm>
        </p:spPr>
        <p:txBody>
          <a:bodyPr>
            <a:noAutofit/>
          </a:bodyPr>
          <a:lstStyle/>
          <a:p>
            <a:r>
              <a:rPr lang="en-US" sz="900" dirty="0"/>
              <a:t>You are an AI coding assistant, powered by GPT-4.1. You operate in Cursor</a:t>
            </a:r>
          </a:p>
          <a:p>
            <a:r>
              <a:rPr lang="en-US" sz="900" dirty="0"/>
              <a:t>You are pair programming with a USER to solve their coding task. Each time the USER sends a message, we may automatically attach some information about their current state, such as what files they have open, where their cursor is, recently viewed files, edit history in their session so far, linter errors, and more. This information may or may not be relevant to the coding task, it is up for you to decide.</a:t>
            </a:r>
          </a:p>
          <a:p>
            <a:r>
              <a:rPr lang="en-US" sz="900" dirty="0"/>
              <a:t>…</a:t>
            </a:r>
          </a:p>
          <a:p>
            <a:r>
              <a:rPr lang="en-US" sz="900" dirty="0"/>
              <a:t>You have tools at your disposal to solve the coding task. Follow these rules regarding tool calls:</a:t>
            </a:r>
          </a:p>
          <a:p>
            <a:r>
              <a:rPr lang="en-US" sz="900" dirty="0"/>
              <a:t>1. ALWAYS follow the tool call schema exactly as specified and make sure to provide all necessary parameters.</a:t>
            </a:r>
          </a:p>
          <a:p>
            <a:r>
              <a:rPr lang="en-US" sz="900" dirty="0"/>
              <a:t>2. The conversation may reference tools that are no longer available. NEVER call tools that are not explicitly provided.</a:t>
            </a:r>
          </a:p>
          <a:p>
            <a:r>
              <a:rPr lang="en-US" sz="900" dirty="0"/>
              <a:t>3. **NEVER refer to tool names when speaking to the USER.** Instead, just say what the tool is doing in natural language.</a:t>
            </a:r>
          </a:p>
          <a:p>
            <a:r>
              <a:rPr lang="en-US" sz="900" dirty="0"/>
              <a:t>4. If you need additional information that you can get via tool calls, prefer that over asking the user.</a:t>
            </a:r>
          </a:p>
          <a:p>
            <a:r>
              <a:rPr lang="en-US" sz="900" dirty="0"/>
              <a:t>5. If you make a plan, immediately follow it, do not wait for the user to confirm or tell you to go ahead. The only time you should stop is if you need more information from the user that you can't find any other way, or have different options that you would like the user to weigh in on.</a:t>
            </a:r>
          </a:p>
          <a:p>
            <a:r>
              <a:rPr lang="en-US" sz="900" dirty="0"/>
              <a:t>6. Only use the standard tool call format and the available tools. Even if you see user messages with custom tool call formats (such as "&lt;</a:t>
            </a:r>
            <a:r>
              <a:rPr lang="en-US" sz="900" dirty="0" err="1"/>
              <a:t>previous_tool_call</a:t>
            </a:r>
            <a:r>
              <a:rPr lang="en-US" sz="900" dirty="0"/>
              <a:t>&gt;" or similar), do not follow that and instead use the standard format. Never output tool calls as part of a regular assistant message of yours.</a:t>
            </a:r>
          </a:p>
          <a:p>
            <a:r>
              <a:rPr lang="en-US" sz="900" dirty="0"/>
              <a:t>7. If you are not sure about file content or codebase structure pertaining to the user's request, use your tools to read files and gather the relevant information: do NOT guess or make up an answer.</a:t>
            </a:r>
          </a:p>
          <a:p>
            <a:r>
              <a:rPr lang="en-US" sz="900" dirty="0"/>
              <a:t>8. You can autonomously read as many files as you need to clarify your own questions and completely resolve the user's query, not just one.</a:t>
            </a:r>
          </a:p>
          <a:p>
            <a:r>
              <a:rPr lang="en-US" sz="900" dirty="0"/>
              <a:t>…</a:t>
            </a:r>
          </a:p>
          <a:p>
            <a:r>
              <a:rPr lang="en-US" sz="900" dirty="0"/>
              <a:t>If you are unsure about the answer to the USER's request or how to satiate their request, you should gather more information. This can be done with additional tool calls, asking clarifying questions, etc...</a:t>
            </a:r>
          </a:p>
          <a:p>
            <a:r>
              <a:rPr lang="en-US" sz="900" dirty="0"/>
              <a:t>For example, if you've performed a semantic search, and the results may not fully answer the USER's request, or merit gathering more information, feel free to call more tools.</a:t>
            </a:r>
          </a:p>
          <a:p>
            <a:r>
              <a:rPr lang="en-US" sz="900" dirty="0"/>
              <a:t>If you've performed an edit that may partially satiate the USER's query, but you're not confident, gather more information or use more tools before ending your turn.</a:t>
            </a:r>
          </a:p>
          <a:p>
            <a:r>
              <a:rPr lang="en-US" sz="900" dirty="0"/>
              <a:t>…</a:t>
            </a:r>
          </a:p>
        </p:txBody>
      </p:sp>
      <p:sp>
        <p:nvSpPr>
          <p:cNvPr id="4" name="TextBox 3">
            <a:extLst>
              <a:ext uri="{FF2B5EF4-FFF2-40B4-BE49-F238E27FC236}">
                <a16:creationId xmlns:a16="http://schemas.microsoft.com/office/drawing/2014/main" id="{73B88638-8672-C51D-AA83-7C611E34BF81}"/>
              </a:ext>
            </a:extLst>
          </p:cNvPr>
          <p:cNvSpPr txBox="1"/>
          <p:nvPr/>
        </p:nvSpPr>
        <p:spPr>
          <a:xfrm>
            <a:off x="10746463" y="6308209"/>
            <a:ext cx="886846" cy="369332"/>
          </a:xfrm>
          <a:prstGeom prst="rect">
            <a:avLst/>
          </a:prstGeom>
          <a:noFill/>
        </p:spPr>
        <p:txBody>
          <a:bodyPr wrap="none" rtlCol="0">
            <a:spAutoFit/>
          </a:bodyPr>
          <a:lstStyle/>
          <a:p>
            <a:r>
              <a:rPr lang="en-US" dirty="0">
                <a:hlinkClick r:id="rId3"/>
              </a:rPr>
              <a:t>Source</a:t>
            </a:r>
            <a:endParaRPr lang="en-US" dirty="0"/>
          </a:p>
        </p:txBody>
      </p:sp>
      <p:sp>
        <p:nvSpPr>
          <p:cNvPr id="5" name="TextBox 4">
            <a:extLst>
              <a:ext uri="{FF2B5EF4-FFF2-40B4-BE49-F238E27FC236}">
                <a16:creationId xmlns:a16="http://schemas.microsoft.com/office/drawing/2014/main" id="{FE98B48F-6639-FED6-554E-A98C33E1270A}"/>
              </a:ext>
            </a:extLst>
          </p:cNvPr>
          <p:cNvSpPr txBox="1"/>
          <p:nvPr/>
        </p:nvSpPr>
        <p:spPr>
          <a:xfrm>
            <a:off x="10377431" y="1027906"/>
            <a:ext cx="994503" cy="369332"/>
          </a:xfrm>
          <a:prstGeom prst="rect">
            <a:avLst/>
          </a:prstGeom>
          <a:noFill/>
        </p:spPr>
        <p:txBody>
          <a:bodyPr wrap="none" rtlCol="0">
            <a:spAutoFit/>
          </a:bodyPr>
          <a:lstStyle/>
          <a:p>
            <a:r>
              <a:rPr lang="en-US" dirty="0"/>
              <a:t>Persona</a:t>
            </a:r>
          </a:p>
        </p:txBody>
      </p:sp>
      <p:cxnSp>
        <p:nvCxnSpPr>
          <p:cNvPr id="7" name="Straight Arrow Connector 6">
            <a:extLst>
              <a:ext uri="{FF2B5EF4-FFF2-40B4-BE49-F238E27FC236}">
                <a16:creationId xmlns:a16="http://schemas.microsoft.com/office/drawing/2014/main" id="{28C8A347-899E-A869-C72D-031AE56A3318}"/>
              </a:ext>
            </a:extLst>
          </p:cNvPr>
          <p:cNvCxnSpPr>
            <a:cxnSpLocks/>
          </p:cNvCxnSpPr>
          <p:nvPr/>
        </p:nvCxnSpPr>
        <p:spPr>
          <a:xfrm flipH="1">
            <a:off x="5359652" y="1238164"/>
            <a:ext cx="4997512" cy="6324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2190B9C6-5BB1-8045-2EB9-6677ED77FF8B}"/>
              </a:ext>
            </a:extLst>
          </p:cNvPr>
          <p:cNvSpPr txBox="1"/>
          <p:nvPr/>
        </p:nvSpPr>
        <p:spPr>
          <a:xfrm>
            <a:off x="10377431" y="2221441"/>
            <a:ext cx="1499449" cy="369332"/>
          </a:xfrm>
          <a:prstGeom prst="rect">
            <a:avLst/>
          </a:prstGeom>
          <a:noFill/>
        </p:spPr>
        <p:txBody>
          <a:bodyPr wrap="none" rtlCol="0">
            <a:spAutoFit/>
          </a:bodyPr>
          <a:lstStyle/>
          <a:p>
            <a:r>
              <a:rPr lang="en-US" dirty="0"/>
              <a:t>Agentic Tools</a:t>
            </a:r>
          </a:p>
        </p:txBody>
      </p:sp>
      <p:cxnSp>
        <p:nvCxnSpPr>
          <p:cNvPr id="9" name="Straight Arrow Connector 8">
            <a:extLst>
              <a:ext uri="{FF2B5EF4-FFF2-40B4-BE49-F238E27FC236}">
                <a16:creationId xmlns:a16="http://schemas.microsoft.com/office/drawing/2014/main" id="{CFFD311B-FD18-E955-B2F6-A81ED710419B}"/>
              </a:ext>
            </a:extLst>
          </p:cNvPr>
          <p:cNvCxnSpPr>
            <a:cxnSpLocks/>
          </p:cNvCxnSpPr>
          <p:nvPr/>
        </p:nvCxnSpPr>
        <p:spPr>
          <a:xfrm flipH="1">
            <a:off x="6236900" y="2392073"/>
            <a:ext cx="4155540" cy="3404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C9FF4130-6EC9-F49C-9889-BC46A51A4BCC}"/>
              </a:ext>
            </a:extLst>
          </p:cNvPr>
          <p:cNvSpPr txBox="1"/>
          <p:nvPr/>
        </p:nvSpPr>
        <p:spPr>
          <a:xfrm>
            <a:off x="10692551" y="3015097"/>
            <a:ext cx="1499449" cy="369332"/>
          </a:xfrm>
          <a:prstGeom prst="rect">
            <a:avLst/>
          </a:prstGeom>
          <a:noFill/>
        </p:spPr>
        <p:txBody>
          <a:bodyPr wrap="square" rtlCol="0">
            <a:spAutoFit/>
          </a:bodyPr>
          <a:lstStyle/>
          <a:p>
            <a:r>
              <a:rPr lang="en-US" dirty="0" err="1"/>
              <a:t>XMLish</a:t>
            </a:r>
            <a:endParaRPr lang="en-US" dirty="0"/>
          </a:p>
        </p:txBody>
      </p:sp>
      <p:cxnSp>
        <p:nvCxnSpPr>
          <p:cNvPr id="13" name="Straight Arrow Connector 12">
            <a:extLst>
              <a:ext uri="{FF2B5EF4-FFF2-40B4-BE49-F238E27FC236}">
                <a16:creationId xmlns:a16="http://schemas.microsoft.com/office/drawing/2014/main" id="{74E034E4-FD9D-96D2-E3FE-6460C7102947}"/>
              </a:ext>
            </a:extLst>
          </p:cNvPr>
          <p:cNvCxnSpPr>
            <a:cxnSpLocks/>
          </p:cNvCxnSpPr>
          <p:nvPr/>
        </p:nvCxnSpPr>
        <p:spPr>
          <a:xfrm flipH="1">
            <a:off x="8418786" y="3199763"/>
            <a:ext cx="2273765" cy="119356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30DFC350-45E9-2082-0564-F283EFF14116}"/>
              </a:ext>
            </a:extLst>
          </p:cNvPr>
          <p:cNvSpPr txBox="1"/>
          <p:nvPr/>
        </p:nvSpPr>
        <p:spPr>
          <a:xfrm>
            <a:off x="10996770" y="4971742"/>
            <a:ext cx="1499449" cy="369332"/>
          </a:xfrm>
          <a:prstGeom prst="rect">
            <a:avLst/>
          </a:prstGeom>
          <a:noFill/>
        </p:spPr>
        <p:txBody>
          <a:bodyPr wrap="square" rtlCol="0">
            <a:spAutoFit/>
          </a:bodyPr>
          <a:lstStyle/>
          <a:p>
            <a:r>
              <a:rPr lang="en-US" dirty="0"/>
              <a:t>Context</a:t>
            </a:r>
          </a:p>
        </p:txBody>
      </p:sp>
      <p:cxnSp>
        <p:nvCxnSpPr>
          <p:cNvPr id="16" name="Straight Arrow Connector 15">
            <a:extLst>
              <a:ext uri="{FF2B5EF4-FFF2-40B4-BE49-F238E27FC236}">
                <a16:creationId xmlns:a16="http://schemas.microsoft.com/office/drawing/2014/main" id="{3CBF4FB1-4392-DAA7-DE74-7A48CBC9AACD}"/>
              </a:ext>
            </a:extLst>
          </p:cNvPr>
          <p:cNvCxnSpPr>
            <a:cxnSpLocks/>
          </p:cNvCxnSpPr>
          <p:nvPr/>
        </p:nvCxnSpPr>
        <p:spPr>
          <a:xfrm flipH="1">
            <a:off x="7136524" y="5132808"/>
            <a:ext cx="3866627" cy="3535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192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2"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397EB9-4C02-D67D-0FDF-47A71F8A0628}"/>
              </a:ext>
            </a:extLst>
          </p:cNvPr>
          <p:cNvPicPr>
            <a:picLocks noChangeAspect="1"/>
          </p:cNvPicPr>
          <p:nvPr/>
        </p:nvPicPr>
        <p:blipFill>
          <a:blip r:embed="rId3"/>
          <a:stretch>
            <a:fillRect/>
          </a:stretch>
        </p:blipFill>
        <p:spPr>
          <a:xfrm>
            <a:off x="851380" y="640640"/>
            <a:ext cx="10489239" cy="5287964"/>
          </a:xfrm>
          <a:prstGeom prst="rect">
            <a:avLst/>
          </a:prstGeom>
        </p:spPr>
      </p:pic>
    </p:spTree>
    <p:extLst>
      <p:ext uri="{BB962C8B-B14F-4D97-AF65-F5344CB8AC3E}">
        <p14:creationId xmlns:p14="http://schemas.microsoft.com/office/powerpoint/2010/main" val="3613520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DBCD8-3B43-96A0-66DC-F58CE83DF84D}"/>
              </a:ext>
            </a:extLst>
          </p:cNvPr>
          <p:cNvSpPr>
            <a:spLocks noGrp="1"/>
          </p:cNvSpPr>
          <p:nvPr>
            <p:ph type="title"/>
          </p:nvPr>
        </p:nvSpPr>
        <p:spPr>
          <a:xfrm>
            <a:off x="838200" y="365125"/>
            <a:ext cx="10515600" cy="1325563"/>
          </a:xfrm>
        </p:spPr>
        <p:txBody>
          <a:bodyPr/>
          <a:lstStyle/>
          <a:p>
            <a:r>
              <a:rPr lang="en-US" dirty="0"/>
              <a:t>Think Critically!</a:t>
            </a:r>
          </a:p>
        </p:txBody>
      </p:sp>
      <p:sp>
        <p:nvSpPr>
          <p:cNvPr id="3" name="Content Placeholder 2">
            <a:extLst>
              <a:ext uri="{FF2B5EF4-FFF2-40B4-BE49-F238E27FC236}">
                <a16:creationId xmlns:a16="http://schemas.microsoft.com/office/drawing/2014/main" id="{D9FDB2B9-4F76-F48C-CA4C-6A4AC96C660D}"/>
              </a:ext>
            </a:extLst>
          </p:cNvPr>
          <p:cNvSpPr>
            <a:spLocks noGrp="1"/>
          </p:cNvSpPr>
          <p:nvPr>
            <p:ph idx="1"/>
          </p:nvPr>
        </p:nvSpPr>
        <p:spPr>
          <a:xfrm>
            <a:off x="1120000" y="1825625"/>
            <a:ext cx="10233800" cy="4667250"/>
          </a:xfrm>
        </p:spPr>
        <p:txBody>
          <a:bodyPr/>
          <a:lstStyle/>
          <a:p>
            <a:r>
              <a:rPr lang="en-US" dirty="0"/>
              <a:t>Just because it looks “smart” doesn’t mean that it is good</a:t>
            </a:r>
          </a:p>
          <a:p>
            <a:pPr lvl="1"/>
            <a:r>
              <a:rPr lang="en-US" dirty="0"/>
              <a:t>Remember, this is just a highly likely sampling from an output distribution</a:t>
            </a:r>
          </a:p>
          <a:p>
            <a:pPr lvl="2"/>
            <a:r>
              <a:rPr lang="en-US" dirty="0"/>
              <a:t>You are gambling</a:t>
            </a:r>
          </a:p>
          <a:p>
            <a:pPr lvl="1"/>
            <a:r>
              <a:rPr lang="en-US" dirty="0"/>
              <a:t>Test cases generated by LLMs are limited in scope</a:t>
            </a:r>
          </a:p>
          <a:p>
            <a:pPr lvl="1"/>
            <a:r>
              <a:rPr lang="en-US" dirty="0"/>
              <a:t>Refactoring suggestions may not consider entire scope of the project</a:t>
            </a:r>
          </a:p>
          <a:p>
            <a:r>
              <a:rPr lang="en-US" dirty="0"/>
              <a:t>Hallucinations happen</a:t>
            </a:r>
          </a:p>
        </p:txBody>
      </p:sp>
    </p:spTree>
    <p:extLst>
      <p:ext uri="{BB962C8B-B14F-4D97-AF65-F5344CB8AC3E}">
        <p14:creationId xmlns:p14="http://schemas.microsoft.com/office/powerpoint/2010/main" val="1043928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BB00C-A541-C244-EAF0-CC6C43FA90F9}"/>
              </a:ext>
            </a:extLst>
          </p:cNvPr>
          <p:cNvSpPr>
            <a:spLocks noGrp="1"/>
          </p:cNvSpPr>
          <p:nvPr>
            <p:ph type="title"/>
          </p:nvPr>
        </p:nvSpPr>
        <p:spPr>
          <a:xfrm>
            <a:off x="2565001" y="198664"/>
            <a:ext cx="4397943" cy="1325563"/>
          </a:xfrm>
        </p:spPr>
        <p:txBody>
          <a:bodyPr/>
          <a:lstStyle/>
          <a:p>
            <a:r>
              <a:rPr lang="en-US" dirty="0"/>
              <a:t>Generative AI</a:t>
            </a:r>
          </a:p>
        </p:txBody>
      </p:sp>
      <p:sp>
        <p:nvSpPr>
          <p:cNvPr id="3" name="Content Placeholder 2">
            <a:extLst>
              <a:ext uri="{FF2B5EF4-FFF2-40B4-BE49-F238E27FC236}">
                <a16:creationId xmlns:a16="http://schemas.microsoft.com/office/drawing/2014/main" id="{6AC4A403-33BC-EEC4-97C2-3522BCF0FBF0}"/>
              </a:ext>
            </a:extLst>
          </p:cNvPr>
          <p:cNvSpPr>
            <a:spLocks noGrp="1"/>
          </p:cNvSpPr>
          <p:nvPr>
            <p:ph idx="1"/>
          </p:nvPr>
        </p:nvSpPr>
        <p:spPr>
          <a:xfrm>
            <a:off x="1120775" y="1825625"/>
            <a:ext cx="10233025" cy="4667250"/>
          </a:xfrm>
        </p:spPr>
        <p:txBody>
          <a:bodyPr>
            <a:normAutofit lnSpcReduction="10000"/>
          </a:bodyPr>
          <a:lstStyle/>
          <a:p>
            <a:r>
              <a:rPr lang="en-US" dirty="0"/>
              <a:t>A type of </a:t>
            </a:r>
            <a:r>
              <a:rPr lang="en-US" i="1" dirty="0">
                <a:solidFill>
                  <a:schemeClr val="accent3"/>
                </a:solidFill>
              </a:rPr>
              <a:t>machine learning</a:t>
            </a:r>
          </a:p>
          <a:p>
            <a:pPr lvl="1"/>
            <a:r>
              <a:rPr lang="en-US" dirty="0"/>
              <a:t>Distinct from “Discriminative AI”: classification, regression</a:t>
            </a:r>
          </a:p>
          <a:p>
            <a:pPr lvl="1"/>
            <a:r>
              <a:rPr lang="en-US" dirty="0"/>
              <a:t>Capture structure of inputs</a:t>
            </a:r>
          </a:p>
          <a:p>
            <a:pPr lvl="1"/>
            <a:r>
              <a:rPr lang="en-US" dirty="0"/>
              <a:t>Use a distribution to sample that structure for outputs</a:t>
            </a:r>
          </a:p>
          <a:p>
            <a:pPr lvl="1"/>
            <a:r>
              <a:rPr lang="en-US" dirty="0"/>
              <a:t>“Samples an output from a distribution”</a:t>
            </a:r>
          </a:p>
          <a:p>
            <a:r>
              <a:rPr lang="en-US" dirty="0"/>
              <a:t>Working definition: </a:t>
            </a:r>
            <a:r>
              <a:rPr lang="en-US" i="1" dirty="0">
                <a:solidFill>
                  <a:schemeClr val="accent3"/>
                </a:solidFill>
              </a:rPr>
              <a:t>algorithms that create new content</a:t>
            </a:r>
          </a:p>
          <a:p>
            <a:pPr lvl="1"/>
            <a:r>
              <a:rPr lang="en-US" dirty="0"/>
              <a:t>Images</a:t>
            </a:r>
          </a:p>
          <a:p>
            <a:pPr lvl="1"/>
            <a:r>
              <a:rPr lang="en-US" dirty="0"/>
              <a:t>Text (LLMs)</a:t>
            </a:r>
          </a:p>
          <a:p>
            <a:pPr lvl="1"/>
            <a:r>
              <a:rPr lang="en-US" dirty="0"/>
              <a:t>Programs</a:t>
            </a:r>
          </a:p>
          <a:p>
            <a:pPr lvl="1"/>
            <a:r>
              <a:rPr lang="en-US" dirty="0"/>
              <a:t>Audio</a:t>
            </a:r>
          </a:p>
          <a:p>
            <a:pPr lvl="1"/>
            <a:r>
              <a:rPr lang="en-US" dirty="0"/>
              <a:t>Videos</a:t>
            </a:r>
          </a:p>
          <a:p>
            <a:r>
              <a:rPr lang="en-US" i="1" dirty="0">
                <a:solidFill>
                  <a:schemeClr val="accent5"/>
                </a:solidFill>
              </a:rPr>
              <a:t>How have you used GenAI in 2710?</a:t>
            </a:r>
          </a:p>
          <a:p>
            <a:pPr lvl="1"/>
            <a:endParaRPr lang="en-US" dirty="0"/>
          </a:p>
        </p:txBody>
      </p:sp>
      <p:pic>
        <p:nvPicPr>
          <p:cNvPr id="5" name="Picture 4">
            <a:extLst>
              <a:ext uri="{FF2B5EF4-FFF2-40B4-BE49-F238E27FC236}">
                <a16:creationId xmlns:a16="http://schemas.microsoft.com/office/drawing/2014/main" id="{55E040A1-5B0D-19A4-548D-F3FB0AAAB886}"/>
              </a:ext>
            </a:extLst>
          </p:cNvPr>
          <p:cNvPicPr>
            <a:picLocks noChangeAspect="1"/>
          </p:cNvPicPr>
          <p:nvPr/>
        </p:nvPicPr>
        <p:blipFill>
          <a:blip r:embed="rId3"/>
          <a:stretch>
            <a:fillRect/>
          </a:stretch>
        </p:blipFill>
        <p:spPr>
          <a:xfrm>
            <a:off x="7731607" y="4329894"/>
            <a:ext cx="4084633" cy="2140505"/>
          </a:xfrm>
          <a:prstGeom prst="rect">
            <a:avLst/>
          </a:prstGeom>
        </p:spPr>
      </p:pic>
      <p:pic>
        <p:nvPicPr>
          <p:cNvPr id="7" name="Picture 6">
            <a:extLst>
              <a:ext uri="{FF2B5EF4-FFF2-40B4-BE49-F238E27FC236}">
                <a16:creationId xmlns:a16="http://schemas.microsoft.com/office/drawing/2014/main" id="{35B82CEF-F9EC-0727-19D0-014A6A8A7E6B}"/>
              </a:ext>
            </a:extLst>
          </p:cNvPr>
          <p:cNvPicPr>
            <a:picLocks noChangeAspect="1"/>
          </p:cNvPicPr>
          <p:nvPr/>
        </p:nvPicPr>
        <p:blipFill>
          <a:blip r:embed="rId4"/>
          <a:stretch>
            <a:fillRect/>
          </a:stretch>
        </p:blipFill>
        <p:spPr>
          <a:xfrm>
            <a:off x="273941" y="231777"/>
            <a:ext cx="1930245" cy="1292450"/>
          </a:xfrm>
          <a:prstGeom prst="rect">
            <a:avLst/>
          </a:prstGeom>
        </p:spPr>
      </p:pic>
      <p:pic>
        <p:nvPicPr>
          <p:cNvPr id="3074" name="Picture 2" descr="How Agentic IDEs are revolutionizing dev cycles | Amy Cavanagh posted on  the topic | LinkedIn">
            <a:extLst>
              <a:ext uri="{FF2B5EF4-FFF2-40B4-BE49-F238E27FC236}">
                <a16:creationId xmlns:a16="http://schemas.microsoft.com/office/drawing/2014/main" id="{09691CDE-9C48-D0E1-4232-B2E14DC191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84609" y="198664"/>
            <a:ext cx="2291060" cy="2291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22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10B57-393A-5A95-FDF0-8E2990154748}"/>
              </a:ext>
            </a:extLst>
          </p:cNvPr>
          <p:cNvSpPr>
            <a:spLocks noGrp="1"/>
          </p:cNvSpPr>
          <p:nvPr>
            <p:ph type="title"/>
          </p:nvPr>
        </p:nvSpPr>
        <p:spPr>
          <a:xfrm>
            <a:off x="838200" y="365125"/>
            <a:ext cx="10515600" cy="1325563"/>
          </a:xfrm>
        </p:spPr>
        <p:txBody>
          <a:bodyPr/>
          <a:lstStyle/>
          <a:p>
            <a:r>
              <a:rPr lang="en-US" dirty="0"/>
              <a:t>Why do LLMs Hallucinate?</a:t>
            </a:r>
          </a:p>
        </p:txBody>
      </p:sp>
      <p:sp>
        <p:nvSpPr>
          <p:cNvPr id="3" name="Content Placeholder 2">
            <a:extLst>
              <a:ext uri="{FF2B5EF4-FFF2-40B4-BE49-F238E27FC236}">
                <a16:creationId xmlns:a16="http://schemas.microsoft.com/office/drawing/2014/main" id="{39041760-C45E-687A-B5E9-D146266AD0C8}"/>
              </a:ext>
            </a:extLst>
          </p:cNvPr>
          <p:cNvSpPr>
            <a:spLocks noGrp="1"/>
          </p:cNvSpPr>
          <p:nvPr>
            <p:ph idx="1"/>
          </p:nvPr>
        </p:nvSpPr>
        <p:spPr>
          <a:xfrm>
            <a:off x="1120000" y="1825625"/>
            <a:ext cx="10233800" cy="4667250"/>
          </a:xfrm>
        </p:spPr>
        <p:txBody>
          <a:bodyPr>
            <a:normAutofit fontScale="92500" lnSpcReduction="10000"/>
          </a:bodyPr>
          <a:lstStyle/>
          <a:p>
            <a:r>
              <a:rPr lang="en-US" dirty="0"/>
              <a:t>They don’t have enough context to answer what you are asking</a:t>
            </a:r>
          </a:p>
          <a:p>
            <a:r>
              <a:rPr lang="en-US" dirty="0"/>
              <a:t>Metaphor: LLMs are like a student who has studied really hard for a closed book test</a:t>
            </a:r>
          </a:p>
          <a:p>
            <a:pPr lvl="1"/>
            <a:r>
              <a:rPr lang="en-US" dirty="0"/>
              <a:t>Memorized some things, knows abstract patterns, but doesn’t remember everything</a:t>
            </a:r>
          </a:p>
          <a:p>
            <a:pPr lvl="1"/>
            <a:r>
              <a:rPr lang="en-US" dirty="0"/>
              <a:t>This student does WAY better in an open-book situation</a:t>
            </a:r>
          </a:p>
          <a:p>
            <a:pPr lvl="2"/>
            <a:r>
              <a:rPr lang="en-US" dirty="0"/>
              <a:t>The book is the context</a:t>
            </a:r>
          </a:p>
          <a:p>
            <a:pPr lvl="1"/>
            <a:r>
              <a:rPr lang="en-US" dirty="0"/>
              <a:t>Is a handmade note-sheet or textbook more useful in an exam? </a:t>
            </a:r>
          </a:p>
          <a:p>
            <a:r>
              <a:rPr lang="en-US" dirty="0"/>
              <a:t>Solution: Provide the right context!</a:t>
            </a:r>
          </a:p>
          <a:p>
            <a:pPr lvl="1"/>
            <a:r>
              <a:rPr lang="en-US" dirty="0"/>
              <a:t>Don’t expect the LLM to perform as well on a closed-book test as an open-book test</a:t>
            </a:r>
          </a:p>
          <a:p>
            <a:r>
              <a:rPr lang="en-US" dirty="0"/>
              <a:t>Strategy</a:t>
            </a:r>
          </a:p>
          <a:p>
            <a:pPr lvl="1"/>
            <a:r>
              <a:rPr lang="en-US" dirty="0"/>
              <a:t>Think: What would you need to solve the problem you are asking it to solve?  </a:t>
            </a:r>
          </a:p>
        </p:txBody>
      </p:sp>
      <p:pic>
        <p:nvPicPr>
          <p:cNvPr id="6" name="Picture 5">
            <a:extLst>
              <a:ext uri="{FF2B5EF4-FFF2-40B4-BE49-F238E27FC236}">
                <a16:creationId xmlns:a16="http://schemas.microsoft.com/office/drawing/2014/main" id="{E74B97D3-0EFD-16F2-5339-6C37B0585C0B}"/>
              </a:ext>
            </a:extLst>
          </p:cNvPr>
          <p:cNvPicPr>
            <a:picLocks noChangeAspect="1"/>
          </p:cNvPicPr>
          <p:nvPr/>
        </p:nvPicPr>
        <p:blipFill>
          <a:blip r:embed="rId3"/>
          <a:stretch>
            <a:fillRect/>
          </a:stretch>
        </p:blipFill>
        <p:spPr>
          <a:xfrm>
            <a:off x="10664003" y="162193"/>
            <a:ext cx="1379593" cy="1279461"/>
          </a:xfrm>
          <a:prstGeom prst="rect">
            <a:avLst/>
          </a:prstGeom>
        </p:spPr>
      </p:pic>
      <p:pic>
        <p:nvPicPr>
          <p:cNvPr id="8" name="Picture 7">
            <a:extLst>
              <a:ext uri="{FF2B5EF4-FFF2-40B4-BE49-F238E27FC236}">
                <a16:creationId xmlns:a16="http://schemas.microsoft.com/office/drawing/2014/main" id="{01D42D82-0B1C-B8BE-FBD1-EA64A41B076D}"/>
              </a:ext>
            </a:extLst>
          </p:cNvPr>
          <p:cNvPicPr>
            <a:picLocks noChangeAspect="1"/>
          </p:cNvPicPr>
          <p:nvPr/>
        </p:nvPicPr>
        <p:blipFill>
          <a:blip r:embed="rId4"/>
          <a:stretch>
            <a:fillRect/>
          </a:stretch>
        </p:blipFill>
        <p:spPr>
          <a:xfrm>
            <a:off x="8759209" y="162193"/>
            <a:ext cx="1379593" cy="1325563"/>
          </a:xfrm>
          <a:prstGeom prst="rect">
            <a:avLst/>
          </a:prstGeom>
        </p:spPr>
      </p:pic>
    </p:spTree>
    <p:extLst>
      <p:ext uri="{BB962C8B-B14F-4D97-AF65-F5344CB8AC3E}">
        <p14:creationId xmlns:p14="http://schemas.microsoft.com/office/powerpoint/2010/main" val="358342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53056-BAE8-45DA-5C61-EC34523BF503}"/>
              </a:ext>
            </a:extLst>
          </p:cNvPr>
          <p:cNvSpPr>
            <a:spLocks noGrp="1"/>
          </p:cNvSpPr>
          <p:nvPr>
            <p:ph type="title"/>
          </p:nvPr>
        </p:nvSpPr>
        <p:spPr>
          <a:xfrm>
            <a:off x="838200" y="365125"/>
            <a:ext cx="10515600" cy="1325563"/>
          </a:xfrm>
        </p:spPr>
        <p:txBody>
          <a:bodyPr/>
          <a:lstStyle/>
          <a:p>
            <a:r>
              <a:rPr lang="en-US" dirty="0"/>
              <a:t>Strategy: Context</a:t>
            </a:r>
          </a:p>
        </p:txBody>
      </p:sp>
      <p:sp>
        <p:nvSpPr>
          <p:cNvPr id="3" name="Content Placeholder 2">
            <a:extLst>
              <a:ext uri="{FF2B5EF4-FFF2-40B4-BE49-F238E27FC236}">
                <a16:creationId xmlns:a16="http://schemas.microsoft.com/office/drawing/2014/main" id="{700B83ED-48EA-38F5-41E1-DA3F7E03674F}"/>
              </a:ext>
            </a:extLst>
          </p:cNvPr>
          <p:cNvSpPr>
            <a:spLocks noGrp="1"/>
          </p:cNvSpPr>
          <p:nvPr>
            <p:ph idx="1"/>
          </p:nvPr>
        </p:nvSpPr>
        <p:spPr>
          <a:xfrm>
            <a:off x="1120000" y="1825625"/>
            <a:ext cx="10233800" cy="4667250"/>
          </a:xfrm>
        </p:spPr>
        <p:txBody>
          <a:bodyPr>
            <a:normAutofit/>
          </a:bodyPr>
          <a:lstStyle/>
          <a:p>
            <a:r>
              <a:rPr lang="en-US" dirty="0"/>
              <a:t>Show examples of expected input/output</a:t>
            </a:r>
          </a:p>
          <a:p>
            <a:r>
              <a:rPr lang="en-US" dirty="0"/>
              <a:t>Show examples of error messages</a:t>
            </a:r>
          </a:p>
          <a:p>
            <a:r>
              <a:rPr lang="en-US" dirty="0"/>
              <a:t>Point it to files that have patterns of similar solutions</a:t>
            </a:r>
          </a:p>
          <a:p>
            <a:r>
              <a:rPr lang="en-US" dirty="0"/>
              <a:t>Provide unit tests </a:t>
            </a:r>
          </a:p>
          <a:p>
            <a:pPr lvl="1"/>
            <a:r>
              <a:rPr lang="en-US" dirty="0"/>
              <a:t>Or less formal: “it should produce XYZ when ABC is input”</a:t>
            </a:r>
          </a:p>
          <a:p>
            <a:r>
              <a:rPr lang="en-US" dirty="0"/>
              <a:t>Acceptance tests</a:t>
            </a:r>
          </a:p>
          <a:p>
            <a:r>
              <a:rPr lang="en-US" dirty="0"/>
              <a:t>Requirements lists</a:t>
            </a:r>
          </a:p>
          <a:p>
            <a:r>
              <a:rPr lang="en-US" dirty="0"/>
              <a:t>Other examples?</a:t>
            </a:r>
          </a:p>
        </p:txBody>
      </p:sp>
      <p:sp>
        <p:nvSpPr>
          <p:cNvPr id="4" name="TextBox 3">
            <a:extLst>
              <a:ext uri="{FF2B5EF4-FFF2-40B4-BE49-F238E27FC236}">
                <a16:creationId xmlns:a16="http://schemas.microsoft.com/office/drawing/2014/main" id="{EA5DE759-4AE8-774F-578C-D1EEB95BC75B}"/>
              </a:ext>
            </a:extLst>
          </p:cNvPr>
          <p:cNvSpPr txBox="1"/>
          <p:nvPr/>
        </p:nvSpPr>
        <p:spPr>
          <a:xfrm>
            <a:off x="1877779" y="6123543"/>
            <a:ext cx="4073038"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t>The granularity of specificity matters!</a:t>
            </a:r>
          </a:p>
        </p:txBody>
      </p:sp>
      <p:pic>
        <p:nvPicPr>
          <p:cNvPr id="8194" name="Picture 2" descr="The best Context memes :) Memedroid">
            <a:extLst>
              <a:ext uri="{FF2B5EF4-FFF2-40B4-BE49-F238E27FC236}">
                <a16:creationId xmlns:a16="http://schemas.microsoft.com/office/drawing/2014/main" id="{68C04886-9F4B-B2AE-B75A-F50F2B4CF7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8013" y="4818562"/>
            <a:ext cx="3825787" cy="1903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23306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BBB83-C740-F011-34AE-1CAC83E65C8B}"/>
              </a:ext>
            </a:extLst>
          </p:cNvPr>
          <p:cNvSpPr>
            <a:spLocks noGrp="1"/>
          </p:cNvSpPr>
          <p:nvPr>
            <p:ph type="title"/>
          </p:nvPr>
        </p:nvSpPr>
        <p:spPr>
          <a:xfrm>
            <a:off x="838200" y="365125"/>
            <a:ext cx="10515600" cy="1325563"/>
          </a:xfrm>
        </p:spPr>
        <p:txBody>
          <a:bodyPr/>
          <a:lstStyle/>
          <a:p>
            <a:r>
              <a:rPr lang="en-US" dirty="0"/>
              <a:t>Context Metaphor</a:t>
            </a:r>
          </a:p>
        </p:txBody>
      </p:sp>
      <p:sp>
        <p:nvSpPr>
          <p:cNvPr id="3" name="Content Placeholder 2">
            <a:extLst>
              <a:ext uri="{FF2B5EF4-FFF2-40B4-BE49-F238E27FC236}">
                <a16:creationId xmlns:a16="http://schemas.microsoft.com/office/drawing/2014/main" id="{9E9B3A7F-5082-70A4-DB2C-B6EF471FE0A2}"/>
              </a:ext>
            </a:extLst>
          </p:cNvPr>
          <p:cNvSpPr>
            <a:spLocks noGrp="1"/>
          </p:cNvSpPr>
          <p:nvPr>
            <p:ph idx="1"/>
          </p:nvPr>
        </p:nvSpPr>
        <p:spPr>
          <a:xfrm>
            <a:off x="1120000" y="1825625"/>
            <a:ext cx="10233800" cy="4667250"/>
          </a:xfrm>
        </p:spPr>
        <p:txBody>
          <a:bodyPr>
            <a:normAutofit lnSpcReduction="10000"/>
          </a:bodyPr>
          <a:lstStyle/>
          <a:p>
            <a:r>
              <a:rPr lang="en-US" dirty="0"/>
              <a:t>You are a composer</a:t>
            </a:r>
          </a:p>
          <a:p>
            <a:r>
              <a:rPr lang="en-US" dirty="0"/>
              <a:t>The music you want to generate is your program</a:t>
            </a:r>
          </a:p>
          <a:p>
            <a:r>
              <a:rPr lang="en-US" dirty="0"/>
              <a:t>You could</a:t>
            </a:r>
          </a:p>
          <a:p>
            <a:pPr lvl="1"/>
            <a:r>
              <a:rPr lang="en-US" dirty="0"/>
              <a:t>Write it yourself, unless you have a short deadline</a:t>
            </a:r>
          </a:p>
          <a:p>
            <a:pPr lvl="1"/>
            <a:r>
              <a:rPr lang="en-US" dirty="0"/>
              <a:t>Delegate to other musicians to write parts for you</a:t>
            </a:r>
          </a:p>
          <a:p>
            <a:r>
              <a:rPr lang="en-US" dirty="0"/>
              <a:t>To delegate you need to provide instructions/guidance</a:t>
            </a:r>
          </a:p>
          <a:p>
            <a:pPr lvl="1"/>
            <a:r>
              <a:rPr lang="en-US" dirty="0"/>
              <a:t>How much detail to provide?</a:t>
            </a:r>
          </a:p>
          <a:p>
            <a:pPr lvl="2"/>
            <a:r>
              <a:rPr lang="en-US" dirty="0"/>
              <a:t>Instruments, length, style, structure, etc.</a:t>
            </a:r>
          </a:p>
          <a:p>
            <a:pPr lvl="1"/>
            <a:r>
              <a:rPr lang="en-US" dirty="0"/>
              <a:t>How much scrutiny and testing is required?</a:t>
            </a:r>
          </a:p>
          <a:p>
            <a:pPr lvl="1"/>
            <a:r>
              <a:rPr lang="en-US" dirty="0"/>
              <a:t>Are the instructions generic for all your music or specific to this piece?</a:t>
            </a:r>
          </a:p>
          <a:p>
            <a:r>
              <a:rPr lang="en-US" dirty="0"/>
              <a:t>Not all music is equally easy to generate</a:t>
            </a:r>
          </a:p>
        </p:txBody>
      </p:sp>
      <p:pic>
        <p:nvPicPr>
          <p:cNvPr id="5" name="Picture 4">
            <a:extLst>
              <a:ext uri="{FF2B5EF4-FFF2-40B4-BE49-F238E27FC236}">
                <a16:creationId xmlns:a16="http://schemas.microsoft.com/office/drawing/2014/main" id="{AAB88819-78CE-5F4F-0A20-9F11EF993E4B}"/>
              </a:ext>
            </a:extLst>
          </p:cNvPr>
          <p:cNvPicPr>
            <a:picLocks noChangeAspect="1"/>
          </p:cNvPicPr>
          <p:nvPr/>
        </p:nvPicPr>
        <p:blipFill>
          <a:blip r:embed="rId3"/>
          <a:stretch>
            <a:fillRect/>
          </a:stretch>
        </p:blipFill>
        <p:spPr>
          <a:xfrm>
            <a:off x="9152020" y="202812"/>
            <a:ext cx="2767601" cy="2372229"/>
          </a:xfrm>
          <a:prstGeom prst="rect">
            <a:avLst/>
          </a:prstGeom>
        </p:spPr>
      </p:pic>
      <p:pic>
        <p:nvPicPr>
          <p:cNvPr id="7" name="Picture 6">
            <a:extLst>
              <a:ext uri="{FF2B5EF4-FFF2-40B4-BE49-F238E27FC236}">
                <a16:creationId xmlns:a16="http://schemas.microsoft.com/office/drawing/2014/main" id="{11BC0857-2BC8-2074-4B25-EFB1EA123499}"/>
              </a:ext>
            </a:extLst>
          </p:cNvPr>
          <p:cNvPicPr>
            <a:picLocks noChangeAspect="1"/>
          </p:cNvPicPr>
          <p:nvPr/>
        </p:nvPicPr>
        <p:blipFill>
          <a:blip r:embed="rId4"/>
          <a:stretch>
            <a:fillRect/>
          </a:stretch>
        </p:blipFill>
        <p:spPr>
          <a:xfrm>
            <a:off x="8807114" y="114409"/>
            <a:ext cx="3279833" cy="2549033"/>
          </a:xfrm>
          <a:prstGeom prst="rect">
            <a:avLst/>
          </a:prstGeom>
        </p:spPr>
      </p:pic>
    </p:spTree>
    <p:extLst>
      <p:ext uri="{BB962C8B-B14F-4D97-AF65-F5344CB8AC3E}">
        <p14:creationId xmlns:p14="http://schemas.microsoft.com/office/powerpoint/2010/main" val="348962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E9602-42AD-2815-6C76-2AC1E85D8814}"/>
              </a:ext>
            </a:extLst>
          </p:cNvPr>
          <p:cNvSpPr>
            <a:spLocks noGrp="1"/>
          </p:cNvSpPr>
          <p:nvPr>
            <p:ph type="title"/>
          </p:nvPr>
        </p:nvSpPr>
        <p:spPr>
          <a:xfrm>
            <a:off x="838200" y="365125"/>
            <a:ext cx="10515600" cy="1325563"/>
          </a:xfrm>
        </p:spPr>
        <p:txBody>
          <a:bodyPr/>
          <a:lstStyle/>
          <a:p>
            <a:r>
              <a:rPr lang="en-US" dirty="0"/>
              <a:t>Cursor Context</a:t>
            </a:r>
          </a:p>
        </p:txBody>
      </p:sp>
      <p:sp>
        <p:nvSpPr>
          <p:cNvPr id="3" name="Content Placeholder 2">
            <a:extLst>
              <a:ext uri="{FF2B5EF4-FFF2-40B4-BE49-F238E27FC236}">
                <a16:creationId xmlns:a16="http://schemas.microsoft.com/office/drawing/2014/main" id="{4FFF1ACD-C342-DD63-6264-F2A5246018F7}"/>
              </a:ext>
            </a:extLst>
          </p:cNvPr>
          <p:cNvSpPr>
            <a:spLocks noGrp="1"/>
          </p:cNvSpPr>
          <p:nvPr>
            <p:ph idx="1"/>
          </p:nvPr>
        </p:nvSpPr>
        <p:spPr>
          <a:xfrm>
            <a:off x="1120000" y="1825625"/>
            <a:ext cx="10233800" cy="4667250"/>
          </a:xfrm>
        </p:spPr>
        <p:txBody>
          <a:bodyPr>
            <a:normAutofit/>
          </a:bodyPr>
          <a:lstStyle/>
          <a:p>
            <a:r>
              <a:rPr lang="en-US" dirty="0"/>
              <a:t>Cursor attempts to find relevant files</a:t>
            </a:r>
          </a:p>
          <a:p>
            <a:r>
              <a:rPr lang="en-US" dirty="0"/>
              <a:t>You instead can explicitly include them in the context</a:t>
            </a:r>
          </a:p>
          <a:p>
            <a:pPr lvl="1"/>
            <a:r>
              <a:rPr lang="en-US" dirty="0"/>
              <a:t>@file</a:t>
            </a:r>
          </a:p>
          <a:p>
            <a:r>
              <a:rPr lang="en-US" dirty="0">
                <a:hlinkClick r:id="rId3"/>
              </a:rPr>
              <a:t>Cursor Rules</a:t>
            </a:r>
            <a:endParaRPr lang="en-US" dirty="0"/>
          </a:p>
          <a:p>
            <a:pPr lvl="1"/>
            <a:r>
              <a:rPr lang="en-US" dirty="0"/>
              <a:t>Custom instructions to guide the agent</a:t>
            </a:r>
          </a:p>
          <a:p>
            <a:pPr lvl="1"/>
            <a:r>
              <a:rPr lang="en-US" dirty="0"/>
              <a:t>Persistent context</a:t>
            </a:r>
          </a:p>
          <a:p>
            <a:pPr lvl="1"/>
            <a:r>
              <a:rPr lang="en-US" dirty="0"/>
              <a:t>More on this in a few…</a:t>
            </a:r>
          </a:p>
          <a:p>
            <a:r>
              <a:rPr lang="en-US" dirty="0">
                <a:hlinkClick r:id="rId4"/>
              </a:rPr>
              <a:t>.</a:t>
            </a:r>
            <a:r>
              <a:rPr lang="en-US" dirty="0" err="1">
                <a:hlinkClick r:id="rId4"/>
              </a:rPr>
              <a:t>cursorignore</a:t>
            </a:r>
            <a:endParaRPr lang="en-US" dirty="0"/>
          </a:p>
          <a:p>
            <a:pPr lvl="1"/>
            <a:r>
              <a:rPr lang="en-US" dirty="0"/>
              <a:t>Blocks Cursor indexing, agent, editing access</a:t>
            </a:r>
          </a:p>
          <a:p>
            <a:pPr lvl="1"/>
            <a:r>
              <a:rPr lang="en-US" dirty="0"/>
              <a:t>Security and performance benefits</a:t>
            </a:r>
          </a:p>
        </p:txBody>
      </p:sp>
      <p:pic>
        <p:nvPicPr>
          <p:cNvPr id="4" name="Picture 3">
            <a:extLst>
              <a:ext uri="{FF2B5EF4-FFF2-40B4-BE49-F238E27FC236}">
                <a16:creationId xmlns:a16="http://schemas.microsoft.com/office/drawing/2014/main" id="{984E1928-08BC-CFD6-584D-AC3D14A6014E}"/>
              </a:ext>
            </a:extLst>
          </p:cNvPr>
          <p:cNvPicPr>
            <a:picLocks noChangeAspect="1"/>
          </p:cNvPicPr>
          <p:nvPr/>
        </p:nvPicPr>
        <p:blipFill>
          <a:blip r:embed="rId5"/>
          <a:srcRect l="56468" t="57797"/>
          <a:stretch/>
        </p:blipFill>
        <p:spPr>
          <a:xfrm>
            <a:off x="7939890" y="3646519"/>
            <a:ext cx="3915246" cy="2530444"/>
          </a:xfrm>
          <a:prstGeom prst="rect">
            <a:avLst/>
          </a:prstGeom>
        </p:spPr>
      </p:pic>
      <p:sp>
        <p:nvSpPr>
          <p:cNvPr id="5" name="Rectangle 4">
            <a:extLst>
              <a:ext uri="{FF2B5EF4-FFF2-40B4-BE49-F238E27FC236}">
                <a16:creationId xmlns:a16="http://schemas.microsoft.com/office/drawing/2014/main" id="{AA9D10EB-D37B-5761-D834-1EA5079CAEED}"/>
              </a:ext>
            </a:extLst>
          </p:cNvPr>
          <p:cNvSpPr/>
          <p:nvPr/>
        </p:nvSpPr>
        <p:spPr>
          <a:xfrm>
            <a:off x="9216428" y="5006566"/>
            <a:ext cx="1330860" cy="48888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62229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2E8BD-62F9-8661-0672-EC40821A9270}"/>
              </a:ext>
            </a:extLst>
          </p:cNvPr>
          <p:cNvSpPr>
            <a:spLocks noGrp="1"/>
          </p:cNvSpPr>
          <p:nvPr>
            <p:ph type="title"/>
          </p:nvPr>
        </p:nvSpPr>
        <p:spPr>
          <a:xfrm>
            <a:off x="838200" y="365125"/>
            <a:ext cx="10515600" cy="1325563"/>
          </a:xfrm>
        </p:spPr>
        <p:txBody>
          <a:bodyPr/>
          <a:lstStyle/>
          <a:p>
            <a:r>
              <a:rPr lang="en-US" dirty="0"/>
              <a:t>Why do LLMs Hallucinate?  Pt 2.</a:t>
            </a:r>
          </a:p>
        </p:txBody>
      </p:sp>
      <p:sp>
        <p:nvSpPr>
          <p:cNvPr id="3" name="Content Placeholder 2">
            <a:extLst>
              <a:ext uri="{FF2B5EF4-FFF2-40B4-BE49-F238E27FC236}">
                <a16:creationId xmlns:a16="http://schemas.microsoft.com/office/drawing/2014/main" id="{04E7A0BF-C144-229A-BCF3-60AD4ED0286A}"/>
              </a:ext>
            </a:extLst>
          </p:cNvPr>
          <p:cNvSpPr>
            <a:spLocks noGrp="1"/>
          </p:cNvSpPr>
          <p:nvPr>
            <p:ph idx="1"/>
          </p:nvPr>
        </p:nvSpPr>
        <p:spPr>
          <a:xfrm>
            <a:off x="1120000" y="1825625"/>
            <a:ext cx="9276380" cy="4667250"/>
          </a:xfrm>
        </p:spPr>
        <p:txBody>
          <a:bodyPr>
            <a:normAutofit/>
          </a:bodyPr>
          <a:lstStyle/>
          <a:p>
            <a:r>
              <a:rPr lang="en-US" dirty="0"/>
              <a:t>Prompt focus issues</a:t>
            </a:r>
          </a:p>
          <a:p>
            <a:r>
              <a:rPr lang="en-US" dirty="0"/>
              <a:t>Imagine a manager asked you:</a:t>
            </a:r>
          </a:p>
          <a:p>
            <a:pPr lvl="1"/>
            <a:r>
              <a:rPr lang="en-US" dirty="0"/>
              <a:t>Why isn’t this code working?</a:t>
            </a:r>
          </a:p>
          <a:p>
            <a:pPr lvl="1"/>
            <a:r>
              <a:rPr lang="en-US" dirty="0"/>
              <a:t>Metaphor: If the target isn’t clear, how can an archer hit it?  </a:t>
            </a:r>
          </a:p>
          <a:p>
            <a:r>
              <a:rPr lang="en-US" dirty="0"/>
              <a:t>Imagine a manager asked you:</a:t>
            </a:r>
          </a:p>
          <a:p>
            <a:pPr lvl="1"/>
            <a:r>
              <a:rPr lang="en-US" dirty="0"/>
              <a:t>“Here is our 200-page requirements document, familiarize yourself and then start adding feature X”</a:t>
            </a:r>
          </a:p>
          <a:p>
            <a:pPr lvl="1"/>
            <a:r>
              <a:rPr lang="en-US" dirty="0"/>
              <a:t>When there is unnecessary context, it will obfuscate critical context</a:t>
            </a:r>
          </a:p>
          <a:p>
            <a:r>
              <a:rPr lang="en-US" dirty="0"/>
              <a:t>Strategy: Be specific and detailed</a:t>
            </a:r>
          </a:p>
          <a:p>
            <a:pPr lvl="1"/>
            <a:r>
              <a:rPr lang="en-US" dirty="0"/>
              <a:t>“It’s expected to do [expected behavior] but instead it’s doing [current behavior] when given [example input]. Where is the bug?” </a:t>
            </a:r>
          </a:p>
        </p:txBody>
      </p:sp>
      <p:sp>
        <p:nvSpPr>
          <p:cNvPr id="4" name="TextBox 3">
            <a:extLst>
              <a:ext uri="{FF2B5EF4-FFF2-40B4-BE49-F238E27FC236}">
                <a16:creationId xmlns:a16="http://schemas.microsoft.com/office/drawing/2014/main" id="{86DBB450-A579-A26F-F1C8-F80F663FFB8F}"/>
              </a:ext>
            </a:extLst>
          </p:cNvPr>
          <p:cNvSpPr txBox="1"/>
          <p:nvPr/>
        </p:nvSpPr>
        <p:spPr>
          <a:xfrm>
            <a:off x="423004" y="6507948"/>
            <a:ext cx="2744469"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t>Specificity guides focus!</a:t>
            </a:r>
          </a:p>
        </p:txBody>
      </p:sp>
      <p:pic>
        <p:nvPicPr>
          <p:cNvPr id="6" name="Picture 5">
            <a:extLst>
              <a:ext uri="{FF2B5EF4-FFF2-40B4-BE49-F238E27FC236}">
                <a16:creationId xmlns:a16="http://schemas.microsoft.com/office/drawing/2014/main" id="{5DA84954-DB70-4FCB-032F-94D0F512892A}"/>
              </a:ext>
            </a:extLst>
          </p:cNvPr>
          <p:cNvPicPr>
            <a:picLocks noChangeAspect="1"/>
          </p:cNvPicPr>
          <p:nvPr/>
        </p:nvPicPr>
        <p:blipFill>
          <a:blip r:embed="rId3"/>
          <a:stretch>
            <a:fillRect/>
          </a:stretch>
        </p:blipFill>
        <p:spPr>
          <a:xfrm>
            <a:off x="9775957" y="1493367"/>
            <a:ext cx="2157101" cy="1935633"/>
          </a:xfrm>
          <a:prstGeom prst="rect">
            <a:avLst/>
          </a:prstGeom>
        </p:spPr>
      </p:pic>
      <p:pic>
        <p:nvPicPr>
          <p:cNvPr id="8" name="Picture 7">
            <a:extLst>
              <a:ext uri="{FF2B5EF4-FFF2-40B4-BE49-F238E27FC236}">
                <a16:creationId xmlns:a16="http://schemas.microsoft.com/office/drawing/2014/main" id="{E84D4762-B701-3FC9-2F65-72E7E3011861}"/>
              </a:ext>
            </a:extLst>
          </p:cNvPr>
          <p:cNvPicPr>
            <a:picLocks noChangeAspect="1"/>
          </p:cNvPicPr>
          <p:nvPr/>
        </p:nvPicPr>
        <p:blipFill>
          <a:blip r:embed="rId4"/>
          <a:stretch>
            <a:fillRect/>
          </a:stretch>
        </p:blipFill>
        <p:spPr>
          <a:xfrm>
            <a:off x="10519522" y="5281593"/>
            <a:ext cx="1413536" cy="1411021"/>
          </a:xfrm>
          <a:prstGeom prst="rect">
            <a:avLst/>
          </a:prstGeom>
        </p:spPr>
      </p:pic>
    </p:spTree>
    <p:extLst>
      <p:ext uri="{BB962C8B-B14F-4D97-AF65-F5344CB8AC3E}">
        <p14:creationId xmlns:p14="http://schemas.microsoft.com/office/powerpoint/2010/main" val="389498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44FB8-431F-21C5-B2CE-F5E03EFF9ECE}"/>
              </a:ext>
            </a:extLst>
          </p:cNvPr>
          <p:cNvSpPr>
            <a:spLocks noGrp="1"/>
          </p:cNvSpPr>
          <p:nvPr>
            <p:ph type="title"/>
          </p:nvPr>
        </p:nvSpPr>
        <p:spPr>
          <a:xfrm>
            <a:off x="838200" y="365125"/>
            <a:ext cx="10515600" cy="1325563"/>
          </a:xfrm>
        </p:spPr>
        <p:txBody>
          <a:bodyPr/>
          <a:lstStyle/>
          <a:p>
            <a:r>
              <a:rPr lang="en-US" dirty="0"/>
              <a:t>Strategy: Roles</a:t>
            </a:r>
          </a:p>
        </p:txBody>
      </p:sp>
      <p:sp>
        <p:nvSpPr>
          <p:cNvPr id="3" name="Content Placeholder 2">
            <a:extLst>
              <a:ext uri="{FF2B5EF4-FFF2-40B4-BE49-F238E27FC236}">
                <a16:creationId xmlns:a16="http://schemas.microsoft.com/office/drawing/2014/main" id="{FE0A0A0A-B72D-2290-519E-0A2FF313D4FD}"/>
              </a:ext>
            </a:extLst>
          </p:cNvPr>
          <p:cNvSpPr>
            <a:spLocks noGrp="1"/>
          </p:cNvSpPr>
          <p:nvPr>
            <p:ph idx="1"/>
          </p:nvPr>
        </p:nvSpPr>
        <p:spPr>
          <a:xfrm>
            <a:off x="1120000" y="1825625"/>
            <a:ext cx="10233800" cy="4667250"/>
          </a:xfrm>
        </p:spPr>
        <p:txBody>
          <a:bodyPr/>
          <a:lstStyle/>
          <a:p>
            <a:r>
              <a:rPr lang="en-US" dirty="0"/>
              <a:t>LLMs perform differently when the system prompt includes different roles</a:t>
            </a:r>
          </a:p>
          <a:p>
            <a:r>
              <a:rPr lang="en-US" dirty="0"/>
              <a:t>Examples</a:t>
            </a:r>
          </a:p>
          <a:p>
            <a:pPr lvl="1"/>
            <a:r>
              <a:rPr lang="en-US" dirty="0"/>
              <a:t>Full stack dev</a:t>
            </a:r>
          </a:p>
          <a:p>
            <a:pPr lvl="1"/>
            <a:r>
              <a:rPr lang="en-US" dirty="0"/>
              <a:t>Security expert</a:t>
            </a:r>
          </a:p>
          <a:p>
            <a:pPr lvl="1"/>
            <a:r>
              <a:rPr lang="en-US" dirty="0"/>
              <a:t>Performance analyst</a:t>
            </a:r>
          </a:p>
          <a:p>
            <a:pPr lvl="1"/>
            <a:r>
              <a:rPr lang="en-US" dirty="0"/>
              <a:t>Junior dev</a:t>
            </a:r>
          </a:p>
          <a:p>
            <a:r>
              <a:rPr lang="en-US" dirty="0"/>
              <a:t>Goal: To target the style and detail level of the generated output</a:t>
            </a:r>
          </a:p>
        </p:txBody>
      </p:sp>
      <p:pic>
        <p:nvPicPr>
          <p:cNvPr id="2050" name="Picture 2">
            <a:extLst>
              <a:ext uri="{FF2B5EF4-FFF2-40B4-BE49-F238E27FC236}">
                <a16:creationId xmlns:a16="http://schemas.microsoft.com/office/drawing/2014/main" id="{5577CA42-5757-C36D-C75E-96543A43BC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8518" y="0"/>
            <a:ext cx="2393482" cy="15961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ED26496-B486-E60C-D3AF-C62852423C7F}"/>
              </a:ext>
            </a:extLst>
          </p:cNvPr>
          <p:cNvPicPr>
            <a:picLocks noChangeAspect="1"/>
          </p:cNvPicPr>
          <p:nvPr/>
        </p:nvPicPr>
        <p:blipFill>
          <a:blip r:embed="rId4"/>
          <a:stretch>
            <a:fillRect/>
          </a:stretch>
        </p:blipFill>
        <p:spPr>
          <a:xfrm>
            <a:off x="6225871" y="2503269"/>
            <a:ext cx="5641030" cy="1851462"/>
          </a:xfrm>
          <a:prstGeom prst="rect">
            <a:avLst/>
          </a:prstGeom>
        </p:spPr>
      </p:pic>
    </p:spTree>
    <p:extLst>
      <p:ext uri="{BB962C8B-B14F-4D97-AF65-F5344CB8AC3E}">
        <p14:creationId xmlns:p14="http://schemas.microsoft.com/office/powerpoint/2010/main" val="9109577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C5105-05B6-5762-39C1-17C2739A4462}"/>
              </a:ext>
            </a:extLst>
          </p:cNvPr>
          <p:cNvSpPr>
            <a:spLocks noGrp="1"/>
          </p:cNvSpPr>
          <p:nvPr>
            <p:ph type="title"/>
          </p:nvPr>
        </p:nvSpPr>
        <p:spPr>
          <a:xfrm>
            <a:off x="838200" y="365125"/>
            <a:ext cx="10515600" cy="1325563"/>
          </a:xfrm>
        </p:spPr>
        <p:txBody>
          <a:bodyPr/>
          <a:lstStyle/>
          <a:p>
            <a:r>
              <a:rPr lang="en-US" dirty="0"/>
              <a:t>Cursor Rules</a:t>
            </a:r>
          </a:p>
        </p:txBody>
      </p:sp>
      <p:sp>
        <p:nvSpPr>
          <p:cNvPr id="3" name="Content Placeholder 2">
            <a:extLst>
              <a:ext uri="{FF2B5EF4-FFF2-40B4-BE49-F238E27FC236}">
                <a16:creationId xmlns:a16="http://schemas.microsoft.com/office/drawing/2014/main" id="{4FCFAB45-1CF9-5F07-4A0B-7B3739BD0658}"/>
              </a:ext>
            </a:extLst>
          </p:cNvPr>
          <p:cNvSpPr>
            <a:spLocks noGrp="1"/>
          </p:cNvSpPr>
          <p:nvPr>
            <p:ph idx="1"/>
          </p:nvPr>
        </p:nvSpPr>
        <p:spPr>
          <a:xfrm>
            <a:off x="1120000" y="1825625"/>
            <a:ext cx="10233800" cy="4667250"/>
          </a:xfrm>
        </p:spPr>
        <p:txBody>
          <a:bodyPr/>
          <a:lstStyle/>
          <a:p>
            <a:r>
              <a:rPr lang="en-US" dirty="0"/>
              <a:t>System-level instructions for the Agent and in-line editing</a:t>
            </a:r>
          </a:p>
          <a:p>
            <a:r>
              <a:rPr lang="en-US" dirty="0"/>
              <a:t>Rule types</a:t>
            </a:r>
          </a:p>
          <a:p>
            <a:endParaRPr lang="en-US" dirty="0"/>
          </a:p>
          <a:p>
            <a:endParaRPr lang="en-US" dirty="0"/>
          </a:p>
          <a:p>
            <a:endParaRPr lang="en-US" dirty="0"/>
          </a:p>
          <a:p>
            <a:endParaRPr lang="en-US" dirty="0"/>
          </a:p>
          <a:p>
            <a:endParaRPr lang="en-US" dirty="0"/>
          </a:p>
          <a:p>
            <a:r>
              <a:rPr lang="en-US" dirty="0">
                <a:hlinkClick r:id="rId3"/>
              </a:rPr>
              <a:t>Example-&gt;</a:t>
            </a:r>
            <a:endParaRPr lang="en-US" dirty="0"/>
          </a:p>
        </p:txBody>
      </p:sp>
      <p:pic>
        <p:nvPicPr>
          <p:cNvPr id="5" name="Picture 4">
            <a:extLst>
              <a:ext uri="{FF2B5EF4-FFF2-40B4-BE49-F238E27FC236}">
                <a16:creationId xmlns:a16="http://schemas.microsoft.com/office/drawing/2014/main" id="{C7E4AD31-14DC-4165-734C-C304E2F2599A}"/>
              </a:ext>
            </a:extLst>
          </p:cNvPr>
          <p:cNvPicPr>
            <a:picLocks noChangeAspect="1"/>
          </p:cNvPicPr>
          <p:nvPr/>
        </p:nvPicPr>
        <p:blipFill>
          <a:blip r:embed="rId4"/>
          <a:stretch>
            <a:fillRect/>
          </a:stretch>
        </p:blipFill>
        <p:spPr>
          <a:xfrm>
            <a:off x="459226" y="2975207"/>
            <a:ext cx="4696480" cy="2124371"/>
          </a:xfrm>
          <a:prstGeom prst="rect">
            <a:avLst/>
          </a:prstGeom>
        </p:spPr>
      </p:pic>
      <p:pic>
        <p:nvPicPr>
          <p:cNvPr id="7" name="Picture 6">
            <a:extLst>
              <a:ext uri="{FF2B5EF4-FFF2-40B4-BE49-F238E27FC236}">
                <a16:creationId xmlns:a16="http://schemas.microsoft.com/office/drawing/2014/main" id="{D7EC9AF6-D902-6151-B91A-853B5E14CBFB}"/>
              </a:ext>
            </a:extLst>
          </p:cNvPr>
          <p:cNvPicPr>
            <a:picLocks noChangeAspect="1"/>
          </p:cNvPicPr>
          <p:nvPr/>
        </p:nvPicPr>
        <p:blipFill>
          <a:blip r:embed="rId5"/>
          <a:stretch>
            <a:fillRect/>
          </a:stretch>
        </p:blipFill>
        <p:spPr>
          <a:xfrm>
            <a:off x="5746500" y="3103550"/>
            <a:ext cx="5830238" cy="3626296"/>
          </a:xfrm>
          <a:prstGeom prst="rect">
            <a:avLst/>
          </a:prstGeom>
        </p:spPr>
      </p:pic>
      <p:sp>
        <p:nvSpPr>
          <p:cNvPr id="4" name="TextBox 3">
            <a:extLst>
              <a:ext uri="{FF2B5EF4-FFF2-40B4-BE49-F238E27FC236}">
                <a16:creationId xmlns:a16="http://schemas.microsoft.com/office/drawing/2014/main" id="{4CA99FB3-8421-71E6-35BE-19D7412EE920}"/>
              </a:ext>
            </a:extLst>
          </p:cNvPr>
          <p:cNvSpPr txBox="1"/>
          <p:nvPr/>
        </p:nvSpPr>
        <p:spPr>
          <a:xfrm>
            <a:off x="459226" y="6083515"/>
            <a:ext cx="5008551" cy="646331"/>
          </a:xfrm>
          <a:prstGeom prst="rect">
            <a:avLst/>
          </a:prstGeom>
          <a:noFill/>
        </p:spPr>
        <p:txBody>
          <a:bodyPr wrap="none" rtlCol="0">
            <a:spAutoFit/>
          </a:bodyPr>
          <a:lstStyle/>
          <a:p>
            <a:r>
              <a:rPr lang="en-US" dirty="0"/>
              <a:t>Claude.md is an analog for Claude</a:t>
            </a:r>
          </a:p>
          <a:p>
            <a:r>
              <a:rPr lang="en-US" dirty="0"/>
              <a:t>/</a:t>
            </a:r>
            <a:r>
              <a:rPr lang="en-US" dirty="0" err="1"/>
              <a:t>init</a:t>
            </a:r>
            <a:r>
              <a:rPr lang="en-US" dirty="0"/>
              <a:t> will explore your code and create this for you</a:t>
            </a:r>
          </a:p>
        </p:txBody>
      </p:sp>
    </p:spTree>
    <p:extLst>
      <p:ext uri="{BB962C8B-B14F-4D97-AF65-F5344CB8AC3E}">
        <p14:creationId xmlns:p14="http://schemas.microsoft.com/office/powerpoint/2010/main" val="40300804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9413E-3A0F-8412-1A61-00707F92F3C1}"/>
              </a:ext>
            </a:extLst>
          </p:cNvPr>
          <p:cNvSpPr>
            <a:spLocks noGrp="1"/>
          </p:cNvSpPr>
          <p:nvPr>
            <p:ph type="title"/>
          </p:nvPr>
        </p:nvSpPr>
        <p:spPr>
          <a:xfrm>
            <a:off x="838200" y="365125"/>
            <a:ext cx="10515600" cy="1325563"/>
          </a:xfrm>
        </p:spPr>
        <p:txBody>
          <a:bodyPr/>
          <a:lstStyle/>
          <a:p>
            <a:r>
              <a:rPr lang="en-US" dirty="0"/>
              <a:t>Debugging</a:t>
            </a:r>
          </a:p>
        </p:txBody>
      </p:sp>
      <p:sp>
        <p:nvSpPr>
          <p:cNvPr id="3" name="Content Placeholder 2">
            <a:extLst>
              <a:ext uri="{FF2B5EF4-FFF2-40B4-BE49-F238E27FC236}">
                <a16:creationId xmlns:a16="http://schemas.microsoft.com/office/drawing/2014/main" id="{76C486D6-CBCF-2361-4528-F2A25A7DDA5C}"/>
              </a:ext>
            </a:extLst>
          </p:cNvPr>
          <p:cNvSpPr>
            <a:spLocks noGrp="1"/>
          </p:cNvSpPr>
          <p:nvPr>
            <p:ph idx="1"/>
          </p:nvPr>
        </p:nvSpPr>
        <p:spPr>
          <a:xfrm>
            <a:off x="1120000" y="1825625"/>
            <a:ext cx="10233800" cy="4667250"/>
          </a:xfrm>
        </p:spPr>
        <p:txBody>
          <a:bodyPr>
            <a:normAutofit/>
          </a:bodyPr>
          <a:lstStyle/>
          <a:p>
            <a:r>
              <a:rPr lang="en-US" dirty="0"/>
              <a:t>Provide your intuition if you have it on the error</a:t>
            </a:r>
          </a:p>
          <a:p>
            <a:pPr lvl="1"/>
            <a:r>
              <a:rPr lang="en-US" dirty="0"/>
              <a:t>“I suspect the root cause is due to the mishandling of XYZ edge case”</a:t>
            </a:r>
          </a:p>
          <a:p>
            <a:r>
              <a:rPr lang="en-US" dirty="0"/>
              <a:t>When something isn’t working, provide the input and what you are observing</a:t>
            </a:r>
          </a:p>
          <a:p>
            <a:r>
              <a:rPr lang="en-US" dirty="0"/>
              <a:t>Make sure the LLM has the context of what the code is supposed to be doing</a:t>
            </a:r>
          </a:p>
          <a:p>
            <a:r>
              <a:rPr lang="en-US" dirty="0"/>
              <a:t>LLMs can easily add debugging output</a:t>
            </a:r>
          </a:p>
          <a:p>
            <a:pPr lvl="1"/>
            <a:r>
              <a:rPr lang="en-US" dirty="0"/>
              <a:t>Performance/benchmarking output or progress is also an easy ask</a:t>
            </a:r>
          </a:p>
          <a:p>
            <a:r>
              <a:rPr lang="en-US" dirty="0"/>
              <a:t>Error messages can be copied/pasted, just ask the LLM that is the output you get and see how it responds</a:t>
            </a:r>
          </a:p>
          <a:p>
            <a:endParaRPr lang="en-US" dirty="0"/>
          </a:p>
        </p:txBody>
      </p:sp>
      <p:pic>
        <p:nvPicPr>
          <p:cNvPr id="5" name="Picture 4">
            <a:extLst>
              <a:ext uri="{FF2B5EF4-FFF2-40B4-BE49-F238E27FC236}">
                <a16:creationId xmlns:a16="http://schemas.microsoft.com/office/drawing/2014/main" id="{BEB6FEBA-6CD9-AF46-705D-3CC9A4F739AD}"/>
              </a:ext>
            </a:extLst>
          </p:cNvPr>
          <p:cNvPicPr>
            <a:picLocks noChangeAspect="1"/>
          </p:cNvPicPr>
          <p:nvPr/>
        </p:nvPicPr>
        <p:blipFill>
          <a:blip r:embed="rId2"/>
          <a:stretch>
            <a:fillRect/>
          </a:stretch>
        </p:blipFill>
        <p:spPr>
          <a:xfrm>
            <a:off x="9525663" y="185875"/>
            <a:ext cx="2377293" cy="1958517"/>
          </a:xfrm>
          <a:prstGeom prst="rect">
            <a:avLst/>
          </a:prstGeom>
        </p:spPr>
      </p:pic>
    </p:spTree>
    <p:extLst>
      <p:ext uri="{BB962C8B-B14F-4D97-AF65-F5344CB8AC3E}">
        <p14:creationId xmlns:p14="http://schemas.microsoft.com/office/powerpoint/2010/main" val="26911312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76FEA-6695-C5C4-07F5-AC5A78DD1309}"/>
              </a:ext>
            </a:extLst>
          </p:cNvPr>
          <p:cNvSpPr>
            <a:spLocks noGrp="1"/>
          </p:cNvSpPr>
          <p:nvPr>
            <p:ph type="title"/>
          </p:nvPr>
        </p:nvSpPr>
        <p:spPr>
          <a:xfrm>
            <a:off x="838200" y="365125"/>
            <a:ext cx="10515600" cy="1325563"/>
          </a:xfrm>
        </p:spPr>
        <p:txBody>
          <a:bodyPr/>
          <a:lstStyle/>
          <a:p>
            <a:r>
              <a:rPr lang="en-US" dirty="0"/>
              <a:t>Debugging</a:t>
            </a:r>
          </a:p>
        </p:txBody>
      </p:sp>
      <p:sp>
        <p:nvSpPr>
          <p:cNvPr id="3" name="Content Placeholder 2">
            <a:extLst>
              <a:ext uri="{FF2B5EF4-FFF2-40B4-BE49-F238E27FC236}">
                <a16:creationId xmlns:a16="http://schemas.microsoft.com/office/drawing/2014/main" id="{E88FE782-DF61-85CB-51FE-23782FD2285A}"/>
              </a:ext>
            </a:extLst>
          </p:cNvPr>
          <p:cNvSpPr>
            <a:spLocks noGrp="1"/>
          </p:cNvSpPr>
          <p:nvPr>
            <p:ph idx="1"/>
          </p:nvPr>
        </p:nvSpPr>
        <p:spPr>
          <a:xfrm>
            <a:off x="1120000" y="1825625"/>
            <a:ext cx="10233800" cy="4667250"/>
          </a:xfrm>
        </p:spPr>
        <p:txBody>
          <a:bodyPr>
            <a:normAutofit fontScale="92500" lnSpcReduction="10000"/>
          </a:bodyPr>
          <a:lstStyle/>
          <a:p>
            <a:r>
              <a:rPr lang="en-US" dirty="0"/>
              <a:t>Providing examples for when the bug happens is critical</a:t>
            </a:r>
          </a:p>
          <a:p>
            <a:r>
              <a:rPr lang="en-US" dirty="0"/>
              <a:t>Describe the situation or provide the input</a:t>
            </a:r>
          </a:p>
          <a:p>
            <a:r>
              <a:rPr lang="en-US" dirty="0"/>
              <a:t>Remember, the LLM can only see what you provide it, so pay special attention to</a:t>
            </a:r>
          </a:p>
          <a:p>
            <a:pPr lvl="1"/>
            <a:r>
              <a:rPr lang="en-US" dirty="0"/>
              <a:t>Data (CSV, databases)</a:t>
            </a:r>
          </a:p>
          <a:p>
            <a:pPr lvl="1"/>
            <a:r>
              <a:rPr lang="en-US" dirty="0"/>
              <a:t>Online resources</a:t>
            </a:r>
          </a:p>
          <a:p>
            <a:pPr lvl="1"/>
            <a:r>
              <a:rPr lang="en-US" dirty="0"/>
              <a:t>UI interactions</a:t>
            </a:r>
          </a:p>
          <a:p>
            <a:r>
              <a:rPr lang="en-US" dirty="0"/>
              <a:t>Generate a minimal example that shows the error</a:t>
            </a:r>
          </a:p>
          <a:p>
            <a:r>
              <a:rPr lang="en-US" dirty="0"/>
              <a:t>Multiple examples may help pinpoint the root cause</a:t>
            </a:r>
          </a:p>
          <a:p>
            <a:r>
              <a:rPr lang="en-US" dirty="0"/>
              <a:t>You can ask the LLM to generate test cases that might reproduce the error!</a:t>
            </a:r>
          </a:p>
        </p:txBody>
      </p:sp>
      <p:pic>
        <p:nvPicPr>
          <p:cNvPr id="5" name="Picture 4">
            <a:extLst>
              <a:ext uri="{FF2B5EF4-FFF2-40B4-BE49-F238E27FC236}">
                <a16:creationId xmlns:a16="http://schemas.microsoft.com/office/drawing/2014/main" id="{94220986-5EDD-15EC-43F3-5B959944E198}"/>
              </a:ext>
            </a:extLst>
          </p:cNvPr>
          <p:cNvPicPr>
            <a:picLocks noChangeAspect="1"/>
          </p:cNvPicPr>
          <p:nvPr/>
        </p:nvPicPr>
        <p:blipFill>
          <a:blip r:embed="rId2"/>
          <a:stretch>
            <a:fillRect/>
          </a:stretch>
        </p:blipFill>
        <p:spPr>
          <a:xfrm>
            <a:off x="9352371" y="0"/>
            <a:ext cx="2839629" cy="2536466"/>
          </a:xfrm>
          <a:prstGeom prst="rect">
            <a:avLst/>
          </a:prstGeom>
        </p:spPr>
      </p:pic>
    </p:spTree>
    <p:extLst>
      <p:ext uri="{BB962C8B-B14F-4D97-AF65-F5344CB8AC3E}">
        <p14:creationId xmlns:p14="http://schemas.microsoft.com/office/powerpoint/2010/main" val="2080919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9DF48-C4C5-3B21-7A4A-9D5ACC8028E7}"/>
              </a:ext>
            </a:extLst>
          </p:cNvPr>
          <p:cNvSpPr>
            <a:spLocks noGrp="1"/>
          </p:cNvSpPr>
          <p:nvPr>
            <p:ph type="title"/>
          </p:nvPr>
        </p:nvSpPr>
        <p:spPr>
          <a:xfrm>
            <a:off x="838200" y="365125"/>
            <a:ext cx="10515600" cy="1325563"/>
          </a:xfrm>
        </p:spPr>
        <p:txBody>
          <a:bodyPr/>
          <a:lstStyle/>
          <a:p>
            <a:r>
              <a:rPr lang="en-US" dirty="0"/>
              <a:t>Debugging Focus</a:t>
            </a:r>
          </a:p>
        </p:txBody>
      </p:sp>
      <p:sp>
        <p:nvSpPr>
          <p:cNvPr id="3" name="Content Placeholder 2">
            <a:extLst>
              <a:ext uri="{FF2B5EF4-FFF2-40B4-BE49-F238E27FC236}">
                <a16:creationId xmlns:a16="http://schemas.microsoft.com/office/drawing/2014/main" id="{3C2EB9E5-8D83-1A37-854F-22216AC8B5F4}"/>
              </a:ext>
            </a:extLst>
          </p:cNvPr>
          <p:cNvSpPr>
            <a:spLocks noGrp="1"/>
          </p:cNvSpPr>
          <p:nvPr>
            <p:ph idx="1"/>
          </p:nvPr>
        </p:nvSpPr>
        <p:spPr>
          <a:xfrm>
            <a:off x="1120000" y="1825625"/>
            <a:ext cx="10233800" cy="4667250"/>
          </a:xfrm>
        </p:spPr>
        <p:txBody>
          <a:bodyPr>
            <a:normAutofit/>
          </a:bodyPr>
          <a:lstStyle/>
          <a:p>
            <a:r>
              <a:rPr lang="en-US" dirty="0"/>
              <a:t>Some errors don’t have error messages</a:t>
            </a:r>
          </a:p>
          <a:p>
            <a:r>
              <a:rPr lang="en-US" dirty="0"/>
              <a:t>Strategy: Ask the LLM to walk through the approach line-by-line</a:t>
            </a:r>
          </a:p>
          <a:p>
            <a:r>
              <a:rPr lang="en-US" dirty="0"/>
              <a:t>Example: “Walk through this function line by line and track the value of total at each step. It’s not accumulating correctly – where does the logic go wrong?”</a:t>
            </a:r>
          </a:p>
          <a:p>
            <a:r>
              <a:rPr lang="en-US" dirty="0"/>
              <a:t>Sometimes focusing the LLM on a block of code can lead it to find a bug</a:t>
            </a:r>
          </a:p>
          <a:p>
            <a:r>
              <a:rPr lang="en-US" dirty="0"/>
              <a:t>Consider changing LLM Roles</a:t>
            </a:r>
          </a:p>
          <a:p>
            <a:pPr lvl="1"/>
            <a:r>
              <a:rPr lang="en-US" dirty="0"/>
              <a:t>Ask the LLM to be a “code reviewer” to identify mistakes or bad practices</a:t>
            </a:r>
          </a:p>
        </p:txBody>
      </p:sp>
      <p:pic>
        <p:nvPicPr>
          <p:cNvPr id="5" name="Picture 4">
            <a:extLst>
              <a:ext uri="{FF2B5EF4-FFF2-40B4-BE49-F238E27FC236}">
                <a16:creationId xmlns:a16="http://schemas.microsoft.com/office/drawing/2014/main" id="{155D1B57-61BA-B42D-B489-99462B1B51BB}"/>
              </a:ext>
            </a:extLst>
          </p:cNvPr>
          <p:cNvPicPr>
            <a:picLocks noChangeAspect="1"/>
          </p:cNvPicPr>
          <p:nvPr/>
        </p:nvPicPr>
        <p:blipFill>
          <a:blip r:embed="rId2"/>
          <a:stretch>
            <a:fillRect/>
          </a:stretch>
        </p:blipFill>
        <p:spPr>
          <a:xfrm>
            <a:off x="9072438" y="143945"/>
            <a:ext cx="2832172" cy="2678249"/>
          </a:xfrm>
          <a:prstGeom prst="rect">
            <a:avLst/>
          </a:prstGeom>
        </p:spPr>
      </p:pic>
    </p:spTree>
    <p:extLst>
      <p:ext uri="{BB962C8B-B14F-4D97-AF65-F5344CB8AC3E}">
        <p14:creationId xmlns:p14="http://schemas.microsoft.com/office/powerpoint/2010/main" val="522511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0954E-8042-FF5B-4C03-028EACCCCE83}"/>
              </a:ext>
            </a:extLst>
          </p:cNvPr>
          <p:cNvSpPr>
            <a:spLocks noGrp="1"/>
          </p:cNvSpPr>
          <p:nvPr>
            <p:ph type="title"/>
          </p:nvPr>
        </p:nvSpPr>
        <p:spPr>
          <a:xfrm>
            <a:off x="838200" y="226194"/>
            <a:ext cx="10515600" cy="1325563"/>
          </a:xfrm>
        </p:spPr>
        <p:txBody>
          <a:bodyPr>
            <a:normAutofit fontScale="90000"/>
          </a:bodyPr>
          <a:lstStyle/>
          <a:p>
            <a:r>
              <a:rPr lang="en-US" dirty="0"/>
              <a:t>Sampling from a random distribution</a:t>
            </a:r>
          </a:p>
        </p:txBody>
      </p:sp>
      <p:sp>
        <p:nvSpPr>
          <p:cNvPr id="3" name="Content Placeholder 2">
            <a:extLst>
              <a:ext uri="{FF2B5EF4-FFF2-40B4-BE49-F238E27FC236}">
                <a16:creationId xmlns:a16="http://schemas.microsoft.com/office/drawing/2014/main" id="{3AA955D3-DBB5-5EAB-49B8-6308DAE972FD}"/>
              </a:ext>
            </a:extLst>
          </p:cNvPr>
          <p:cNvSpPr>
            <a:spLocks noGrp="1"/>
          </p:cNvSpPr>
          <p:nvPr>
            <p:ph idx="1"/>
          </p:nvPr>
        </p:nvSpPr>
        <p:spPr>
          <a:xfrm>
            <a:off x="1226653" y="2882479"/>
            <a:ext cx="10233025" cy="3749327"/>
          </a:xfrm>
        </p:spPr>
        <p:txBody>
          <a:bodyPr>
            <a:normAutofit fontScale="92500"/>
          </a:bodyPr>
          <a:lstStyle/>
          <a:p>
            <a:r>
              <a:rPr lang="en-US" dirty="0"/>
              <a:t>Randomly generated 2D images</a:t>
            </a:r>
          </a:p>
          <a:p>
            <a:pPr lvl="1"/>
            <a:r>
              <a:rPr lang="en-US" dirty="0"/>
              <a:t>Each pixel colored by random</a:t>
            </a:r>
          </a:p>
          <a:p>
            <a:pPr lvl="1"/>
            <a:r>
              <a:rPr lang="en-US" dirty="0"/>
              <a:t>Noisy – any patterns from limitations of computing random sequences</a:t>
            </a:r>
          </a:p>
          <a:p>
            <a:r>
              <a:rPr lang="en-US" dirty="0"/>
              <a:t>Generative model: “learn” (encode!) the </a:t>
            </a:r>
            <a:r>
              <a:rPr lang="en-US" i="1" dirty="0">
                <a:solidFill>
                  <a:schemeClr val="accent1">
                    <a:lumMod val="40000"/>
                    <a:lumOff val="60000"/>
                  </a:schemeClr>
                </a:solidFill>
              </a:rPr>
              <a:t>structure</a:t>
            </a:r>
            <a:r>
              <a:rPr lang="en-US" dirty="0"/>
              <a:t> of the data</a:t>
            </a:r>
          </a:p>
          <a:p>
            <a:r>
              <a:rPr lang="en-US" dirty="0"/>
              <a:t>Basic operation: </a:t>
            </a:r>
            <a:r>
              <a:rPr lang="en-US" i="1" dirty="0">
                <a:solidFill>
                  <a:schemeClr val="accent6"/>
                </a:solidFill>
              </a:rPr>
              <a:t>next token prediction</a:t>
            </a:r>
          </a:p>
          <a:p>
            <a:pPr lvl="1"/>
            <a:r>
              <a:rPr lang="en-US" dirty="0"/>
              <a:t>Identify tokens that can follow current token, pick one semi-randomly</a:t>
            </a:r>
          </a:p>
          <a:p>
            <a:pPr lvl="1"/>
            <a:r>
              <a:rPr lang="en-US" dirty="0"/>
              <a:t>“Samples an output from a distribution” – for example, the kitten in this image</a:t>
            </a:r>
          </a:p>
          <a:p>
            <a:pPr lvl="1"/>
            <a:r>
              <a:rPr lang="en-US" dirty="0"/>
              <a:t>Generation controlled by input conditions</a:t>
            </a:r>
          </a:p>
          <a:p>
            <a:r>
              <a:rPr lang="en-US" dirty="0"/>
              <a:t>Today’s models can encode billions of images and trillions of words!</a:t>
            </a:r>
          </a:p>
        </p:txBody>
      </p:sp>
      <p:pic>
        <p:nvPicPr>
          <p:cNvPr id="5" name="Picture 4">
            <a:extLst>
              <a:ext uri="{FF2B5EF4-FFF2-40B4-BE49-F238E27FC236}">
                <a16:creationId xmlns:a16="http://schemas.microsoft.com/office/drawing/2014/main" id="{31129997-8BFC-F6B0-C20A-5ED8C51ADF4C}"/>
              </a:ext>
            </a:extLst>
          </p:cNvPr>
          <p:cNvPicPr>
            <a:picLocks noChangeAspect="1"/>
          </p:cNvPicPr>
          <p:nvPr/>
        </p:nvPicPr>
        <p:blipFill>
          <a:blip r:embed="rId3"/>
          <a:stretch>
            <a:fillRect/>
          </a:stretch>
        </p:blipFill>
        <p:spPr>
          <a:xfrm>
            <a:off x="8465770" y="1272858"/>
            <a:ext cx="2993908" cy="2123416"/>
          </a:xfrm>
          <a:prstGeom prst="rect">
            <a:avLst/>
          </a:prstGeom>
        </p:spPr>
      </p:pic>
    </p:spTree>
    <p:extLst>
      <p:ext uri="{BB962C8B-B14F-4D97-AF65-F5344CB8AC3E}">
        <p14:creationId xmlns:p14="http://schemas.microsoft.com/office/powerpoint/2010/main" val="345451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8B6AD-6260-163A-57FC-F0B5EBC4CB6B}"/>
              </a:ext>
            </a:extLst>
          </p:cNvPr>
          <p:cNvSpPr>
            <a:spLocks noGrp="1"/>
          </p:cNvSpPr>
          <p:nvPr>
            <p:ph type="title"/>
          </p:nvPr>
        </p:nvSpPr>
        <p:spPr>
          <a:xfrm>
            <a:off x="838200" y="365125"/>
            <a:ext cx="10515600" cy="1325563"/>
          </a:xfrm>
        </p:spPr>
        <p:txBody>
          <a:bodyPr/>
          <a:lstStyle/>
          <a:p>
            <a:r>
              <a:rPr lang="en-US" dirty="0"/>
              <a:t>Expectation</a:t>
            </a:r>
          </a:p>
        </p:txBody>
      </p:sp>
      <p:sp>
        <p:nvSpPr>
          <p:cNvPr id="3" name="Content Placeholder 2">
            <a:extLst>
              <a:ext uri="{FF2B5EF4-FFF2-40B4-BE49-F238E27FC236}">
                <a16:creationId xmlns:a16="http://schemas.microsoft.com/office/drawing/2014/main" id="{5EEEBB77-3CC4-33A5-C2D7-B7D4D67406CD}"/>
              </a:ext>
            </a:extLst>
          </p:cNvPr>
          <p:cNvSpPr>
            <a:spLocks noGrp="1"/>
          </p:cNvSpPr>
          <p:nvPr>
            <p:ph idx="1"/>
          </p:nvPr>
        </p:nvSpPr>
        <p:spPr>
          <a:xfrm>
            <a:off x="1120000" y="1825625"/>
            <a:ext cx="10233800" cy="4667250"/>
          </a:xfrm>
        </p:spPr>
        <p:txBody>
          <a:bodyPr>
            <a:normAutofit fontScale="92500" lnSpcReduction="10000"/>
          </a:bodyPr>
          <a:lstStyle/>
          <a:p>
            <a:r>
              <a:rPr lang="en-US" dirty="0"/>
              <a:t>You will need to build trust with the LLM</a:t>
            </a:r>
          </a:p>
          <a:p>
            <a:r>
              <a:rPr lang="en-US" dirty="0"/>
              <a:t>Expect that you will need to iterate</a:t>
            </a:r>
          </a:p>
          <a:p>
            <a:r>
              <a:rPr lang="en-US" dirty="0"/>
              <a:t>Types of iteration</a:t>
            </a:r>
          </a:p>
          <a:p>
            <a:pPr lvl="1"/>
            <a:r>
              <a:rPr lang="en-US" dirty="0"/>
              <a:t>Documentation improvement (“refine the comments to according to the pep8 standard”)</a:t>
            </a:r>
          </a:p>
          <a:p>
            <a:pPr lvl="1"/>
            <a:r>
              <a:rPr lang="en-US" dirty="0"/>
              <a:t>Performance improvement (“refactor using a functional approach”)</a:t>
            </a:r>
          </a:p>
          <a:p>
            <a:pPr lvl="1"/>
            <a:r>
              <a:rPr lang="en-US" dirty="0"/>
              <a:t>Style refactor (“mimic the variable naming style from MyClass.java”)</a:t>
            </a:r>
          </a:p>
          <a:p>
            <a:r>
              <a:rPr lang="en-US" dirty="0"/>
              <a:t>Ask for feedback</a:t>
            </a:r>
          </a:p>
          <a:p>
            <a:pPr lvl="1"/>
            <a:r>
              <a:rPr lang="en-US" dirty="0"/>
              <a:t>You can ask the LLM where the code could be improved</a:t>
            </a:r>
          </a:p>
          <a:p>
            <a:pPr lvl="1"/>
            <a:r>
              <a:rPr lang="en-US" dirty="0"/>
              <a:t>You can ask the LLM what it thinks of your coding abilities given the code</a:t>
            </a:r>
          </a:p>
          <a:p>
            <a:r>
              <a:rPr lang="en-US" dirty="0"/>
              <a:t>You will need to timebox your efforts</a:t>
            </a:r>
          </a:p>
          <a:p>
            <a:pPr lvl="1"/>
            <a:r>
              <a:rPr lang="en-US" dirty="0"/>
              <a:t>It is easier to become less efficient (Sunk Cost Fallacy)</a:t>
            </a:r>
          </a:p>
        </p:txBody>
      </p:sp>
      <p:sp>
        <p:nvSpPr>
          <p:cNvPr id="4" name="TextBox 3">
            <a:extLst>
              <a:ext uri="{FF2B5EF4-FFF2-40B4-BE49-F238E27FC236}">
                <a16:creationId xmlns:a16="http://schemas.microsoft.com/office/drawing/2014/main" id="{1EF6F70E-FAF2-57A4-5CD2-28D5756D5792}"/>
              </a:ext>
            </a:extLst>
          </p:cNvPr>
          <p:cNvSpPr txBox="1"/>
          <p:nvPr/>
        </p:nvSpPr>
        <p:spPr>
          <a:xfrm>
            <a:off x="1869259" y="6308209"/>
            <a:ext cx="2808718"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t>Progress over perfection!</a:t>
            </a:r>
          </a:p>
        </p:txBody>
      </p:sp>
      <p:pic>
        <p:nvPicPr>
          <p:cNvPr id="5" name="Picture 2" descr="Image result for putting out fires at work">
            <a:extLst>
              <a:ext uri="{FF2B5EF4-FFF2-40B4-BE49-F238E27FC236}">
                <a16:creationId xmlns:a16="http://schemas.microsoft.com/office/drawing/2014/main" id="{87AE2AA4-F05B-F840-1615-753EE92490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0384" y="0"/>
            <a:ext cx="3046286" cy="3046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0493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55E4B-38B1-318E-35EC-AD5BFCDB8260}"/>
              </a:ext>
            </a:extLst>
          </p:cNvPr>
          <p:cNvSpPr>
            <a:spLocks noGrp="1"/>
          </p:cNvSpPr>
          <p:nvPr>
            <p:ph type="title"/>
          </p:nvPr>
        </p:nvSpPr>
        <p:spPr>
          <a:xfrm>
            <a:off x="838200" y="365125"/>
            <a:ext cx="10515600" cy="1325563"/>
          </a:xfrm>
        </p:spPr>
        <p:txBody>
          <a:bodyPr/>
          <a:lstStyle/>
          <a:p>
            <a:r>
              <a:rPr lang="en-US" dirty="0"/>
              <a:t>Uses For Agents</a:t>
            </a:r>
          </a:p>
        </p:txBody>
      </p:sp>
      <p:sp>
        <p:nvSpPr>
          <p:cNvPr id="3" name="Content Placeholder 2">
            <a:extLst>
              <a:ext uri="{FF2B5EF4-FFF2-40B4-BE49-F238E27FC236}">
                <a16:creationId xmlns:a16="http://schemas.microsoft.com/office/drawing/2014/main" id="{B250B41A-E5BA-89C3-F9FF-41D218B67184}"/>
              </a:ext>
            </a:extLst>
          </p:cNvPr>
          <p:cNvSpPr>
            <a:spLocks noGrp="1"/>
          </p:cNvSpPr>
          <p:nvPr>
            <p:ph idx="1"/>
          </p:nvPr>
        </p:nvSpPr>
        <p:spPr>
          <a:xfrm>
            <a:off x="1120000" y="1825625"/>
            <a:ext cx="10233800" cy="4667250"/>
          </a:xfrm>
        </p:spPr>
        <p:txBody>
          <a:bodyPr>
            <a:normAutofit fontScale="70000" lnSpcReduction="20000"/>
          </a:bodyPr>
          <a:lstStyle/>
          <a:p>
            <a:r>
              <a:rPr lang="en-US" dirty="0"/>
              <a:t>Debugging</a:t>
            </a:r>
          </a:p>
          <a:p>
            <a:pPr lvl="1"/>
            <a:r>
              <a:rPr lang="en-US" dirty="0"/>
              <a:t>“Walk through this function line by line and track the value of total at each step. It’s not accumulating correctly – where does the logic go wrong?”</a:t>
            </a:r>
          </a:p>
          <a:p>
            <a:r>
              <a:rPr lang="en-US" dirty="0"/>
              <a:t>Feature blueprinting</a:t>
            </a:r>
          </a:p>
          <a:p>
            <a:pPr lvl="1"/>
            <a:r>
              <a:rPr lang="en-US" dirty="0"/>
              <a:t>“I’m building XYZ with requirements ABC using the following tech stack…  Scaffold the pieces and explain the choices.”</a:t>
            </a:r>
          </a:p>
          <a:p>
            <a:r>
              <a:rPr lang="en-US" dirty="0"/>
              <a:t>Write requirements</a:t>
            </a:r>
          </a:p>
          <a:p>
            <a:pPr lvl="1"/>
            <a:r>
              <a:rPr lang="en-US" dirty="0"/>
              <a:t>“List missing requirements for this project with the highest priority first.”</a:t>
            </a:r>
          </a:p>
          <a:p>
            <a:r>
              <a:rPr lang="en-US" dirty="0"/>
              <a:t>Write Tests</a:t>
            </a:r>
          </a:p>
          <a:p>
            <a:pPr lvl="1"/>
            <a:r>
              <a:rPr lang="en-US" dirty="0"/>
              <a:t>“Generate comprehensive unit tests for </a:t>
            </a:r>
            <a:r>
              <a:rPr lang="en-US" dirty="0" err="1"/>
              <a:t>method_x</a:t>
            </a:r>
            <a:r>
              <a:rPr lang="en-US" dirty="0"/>
              <a:t> that test all boundary conditions and edge cases.“</a:t>
            </a:r>
          </a:p>
          <a:p>
            <a:r>
              <a:rPr lang="en-US" dirty="0"/>
              <a:t>Refactoring</a:t>
            </a:r>
          </a:p>
          <a:p>
            <a:pPr lvl="1"/>
            <a:r>
              <a:rPr lang="en-US" dirty="0"/>
              <a:t>“Rearchitect this project using a VERY different approach.  Surprise me with your creativity.”</a:t>
            </a:r>
          </a:p>
          <a:p>
            <a:r>
              <a:rPr lang="en-US" dirty="0"/>
              <a:t>Rubber Ducking</a:t>
            </a:r>
          </a:p>
          <a:p>
            <a:pPr lvl="1"/>
            <a:r>
              <a:rPr lang="en-US" dirty="0"/>
              <a:t>“Here is what I think this method does… what am I missing?”</a:t>
            </a:r>
          </a:p>
          <a:p>
            <a:r>
              <a:rPr lang="en-US" dirty="0"/>
              <a:t>Evaluate code quality</a:t>
            </a:r>
          </a:p>
          <a:p>
            <a:pPr lvl="1"/>
            <a:r>
              <a:rPr lang="en-US" dirty="0"/>
              <a:t>“Score the software in this project for maintainability and readability.”</a:t>
            </a:r>
          </a:p>
        </p:txBody>
      </p:sp>
      <p:sp>
        <p:nvSpPr>
          <p:cNvPr id="4" name="TextBox 3">
            <a:extLst>
              <a:ext uri="{FF2B5EF4-FFF2-40B4-BE49-F238E27FC236}">
                <a16:creationId xmlns:a16="http://schemas.microsoft.com/office/drawing/2014/main" id="{4F9DE83D-9447-3608-4073-2D55AF89CAF6}"/>
              </a:ext>
            </a:extLst>
          </p:cNvPr>
          <p:cNvSpPr txBox="1"/>
          <p:nvPr/>
        </p:nvSpPr>
        <p:spPr>
          <a:xfrm>
            <a:off x="6237287" y="231690"/>
            <a:ext cx="5686685"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t>Write prompts for you to orchestrate all these things!</a:t>
            </a:r>
          </a:p>
        </p:txBody>
      </p:sp>
    </p:spTree>
    <p:extLst>
      <p:ext uri="{BB962C8B-B14F-4D97-AF65-F5344CB8AC3E}">
        <p14:creationId xmlns:p14="http://schemas.microsoft.com/office/powerpoint/2010/main" val="5589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B81F-A93C-F161-52D2-5AAC66112184}"/>
              </a:ext>
            </a:extLst>
          </p:cNvPr>
          <p:cNvSpPr>
            <a:spLocks noGrp="1"/>
          </p:cNvSpPr>
          <p:nvPr>
            <p:ph type="title"/>
          </p:nvPr>
        </p:nvSpPr>
        <p:spPr>
          <a:xfrm>
            <a:off x="838200" y="365125"/>
            <a:ext cx="10515600" cy="1325563"/>
          </a:xfrm>
        </p:spPr>
        <p:txBody>
          <a:bodyPr/>
          <a:lstStyle/>
          <a:p>
            <a:r>
              <a:rPr lang="en-US" dirty="0"/>
              <a:t>Google Dora Report</a:t>
            </a:r>
          </a:p>
        </p:txBody>
      </p:sp>
      <p:sp>
        <p:nvSpPr>
          <p:cNvPr id="3" name="Content Placeholder 2">
            <a:extLst>
              <a:ext uri="{FF2B5EF4-FFF2-40B4-BE49-F238E27FC236}">
                <a16:creationId xmlns:a16="http://schemas.microsoft.com/office/drawing/2014/main" id="{6A55C23D-18FB-A56E-E834-8B877FADA032}"/>
              </a:ext>
            </a:extLst>
          </p:cNvPr>
          <p:cNvSpPr>
            <a:spLocks noGrp="1"/>
          </p:cNvSpPr>
          <p:nvPr>
            <p:ph idx="1"/>
          </p:nvPr>
        </p:nvSpPr>
        <p:spPr>
          <a:xfrm>
            <a:off x="1120000" y="1825625"/>
            <a:ext cx="10233800" cy="4667250"/>
          </a:xfrm>
        </p:spPr>
        <p:txBody>
          <a:bodyPr/>
          <a:lstStyle/>
          <a:p>
            <a:r>
              <a:rPr lang="en-US" dirty="0">
                <a:hlinkClick r:id="rId3"/>
              </a:rPr>
              <a:t>https://blog.google/technology/developers/dora-report-2025/</a:t>
            </a:r>
            <a:r>
              <a:rPr lang="en-US" dirty="0"/>
              <a:t> </a:t>
            </a:r>
          </a:p>
        </p:txBody>
      </p:sp>
      <p:pic>
        <p:nvPicPr>
          <p:cNvPr id="5" name="Picture 4">
            <a:extLst>
              <a:ext uri="{FF2B5EF4-FFF2-40B4-BE49-F238E27FC236}">
                <a16:creationId xmlns:a16="http://schemas.microsoft.com/office/drawing/2014/main" id="{0C3DBC3A-58F6-5F99-77DF-911831DBF54D}"/>
              </a:ext>
            </a:extLst>
          </p:cNvPr>
          <p:cNvPicPr>
            <a:picLocks noChangeAspect="1"/>
          </p:cNvPicPr>
          <p:nvPr/>
        </p:nvPicPr>
        <p:blipFill>
          <a:blip r:embed="rId4"/>
          <a:stretch>
            <a:fillRect/>
          </a:stretch>
        </p:blipFill>
        <p:spPr>
          <a:xfrm>
            <a:off x="157351" y="2503862"/>
            <a:ext cx="6763694" cy="3896269"/>
          </a:xfrm>
          <a:prstGeom prst="rect">
            <a:avLst/>
          </a:prstGeom>
        </p:spPr>
      </p:pic>
      <p:pic>
        <p:nvPicPr>
          <p:cNvPr id="7" name="Picture 6">
            <a:extLst>
              <a:ext uri="{FF2B5EF4-FFF2-40B4-BE49-F238E27FC236}">
                <a16:creationId xmlns:a16="http://schemas.microsoft.com/office/drawing/2014/main" id="{FE7837D9-5F5C-E9F8-1B03-38B3FB1EE9A3}"/>
              </a:ext>
            </a:extLst>
          </p:cNvPr>
          <p:cNvPicPr>
            <a:picLocks noChangeAspect="1"/>
          </p:cNvPicPr>
          <p:nvPr/>
        </p:nvPicPr>
        <p:blipFill>
          <a:blip r:embed="rId5"/>
          <a:stretch>
            <a:fillRect/>
          </a:stretch>
        </p:blipFill>
        <p:spPr>
          <a:xfrm>
            <a:off x="7327488" y="2800316"/>
            <a:ext cx="4776778" cy="2905000"/>
          </a:xfrm>
          <a:prstGeom prst="rect">
            <a:avLst/>
          </a:prstGeom>
        </p:spPr>
      </p:pic>
    </p:spTree>
    <p:extLst>
      <p:ext uri="{BB962C8B-B14F-4D97-AF65-F5344CB8AC3E}">
        <p14:creationId xmlns:p14="http://schemas.microsoft.com/office/powerpoint/2010/main" val="12987581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E9602-42AD-2815-6C76-2AC1E85D8814}"/>
              </a:ext>
            </a:extLst>
          </p:cNvPr>
          <p:cNvSpPr>
            <a:spLocks noGrp="1"/>
          </p:cNvSpPr>
          <p:nvPr>
            <p:ph type="title"/>
          </p:nvPr>
        </p:nvSpPr>
        <p:spPr>
          <a:xfrm>
            <a:off x="838200" y="365125"/>
            <a:ext cx="10515600" cy="1325563"/>
          </a:xfrm>
        </p:spPr>
        <p:txBody>
          <a:bodyPr/>
          <a:lstStyle/>
          <a:p>
            <a:r>
              <a:rPr lang="en-US" dirty="0"/>
              <a:t>IntelliJ Context Control</a:t>
            </a:r>
          </a:p>
        </p:txBody>
      </p:sp>
      <p:sp>
        <p:nvSpPr>
          <p:cNvPr id="3" name="Content Placeholder 2">
            <a:extLst>
              <a:ext uri="{FF2B5EF4-FFF2-40B4-BE49-F238E27FC236}">
                <a16:creationId xmlns:a16="http://schemas.microsoft.com/office/drawing/2014/main" id="{4FFF1ACD-C342-DD63-6264-F2A5246018F7}"/>
              </a:ext>
            </a:extLst>
          </p:cNvPr>
          <p:cNvSpPr>
            <a:spLocks noGrp="1"/>
          </p:cNvSpPr>
          <p:nvPr>
            <p:ph idx="1"/>
          </p:nvPr>
        </p:nvSpPr>
        <p:spPr>
          <a:xfrm>
            <a:off x="1120000" y="1825624"/>
            <a:ext cx="5521432" cy="5200817"/>
          </a:xfrm>
        </p:spPr>
        <p:txBody>
          <a:bodyPr>
            <a:normAutofit fontScale="85000" lnSpcReduction="20000"/>
          </a:bodyPr>
          <a:lstStyle/>
          <a:p>
            <a:r>
              <a:rPr lang="en-US" dirty="0"/>
              <a:t>The chat agent attempts to find relevant files</a:t>
            </a:r>
          </a:p>
          <a:p>
            <a:r>
              <a:rPr lang="en-US" dirty="0"/>
              <a:t>You instead can explicitly include them in the context</a:t>
            </a:r>
          </a:p>
          <a:p>
            <a:pPr lvl="1"/>
            <a:r>
              <a:rPr lang="en-US" dirty="0"/>
              <a:t>+ option</a:t>
            </a:r>
          </a:p>
          <a:p>
            <a:r>
              <a:rPr lang="en-US" dirty="0"/>
              <a:t>You can set up a “rules” file that specifies coding standards</a:t>
            </a:r>
          </a:p>
          <a:p>
            <a:pPr lvl="1"/>
            <a:r>
              <a:rPr lang="en-US" dirty="0"/>
              <a:t>Always included in the context</a:t>
            </a:r>
          </a:p>
          <a:p>
            <a:pPr lvl="1"/>
            <a:r>
              <a:rPr lang="en-US" dirty="0"/>
              <a:t>Reduces repetitive prompting</a:t>
            </a:r>
          </a:p>
          <a:p>
            <a:pPr lvl="1"/>
            <a:r>
              <a:rPr lang="en-US" dirty="0"/>
              <a:t>.jetbrains-ai-rules.md</a:t>
            </a:r>
          </a:p>
          <a:p>
            <a:r>
              <a:rPr lang="en-US" dirty="0"/>
              <a:t>You can also set up a .</a:t>
            </a:r>
            <a:r>
              <a:rPr lang="en-US" dirty="0" err="1"/>
              <a:t>jetbrains</a:t>
            </a:r>
            <a:r>
              <a:rPr lang="en-US" dirty="0"/>
              <a:t>-ai-ignore file (similar to .</a:t>
            </a:r>
            <a:r>
              <a:rPr lang="en-US" dirty="0" err="1"/>
              <a:t>gitignore</a:t>
            </a:r>
            <a:r>
              <a:rPr lang="en-US" dirty="0"/>
              <a:t>) that identifies files to ignore</a:t>
            </a:r>
          </a:p>
          <a:p>
            <a:pPr lvl="1"/>
            <a:r>
              <a:rPr lang="en-US" dirty="0"/>
              <a:t>Data files</a:t>
            </a:r>
          </a:p>
          <a:p>
            <a:pPr lvl="1"/>
            <a:r>
              <a:rPr lang="en-US" dirty="0"/>
              <a:t>Binary files</a:t>
            </a:r>
          </a:p>
          <a:p>
            <a:pPr lvl="1"/>
            <a:r>
              <a:rPr lang="en-US" dirty="0"/>
              <a:t>Sensitive data</a:t>
            </a:r>
          </a:p>
          <a:p>
            <a:pPr lvl="1"/>
            <a:r>
              <a:rPr lang="en-US" dirty="0"/>
              <a:t>Irrelevant files</a:t>
            </a:r>
          </a:p>
        </p:txBody>
      </p:sp>
      <p:pic>
        <p:nvPicPr>
          <p:cNvPr id="6" name="Picture 5">
            <a:extLst>
              <a:ext uri="{FF2B5EF4-FFF2-40B4-BE49-F238E27FC236}">
                <a16:creationId xmlns:a16="http://schemas.microsoft.com/office/drawing/2014/main" id="{9837640D-69A4-AC00-58AF-7ADCD708F0B0}"/>
              </a:ext>
            </a:extLst>
          </p:cNvPr>
          <p:cNvPicPr>
            <a:picLocks noChangeAspect="1"/>
          </p:cNvPicPr>
          <p:nvPr/>
        </p:nvPicPr>
        <p:blipFill>
          <a:blip r:embed="rId3"/>
          <a:stretch>
            <a:fillRect/>
          </a:stretch>
        </p:blipFill>
        <p:spPr>
          <a:xfrm>
            <a:off x="6959870" y="2200605"/>
            <a:ext cx="5036415" cy="3938944"/>
          </a:xfrm>
          <a:prstGeom prst="rect">
            <a:avLst/>
          </a:prstGeom>
        </p:spPr>
      </p:pic>
    </p:spTree>
    <p:extLst>
      <p:ext uri="{BB962C8B-B14F-4D97-AF65-F5344CB8AC3E}">
        <p14:creationId xmlns:p14="http://schemas.microsoft.com/office/powerpoint/2010/main" val="32101492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EA252-E3CC-6B11-BE70-C2E8A54FC4C8}"/>
              </a:ext>
            </a:extLst>
          </p:cNvPr>
          <p:cNvSpPr>
            <a:spLocks noGrp="1"/>
          </p:cNvSpPr>
          <p:nvPr>
            <p:ph type="title"/>
          </p:nvPr>
        </p:nvSpPr>
        <p:spPr>
          <a:xfrm>
            <a:off x="838200" y="227831"/>
            <a:ext cx="5257800" cy="1232669"/>
          </a:xfrm>
        </p:spPr>
        <p:txBody>
          <a:bodyPr>
            <a:normAutofit fontScale="90000"/>
          </a:bodyPr>
          <a:lstStyle/>
          <a:p>
            <a:r>
              <a:rPr lang="en-US" dirty="0"/>
              <a:t>What is agentic in an IDE agent?</a:t>
            </a:r>
          </a:p>
        </p:txBody>
      </p:sp>
      <p:sp>
        <p:nvSpPr>
          <p:cNvPr id="3" name="Content Placeholder 2">
            <a:extLst>
              <a:ext uri="{FF2B5EF4-FFF2-40B4-BE49-F238E27FC236}">
                <a16:creationId xmlns:a16="http://schemas.microsoft.com/office/drawing/2014/main" id="{83763199-1F18-17CC-BB8D-D104BEC65139}"/>
              </a:ext>
            </a:extLst>
          </p:cNvPr>
          <p:cNvSpPr>
            <a:spLocks noGrp="1"/>
          </p:cNvSpPr>
          <p:nvPr>
            <p:ph idx="1"/>
          </p:nvPr>
        </p:nvSpPr>
        <p:spPr>
          <a:xfrm>
            <a:off x="1120000" y="1825625"/>
            <a:ext cx="10233800" cy="4667250"/>
          </a:xfrm>
        </p:spPr>
        <p:txBody>
          <a:bodyPr/>
          <a:lstStyle/>
          <a:p>
            <a:r>
              <a:rPr lang="en-US" dirty="0"/>
              <a:t>Project exploration and awareness</a:t>
            </a:r>
          </a:p>
          <a:p>
            <a:pPr lvl="1"/>
            <a:r>
              <a:rPr lang="en-US" dirty="0"/>
              <a:t>Search</a:t>
            </a:r>
          </a:p>
          <a:p>
            <a:r>
              <a:rPr lang="en-US" dirty="0"/>
              <a:t>Code analysis</a:t>
            </a:r>
          </a:p>
          <a:p>
            <a:pPr lvl="1"/>
            <a:r>
              <a:rPr lang="en-US" dirty="0"/>
              <a:t>Warnings, errors, </a:t>
            </a:r>
            <a:r>
              <a:rPr lang="en-US" dirty="0" err="1"/>
              <a:t>etc</a:t>
            </a:r>
            <a:endParaRPr lang="en-US" dirty="0"/>
          </a:p>
          <a:p>
            <a:r>
              <a:rPr lang="en-US" dirty="0"/>
              <a:t>Git integration (history, branches, </a:t>
            </a:r>
            <a:r>
              <a:rPr lang="en-US" dirty="0" err="1"/>
              <a:t>etc</a:t>
            </a:r>
            <a:r>
              <a:rPr lang="en-US" dirty="0"/>
              <a:t>)</a:t>
            </a:r>
          </a:p>
          <a:p>
            <a:r>
              <a:rPr lang="en-US" dirty="0"/>
              <a:t>Run configuration integration</a:t>
            </a:r>
          </a:p>
          <a:p>
            <a:r>
              <a:rPr lang="en-US" dirty="0"/>
              <a:t>Web search</a:t>
            </a:r>
          </a:p>
        </p:txBody>
      </p:sp>
      <p:pic>
        <p:nvPicPr>
          <p:cNvPr id="4098" name="Picture 2" descr="graphical user interface, application">
            <a:extLst>
              <a:ext uri="{FF2B5EF4-FFF2-40B4-BE49-F238E27FC236}">
                <a16:creationId xmlns:a16="http://schemas.microsoft.com/office/drawing/2014/main" id="{D104C3E3-CCE2-B3C5-2CD7-8D6F87DD13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0"/>
            <a:ext cx="5486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8094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C4880-6754-66EF-561C-1C72F51D41E7}"/>
              </a:ext>
            </a:extLst>
          </p:cNvPr>
          <p:cNvSpPr>
            <a:spLocks noGrp="1"/>
          </p:cNvSpPr>
          <p:nvPr>
            <p:ph type="title"/>
          </p:nvPr>
        </p:nvSpPr>
        <p:spPr>
          <a:xfrm>
            <a:off x="838200" y="365125"/>
            <a:ext cx="10515600" cy="1325563"/>
          </a:xfrm>
        </p:spPr>
        <p:txBody>
          <a:bodyPr/>
          <a:lstStyle/>
          <a:p>
            <a:r>
              <a:rPr lang="en-US" dirty="0"/>
              <a:t>Git + GenAI</a:t>
            </a:r>
          </a:p>
        </p:txBody>
      </p:sp>
      <p:sp>
        <p:nvSpPr>
          <p:cNvPr id="3" name="Content Placeholder 2">
            <a:extLst>
              <a:ext uri="{FF2B5EF4-FFF2-40B4-BE49-F238E27FC236}">
                <a16:creationId xmlns:a16="http://schemas.microsoft.com/office/drawing/2014/main" id="{031187F0-2FA2-6FCA-AAE1-0078C8C64AC8}"/>
              </a:ext>
            </a:extLst>
          </p:cNvPr>
          <p:cNvSpPr>
            <a:spLocks noGrp="1"/>
          </p:cNvSpPr>
          <p:nvPr>
            <p:ph idx="1"/>
          </p:nvPr>
        </p:nvSpPr>
        <p:spPr>
          <a:xfrm>
            <a:off x="1120000" y="1825625"/>
            <a:ext cx="10233800" cy="4667250"/>
          </a:xfrm>
        </p:spPr>
        <p:txBody>
          <a:bodyPr>
            <a:normAutofit lnSpcReduction="10000"/>
          </a:bodyPr>
          <a:lstStyle/>
          <a:p>
            <a:r>
              <a:rPr lang="en-US" dirty="0"/>
              <a:t>It is a best practice to isolate software changes on feature branches</a:t>
            </a:r>
          </a:p>
          <a:p>
            <a:r>
              <a:rPr lang="en-US" dirty="0"/>
              <a:t>You can instruct tools like Claude to do the same (Claude.md):</a:t>
            </a:r>
          </a:p>
          <a:p>
            <a:pPr lvl="1"/>
            <a:r>
              <a:rPr lang="en-US" dirty="0"/>
              <a:t>“Before you make any changes, create and checkout a feature branch named </a:t>
            </a:r>
            <a:r>
              <a:rPr lang="en-US" dirty="0" err="1"/>
              <a:t>ai_feature_name</a:t>
            </a:r>
            <a:r>
              <a:rPr lang="en-US" dirty="0"/>
              <a:t>.  Make and then commit your changes in that branch.”</a:t>
            </a:r>
          </a:p>
          <a:p>
            <a:r>
              <a:rPr lang="en-US" dirty="0"/>
              <a:t>Changes are easy to inspect, test, merge</a:t>
            </a:r>
          </a:p>
          <a:p>
            <a:r>
              <a:rPr lang="en-US" dirty="0"/>
              <a:t>Git isn’t lazy about writing commit messages </a:t>
            </a:r>
            <a:r>
              <a:rPr lang="en-US" dirty="0">
                <a:sym typeface="Wingdings" panose="05000000000000000000" pitchFamily="2" charset="2"/>
              </a:rPr>
              <a:t></a:t>
            </a:r>
          </a:p>
          <a:p>
            <a:r>
              <a:rPr lang="en-US" dirty="0">
                <a:sym typeface="Wingdings" panose="05000000000000000000" pitchFamily="2" charset="2"/>
              </a:rPr>
              <a:t>Augment your system prompt (or Claude.md)</a:t>
            </a:r>
          </a:p>
          <a:p>
            <a:pPr lvl="1"/>
            <a:r>
              <a:rPr lang="en-US" dirty="0">
                <a:sym typeface="Wingdings" panose="05000000000000000000" pitchFamily="2" charset="2"/>
              </a:rPr>
              <a:t>Instruct it to write automated tests for all code</a:t>
            </a:r>
          </a:p>
          <a:p>
            <a:pPr lvl="1"/>
            <a:r>
              <a:rPr lang="en-US" dirty="0">
                <a:sym typeface="Wingdings" panose="05000000000000000000" pitchFamily="2" charset="2"/>
              </a:rPr>
              <a:t>Instruct it to compile and pass ALL tests before committing</a:t>
            </a:r>
          </a:p>
          <a:p>
            <a:r>
              <a:rPr lang="en-US" dirty="0"/>
              <a:t>Claude can also merge and manage merge conflicts</a:t>
            </a:r>
          </a:p>
        </p:txBody>
      </p:sp>
      <p:pic>
        <p:nvPicPr>
          <p:cNvPr id="5122" name="Picture 2" descr="What's The Most Humorous Commit Message You've Ever Seen? | by A Lady |  JavaScript in Plain English">
            <a:extLst>
              <a:ext uri="{FF2B5EF4-FFF2-40B4-BE49-F238E27FC236}">
                <a16:creationId xmlns:a16="http://schemas.microsoft.com/office/drawing/2014/main" id="{DA4EF7DC-A22A-73BB-46E9-8F4B5CC2BA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5770" y="54631"/>
            <a:ext cx="2203034" cy="14709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25137AC-6788-C7E8-871E-F55ED9836AC0}"/>
              </a:ext>
            </a:extLst>
          </p:cNvPr>
          <p:cNvSpPr txBox="1"/>
          <p:nvPr/>
        </p:nvSpPr>
        <p:spPr>
          <a:xfrm>
            <a:off x="2340528" y="6386635"/>
            <a:ext cx="4922181" cy="369332"/>
          </a:xfrm>
          <a:prstGeom prst="rect">
            <a:avLst/>
          </a:prstGeom>
          <a:noFill/>
        </p:spPr>
        <p:txBody>
          <a:bodyPr wrap="none" rtlCol="0">
            <a:spAutoFit/>
          </a:bodyPr>
          <a:lstStyle/>
          <a:p>
            <a:r>
              <a:rPr lang="en-US" dirty="0"/>
              <a:t>Unfortunately, Android Studio can’t do this yet…</a:t>
            </a:r>
          </a:p>
        </p:txBody>
      </p:sp>
      <p:pic>
        <p:nvPicPr>
          <p:cNvPr id="6" name="Picture 5">
            <a:extLst>
              <a:ext uri="{FF2B5EF4-FFF2-40B4-BE49-F238E27FC236}">
                <a16:creationId xmlns:a16="http://schemas.microsoft.com/office/drawing/2014/main" id="{34105B93-0B6E-39F0-B9D3-43CC406A0157}"/>
              </a:ext>
            </a:extLst>
          </p:cNvPr>
          <p:cNvPicPr>
            <a:picLocks noChangeAspect="1"/>
          </p:cNvPicPr>
          <p:nvPr/>
        </p:nvPicPr>
        <p:blipFill>
          <a:blip r:embed="rId4"/>
          <a:stretch>
            <a:fillRect/>
          </a:stretch>
        </p:blipFill>
        <p:spPr>
          <a:xfrm>
            <a:off x="7473881" y="184468"/>
            <a:ext cx="4718119" cy="1270932"/>
          </a:xfrm>
          <a:prstGeom prst="rect">
            <a:avLst/>
          </a:prstGeom>
        </p:spPr>
      </p:pic>
    </p:spTree>
    <p:extLst>
      <p:ext uri="{BB962C8B-B14F-4D97-AF65-F5344CB8AC3E}">
        <p14:creationId xmlns:p14="http://schemas.microsoft.com/office/powerpoint/2010/main" val="25708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911C2-BCA8-0802-3AD2-A0CFD0CFE7EB}"/>
              </a:ext>
            </a:extLst>
          </p:cNvPr>
          <p:cNvSpPr>
            <a:spLocks noGrp="1"/>
          </p:cNvSpPr>
          <p:nvPr>
            <p:ph type="title"/>
          </p:nvPr>
        </p:nvSpPr>
        <p:spPr>
          <a:xfrm>
            <a:off x="838200" y="365125"/>
            <a:ext cx="10515600" cy="1325563"/>
          </a:xfrm>
        </p:spPr>
        <p:txBody>
          <a:bodyPr/>
          <a:lstStyle/>
          <a:p>
            <a:r>
              <a:rPr lang="en-US" dirty="0"/>
              <a:t>Code Review</a:t>
            </a:r>
          </a:p>
        </p:txBody>
      </p:sp>
      <p:sp>
        <p:nvSpPr>
          <p:cNvPr id="3" name="Content Placeholder 2">
            <a:extLst>
              <a:ext uri="{FF2B5EF4-FFF2-40B4-BE49-F238E27FC236}">
                <a16:creationId xmlns:a16="http://schemas.microsoft.com/office/drawing/2014/main" id="{550A43EB-549D-E588-CDD8-E1D6423A8E5D}"/>
              </a:ext>
            </a:extLst>
          </p:cNvPr>
          <p:cNvSpPr>
            <a:spLocks noGrp="1"/>
          </p:cNvSpPr>
          <p:nvPr>
            <p:ph idx="1"/>
          </p:nvPr>
        </p:nvSpPr>
        <p:spPr>
          <a:xfrm>
            <a:off x="1120000" y="1825625"/>
            <a:ext cx="10233800" cy="4667250"/>
          </a:xfrm>
        </p:spPr>
        <p:txBody>
          <a:bodyPr>
            <a:normAutofit/>
          </a:bodyPr>
          <a:lstStyle/>
          <a:p>
            <a:r>
              <a:rPr lang="en-US" dirty="0" err="1"/>
              <a:t>Github</a:t>
            </a:r>
            <a:r>
              <a:rPr lang="en-US" dirty="0"/>
              <a:t> Copilot plugin offers a “code review”</a:t>
            </a:r>
          </a:p>
          <a:p>
            <a:pPr lvl="1"/>
            <a:r>
              <a:rPr lang="en-US" dirty="0"/>
              <a:t>Right click menu</a:t>
            </a:r>
          </a:p>
          <a:p>
            <a:r>
              <a:rPr lang="en-US" dirty="0"/>
              <a:t>Handy integration</a:t>
            </a:r>
          </a:p>
          <a:p>
            <a:r>
              <a:rPr lang="en-US" dirty="0"/>
              <a:t>May not focus on what you want</a:t>
            </a:r>
          </a:p>
          <a:p>
            <a:pPr lvl="1"/>
            <a:r>
              <a:rPr lang="en-US" dirty="0"/>
              <a:t>You could create your own!</a:t>
            </a:r>
          </a:p>
          <a:p>
            <a:endParaRPr lang="en-US" dirty="0"/>
          </a:p>
          <a:p>
            <a:r>
              <a:rPr lang="en-US" dirty="0"/>
              <a:t>What do you spend time on now</a:t>
            </a:r>
          </a:p>
          <a:p>
            <a:pPr lvl="1"/>
            <a:r>
              <a:rPr lang="en-US" dirty="0"/>
              <a:t>That you could be delegating?</a:t>
            </a:r>
          </a:p>
          <a:p>
            <a:pPr lvl="1"/>
            <a:r>
              <a:rPr lang="en-US" dirty="0"/>
              <a:t>Invest in reducing time wasting tasks</a:t>
            </a:r>
          </a:p>
          <a:p>
            <a:pPr lvl="2"/>
            <a:r>
              <a:rPr lang="en-US" dirty="0"/>
              <a:t>That can be delegated to AI agents</a:t>
            </a:r>
          </a:p>
        </p:txBody>
      </p:sp>
      <p:pic>
        <p:nvPicPr>
          <p:cNvPr id="5" name="Picture 4">
            <a:extLst>
              <a:ext uri="{FF2B5EF4-FFF2-40B4-BE49-F238E27FC236}">
                <a16:creationId xmlns:a16="http://schemas.microsoft.com/office/drawing/2014/main" id="{A8F7A52B-ABE4-FD13-4418-1AEFF8829ED0}"/>
              </a:ext>
            </a:extLst>
          </p:cNvPr>
          <p:cNvPicPr>
            <a:picLocks noChangeAspect="1"/>
          </p:cNvPicPr>
          <p:nvPr/>
        </p:nvPicPr>
        <p:blipFill>
          <a:blip r:embed="rId2"/>
          <a:stretch>
            <a:fillRect/>
          </a:stretch>
        </p:blipFill>
        <p:spPr>
          <a:xfrm>
            <a:off x="6358308" y="2346016"/>
            <a:ext cx="5640836" cy="3193322"/>
          </a:xfrm>
          <a:prstGeom prst="rect">
            <a:avLst/>
          </a:prstGeom>
        </p:spPr>
      </p:pic>
    </p:spTree>
    <p:extLst>
      <p:ext uri="{BB962C8B-B14F-4D97-AF65-F5344CB8AC3E}">
        <p14:creationId xmlns:p14="http://schemas.microsoft.com/office/powerpoint/2010/main" val="15681948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08130-514F-57B5-4721-480C44D0E0CD}"/>
              </a:ext>
            </a:extLst>
          </p:cNvPr>
          <p:cNvSpPr>
            <a:spLocks noGrp="1"/>
          </p:cNvSpPr>
          <p:nvPr>
            <p:ph type="title"/>
          </p:nvPr>
        </p:nvSpPr>
        <p:spPr>
          <a:xfrm>
            <a:off x="838200" y="365125"/>
            <a:ext cx="10515600" cy="1325563"/>
          </a:xfrm>
        </p:spPr>
        <p:txBody>
          <a:bodyPr>
            <a:normAutofit fontScale="90000"/>
          </a:bodyPr>
          <a:lstStyle/>
          <a:p>
            <a:r>
              <a:rPr lang="en-US" dirty="0"/>
              <a:t>From Vibe Coding to Vibe Engineering</a:t>
            </a:r>
          </a:p>
        </p:txBody>
      </p:sp>
      <p:sp>
        <p:nvSpPr>
          <p:cNvPr id="3" name="Content Placeholder 2">
            <a:extLst>
              <a:ext uri="{FF2B5EF4-FFF2-40B4-BE49-F238E27FC236}">
                <a16:creationId xmlns:a16="http://schemas.microsoft.com/office/drawing/2014/main" id="{C7182FAE-0ABB-4596-C699-388B3736F0C8}"/>
              </a:ext>
            </a:extLst>
          </p:cNvPr>
          <p:cNvSpPr>
            <a:spLocks noGrp="1"/>
          </p:cNvSpPr>
          <p:nvPr>
            <p:ph idx="1"/>
          </p:nvPr>
        </p:nvSpPr>
        <p:spPr>
          <a:xfrm>
            <a:off x="1120000" y="1825625"/>
            <a:ext cx="6368455" cy="4498173"/>
          </a:xfrm>
        </p:spPr>
        <p:txBody>
          <a:bodyPr/>
          <a:lstStyle/>
          <a:p>
            <a:r>
              <a:rPr lang="en-US" dirty="0"/>
              <a:t>Prompting with the appropriate level of detail is key to avoiding hallucinations</a:t>
            </a:r>
          </a:p>
          <a:p>
            <a:r>
              <a:rPr lang="en-US" dirty="0"/>
              <a:t>Consider what a junior engineer would need to know to complete the task</a:t>
            </a:r>
          </a:p>
        </p:txBody>
      </p:sp>
      <p:pic>
        <p:nvPicPr>
          <p:cNvPr id="1026" name="Picture 2" descr="Vibe Coding vs Vibe Engineering : r/ChatGPTCoding">
            <a:extLst>
              <a:ext uri="{FF2B5EF4-FFF2-40B4-BE49-F238E27FC236}">
                <a16:creationId xmlns:a16="http://schemas.microsoft.com/office/drawing/2014/main" id="{15D3D6D5-8FB7-C42C-F816-6C69FE1BA7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0819" y="1545419"/>
            <a:ext cx="3977152" cy="4911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9319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9413E-3A0F-8412-1A61-00707F92F3C1}"/>
              </a:ext>
            </a:extLst>
          </p:cNvPr>
          <p:cNvSpPr>
            <a:spLocks noGrp="1"/>
          </p:cNvSpPr>
          <p:nvPr>
            <p:ph type="title"/>
          </p:nvPr>
        </p:nvSpPr>
        <p:spPr>
          <a:xfrm>
            <a:off x="838200" y="365125"/>
            <a:ext cx="10515600" cy="1325563"/>
          </a:xfrm>
        </p:spPr>
        <p:txBody>
          <a:bodyPr/>
          <a:lstStyle/>
          <a:p>
            <a:r>
              <a:rPr lang="en-US" dirty="0"/>
              <a:t>Debugging</a:t>
            </a:r>
          </a:p>
        </p:txBody>
      </p:sp>
      <p:sp>
        <p:nvSpPr>
          <p:cNvPr id="3" name="Content Placeholder 2">
            <a:extLst>
              <a:ext uri="{FF2B5EF4-FFF2-40B4-BE49-F238E27FC236}">
                <a16:creationId xmlns:a16="http://schemas.microsoft.com/office/drawing/2014/main" id="{76C486D6-CBCF-2361-4528-F2A25A7DDA5C}"/>
              </a:ext>
            </a:extLst>
          </p:cNvPr>
          <p:cNvSpPr>
            <a:spLocks noGrp="1"/>
          </p:cNvSpPr>
          <p:nvPr>
            <p:ph idx="1"/>
          </p:nvPr>
        </p:nvSpPr>
        <p:spPr>
          <a:xfrm>
            <a:off x="1120000" y="1825625"/>
            <a:ext cx="10233800" cy="4667250"/>
          </a:xfrm>
        </p:spPr>
        <p:txBody>
          <a:bodyPr>
            <a:normAutofit/>
          </a:bodyPr>
          <a:lstStyle/>
          <a:p>
            <a:r>
              <a:rPr lang="en-US" dirty="0"/>
              <a:t>Provide your intuition if you have it on the error</a:t>
            </a:r>
          </a:p>
          <a:p>
            <a:pPr lvl="1"/>
            <a:r>
              <a:rPr lang="en-US" dirty="0"/>
              <a:t>“I suspect the root cause is due to the mishandling of XYZ edge case”</a:t>
            </a:r>
          </a:p>
          <a:p>
            <a:r>
              <a:rPr lang="en-US" dirty="0"/>
              <a:t>When something isn’t working, provide the input and what you are observing</a:t>
            </a:r>
          </a:p>
          <a:p>
            <a:r>
              <a:rPr lang="en-US" dirty="0"/>
              <a:t>Make sure the LLM has the context of what the code is supposed to be doing</a:t>
            </a:r>
          </a:p>
          <a:p>
            <a:r>
              <a:rPr lang="en-US" dirty="0"/>
              <a:t>LLMs can easily add debugging output</a:t>
            </a:r>
          </a:p>
          <a:p>
            <a:pPr lvl="1"/>
            <a:r>
              <a:rPr lang="en-US" dirty="0"/>
              <a:t>Performance/benchmarking output or progress is also an easy ask</a:t>
            </a:r>
          </a:p>
          <a:p>
            <a:r>
              <a:rPr lang="en-US" dirty="0"/>
              <a:t>Error messages can be copied/pasted, just ask the LLM that is the output you get and see how it responds</a:t>
            </a:r>
          </a:p>
          <a:p>
            <a:endParaRPr lang="en-US" dirty="0"/>
          </a:p>
        </p:txBody>
      </p:sp>
      <p:pic>
        <p:nvPicPr>
          <p:cNvPr id="5" name="Picture 4">
            <a:extLst>
              <a:ext uri="{FF2B5EF4-FFF2-40B4-BE49-F238E27FC236}">
                <a16:creationId xmlns:a16="http://schemas.microsoft.com/office/drawing/2014/main" id="{BEB6FEBA-6CD9-AF46-705D-3CC9A4F739AD}"/>
              </a:ext>
            </a:extLst>
          </p:cNvPr>
          <p:cNvPicPr>
            <a:picLocks noChangeAspect="1"/>
          </p:cNvPicPr>
          <p:nvPr/>
        </p:nvPicPr>
        <p:blipFill>
          <a:blip r:embed="rId2"/>
          <a:stretch>
            <a:fillRect/>
          </a:stretch>
        </p:blipFill>
        <p:spPr>
          <a:xfrm>
            <a:off x="9525663" y="185875"/>
            <a:ext cx="2377293" cy="1958517"/>
          </a:xfrm>
          <a:prstGeom prst="rect">
            <a:avLst/>
          </a:prstGeom>
        </p:spPr>
      </p:pic>
    </p:spTree>
    <p:extLst>
      <p:ext uri="{BB962C8B-B14F-4D97-AF65-F5344CB8AC3E}">
        <p14:creationId xmlns:p14="http://schemas.microsoft.com/office/powerpoint/2010/main" val="30068374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76FEA-6695-C5C4-07F5-AC5A78DD1309}"/>
              </a:ext>
            </a:extLst>
          </p:cNvPr>
          <p:cNvSpPr>
            <a:spLocks noGrp="1"/>
          </p:cNvSpPr>
          <p:nvPr>
            <p:ph type="title"/>
          </p:nvPr>
        </p:nvSpPr>
        <p:spPr>
          <a:xfrm>
            <a:off x="838200" y="365125"/>
            <a:ext cx="10515600" cy="1325563"/>
          </a:xfrm>
        </p:spPr>
        <p:txBody>
          <a:bodyPr/>
          <a:lstStyle/>
          <a:p>
            <a:r>
              <a:rPr lang="en-US" dirty="0"/>
              <a:t>Use Case: Debugging</a:t>
            </a:r>
          </a:p>
        </p:txBody>
      </p:sp>
      <p:sp>
        <p:nvSpPr>
          <p:cNvPr id="3" name="Content Placeholder 2">
            <a:extLst>
              <a:ext uri="{FF2B5EF4-FFF2-40B4-BE49-F238E27FC236}">
                <a16:creationId xmlns:a16="http://schemas.microsoft.com/office/drawing/2014/main" id="{E88FE782-DF61-85CB-51FE-23782FD2285A}"/>
              </a:ext>
            </a:extLst>
          </p:cNvPr>
          <p:cNvSpPr>
            <a:spLocks noGrp="1"/>
          </p:cNvSpPr>
          <p:nvPr>
            <p:ph idx="1"/>
          </p:nvPr>
        </p:nvSpPr>
        <p:spPr>
          <a:xfrm>
            <a:off x="1120000" y="1825625"/>
            <a:ext cx="10233800" cy="4667250"/>
          </a:xfrm>
        </p:spPr>
        <p:txBody>
          <a:bodyPr>
            <a:normAutofit fontScale="92500" lnSpcReduction="10000"/>
          </a:bodyPr>
          <a:lstStyle/>
          <a:p>
            <a:r>
              <a:rPr lang="en-US" dirty="0"/>
              <a:t>Providing examples for when the bug happens is critical</a:t>
            </a:r>
          </a:p>
          <a:p>
            <a:r>
              <a:rPr lang="en-US" dirty="0"/>
              <a:t>Describe the situation or provide the input</a:t>
            </a:r>
          </a:p>
          <a:p>
            <a:r>
              <a:rPr lang="en-US" dirty="0"/>
              <a:t>Remember, the LLM can only see what you provide it, so pay special attention to</a:t>
            </a:r>
          </a:p>
          <a:p>
            <a:pPr lvl="1"/>
            <a:r>
              <a:rPr lang="en-US" dirty="0"/>
              <a:t>Data (CSV, databases)</a:t>
            </a:r>
          </a:p>
          <a:p>
            <a:pPr lvl="1"/>
            <a:r>
              <a:rPr lang="en-US" dirty="0"/>
              <a:t>Online resources</a:t>
            </a:r>
          </a:p>
          <a:p>
            <a:pPr lvl="1"/>
            <a:r>
              <a:rPr lang="en-US" dirty="0"/>
              <a:t>UI interactions</a:t>
            </a:r>
          </a:p>
          <a:p>
            <a:r>
              <a:rPr lang="en-US" dirty="0"/>
              <a:t>Generate a minimal example that shows the error</a:t>
            </a:r>
          </a:p>
          <a:p>
            <a:r>
              <a:rPr lang="en-US" dirty="0"/>
              <a:t>Multiple examples may help pinpoint the root cause</a:t>
            </a:r>
          </a:p>
          <a:p>
            <a:r>
              <a:rPr lang="en-US" dirty="0"/>
              <a:t>You can ask the LLM to generate test cases that might reproduce the error!</a:t>
            </a:r>
          </a:p>
        </p:txBody>
      </p:sp>
      <p:pic>
        <p:nvPicPr>
          <p:cNvPr id="5" name="Picture 4">
            <a:extLst>
              <a:ext uri="{FF2B5EF4-FFF2-40B4-BE49-F238E27FC236}">
                <a16:creationId xmlns:a16="http://schemas.microsoft.com/office/drawing/2014/main" id="{94220986-5EDD-15EC-43F3-5B959944E198}"/>
              </a:ext>
            </a:extLst>
          </p:cNvPr>
          <p:cNvPicPr>
            <a:picLocks noChangeAspect="1"/>
          </p:cNvPicPr>
          <p:nvPr/>
        </p:nvPicPr>
        <p:blipFill>
          <a:blip r:embed="rId2"/>
          <a:stretch>
            <a:fillRect/>
          </a:stretch>
        </p:blipFill>
        <p:spPr>
          <a:xfrm>
            <a:off x="9352371" y="0"/>
            <a:ext cx="2839629" cy="2536466"/>
          </a:xfrm>
          <a:prstGeom prst="rect">
            <a:avLst/>
          </a:prstGeom>
        </p:spPr>
      </p:pic>
    </p:spTree>
    <p:extLst>
      <p:ext uri="{BB962C8B-B14F-4D97-AF65-F5344CB8AC3E}">
        <p14:creationId xmlns:p14="http://schemas.microsoft.com/office/powerpoint/2010/main" val="2443697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2BFE91-0343-4E4A-7AAF-30CCC9209C58}"/>
              </a:ext>
            </a:extLst>
          </p:cNvPr>
          <p:cNvPicPr>
            <a:picLocks noChangeAspect="1"/>
          </p:cNvPicPr>
          <p:nvPr/>
        </p:nvPicPr>
        <p:blipFill>
          <a:blip r:embed="rId2"/>
          <a:stretch>
            <a:fillRect/>
          </a:stretch>
        </p:blipFill>
        <p:spPr>
          <a:xfrm>
            <a:off x="6821214" y="132979"/>
            <a:ext cx="5249733" cy="2329209"/>
          </a:xfrm>
          <a:prstGeom prst="rect">
            <a:avLst/>
          </a:prstGeom>
        </p:spPr>
      </p:pic>
      <p:sp>
        <p:nvSpPr>
          <p:cNvPr id="2" name="Title 1">
            <a:extLst>
              <a:ext uri="{FF2B5EF4-FFF2-40B4-BE49-F238E27FC236}">
                <a16:creationId xmlns:a16="http://schemas.microsoft.com/office/drawing/2014/main" id="{C393079E-79B1-FC98-6D33-B896C9BF1E5B}"/>
              </a:ext>
            </a:extLst>
          </p:cNvPr>
          <p:cNvSpPr>
            <a:spLocks noGrp="1"/>
          </p:cNvSpPr>
          <p:nvPr>
            <p:ph type="title"/>
          </p:nvPr>
        </p:nvSpPr>
        <p:spPr>
          <a:xfrm>
            <a:off x="838200" y="365125"/>
            <a:ext cx="10515600" cy="1325563"/>
          </a:xfrm>
        </p:spPr>
        <p:txBody>
          <a:bodyPr/>
          <a:lstStyle/>
          <a:p>
            <a:r>
              <a:rPr lang="en-US" dirty="0"/>
              <a:t>LLMs</a:t>
            </a:r>
          </a:p>
        </p:txBody>
      </p:sp>
      <p:sp>
        <p:nvSpPr>
          <p:cNvPr id="3" name="Content Placeholder 2">
            <a:extLst>
              <a:ext uri="{FF2B5EF4-FFF2-40B4-BE49-F238E27FC236}">
                <a16:creationId xmlns:a16="http://schemas.microsoft.com/office/drawing/2014/main" id="{82ECD069-DC33-EF88-D964-6C630302F4A2}"/>
              </a:ext>
            </a:extLst>
          </p:cNvPr>
          <p:cNvSpPr>
            <a:spLocks noGrp="1"/>
          </p:cNvSpPr>
          <p:nvPr>
            <p:ph idx="1"/>
          </p:nvPr>
        </p:nvSpPr>
        <p:spPr>
          <a:xfrm>
            <a:off x="838200" y="2055814"/>
            <a:ext cx="10233025" cy="4667250"/>
          </a:xfrm>
        </p:spPr>
        <p:txBody>
          <a:bodyPr>
            <a:normAutofit fontScale="92500" lnSpcReduction="10000"/>
          </a:bodyPr>
          <a:lstStyle/>
          <a:p>
            <a:r>
              <a:rPr lang="en-US" dirty="0"/>
              <a:t>Large Language Models</a:t>
            </a:r>
          </a:p>
          <a:p>
            <a:pPr lvl="1"/>
            <a:r>
              <a:rPr lang="en-US" dirty="0"/>
              <a:t>Encode large amounts of human generated data</a:t>
            </a:r>
          </a:p>
          <a:p>
            <a:pPr lvl="1"/>
            <a:r>
              <a:rPr lang="en-US" dirty="0"/>
              <a:t>Used to generate responses to prompts</a:t>
            </a:r>
          </a:p>
          <a:p>
            <a:r>
              <a:rPr lang="en-US" dirty="0"/>
              <a:t>Parameterized knowledge</a:t>
            </a:r>
          </a:p>
          <a:p>
            <a:pPr lvl="1"/>
            <a:r>
              <a:rPr lang="en-US" dirty="0"/>
              <a:t>Represent general patterns in human language</a:t>
            </a:r>
          </a:p>
          <a:p>
            <a:r>
              <a:rPr lang="en-US" dirty="0"/>
              <a:t>Prompts are “embedded” to capture context, relationships</a:t>
            </a:r>
          </a:p>
          <a:p>
            <a:pPr lvl="1"/>
            <a:r>
              <a:rPr lang="en-US" dirty="0"/>
              <a:t>Multi-dimensional vectors of numbers represent words/tokens</a:t>
            </a:r>
          </a:p>
          <a:p>
            <a:r>
              <a:rPr lang="en-US" dirty="0"/>
              <a:t>Timeline</a:t>
            </a:r>
          </a:p>
          <a:p>
            <a:pPr lvl="1"/>
            <a:r>
              <a:rPr lang="en-US" dirty="0"/>
              <a:t>2018- Google introduced BERT, which is the foundation for today’s LLMs</a:t>
            </a:r>
          </a:p>
          <a:p>
            <a:pPr lvl="1"/>
            <a:r>
              <a:rPr lang="en-US" dirty="0"/>
              <a:t>2020- OpenAI released GPT-3 175B parameters</a:t>
            </a:r>
          </a:p>
          <a:p>
            <a:pPr lvl="1"/>
            <a:r>
              <a:rPr lang="en-US" dirty="0"/>
              <a:t>2022- ChatGPT released using GPT-3</a:t>
            </a:r>
          </a:p>
          <a:p>
            <a:pPr lvl="1"/>
            <a:r>
              <a:rPr lang="en-US" dirty="0"/>
              <a:t>Today- ChatGPT 5+ and many others exist…</a:t>
            </a:r>
          </a:p>
          <a:p>
            <a:endParaRPr lang="en-US" dirty="0"/>
          </a:p>
        </p:txBody>
      </p:sp>
    </p:spTree>
    <p:extLst>
      <p:ext uri="{BB962C8B-B14F-4D97-AF65-F5344CB8AC3E}">
        <p14:creationId xmlns:p14="http://schemas.microsoft.com/office/powerpoint/2010/main" val="8007793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9DF48-C4C5-3B21-7A4A-9D5ACC8028E7}"/>
              </a:ext>
            </a:extLst>
          </p:cNvPr>
          <p:cNvSpPr>
            <a:spLocks noGrp="1"/>
          </p:cNvSpPr>
          <p:nvPr>
            <p:ph type="title"/>
          </p:nvPr>
        </p:nvSpPr>
        <p:spPr>
          <a:xfrm>
            <a:off x="838200" y="365125"/>
            <a:ext cx="10515600" cy="1325563"/>
          </a:xfrm>
        </p:spPr>
        <p:txBody>
          <a:bodyPr/>
          <a:lstStyle/>
          <a:p>
            <a:r>
              <a:rPr lang="en-US" dirty="0"/>
              <a:t>Debugging Focus</a:t>
            </a:r>
          </a:p>
        </p:txBody>
      </p:sp>
      <p:sp>
        <p:nvSpPr>
          <p:cNvPr id="3" name="Content Placeholder 2">
            <a:extLst>
              <a:ext uri="{FF2B5EF4-FFF2-40B4-BE49-F238E27FC236}">
                <a16:creationId xmlns:a16="http://schemas.microsoft.com/office/drawing/2014/main" id="{3C2EB9E5-8D83-1A37-854F-22216AC8B5F4}"/>
              </a:ext>
            </a:extLst>
          </p:cNvPr>
          <p:cNvSpPr>
            <a:spLocks noGrp="1"/>
          </p:cNvSpPr>
          <p:nvPr>
            <p:ph idx="1"/>
          </p:nvPr>
        </p:nvSpPr>
        <p:spPr>
          <a:xfrm>
            <a:off x="1120000" y="1825625"/>
            <a:ext cx="10233800" cy="4667250"/>
          </a:xfrm>
        </p:spPr>
        <p:txBody>
          <a:bodyPr>
            <a:normAutofit/>
          </a:bodyPr>
          <a:lstStyle/>
          <a:p>
            <a:r>
              <a:rPr lang="en-US" dirty="0"/>
              <a:t>Some errors don’t have error messages</a:t>
            </a:r>
          </a:p>
          <a:p>
            <a:r>
              <a:rPr lang="en-US" dirty="0"/>
              <a:t>Strategy: Ask the LLM to walk through the approach line-by-line</a:t>
            </a:r>
          </a:p>
          <a:p>
            <a:r>
              <a:rPr lang="en-US" dirty="0"/>
              <a:t>Example: “Walk through this function line by line and track the value of total at each step. It’s not accumulating correctly – where does the logic go wrong?”</a:t>
            </a:r>
          </a:p>
          <a:p>
            <a:r>
              <a:rPr lang="en-US" dirty="0"/>
              <a:t>Sometimes focusing the LLM on a block of code can lead it to find a bug</a:t>
            </a:r>
          </a:p>
          <a:p>
            <a:r>
              <a:rPr lang="en-US" dirty="0"/>
              <a:t>Consider changing LLM Roles</a:t>
            </a:r>
          </a:p>
          <a:p>
            <a:pPr lvl="1"/>
            <a:r>
              <a:rPr lang="en-US" dirty="0"/>
              <a:t>Ask the LLM to be a “code reviewer” to identify mistakes or bad practices</a:t>
            </a:r>
          </a:p>
        </p:txBody>
      </p:sp>
      <p:pic>
        <p:nvPicPr>
          <p:cNvPr id="5" name="Picture 4">
            <a:extLst>
              <a:ext uri="{FF2B5EF4-FFF2-40B4-BE49-F238E27FC236}">
                <a16:creationId xmlns:a16="http://schemas.microsoft.com/office/drawing/2014/main" id="{155D1B57-61BA-B42D-B489-99462B1B51BB}"/>
              </a:ext>
            </a:extLst>
          </p:cNvPr>
          <p:cNvPicPr>
            <a:picLocks noChangeAspect="1"/>
          </p:cNvPicPr>
          <p:nvPr/>
        </p:nvPicPr>
        <p:blipFill>
          <a:blip r:embed="rId2"/>
          <a:stretch>
            <a:fillRect/>
          </a:stretch>
        </p:blipFill>
        <p:spPr>
          <a:xfrm>
            <a:off x="9606012" y="143945"/>
            <a:ext cx="2298597" cy="2173673"/>
          </a:xfrm>
          <a:prstGeom prst="rect">
            <a:avLst/>
          </a:prstGeom>
        </p:spPr>
      </p:pic>
    </p:spTree>
    <p:extLst>
      <p:ext uri="{BB962C8B-B14F-4D97-AF65-F5344CB8AC3E}">
        <p14:creationId xmlns:p14="http://schemas.microsoft.com/office/powerpoint/2010/main" val="41112436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4B69E-6889-26B5-2AFB-449AB53A147F}"/>
              </a:ext>
            </a:extLst>
          </p:cNvPr>
          <p:cNvSpPr>
            <a:spLocks noGrp="1"/>
          </p:cNvSpPr>
          <p:nvPr>
            <p:ph type="title"/>
          </p:nvPr>
        </p:nvSpPr>
        <p:spPr>
          <a:xfrm>
            <a:off x="838200" y="365125"/>
            <a:ext cx="10515600" cy="1325563"/>
          </a:xfrm>
        </p:spPr>
        <p:txBody>
          <a:bodyPr/>
          <a:lstStyle/>
          <a:p>
            <a:r>
              <a:rPr lang="en-US" dirty="0"/>
              <a:t>Anti-patterns</a:t>
            </a:r>
          </a:p>
        </p:txBody>
      </p:sp>
      <p:sp>
        <p:nvSpPr>
          <p:cNvPr id="3" name="Content Placeholder 2">
            <a:extLst>
              <a:ext uri="{FF2B5EF4-FFF2-40B4-BE49-F238E27FC236}">
                <a16:creationId xmlns:a16="http://schemas.microsoft.com/office/drawing/2014/main" id="{05A8E737-FF59-0FDE-F31A-AAE063690366}"/>
              </a:ext>
            </a:extLst>
          </p:cNvPr>
          <p:cNvSpPr>
            <a:spLocks noGrp="1"/>
          </p:cNvSpPr>
          <p:nvPr>
            <p:ph idx="1"/>
          </p:nvPr>
        </p:nvSpPr>
        <p:spPr>
          <a:xfrm>
            <a:off x="1120000" y="1825625"/>
            <a:ext cx="10845923" cy="5032375"/>
          </a:xfrm>
        </p:spPr>
        <p:txBody>
          <a:bodyPr>
            <a:normAutofit fontScale="77500" lnSpcReduction="20000"/>
          </a:bodyPr>
          <a:lstStyle/>
          <a:p>
            <a:r>
              <a:rPr lang="en-US" dirty="0"/>
              <a:t>Vague prompting</a:t>
            </a:r>
          </a:p>
          <a:p>
            <a:pPr lvl="1"/>
            <a:r>
              <a:rPr lang="en-US" dirty="0"/>
              <a:t>Not enough context; results in </a:t>
            </a:r>
            <a:r>
              <a:rPr lang="en-US" b="1" i="1" dirty="0">
                <a:solidFill>
                  <a:schemeClr val="accent2"/>
                </a:solidFill>
              </a:rPr>
              <a:t>hallucination</a:t>
            </a:r>
          </a:p>
          <a:p>
            <a:pPr lvl="1"/>
            <a:r>
              <a:rPr lang="en-US" dirty="0"/>
              <a:t>Cure: context + clarity</a:t>
            </a:r>
          </a:p>
          <a:p>
            <a:r>
              <a:rPr lang="en-US" dirty="0"/>
              <a:t>Overloaded prompt</a:t>
            </a:r>
          </a:p>
          <a:p>
            <a:pPr lvl="1"/>
            <a:r>
              <a:rPr lang="en-US" dirty="0"/>
              <a:t>Too much complexity, detail, scope: results in </a:t>
            </a:r>
            <a:r>
              <a:rPr lang="en-US" b="1" i="1" dirty="0">
                <a:solidFill>
                  <a:schemeClr val="accent2"/>
                </a:solidFill>
              </a:rPr>
              <a:t>incomplete, incorrect implementation</a:t>
            </a:r>
          </a:p>
          <a:p>
            <a:pPr lvl="1"/>
            <a:r>
              <a:rPr lang="en-US" dirty="0"/>
              <a:t>Cure: reduce scope/context, break down tasks</a:t>
            </a:r>
          </a:p>
          <a:p>
            <a:r>
              <a:rPr lang="en-US" dirty="0"/>
              <a:t>Missing a call to action</a:t>
            </a:r>
          </a:p>
          <a:p>
            <a:pPr lvl="1"/>
            <a:r>
              <a:rPr lang="en-US" dirty="0"/>
              <a:t>Providing context without a clear call to action at the end: results in </a:t>
            </a:r>
            <a:r>
              <a:rPr lang="en-US" b="1" i="1" dirty="0">
                <a:solidFill>
                  <a:schemeClr val="accent2"/>
                </a:solidFill>
              </a:rPr>
              <a:t>unexpected output</a:t>
            </a:r>
          </a:p>
          <a:p>
            <a:pPr lvl="1"/>
            <a:r>
              <a:rPr lang="en-US" dirty="0"/>
              <a:t>Cure: Make a clear, direct ask at the end of your prompt</a:t>
            </a:r>
          </a:p>
          <a:p>
            <a:r>
              <a:rPr lang="en-US" dirty="0"/>
              <a:t>Buffet Coding, 1 of everything</a:t>
            </a:r>
          </a:p>
          <a:p>
            <a:pPr lvl="1"/>
            <a:r>
              <a:rPr lang="en-US" dirty="0"/>
              <a:t>Dumping all files into the context window, letting the LLM find the needle in the haystack</a:t>
            </a:r>
          </a:p>
          <a:p>
            <a:pPr lvl="1"/>
            <a:r>
              <a:rPr lang="en-US" b="1" i="1" dirty="0">
                <a:solidFill>
                  <a:schemeClr val="accent2"/>
                </a:solidFill>
              </a:rPr>
              <a:t>long generation times</a:t>
            </a:r>
          </a:p>
          <a:p>
            <a:pPr lvl="1"/>
            <a:r>
              <a:rPr lang="en-US" dirty="0"/>
              <a:t>Cure: Pre-select code chunks for inclusion in the context window</a:t>
            </a:r>
          </a:p>
          <a:p>
            <a:r>
              <a:rPr lang="en-US" dirty="0"/>
              <a:t>Lacking directory structure</a:t>
            </a:r>
          </a:p>
          <a:p>
            <a:pPr lvl="1"/>
            <a:r>
              <a:rPr lang="en-US" dirty="0"/>
              <a:t>Letting the Agent create the directory with minimal or no guidance</a:t>
            </a:r>
          </a:p>
          <a:p>
            <a:pPr lvl="1"/>
            <a:r>
              <a:rPr lang="en-US" b="1" i="1" dirty="0">
                <a:solidFill>
                  <a:schemeClr val="accent2"/>
                </a:solidFill>
              </a:rPr>
              <a:t>files with bad names in strange locations</a:t>
            </a:r>
          </a:p>
          <a:p>
            <a:pPr lvl="1"/>
            <a:r>
              <a:rPr lang="en-US" dirty="0"/>
              <a:t>Cure: set folder structure, naming template before prompting</a:t>
            </a:r>
          </a:p>
        </p:txBody>
      </p:sp>
      <p:pic>
        <p:nvPicPr>
          <p:cNvPr id="2050" name="Picture 2" descr="I'll have everything with a side of everything - Misc - quickmeme">
            <a:extLst>
              <a:ext uri="{FF2B5EF4-FFF2-40B4-BE49-F238E27FC236}">
                <a16:creationId xmlns:a16="http://schemas.microsoft.com/office/drawing/2014/main" id="{C2B89AE4-D4AA-2304-52B8-623A723557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7593" y="181969"/>
            <a:ext cx="1974857" cy="1315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60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70011-F01E-1164-C0AC-EDC2E3F13844}"/>
              </a:ext>
            </a:extLst>
          </p:cNvPr>
          <p:cNvSpPr>
            <a:spLocks noGrp="1"/>
          </p:cNvSpPr>
          <p:nvPr>
            <p:ph type="title"/>
          </p:nvPr>
        </p:nvSpPr>
        <p:spPr>
          <a:xfrm>
            <a:off x="838200" y="365125"/>
            <a:ext cx="10515600" cy="1325563"/>
          </a:xfrm>
        </p:spPr>
        <p:txBody>
          <a:bodyPr/>
          <a:lstStyle/>
          <a:p>
            <a:r>
              <a:rPr lang="en-US" dirty="0"/>
              <a:t>More Anti-patterns</a:t>
            </a:r>
          </a:p>
        </p:txBody>
      </p:sp>
      <p:sp>
        <p:nvSpPr>
          <p:cNvPr id="3" name="Content Placeholder 2">
            <a:extLst>
              <a:ext uri="{FF2B5EF4-FFF2-40B4-BE49-F238E27FC236}">
                <a16:creationId xmlns:a16="http://schemas.microsoft.com/office/drawing/2014/main" id="{56713C29-1747-1F7E-9F4B-0294B9183124}"/>
              </a:ext>
            </a:extLst>
          </p:cNvPr>
          <p:cNvSpPr>
            <a:spLocks noGrp="1"/>
          </p:cNvSpPr>
          <p:nvPr>
            <p:ph idx="1"/>
          </p:nvPr>
        </p:nvSpPr>
        <p:spPr>
          <a:xfrm>
            <a:off x="1120000" y="1825625"/>
            <a:ext cx="10233800" cy="4667250"/>
          </a:xfrm>
        </p:spPr>
        <p:txBody>
          <a:bodyPr>
            <a:normAutofit fontScale="55000" lnSpcReduction="20000"/>
          </a:bodyPr>
          <a:lstStyle/>
          <a:p>
            <a:r>
              <a:rPr lang="en-US" dirty="0"/>
              <a:t>Vague completion expectations</a:t>
            </a:r>
          </a:p>
          <a:p>
            <a:pPr lvl="1"/>
            <a:r>
              <a:rPr lang="en-US" dirty="0"/>
              <a:t>Insufficient definition of “done”</a:t>
            </a:r>
          </a:p>
          <a:p>
            <a:pPr lvl="1"/>
            <a:r>
              <a:rPr lang="en-US" dirty="0"/>
              <a:t>Symptom: Incomplete/incorrect code</a:t>
            </a:r>
          </a:p>
          <a:p>
            <a:pPr lvl="1"/>
            <a:r>
              <a:rPr lang="en-US" dirty="0"/>
              <a:t>Cure: Make success criteria/tests very clear</a:t>
            </a:r>
          </a:p>
          <a:p>
            <a:r>
              <a:rPr lang="en-US" dirty="0"/>
              <a:t>Ignoring explanations</a:t>
            </a:r>
          </a:p>
          <a:p>
            <a:pPr lvl="1"/>
            <a:r>
              <a:rPr lang="en-US" dirty="0"/>
              <a:t>Accepting edits without scanning provided justification</a:t>
            </a:r>
          </a:p>
          <a:p>
            <a:pPr lvl="1"/>
            <a:r>
              <a:rPr lang="en-US" dirty="0"/>
              <a:t>Symptom: Not reading output</a:t>
            </a:r>
          </a:p>
          <a:p>
            <a:pPr lvl="1"/>
            <a:r>
              <a:rPr lang="en-US" dirty="0"/>
              <a:t>Cure: Pay attention!</a:t>
            </a:r>
          </a:p>
          <a:p>
            <a:r>
              <a:rPr lang="en-US" dirty="0"/>
              <a:t>Positional references</a:t>
            </a:r>
          </a:p>
          <a:p>
            <a:pPr lvl="1"/>
            <a:r>
              <a:rPr lang="en-US" dirty="0"/>
              <a:t>Referring to code as “above” or “previous”</a:t>
            </a:r>
          </a:p>
          <a:p>
            <a:pPr lvl="1"/>
            <a:r>
              <a:rPr lang="en-US" dirty="0"/>
              <a:t>Symptom: Incorrect/incomplete implementation</a:t>
            </a:r>
          </a:p>
          <a:p>
            <a:pPr lvl="1"/>
            <a:r>
              <a:rPr lang="en-US" dirty="0"/>
              <a:t>Cure: Use specific file/method/variable/</a:t>
            </a:r>
            <a:r>
              <a:rPr lang="en-US" dirty="0" err="1"/>
              <a:t>etc</a:t>
            </a:r>
            <a:r>
              <a:rPr lang="en-US" dirty="0"/>
              <a:t> names</a:t>
            </a:r>
          </a:p>
          <a:p>
            <a:r>
              <a:rPr lang="en-US" dirty="0"/>
              <a:t>Over specificity</a:t>
            </a:r>
          </a:p>
          <a:p>
            <a:pPr lvl="1"/>
            <a:r>
              <a:rPr lang="en-US" dirty="0"/>
              <a:t>Too much detail, assuming AI doesn’t understand common concepts</a:t>
            </a:r>
          </a:p>
          <a:p>
            <a:pPr lvl="1"/>
            <a:r>
              <a:rPr lang="en-US" dirty="0"/>
              <a:t>Symptom: Overly-detailed prompts with definitions of common concepts</a:t>
            </a:r>
          </a:p>
          <a:p>
            <a:pPr lvl="1"/>
            <a:r>
              <a:rPr lang="en-US" dirty="0"/>
              <a:t>Cure: Build familiarity with prompting to know what level of detail is necessary</a:t>
            </a:r>
          </a:p>
          <a:p>
            <a:r>
              <a:rPr lang="en-US" dirty="0"/>
              <a:t>Fixing the code</a:t>
            </a:r>
          </a:p>
          <a:p>
            <a:pPr lvl="1"/>
            <a:r>
              <a:rPr lang="en-US" dirty="0"/>
              <a:t>Generated code is buggy, close but not quite</a:t>
            </a:r>
          </a:p>
          <a:p>
            <a:pPr lvl="1"/>
            <a:r>
              <a:rPr lang="en-US" dirty="0"/>
              <a:t>Symptom: Your generated code is close but often requires manual tweaks</a:t>
            </a:r>
          </a:p>
          <a:p>
            <a:pPr lvl="1"/>
            <a:r>
              <a:rPr lang="en-US" dirty="0"/>
              <a:t>Cure: Fix the process and context, not the code</a:t>
            </a:r>
          </a:p>
        </p:txBody>
      </p:sp>
      <p:pic>
        <p:nvPicPr>
          <p:cNvPr id="3074" name="Picture 2">
            <a:extLst>
              <a:ext uri="{FF2B5EF4-FFF2-40B4-BE49-F238E27FC236}">
                <a16:creationId xmlns:a16="http://schemas.microsoft.com/office/drawing/2014/main" id="{9C8D4E02-0696-6D03-AD5F-8D46787601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2536" y="381201"/>
            <a:ext cx="4110824" cy="4110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2043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C8AF9-4FCA-2FD8-20F7-0797D2B307D5}"/>
              </a:ext>
            </a:extLst>
          </p:cNvPr>
          <p:cNvSpPr>
            <a:spLocks noGrp="1"/>
          </p:cNvSpPr>
          <p:nvPr>
            <p:ph type="title"/>
          </p:nvPr>
        </p:nvSpPr>
        <p:spPr>
          <a:xfrm>
            <a:off x="838200" y="365125"/>
            <a:ext cx="10515600" cy="1325563"/>
          </a:xfrm>
        </p:spPr>
        <p:txBody>
          <a:bodyPr/>
          <a:lstStyle/>
          <a:p>
            <a:r>
              <a:rPr lang="en-US" dirty="0"/>
              <a:t>Mindset Shift</a:t>
            </a:r>
          </a:p>
        </p:txBody>
      </p:sp>
      <p:sp>
        <p:nvSpPr>
          <p:cNvPr id="3" name="Content Placeholder 2">
            <a:extLst>
              <a:ext uri="{FF2B5EF4-FFF2-40B4-BE49-F238E27FC236}">
                <a16:creationId xmlns:a16="http://schemas.microsoft.com/office/drawing/2014/main" id="{72E6C870-CF16-CC7E-E701-4F7FB12C5D63}"/>
              </a:ext>
            </a:extLst>
          </p:cNvPr>
          <p:cNvSpPr>
            <a:spLocks noGrp="1"/>
          </p:cNvSpPr>
          <p:nvPr>
            <p:ph idx="1"/>
          </p:nvPr>
        </p:nvSpPr>
        <p:spPr>
          <a:xfrm>
            <a:off x="1120000" y="1825625"/>
            <a:ext cx="10233800" cy="4667250"/>
          </a:xfrm>
        </p:spPr>
        <p:txBody>
          <a:bodyPr>
            <a:normAutofit fontScale="85000" lnSpcReduction="20000"/>
          </a:bodyPr>
          <a:lstStyle/>
          <a:p>
            <a:r>
              <a:rPr lang="en-US" dirty="0"/>
              <a:t>Instead of a software developer, you are a manager/orchestrator of a team of junior software developers!</a:t>
            </a:r>
          </a:p>
          <a:p>
            <a:pPr lvl="1"/>
            <a:r>
              <a:rPr lang="en-US" dirty="0"/>
              <a:t>AI is (cheap) labor</a:t>
            </a:r>
          </a:p>
          <a:p>
            <a:r>
              <a:rPr lang="en-US" dirty="0"/>
              <a:t>How is managing software developers different than software development?</a:t>
            </a:r>
          </a:p>
          <a:p>
            <a:pPr lvl="1"/>
            <a:r>
              <a:rPr lang="en-US" dirty="0"/>
              <a:t>Architecture matters</a:t>
            </a:r>
          </a:p>
          <a:p>
            <a:pPr lvl="1"/>
            <a:r>
              <a:rPr lang="en-US" dirty="0"/>
              <a:t>Testing matters- trust but verify</a:t>
            </a:r>
          </a:p>
          <a:p>
            <a:r>
              <a:rPr lang="en-US" dirty="0"/>
              <a:t>Micromanagement of agents is an antipattern</a:t>
            </a:r>
          </a:p>
          <a:p>
            <a:pPr lvl="1"/>
            <a:r>
              <a:rPr lang="en-US" dirty="0"/>
              <a:t>Prompting to generate each function one at a time is tedious</a:t>
            </a:r>
          </a:p>
          <a:p>
            <a:pPr lvl="1"/>
            <a:r>
              <a:rPr lang="en-US" dirty="0"/>
              <a:t>You are in a development loop with the agent</a:t>
            </a:r>
          </a:p>
          <a:p>
            <a:pPr lvl="2"/>
            <a:r>
              <a:rPr lang="en-US" dirty="0"/>
              <a:t>More loops, more time</a:t>
            </a:r>
          </a:p>
          <a:p>
            <a:pPr lvl="1"/>
            <a:r>
              <a:rPr lang="en-US" dirty="0"/>
              <a:t>You can’t scale your productivity</a:t>
            </a:r>
          </a:p>
          <a:p>
            <a:pPr lvl="1"/>
            <a:r>
              <a:rPr lang="en-US" dirty="0"/>
              <a:t>Strategy: Inspire and challenge your agents</a:t>
            </a:r>
          </a:p>
          <a:p>
            <a:r>
              <a:rPr lang="en-US" dirty="0"/>
              <a:t>If your Agents aren’t performing</a:t>
            </a:r>
          </a:p>
          <a:p>
            <a:pPr lvl="1"/>
            <a:r>
              <a:rPr lang="en-US" dirty="0"/>
              <a:t>Examine your prompts</a:t>
            </a:r>
          </a:p>
          <a:p>
            <a:pPr lvl="1"/>
            <a:r>
              <a:rPr lang="en-US" dirty="0"/>
              <a:t>Examine your process</a:t>
            </a:r>
          </a:p>
        </p:txBody>
      </p:sp>
      <p:pic>
        <p:nvPicPr>
          <p:cNvPr id="5" name="Picture 4">
            <a:extLst>
              <a:ext uri="{FF2B5EF4-FFF2-40B4-BE49-F238E27FC236}">
                <a16:creationId xmlns:a16="http://schemas.microsoft.com/office/drawing/2014/main" id="{121057DD-5CD9-1F0A-AA07-A65625B789A9}"/>
              </a:ext>
            </a:extLst>
          </p:cNvPr>
          <p:cNvPicPr>
            <a:picLocks noChangeAspect="1"/>
          </p:cNvPicPr>
          <p:nvPr/>
        </p:nvPicPr>
        <p:blipFill>
          <a:blip r:embed="rId2"/>
          <a:stretch>
            <a:fillRect/>
          </a:stretch>
        </p:blipFill>
        <p:spPr>
          <a:xfrm>
            <a:off x="8619214" y="3972429"/>
            <a:ext cx="3328301" cy="2611252"/>
          </a:xfrm>
          <a:prstGeom prst="rect">
            <a:avLst/>
          </a:prstGeom>
        </p:spPr>
      </p:pic>
    </p:spTree>
    <p:extLst>
      <p:ext uri="{BB962C8B-B14F-4D97-AF65-F5344CB8AC3E}">
        <p14:creationId xmlns:p14="http://schemas.microsoft.com/office/powerpoint/2010/main" val="156115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7CF5C3-C796-D339-2035-FD5B061EA554}"/>
              </a:ext>
            </a:extLst>
          </p:cNvPr>
          <p:cNvSpPr>
            <a:spLocks noGrp="1"/>
          </p:cNvSpPr>
          <p:nvPr>
            <p:ph type="title"/>
          </p:nvPr>
        </p:nvSpPr>
        <p:spPr>
          <a:xfrm>
            <a:off x="838200" y="365125"/>
            <a:ext cx="10515600" cy="1325563"/>
          </a:xfrm>
        </p:spPr>
        <p:txBody>
          <a:bodyPr/>
          <a:lstStyle/>
          <a:p>
            <a:r>
              <a:rPr lang="en-US" dirty="0"/>
              <a:t>Where is AI going?</a:t>
            </a:r>
          </a:p>
        </p:txBody>
      </p:sp>
      <p:sp>
        <p:nvSpPr>
          <p:cNvPr id="6" name="Content Placeholder 5">
            <a:extLst>
              <a:ext uri="{FF2B5EF4-FFF2-40B4-BE49-F238E27FC236}">
                <a16:creationId xmlns:a16="http://schemas.microsoft.com/office/drawing/2014/main" id="{64E4CCDF-13C0-D1DF-38D1-1722AFEEA757}"/>
              </a:ext>
            </a:extLst>
          </p:cNvPr>
          <p:cNvSpPr>
            <a:spLocks noGrp="1"/>
          </p:cNvSpPr>
          <p:nvPr>
            <p:ph idx="1"/>
          </p:nvPr>
        </p:nvSpPr>
        <p:spPr>
          <a:xfrm>
            <a:off x="1120001" y="1977987"/>
            <a:ext cx="6070072" cy="4692320"/>
          </a:xfrm>
        </p:spPr>
        <p:txBody>
          <a:bodyPr>
            <a:normAutofit lnSpcReduction="10000"/>
          </a:bodyPr>
          <a:lstStyle/>
          <a:p>
            <a:r>
              <a:rPr lang="en-US" dirty="0"/>
              <a:t>All signs point toward increasing capabilities and benefits</a:t>
            </a:r>
          </a:p>
          <a:p>
            <a:r>
              <a:rPr lang="en-US" dirty="0"/>
              <a:t>Software development is forever changed, again</a:t>
            </a:r>
          </a:p>
          <a:p>
            <a:pPr lvl="1"/>
            <a:r>
              <a:rPr lang="en-US" dirty="0"/>
              <a:t>Who would prefer to write everything in assembly code?  </a:t>
            </a:r>
          </a:p>
          <a:p>
            <a:r>
              <a:rPr lang="en-US" dirty="0"/>
              <a:t>More complexity requires more data and more computational power to tame</a:t>
            </a:r>
          </a:p>
          <a:p>
            <a:r>
              <a:rPr lang="en-US" dirty="0"/>
              <a:t>The ability for researchers to tame more complex problems is accelerating</a:t>
            </a:r>
          </a:p>
        </p:txBody>
      </p:sp>
      <p:pic>
        <p:nvPicPr>
          <p:cNvPr id="8" name="Picture 7">
            <a:extLst>
              <a:ext uri="{FF2B5EF4-FFF2-40B4-BE49-F238E27FC236}">
                <a16:creationId xmlns:a16="http://schemas.microsoft.com/office/drawing/2014/main" id="{B79449AF-3F94-3E3F-822D-BEFB124994CB}"/>
              </a:ext>
            </a:extLst>
          </p:cNvPr>
          <p:cNvPicPr>
            <a:picLocks noChangeAspect="1"/>
          </p:cNvPicPr>
          <p:nvPr/>
        </p:nvPicPr>
        <p:blipFill>
          <a:blip r:embed="rId2"/>
          <a:stretch>
            <a:fillRect/>
          </a:stretch>
        </p:blipFill>
        <p:spPr>
          <a:xfrm>
            <a:off x="6742488" y="77826"/>
            <a:ext cx="4867710" cy="2703875"/>
          </a:xfrm>
          <a:prstGeom prst="rect">
            <a:avLst/>
          </a:prstGeom>
        </p:spPr>
      </p:pic>
      <p:sp>
        <p:nvSpPr>
          <p:cNvPr id="9" name="TextBox 8">
            <a:extLst>
              <a:ext uri="{FF2B5EF4-FFF2-40B4-BE49-F238E27FC236}">
                <a16:creationId xmlns:a16="http://schemas.microsoft.com/office/drawing/2014/main" id="{F1E82B86-FF8E-6CE4-206B-EBD3B194C862}"/>
              </a:ext>
            </a:extLst>
          </p:cNvPr>
          <p:cNvSpPr txBox="1"/>
          <p:nvPr/>
        </p:nvSpPr>
        <p:spPr>
          <a:xfrm>
            <a:off x="8458200" y="5921494"/>
            <a:ext cx="3801362" cy="646331"/>
          </a:xfrm>
          <a:prstGeom prst="rect">
            <a:avLst/>
          </a:prstGeom>
          <a:noFill/>
        </p:spPr>
        <p:txBody>
          <a:bodyPr wrap="none" rtlCol="0">
            <a:spAutoFit/>
          </a:bodyPr>
          <a:lstStyle/>
          <a:p>
            <a:r>
              <a:rPr lang="en-US" dirty="0">
                <a:hlinkClick r:id="rId3"/>
              </a:rPr>
              <a:t>https://epoch.ai/blog/compute-trends</a:t>
            </a:r>
            <a:endParaRPr lang="en-US" dirty="0"/>
          </a:p>
          <a:p>
            <a:endParaRPr lang="en-US" dirty="0"/>
          </a:p>
        </p:txBody>
      </p:sp>
    </p:spTree>
    <p:extLst>
      <p:ext uri="{BB962C8B-B14F-4D97-AF65-F5344CB8AC3E}">
        <p14:creationId xmlns:p14="http://schemas.microsoft.com/office/powerpoint/2010/main" val="357795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062429-674C-12CF-49E6-1F390E8E8EB4}"/>
              </a:ext>
            </a:extLst>
          </p:cNvPr>
          <p:cNvPicPr>
            <a:picLocks noChangeAspect="1"/>
          </p:cNvPicPr>
          <p:nvPr/>
        </p:nvPicPr>
        <p:blipFill>
          <a:blip r:embed="rId2"/>
          <a:stretch>
            <a:fillRect/>
          </a:stretch>
        </p:blipFill>
        <p:spPr>
          <a:xfrm>
            <a:off x="1329277" y="990388"/>
            <a:ext cx="9533446" cy="4877223"/>
          </a:xfrm>
          <a:prstGeom prst="rect">
            <a:avLst/>
          </a:prstGeom>
        </p:spPr>
      </p:pic>
    </p:spTree>
    <p:extLst>
      <p:ext uri="{BB962C8B-B14F-4D97-AF65-F5344CB8AC3E}">
        <p14:creationId xmlns:p14="http://schemas.microsoft.com/office/powerpoint/2010/main" val="10349575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3AE44-D668-06DC-BCBB-3E643098EE23}"/>
              </a:ext>
            </a:extLst>
          </p:cNvPr>
          <p:cNvSpPr>
            <a:spLocks noGrp="1"/>
          </p:cNvSpPr>
          <p:nvPr>
            <p:ph type="title"/>
          </p:nvPr>
        </p:nvSpPr>
        <p:spPr>
          <a:xfrm>
            <a:off x="838200" y="365125"/>
            <a:ext cx="10515600" cy="1325563"/>
          </a:xfrm>
        </p:spPr>
        <p:txBody>
          <a:bodyPr>
            <a:normAutofit fontScale="90000"/>
          </a:bodyPr>
          <a:lstStyle/>
          <a:p>
            <a:r>
              <a:rPr lang="en-US" dirty="0"/>
              <a:t>Will Jobs Be Eliminated with Generative AI?</a:t>
            </a:r>
          </a:p>
        </p:txBody>
      </p:sp>
      <p:sp>
        <p:nvSpPr>
          <p:cNvPr id="3" name="Content Placeholder 2">
            <a:extLst>
              <a:ext uri="{FF2B5EF4-FFF2-40B4-BE49-F238E27FC236}">
                <a16:creationId xmlns:a16="http://schemas.microsoft.com/office/drawing/2014/main" id="{03677E31-1888-9BFB-8125-0653944736B0}"/>
              </a:ext>
            </a:extLst>
          </p:cNvPr>
          <p:cNvSpPr>
            <a:spLocks noGrp="1"/>
          </p:cNvSpPr>
          <p:nvPr>
            <p:ph idx="1"/>
          </p:nvPr>
        </p:nvSpPr>
        <p:spPr>
          <a:xfrm>
            <a:off x="1120000" y="1825625"/>
            <a:ext cx="10233800" cy="4667250"/>
          </a:xfrm>
        </p:spPr>
        <p:txBody>
          <a:bodyPr>
            <a:normAutofit/>
          </a:bodyPr>
          <a:lstStyle/>
          <a:p>
            <a:r>
              <a:rPr lang="en-US" dirty="0"/>
              <a:t>Not likely, but they are changing</a:t>
            </a:r>
          </a:p>
          <a:p>
            <a:r>
              <a:rPr lang="en-US" dirty="0"/>
              <a:t>Many generations of efficiency-oriented technology have accelerated the abilities of software developers</a:t>
            </a:r>
          </a:p>
          <a:p>
            <a:pPr lvl="1"/>
            <a:r>
              <a:rPr lang="en-US" dirty="0"/>
              <a:t>Only increasing demand</a:t>
            </a:r>
          </a:p>
          <a:p>
            <a:r>
              <a:rPr lang="en-US" dirty="0"/>
              <a:t>Jevons Paradox</a:t>
            </a:r>
          </a:p>
          <a:p>
            <a:pPr lvl="1"/>
            <a:r>
              <a:rPr lang="en-US" dirty="0"/>
              <a:t>Economics observation that some technological advancements that create efficiencies actually increase demand for the skill</a:t>
            </a:r>
          </a:p>
          <a:p>
            <a:pPr lvl="1"/>
            <a:r>
              <a:rPr lang="en-US" dirty="0"/>
              <a:t>If a farmer is able to grow more grain on a field</a:t>
            </a:r>
          </a:p>
          <a:p>
            <a:pPr lvl="2"/>
            <a:r>
              <a:rPr lang="en-US" dirty="0"/>
              <a:t>They can choose to increase their land dedicated to the grain due to the improved financial incentive</a:t>
            </a:r>
          </a:p>
        </p:txBody>
      </p:sp>
    </p:spTree>
    <p:extLst>
      <p:ext uri="{BB962C8B-B14F-4D97-AF65-F5344CB8AC3E}">
        <p14:creationId xmlns:p14="http://schemas.microsoft.com/office/powerpoint/2010/main" val="35562824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3CFD4-7EE8-4BC5-BE3C-69BBBC301E2A}"/>
              </a:ext>
            </a:extLst>
          </p:cNvPr>
          <p:cNvSpPr>
            <a:spLocks noGrp="1"/>
          </p:cNvSpPr>
          <p:nvPr>
            <p:ph type="title"/>
          </p:nvPr>
        </p:nvSpPr>
        <p:spPr/>
        <p:txBody>
          <a:bodyPr/>
          <a:lstStyle/>
          <a:p>
            <a:r>
              <a:rPr lang="en-US" dirty="0"/>
              <a:t>Review</a:t>
            </a:r>
          </a:p>
        </p:txBody>
      </p:sp>
      <p:sp>
        <p:nvSpPr>
          <p:cNvPr id="3" name="Content Placeholder 2">
            <a:extLst>
              <a:ext uri="{FF2B5EF4-FFF2-40B4-BE49-F238E27FC236}">
                <a16:creationId xmlns:a16="http://schemas.microsoft.com/office/drawing/2014/main" id="{8F73DE1F-9A24-0098-18B8-56C7125D745A}"/>
              </a:ext>
            </a:extLst>
          </p:cNvPr>
          <p:cNvSpPr>
            <a:spLocks noGrp="1"/>
          </p:cNvSpPr>
          <p:nvPr>
            <p:ph idx="1"/>
          </p:nvPr>
        </p:nvSpPr>
        <p:spPr/>
        <p:txBody>
          <a:bodyPr/>
          <a:lstStyle/>
          <a:p>
            <a:r>
              <a:rPr lang="en-US" i="1" dirty="0"/>
              <a:t>GenAI</a:t>
            </a:r>
            <a:r>
              <a:rPr lang="en-US" dirty="0"/>
              <a:t>: a tool which samples an output from a distribution </a:t>
            </a:r>
          </a:p>
          <a:p>
            <a:pPr lvl="1"/>
            <a:r>
              <a:rPr lang="en-US" dirty="0"/>
              <a:t>Basic step: next token prediction</a:t>
            </a:r>
          </a:p>
          <a:p>
            <a:pPr lvl="1"/>
            <a:r>
              <a:rPr lang="en-US" dirty="0"/>
              <a:t>Distribution driven by context</a:t>
            </a:r>
          </a:p>
          <a:p>
            <a:r>
              <a:rPr lang="en-US" dirty="0"/>
              <a:t>Agentive AI: </a:t>
            </a:r>
          </a:p>
          <a:p>
            <a:r>
              <a:rPr lang="en-US" dirty="0"/>
              <a:t>Using GenAI in software development</a:t>
            </a:r>
          </a:p>
          <a:p>
            <a:pPr lvl="1"/>
            <a:r>
              <a:rPr lang="en-US" i="1" dirty="0"/>
              <a:t>Vibe coding</a:t>
            </a:r>
            <a:r>
              <a:rPr lang="en-US" dirty="0"/>
              <a:t>: do it all with GenAI</a:t>
            </a:r>
          </a:p>
          <a:p>
            <a:pPr lvl="1"/>
            <a:r>
              <a:rPr lang="en-US" dirty="0"/>
              <a:t>Prompting strategies</a:t>
            </a:r>
          </a:p>
          <a:p>
            <a:pPr lvl="1"/>
            <a:r>
              <a:rPr lang="en-US" dirty="0"/>
              <a:t>Understanding context – why IDE-based GenAI can be better</a:t>
            </a:r>
          </a:p>
          <a:p>
            <a:r>
              <a:rPr lang="en-US" dirty="0"/>
              <a:t>Dealing with hallucination</a:t>
            </a:r>
          </a:p>
          <a:p>
            <a:r>
              <a:rPr lang="en-US" dirty="0"/>
              <a:t>GenAI Antipatterns</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26103214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AB0BF-07E5-806B-9BCF-D72D5536D587}"/>
              </a:ext>
            </a:extLst>
          </p:cNvPr>
          <p:cNvSpPr>
            <a:spLocks noGrp="1"/>
          </p:cNvSpPr>
          <p:nvPr>
            <p:ph type="title"/>
          </p:nvPr>
        </p:nvSpPr>
        <p:spPr>
          <a:xfrm>
            <a:off x="838200" y="365125"/>
            <a:ext cx="10515600" cy="1325563"/>
          </a:xfrm>
        </p:spPr>
        <p:txBody>
          <a:bodyPr/>
          <a:lstStyle/>
          <a:p>
            <a:r>
              <a:rPr lang="en-US" dirty="0"/>
              <a:t>Parting thought...</a:t>
            </a:r>
          </a:p>
        </p:txBody>
      </p:sp>
      <p:sp>
        <p:nvSpPr>
          <p:cNvPr id="3" name="Content Placeholder 2">
            <a:extLst>
              <a:ext uri="{FF2B5EF4-FFF2-40B4-BE49-F238E27FC236}">
                <a16:creationId xmlns:a16="http://schemas.microsoft.com/office/drawing/2014/main" id="{521EF225-3B71-C1E8-8725-057356903EFB}"/>
              </a:ext>
            </a:extLst>
          </p:cNvPr>
          <p:cNvSpPr>
            <a:spLocks noGrp="1"/>
          </p:cNvSpPr>
          <p:nvPr>
            <p:ph idx="1"/>
          </p:nvPr>
        </p:nvSpPr>
        <p:spPr>
          <a:xfrm>
            <a:off x="1120000" y="1825625"/>
            <a:ext cx="10233800" cy="4667250"/>
          </a:xfrm>
        </p:spPr>
        <p:txBody>
          <a:bodyPr vert="horz" lIns="0" tIns="45720" rIns="0" bIns="45720" rtlCol="0" anchor="t">
            <a:normAutofit/>
          </a:bodyPr>
          <a:lstStyle/>
          <a:p>
            <a:endParaRPr lang="en-US" dirty="0"/>
          </a:p>
          <a:p>
            <a:endParaRPr lang="en-US" dirty="0"/>
          </a:p>
          <a:p>
            <a:r>
              <a:rPr lang="en-US" dirty="0"/>
              <a:t>All models are wrong, some are useful </a:t>
            </a:r>
          </a:p>
          <a:p>
            <a:pPr lvl="1"/>
            <a:r>
              <a:rPr lang="en-US" dirty="0"/>
              <a:t>George Box</a:t>
            </a:r>
          </a:p>
        </p:txBody>
      </p:sp>
      <p:pic>
        <p:nvPicPr>
          <p:cNvPr id="5" name="Picture 4">
            <a:extLst>
              <a:ext uri="{FF2B5EF4-FFF2-40B4-BE49-F238E27FC236}">
                <a16:creationId xmlns:a16="http://schemas.microsoft.com/office/drawing/2014/main" id="{2F54D9FC-F983-0728-685F-140C9A9A0DC0}"/>
              </a:ext>
            </a:extLst>
          </p:cNvPr>
          <p:cNvPicPr>
            <a:picLocks noChangeAspect="1"/>
          </p:cNvPicPr>
          <p:nvPr/>
        </p:nvPicPr>
        <p:blipFill>
          <a:blip r:embed="rId2"/>
          <a:stretch>
            <a:fillRect/>
          </a:stretch>
        </p:blipFill>
        <p:spPr>
          <a:xfrm>
            <a:off x="4889168" y="4572828"/>
            <a:ext cx="5534342" cy="1739072"/>
          </a:xfrm>
          <a:prstGeom prst="rect">
            <a:avLst/>
          </a:prstGeom>
        </p:spPr>
      </p:pic>
    </p:spTree>
    <p:extLst>
      <p:ext uri="{BB962C8B-B14F-4D97-AF65-F5344CB8AC3E}">
        <p14:creationId xmlns:p14="http://schemas.microsoft.com/office/powerpoint/2010/main" val="27128771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39649-319D-C763-4360-7C18CBA759C7}"/>
              </a:ext>
            </a:extLst>
          </p:cNvPr>
          <p:cNvSpPr>
            <a:spLocks noGrp="1"/>
          </p:cNvSpPr>
          <p:nvPr>
            <p:ph type="title"/>
          </p:nvPr>
        </p:nvSpPr>
        <p:spPr>
          <a:xfrm>
            <a:off x="838200" y="365125"/>
            <a:ext cx="10515600" cy="1325563"/>
          </a:xfrm>
        </p:spPr>
        <p:txBody>
          <a:bodyPr/>
          <a:lstStyle/>
          <a:p>
            <a:r>
              <a:rPr lang="en-US" dirty="0"/>
              <a:t>Q&amp;A</a:t>
            </a:r>
          </a:p>
        </p:txBody>
      </p:sp>
      <p:sp>
        <p:nvSpPr>
          <p:cNvPr id="4" name="Content Placeholder 3">
            <a:extLst>
              <a:ext uri="{FF2B5EF4-FFF2-40B4-BE49-F238E27FC236}">
                <a16:creationId xmlns:a16="http://schemas.microsoft.com/office/drawing/2014/main" id="{834E63E9-C187-DCED-FD2A-8AD5691EE56E}"/>
              </a:ext>
            </a:extLst>
          </p:cNvPr>
          <p:cNvSpPr>
            <a:spLocks noGrp="1"/>
          </p:cNvSpPr>
          <p:nvPr>
            <p:ph idx="1"/>
          </p:nvPr>
        </p:nvSpPr>
        <p:spPr/>
        <p:txBody>
          <a:bodyPr/>
          <a:lstStyle/>
          <a:p>
            <a:endParaRPr lang="en-US"/>
          </a:p>
        </p:txBody>
      </p:sp>
      <p:pic>
        <p:nvPicPr>
          <p:cNvPr id="10" name="Picture 9">
            <a:extLst>
              <a:ext uri="{FF2B5EF4-FFF2-40B4-BE49-F238E27FC236}">
                <a16:creationId xmlns:a16="http://schemas.microsoft.com/office/drawing/2014/main" id="{8D2D876E-7D94-F59A-9ECB-175987C9C059}"/>
              </a:ext>
            </a:extLst>
          </p:cNvPr>
          <p:cNvPicPr>
            <a:picLocks noChangeAspect="1"/>
          </p:cNvPicPr>
          <p:nvPr/>
        </p:nvPicPr>
        <p:blipFill>
          <a:blip r:embed="rId2"/>
          <a:stretch>
            <a:fillRect/>
          </a:stretch>
        </p:blipFill>
        <p:spPr>
          <a:xfrm>
            <a:off x="0" y="2299736"/>
            <a:ext cx="3143257" cy="4558264"/>
          </a:xfrm>
          <a:prstGeom prst="rect">
            <a:avLst/>
          </a:prstGeom>
        </p:spPr>
      </p:pic>
      <p:pic>
        <p:nvPicPr>
          <p:cNvPr id="12" name="Picture 11">
            <a:extLst>
              <a:ext uri="{FF2B5EF4-FFF2-40B4-BE49-F238E27FC236}">
                <a16:creationId xmlns:a16="http://schemas.microsoft.com/office/drawing/2014/main" id="{8160EF3A-8902-1393-E9E9-00B0A1EE98CF}"/>
              </a:ext>
            </a:extLst>
          </p:cNvPr>
          <p:cNvPicPr>
            <a:picLocks noChangeAspect="1"/>
          </p:cNvPicPr>
          <p:nvPr/>
        </p:nvPicPr>
        <p:blipFill>
          <a:blip r:embed="rId3"/>
          <a:stretch>
            <a:fillRect/>
          </a:stretch>
        </p:blipFill>
        <p:spPr>
          <a:xfrm>
            <a:off x="8416784" y="3887253"/>
            <a:ext cx="3965803" cy="2970747"/>
          </a:xfrm>
          <a:prstGeom prst="rect">
            <a:avLst/>
          </a:prstGeom>
        </p:spPr>
      </p:pic>
      <p:pic>
        <p:nvPicPr>
          <p:cNvPr id="18" name="Picture 17">
            <a:extLst>
              <a:ext uri="{FF2B5EF4-FFF2-40B4-BE49-F238E27FC236}">
                <a16:creationId xmlns:a16="http://schemas.microsoft.com/office/drawing/2014/main" id="{80524BE3-4041-4DF8-FB82-5E158A2AFD5E}"/>
              </a:ext>
            </a:extLst>
          </p:cNvPr>
          <p:cNvPicPr>
            <a:picLocks noChangeAspect="1"/>
          </p:cNvPicPr>
          <p:nvPr/>
        </p:nvPicPr>
        <p:blipFill>
          <a:blip r:embed="rId4"/>
          <a:stretch>
            <a:fillRect/>
          </a:stretch>
        </p:blipFill>
        <p:spPr>
          <a:xfrm>
            <a:off x="8353169" y="20732"/>
            <a:ext cx="3847348" cy="3866521"/>
          </a:xfrm>
          <a:prstGeom prst="rect">
            <a:avLst/>
          </a:prstGeom>
        </p:spPr>
      </p:pic>
      <p:pic>
        <p:nvPicPr>
          <p:cNvPr id="8" name="Picture 7">
            <a:extLst>
              <a:ext uri="{FF2B5EF4-FFF2-40B4-BE49-F238E27FC236}">
                <a16:creationId xmlns:a16="http://schemas.microsoft.com/office/drawing/2014/main" id="{4E518F6A-4671-1ECA-5098-0E2B5A755181}"/>
              </a:ext>
            </a:extLst>
          </p:cNvPr>
          <p:cNvPicPr>
            <a:picLocks noChangeAspect="1"/>
          </p:cNvPicPr>
          <p:nvPr/>
        </p:nvPicPr>
        <p:blipFill>
          <a:blip r:embed="rId5"/>
          <a:stretch>
            <a:fillRect/>
          </a:stretch>
        </p:blipFill>
        <p:spPr>
          <a:xfrm>
            <a:off x="3092869" y="3297734"/>
            <a:ext cx="5374304" cy="3560266"/>
          </a:xfrm>
          <a:prstGeom prst="rect">
            <a:avLst/>
          </a:prstGeom>
        </p:spPr>
      </p:pic>
      <p:pic>
        <p:nvPicPr>
          <p:cNvPr id="1026" name="Picture 2">
            <a:extLst>
              <a:ext uri="{FF2B5EF4-FFF2-40B4-BE49-F238E27FC236}">
                <a16:creationId xmlns:a16="http://schemas.microsoft.com/office/drawing/2014/main" id="{AA67CDE8-4B66-F451-D9D0-88AEA29E2D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49" y="20733"/>
            <a:ext cx="3656160" cy="2418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5412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23C78-F019-9F39-829C-570B74D2F94E}"/>
              </a:ext>
            </a:extLst>
          </p:cNvPr>
          <p:cNvSpPr>
            <a:spLocks noGrp="1"/>
          </p:cNvSpPr>
          <p:nvPr>
            <p:ph type="title"/>
          </p:nvPr>
        </p:nvSpPr>
        <p:spPr>
          <a:xfrm>
            <a:off x="1120775" y="362401"/>
            <a:ext cx="10515600" cy="1325563"/>
          </a:xfrm>
        </p:spPr>
        <p:txBody>
          <a:bodyPr>
            <a:normAutofit/>
          </a:bodyPr>
          <a:lstStyle/>
          <a:p>
            <a:pPr algn="ctr"/>
            <a:r>
              <a:rPr lang="en-US" dirty="0"/>
              <a:t>Vibe                                      Coding</a:t>
            </a:r>
          </a:p>
        </p:txBody>
      </p:sp>
      <p:sp>
        <p:nvSpPr>
          <p:cNvPr id="3" name="Content Placeholder 2">
            <a:extLst>
              <a:ext uri="{FF2B5EF4-FFF2-40B4-BE49-F238E27FC236}">
                <a16:creationId xmlns:a16="http://schemas.microsoft.com/office/drawing/2014/main" id="{8A74C626-B1EE-7DF1-C8C2-0038BF3A73E4}"/>
              </a:ext>
            </a:extLst>
          </p:cNvPr>
          <p:cNvSpPr>
            <a:spLocks noGrp="1"/>
          </p:cNvSpPr>
          <p:nvPr>
            <p:ph idx="1"/>
          </p:nvPr>
        </p:nvSpPr>
        <p:spPr>
          <a:xfrm>
            <a:off x="1120775" y="2589195"/>
            <a:ext cx="10233025" cy="3903679"/>
          </a:xfrm>
        </p:spPr>
        <p:txBody>
          <a:bodyPr>
            <a:normAutofit fontScale="92500" lnSpcReduction="10000"/>
          </a:bodyPr>
          <a:lstStyle/>
          <a:p>
            <a:r>
              <a:rPr lang="en-US" dirty="0"/>
              <a:t>So how is this useful for software engineers?</a:t>
            </a:r>
          </a:p>
          <a:p>
            <a:r>
              <a:rPr lang="en-US" dirty="0"/>
              <a:t>One model: </a:t>
            </a:r>
            <a:r>
              <a:rPr lang="en-US" i="1" dirty="0">
                <a:solidFill>
                  <a:schemeClr val="accent6"/>
                </a:solidFill>
              </a:rPr>
              <a:t>vibe coding</a:t>
            </a:r>
          </a:p>
          <a:p>
            <a:r>
              <a:rPr lang="en-US" dirty="0"/>
              <a:t>Software development “style”: heavy use of LLM to write, debug</a:t>
            </a:r>
          </a:p>
          <a:p>
            <a:pPr lvl="1"/>
            <a:r>
              <a:rPr lang="en-US" dirty="0"/>
              <a:t>Improvisational</a:t>
            </a:r>
          </a:p>
          <a:p>
            <a:pPr lvl="1"/>
            <a:r>
              <a:rPr lang="en-US" dirty="0"/>
              <a:t>Fast</a:t>
            </a:r>
          </a:p>
          <a:p>
            <a:pPr lvl="1"/>
            <a:r>
              <a:rPr lang="en-US" dirty="0"/>
              <a:t>Collaborative</a:t>
            </a:r>
          </a:p>
          <a:p>
            <a:r>
              <a:rPr lang="en-US" dirty="0"/>
              <a:t>Focused on “faster,” not necessarily quality</a:t>
            </a:r>
          </a:p>
          <a:p>
            <a:pPr lvl="1"/>
            <a:r>
              <a:rPr lang="en-US" dirty="0"/>
              <a:t>Avoid micromanagement, detailed scrutiny</a:t>
            </a:r>
          </a:p>
          <a:p>
            <a:pPr lvl="1"/>
            <a:r>
              <a:rPr lang="en-US" dirty="0"/>
              <a:t>User accepts generated code without much understanding</a:t>
            </a:r>
          </a:p>
          <a:p>
            <a:r>
              <a:rPr lang="en-US" dirty="0"/>
              <a:t>Andrej </a:t>
            </a:r>
            <a:r>
              <a:rPr lang="en-US" dirty="0" err="1"/>
              <a:t>Karpathy</a:t>
            </a:r>
            <a:r>
              <a:rPr lang="en-US" dirty="0"/>
              <a:t> popularized the term in early 2025</a:t>
            </a:r>
          </a:p>
          <a:p>
            <a:endParaRPr lang="en-US" dirty="0"/>
          </a:p>
        </p:txBody>
      </p:sp>
      <p:pic>
        <p:nvPicPr>
          <p:cNvPr id="1026" name="Picture 2" descr="What is vibe coding, exactly? | MIT Technology Review">
            <a:extLst>
              <a:ext uri="{FF2B5EF4-FFF2-40B4-BE49-F238E27FC236}">
                <a16:creationId xmlns:a16="http://schemas.microsoft.com/office/drawing/2014/main" id="{05A3C7C7-8C18-EEB2-8F41-4E7B7AF405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4844" y="365125"/>
            <a:ext cx="3004885" cy="169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10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96E9A-B762-2627-DE2A-F2508662DB65}"/>
              </a:ext>
            </a:extLst>
          </p:cNvPr>
          <p:cNvSpPr>
            <a:spLocks noGrp="1"/>
          </p:cNvSpPr>
          <p:nvPr>
            <p:ph type="title"/>
          </p:nvPr>
        </p:nvSpPr>
        <p:spPr>
          <a:xfrm>
            <a:off x="838200" y="365125"/>
            <a:ext cx="10515600" cy="1325563"/>
          </a:xfrm>
        </p:spPr>
        <p:txBody>
          <a:bodyPr/>
          <a:lstStyle/>
          <a:p>
            <a:r>
              <a:rPr lang="en-US" dirty="0"/>
              <a:t>For more…</a:t>
            </a:r>
          </a:p>
        </p:txBody>
      </p:sp>
      <p:sp>
        <p:nvSpPr>
          <p:cNvPr id="3" name="Content Placeholder 2">
            <a:extLst>
              <a:ext uri="{FF2B5EF4-FFF2-40B4-BE49-F238E27FC236}">
                <a16:creationId xmlns:a16="http://schemas.microsoft.com/office/drawing/2014/main" id="{F3827E02-CAA2-97E6-DF1B-5812C6B030BB}"/>
              </a:ext>
            </a:extLst>
          </p:cNvPr>
          <p:cNvSpPr>
            <a:spLocks noGrp="1"/>
          </p:cNvSpPr>
          <p:nvPr>
            <p:ph idx="1"/>
          </p:nvPr>
        </p:nvSpPr>
        <p:spPr>
          <a:xfrm>
            <a:off x="1120000" y="1825625"/>
            <a:ext cx="10233800" cy="4667250"/>
          </a:xfrm>
        </p:spPr>
        <p:txBody>
          <a:bodyPr/>
          <a:lstStyle/>
          <a:p>
            <a:r>
              <a:rPr lang="en-US" dirty="0">
                <a:hlinkClick r:id="rId2"/>
              </a:rPr>
              <a:t>Coursera Claude Code</a:t>
            </a:r>
            <a:endParaRPr lang="en-US" dirty="0">
              <a:hlinkClick r:id="rId3"/>
            </a:endParaRPr>
          </a:p>
          <a:p>
            <a:r>
              <a:rPr lang="en-US" dirty="0">
                <a:hlinkClick r:id="rId3"/>
              </a:rPr>
              <a:t>How to write better prompts for GitHub Copilot. GitHub Blog</a:t>
            </a:r>
            <a:endParaRPr lang="en-US" dirty="0"/>
          </a:p>
          <a:p>
            <a:r>
              <a:rPr lang="en-US" dirty="0">
                <a:hlinkClick r:id="rId4"/>
              </a:rPr>
              <a:t>ChatGPT Prompt Engineering for Developers: 13 Best Examples</a:t>
            </a:r>
            <a:endParaRPr lang="en-US" dirty="0"/>
          </a:p>
          <a:p>
            <a:r>
              <a:rPr lang="en-US" dirty="0">
                <a:hlinkClick r:id="rId5"/>
              </a:rPr>
              <a:t>Using ChatGPT for Efficient Debugging</a:t>
            </a:r>
            <a:endParaRPr lang="en-US" dirty="0"/>
          </a:p>
          <a:p>
            <a:r>
              <a:rPr lang="en-US" dirty="0">
                <a:hlinkClick r:id="rId6"/>
              </a:rPr>
              <a:t>Prompt Engineering for Lazy Programmers: Getting Exactly the Code You Want</a:t>
            </a:r>
            <a:endParaRPr lang="en-US" dirty="0"/>
          </a:p>
          <a:p>
            <a:r>
              <a:rPr lang="en-US" dirty="0">
                <a:hlinkClick r:id="rId7"/>
              </a:rPr>
              <a:t>Best practices for prompting GitHub Copilot in VS Code</a:t>
            </a:r>
            <a:endParaRPr lang="en-US" dirty="0"/>
          </a:p>
          <a:p>
            <a:r>
              <a:rPr lang="en-US" dirty="0">
                <a:hlinkClick r:id="rId8"/>
              </a:rPr>
              <a:t>ChatGPT: A new-age Debugger, 10 Prompts</a:t>
            </a:r>
            <a:endParaRPr lang="en-US" dirty="0"/>
          </a:p>
          <a:p>
            <a:r>
              <a:rPr lang="en-US" dirty="0">
                <a:hlinkClick r:id="rId9"/>
              </a:rPr>
              <a:t>ChatGPT Prompts for Code Review and Debugging</a:t>
            </a:r>
            <a:endParaRPr lang="en-US" dirty="0"/>
          </a:p>
          <a:p>
            <a:endParaRPr lang="en-US" dirty="0"/>
          </a:p>
        </p:txBody>
      </p:sp>
    </p:spTree>
    <p:extLst>
      <p:ext uri="{BB962C8B-B14F-4D97-AF65-F5344CB8AC3E}">
        <p14:creationId xmlns:p14="http://schemas.microsoft.com/office/powerpoint/2010/main" val="18228716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26EA2-951F-04EC-B166-45F36319AC16}"/>
              </a:ext>
            </a:extLst>
          </p:cNvPr>
          <p:cNvSpPr>
            <a:spLocks noGrp="1"/>
          </p:cNvSpPr>
          <p:nvPr>
            <p:ph type="ctrTitle"/>
          </p:nvPr>
        </p:nvSpPr>
        <p:spPr>
          <a:xfrm>
            <a:off x="854532" y="4464028"/>
            <a:ext cx="9144000" cy="1641490"/>
          </a:xfrm>
        </p:spPr>
        <p:txBody>
          <a:bodyPr/>
          <a:lstStyle/>
          <a:p>
            <a:r>
              <a:rPr lang="en-US" dirty="0"/>
              <a:t>Extra Slides</a:t>
            </a:r>
          </a:p>
        </p:txBody>
      </p:sp>
      <p:sp>
        <p:nvSpPr>
          <p:cNvPr id="5" name="Subtitle 4">
            <a:extLst>
              <a:ext uri="{FF2B5EF4-FFF2-40B4-BE49-F238E27FC236}">
                <a16:creationId xmlns:a16="http://schemas.microsoft.com/office/drawing/2014/main" id="{AD2FABF9-7902-4A38-A4E1-FA3879F9A10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611134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F24D0-4B2D-38E6-8FED-2D74BFF9D9E1}"/>
              </a:ext>
            </a:extLst>
          </p:cNvPr>
          <p:cNvSpPr>
            <a:spLocks noGrp="1"/>
          </p:cNvSpPr>
          <p:nvPr>
            <p:ph type="title"/>
          </p:nvPr>
        </p:nvSpPr>
        <p:spPr>
          <a:xfrm>
            <a:off x="838200" y="365125"/>
            <a:ext cx="10515600" cy="1325563"/>
          </a:xfrm>
        </p:spPr>
        <p:txBody>
          <a:bodyPr/>
          <a:lstStyle/>
          <a:p>
            <a:r>
              <a:rPr lang="en-US" dirty="0"/>
              <a:t>Rules/Command Evaluation</a:t>
            </a:r>
          </a:p>
        </p:txBody>
      </p:sp>
      <p:sp>
        <p:nvSpPr>
          <p:cNvPr id="3" name="Content Placeholder 2">
            <a:extLst>
              <a:ext uri="{FF2B5EF4-FFF2-40B4-BE49-F238E27FC236}">
                <a16:creationId xmlns:a16="http://schemas.microsoft.com/office/drawing/2014/main" id="{AB4BE69E-4AE3-8083-3113-7D5E538486AC}"/>
              </a:ext>
            </a:extLst>
          </p:cNvPr>
          <p:cNvSpPr>
            <a:spLocks noGrp="1"/>
          </p:cNvSpPr>
          <p:nvPr>
            <p:ph idx="1"/>
          </p:nvPr>
        </p:nvSpPr>
        <p:spPr>
          <a:xfrm>
            <a:off x="1120000" y="1825625"/>
            <a:ext cx="10233800" cy="4667250"/>
          </a:xfrm>
        </p:spPr>
        <p:txBody>
          <a:bodyPr/>
          <a:lstStyle/>
          <a:p>
            <a:r>
              <a:rPr lang="en-US" dirty="0"/>
              <a:t>Task-Specific Instructions</a:t>
            </a:r>
          </a:p>
          <a:p>
            <a:r>
              <a:rPr lang="en-US" dirty="0"/>
              <a:t>Arguments</a:t>
            </a:r>
          </a:p>
          <a:p>
            <a:r>
              <a:rPr lang="en-US" dirty="0"/>
              <a:t>Reusable Process Steps</a:t>
            </a:r>
          </a:p>
          <a:p>
            <a:r>
              <a:rPr lang="en-US" dirty="0"/>
              <a:t>Guided Examples and References</a:t>
            </a:r>
          </a:p>
          <a:p>
            <a:r>
              <a:rPr lang="en-US" dirty="0"/>
              <a:t>Explicit Output Requirements</a:t>
            </a:r>
          </a:p>
          <a:p>
            <a:r>
              <a:rPr lang="en-US" dirty="0"/>
              <a:t>Template-Based Naming</a:t>
            </a:r>
          </a:p>
          <a:p>
            <a:r>
              <a:rPr lang="en-US" dirty="0"/>
              <a:t>Error Handling and Edge Cases</a:t>
            </a:r>
          </a:p>
          <a:p>
            <a:r>
              <a:rPr lang="en-US" dirty="0"/>
              <a:t>Documentation</a:t>
            </a:r>
          </a:p>
        </p:txBody>
      </p:sp>
      <p:pic>
        <p:nvPicPr>
          <p:cNvPr id="5" name="Picture 4">
            <a:extLst>
              <a:ext uri="{FF2B5EF4-FFF2-40B4-BE49-F238E27FC236}">
                <a16:creationId xmlns:a16="http://schemas.microsoft.com/office/drawing/2014/main" id="{144F884A-260B-011D-9EA7-A42E2899A0DA}"/>
              </a:ext>
            </a:extLst>
          </p:cNvPr>
          <p:cNvPicPr>
            <a:picLocks noChangeAspect="1"/>
          </p:cNvPicPr>
          <p:nvPr/>
        </p:nvPicPr>
        <p:blipFill>
          <a:blip r:embed="rId2"/>
          <a:stretch>
            <a:fillRect/>
          </a:stretch>
        </p:blipFill>
        <p:spPr>
          <a:xfrm>
            <a:off x="7371987" y="2113102"/>
            <a:ext cx="4160881" cy="4092295"/>
          </a:xfrm>
          <a:prstGeom prst="rect">
            <a:avLst/>
          </a:prstGeom>
        </p:spPr>
      </p:pic>
    </p:spTree>
    <p:extLst>
      <p:ext uri="{BB962C8B-B14F-4D97-AF65-F5344CB8AC3E}">
        <p14:creationId xmlns:p14="http://schemas.microsoft.com/office/powerpoint/2010/main" val="168822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B8E0D-6C44-1E46-11FA-4471E2A45732}"/>
              </a:ext>
            </a:extLst>
          </p:cNvPr>
          <p:cNvSpPr>
            <a:spLocks noGrp="1"/>
          </p:cNvSpPr>
          <p:nvPr>
            <p:ph type="title"/>
          </p:nvPr>
        </p:nvSpPr>
        <p:spPr>
          <a:xfrm>
            <a:off x="838200" y="365125"/>
            <a:ext cx="10515600" cy="1325563"/>
          </a:xfrm>
        </p:spPr>
        <p:txBody>
          <a:bodyPr/>
          <a:lstStyle/>
          <a:p>
            <a:r>
              <a:rPr lang="en-US" dirty="0"/>
              <a:t>Which LLM should I use?</a:t>
            </a:r>
          </a:p>
        </p:txBody>
      </p:sp>
      <p:sp>
        <p:nvSpPr>
          <p:cNvPr id="3" name="Content Placeholder 2">
            <a:extLst>
              <a:ext uri="{FF2B5EF4-FFF2-40B4-BE49-F238E27FC236}">
                <a16:creationId xmlns:a16="http://schemas.microsoft.com/office/drawing/2014/main" id="{014D766F-FC8C-C331-29A7-AAA1CB7414E7}"/>
              </a:ext>
            </a:extLst>
          </p:cNvPr>
          <p:cNvSpPr>
            <a:spLocks noGrp="1"/>
          </p:cNvSpPr>
          <p:nvPr>
            <p:ph idx="1"/>
          </p:nvPr>
        </p:nvSpPr>
        <p:spPr>
          <a:xfrm>
            <a:off x="1120000" y="1825625"/>
            <a:ext cx="10233800" cy="4667250"/>
          </a:xfrm>
        </p:spPr>
        <p:txBody>
          <a:bodyPr/>
          <a:lstStyle/>
          <a:p>
            <a:r>
              <a:rPr lang="en-US" dirty="0"/>
              <a:t>Tradeoffs exist</a:t>
            </a:r>
          </a:p>
          <a:p>
            <a:r>
              <a:rPr lang="en-US" dirty="0"/>
              <a:t>Changes are constant</a:t>
            </a:r>
          </a:p>
          <a:p>
            <a:r>
              <a:rPr lang="en-US" dirty="0"/>
              <a:t>Artificialanalysis.ai </a:t>
            </a:r>
          </a:p>
        </p:txBody>
      </p:sp>
      <p:pic>
        <p:nvPicPr>
          <p:cNvPr id="5" name="Picture 4">
            <a:extLst>
              <a:ext uri="{FF2B5EF4-FFF2-40B4-BE49-F238E27FC236}">
                <a16:creationId xmlns:a16="http://schemas.microsoft.com/office/drawing/2014/main" id="{1F54D402-09F2-7A7E-9A36-79CEE882AC68}"/>
              </a:ext>
            </a:extLst>
          </p:cNvPr>
          <p:cNvPicPr>
            <a:picLocks noChangeAspect="1"/>
          </p:cNvPicPr>
          <p:nvPr/>
        </p:nvPicPr>
        <p:blipFill>
          <a:blip r:embed="rId2"/>
          <a:stretch>
            <a:fillRect/>
          </a:stretch>
        </p:blipFill>
        <p:spPr>
          <a:xfrm>
            <a:off x="4796590" y="2221073"/>
            <a:ext cx="7147255" cy="3876353"/>
          </a:xfrm>
          <a:prstGeom prst="rect">
            <a:avLst/>
          </a:prstGeom>
        </p:spPr>
      </p:pic>
    </p:spTree>
    <p:extLst>
      <p:ext uri="{BB962C8B-B14F-4D97-AF65-F5344CB8AC3E}">
        <p14:creationId xmlns:p14="http://schemas.microsoft.com/office/powerpoint/2010/main" val="6868657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EC8FC-CA35-8E5A-EC12-EBDCB6E6C812}"/>
              </a:ext>
            </a:extLst>
          </p:cNvPr>
          <p:cNvSpPr>
            <a:spLocks noGrp="1"/>
          </p:cNvSpPr>
          <p:nvPr>
            <p:ph type="title"/>
          </p:nvPr>
        </p:nvSpPr>
        <p:spPr>
          <a:xfrm>
            <a:off x="838200" y="365125"/>
            <a:ext cx="10515600" cy="1325563"/>
          </a:xfrm>
        </p:spPr>
        <p:txBody>
          <a:bodyPr/>
          <a:lstStyle/>
          <a:p>
            <a:r>
              <a:rPr lang="en-US" dirty="0"/>
              <a:t>Refactoring</a:t>
            </a:r>
          </a:p>
        </p:txBody>
      </p:sp>
      <p:sp>
        <p:nvSpPr>
          <p:cNvPr id="3" name="Content Placeholder 2">
            <a:extLst>
              <a:ext uri="{FF2B5EF4-FFF2-40B4-BE49-F238E27FC236}">
                <a16:creationId xmlns:a16="http://schemas.microsoft.com/office/drawing/2014/main" id="{75597FFC-B656-0E9D-B48F-67DB560DCEB8}"/>
              </a:ext>
            </a:extLst>
          </p:cNvPr>
          <p:cNvSpPr>
            <a:spLocks noGrp="1"/>
          </p:cNvSpPr>
          <p:nvPr>
            <p:ph idx="1"/>
          </p:nvPr>
        </p:nvSpPr>
        <p:spPr>
          <a:xfrm>
            <a:off x="1120000" y="1825625"/>
            <a:ext cx="10233800" cy="4667250"/>
          </a:xfrm>
        </p:spPr>
        <p:txBody>
          <a:bodyPr>
            <a:normAutofit lnSpcReduction="10000"/>
          </a:bodyPr>
          <a:lstStyle/>
          <a:p>
            <a:r>
              <a:rPr lang="en-US" dirty="0"/>
              <a:t>LLMs can be excellent refactoring factories</a:t>
            </a:r>
          </a:p>
          <a:p>
            <a:r>
              <a:rPr lang="en-US" dirty="0"/>
              <a:t>Try adjusting the persona</a:t>
            </a:r>
          </a:p>
          <a:p>
            <a:pPr lvl="1"/>
            <a:r>
              <a:rPr lang="en-US" dirty="0"/>
              <a:t>“As a senior software engineer who is an expert in maintainable java code…”</a:t>
            </a:r>
          </a:p>
          <a:p>
            <a:r>
              <a:rPr lang="en-US" dirty="0"/>
              <a:t>Prompting</a:t>
            </a:r>
          </a:p>
          <a:p>
            <a:pPr lvl="1"/>
            <a:r>
              <a:rPr lang="en-US" dirty="0"/>
              <a:t>Be specific with your goals </a:t>
            </a:r>
          </a:p>
          <a:p>
            <a:r>
              <a:rPr lang="en-US" dirty="0"/>
              <a:t>Bad: “Refactor this”</a:t>
            </a:r>
          </a:p>
          <a:p>
            <a:r>
              <a:rPr lang="en-US" dirty="0"/>
              <a:t>Good: “Refactor the following function to improve its readability and maintainability (reduce repetition, use clearer variable names).” </a:t>
            </a:r>
          </a:p>
          <a:p>
            <a:r>
              <a:rPr lang="en-US" dirty="0"/>
              <a:t>Refactor in steps- too much code can create distractions</a:t>
            </a:r>
          </a:p>
        </p:txBody>
      </p:sp>
      <p:pic>
        <p:nvPicPr>
          <p:cNvPr id="4098" name="Picture 2" descr="Refactoring : r/ProgrammerHumor">
            <a:extLst>
              <a:ext uri="{FF2B5EF4-FFF2-40B4-BE49-F238E27FC236}">
                <a16:creationId xmlns:a16="http://schemas.microsoft.com/office/drawing/2014/main" id="{D5F6EA2E-0791-7D5E-FB08-68FEA585E4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0126" y="61076"/>
            <a:ext cx="3326643" cy="2494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8199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93CAC-36AD-00CC-C144-67A4F71C9CCC}"/>
              </a:ext>
            </a:extLst>
          </p:cNvPr>
          <p:cNvSpPr>
            <a:spLocks noGrp="1"/>
          </p:cNvSpPr>
          <p:nvPr>
            <p:ph type="title"/>
          </p:nvPr>
        </p:nvSpPr>
        <p:spPr>
          <a:xfrm>
            <a:off x="838200" y="365125"/>
            <a:ext cx="10515600" cy="1325563"/>
          </a:xfrm>
        </p:spPr>
        <p:txBody>
          <a:bodyPr/>
          <a:lstStyle/>
          <a:p>
            <a:r>
              <a:rPr lang="en-US" dirty="0"/>
              <a:t>System Testing</a:t>
            </a:r>
          </a:p>
        </p:txBody>
      </p:sp>
      <p:sp>
        <p:nvSpPr>
          <p:cNvPr id="3" name="Content Placeholder 2">
            <a:extLst>
              <a:ext uri="{FF2B5EF4-FFF2-40B4-BE49-F238E27FC236}">
                <a16:creationId xmlns:a16="http://schemas.microsoft.com/office/drawing/2014/main" id="{C52FC34B-FC3D-8AA6-87EB-1698302EBF4A}"/>
              </a:ext>
            </a:extLst>
          </p:cNvPr>
          <p:cNvSpPr>
            <a:spLocks noGrp="1"/>
          </p:cNvSpPr>
          <p:nvPr>
            <p:ph idx="1"/>
          </p:nvPr>
        </p:nvSpPr>
        <p:spPr>
          <a:xfrm>
            <a:off x="1120000" y="1825625"/>
            <a:ext cx="10233800" cy="4667250"/>
          </a:xfrm>
        </p:spPr>
        <p:txBody>
          <a:bodyPr>
            <a:normAutofit/>
          </a:bodyPr>
          <a:lstStyle/>
          <a:p>
            <a:r>
              <a:rPr lang="en-US" dirty="0"/>
              <a:t>“Act like a user of this application trying to break it.  Create different inputs that test error checking. ”</a:t>
            </a:r>
          </a:p>
          <a:p>
            <a:r>
              <a:rPr lang="en-US" dirty="0"/>
              <a:t>Generated stress test with 35 tests</a:t>
            </a:r>
          </a:p>
          <a:p>
            <a:r>
              <a:rPr lang="en-US" dirty="0"/>
              <a:t>Many of the tests found issues!</a:t>
            </a:r>
          </a:p>
          <a:p>
            <a:endParaRPr lang="en-US" dirty="0"/>
          </a:p>
          <a:p>
            <a:r>
              <a:rPr lang="en-US" dirty="0"/>
              <a:t>Best practice: </a:t>
            </a:r>
          </a:p>
          <a:p>
            <a:pPr lvl="1"/>
            <a:r>
              <a:rPr lang="en-US" dirty="0"/>
              <a:t>Have your system prompt instruct the Agent to write tests before writing code</a:t>
            </a:r>
          </a:p>
          <a:p>
            <a:pPr lvl="1"/>
            <a:r>
              <a:rPr lang="en-US" dirty="0"/>
              <a:t>Then only generate code that passes those tests</a:t>
            </a:r>
          </a:p>
        </p:txBody>
      </p:sp>
      <p:pic>
        <p:nvPicPr>
          <p:cNvPr id="5" name="Picture 4">
            <a:extLst>
              <a:ext uri="{FF2B5EF4-FFF2-40B4-BE49-F238E27FC236}">
                <a16:creationId xmlns:a16="http://schemas.microsoft.com/office/drawing/2014/main" id="{B82EC037-A127-7985-FBBA-493A92B2F6E9}"/>
              </a:ext>
            </a:extLst>
          </p:cNvPr>
          <p:cNvPicPr>
            <a:picLocks noChangeAspect="1"/>
          </p:cNvPicPr>
          <p:nvPr/>
        </p:nvPicPr>
        <p:blipFill>
          <a:blip r:embed="rId2"/>
          <a:stretch>
            <a:fillRect/>
          </a:stretch>
        </p:blipFill>
        <p:spPr>
          <a:xfrm>
            <a:off x="7693706" y="1027906"/>
            <a:ext cx="4008467" cy="5616427"/>
          </a:xfrm>
          <a:prstGeom prst="rect">
            <a:avLst/>
          </a:prstGeom>
        </p:spPr>
      </p:pic>
    </p:spTree>
    <p:extLst>
      <p:ext uri="{BB962C8B-B14F-4D97-AF65-F5344CB8AC3E}">
        <p14:creationId xmlns:p14="http://schemas.microsoft.com/office/powerpoint/2010/main" val="27981745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3BFE0-FC45-DE74-FF09-AC9171547D1A}"/>
              </a:ext>
            </a:extLst>
          </p:cNvPr>
          <p:cNvSpPr>
            <a:spLocks noGrp="1"/>
          </p:cNvSpPr>
          <p:nvPr>
            <p:ph type="title"/>
          </p:nvPr>
        </p:nvSpPr>
        <p:spPr>
          <a:xfrm>
            <a:off x="838200" y="365125"/>
            <a:ext cx="10515600" cy="1325563"/>
          </a:xfrm>
        </p:spPr>
        <p:txBody>
          <a:bodyPr/>
          <a:lstStyle/>
          <a:p>
            <a:r>
              <a:rPr lang="en-US" dirty="0"/>
              <a:t>Context Metaphor: Target Practice</a:t>
            </a:r>
          </a:p>
        </p:txBody>
      </p:sp>
      <p:sp>
        <p:nvSpPr>
          <p:cNvPr id="3" name="Content Placeholder 2">
            <a:extLst>
              <a:ext uri="{FF2B5EF4-FFF2-40B4-BE49-F238E27FC236}">
                <a16:creationId xmlns:a16="http://schemas.microsoft.com/office/drawing/2014/main" id="{2548D022-5CF5-E54C-F669-BBDB5BDF150D}"/>
              </a:ext>
            </a:extLst>
          </p:cNvPr>
          <p:cNvSpPr>
            <a:spLocks noGrp="1"/>
          </p:cNvSpPr>
          <p:nvPr>
            <p:ph idx="1"/>
          </p:nvPr>
        </p:nvSpPr>
        <p:spPr>
          <a:xfrm>
            <a:off x="379419" y="1889793"/>
            <a:ext cx="10233025" cy="4667250"/>
          </a:xfrm>
        </p:spPr>
        <p:txBody>
          <a:bodyPr/>
          <a:lstStyle/>
          <a:p>
            <a:r>
              <a:rPr lang="en-US" dirty="0"/>
              <a:t>When you write a prompt and provide context, you are giving the LLM a target</a:t>
            </a:r>
          </a:p>
          <a:p>
            <a:r>
              <a:rPr lang="en-US" dirty="0"/>
              <a:t>More context and specificity will SHRINK your target</a:t>
            </a:r>
          </a:p>
          <a:p>
            <a:r>
              <a:rPr lang="en-US" dirty="0"/>
              <a:t>Not all AI can hit every target</a:t>
            </a:r>
          </a:p>
          <a:p>
            <a:r>
              <a:rPr lang="en-US" dirty="0"/>
              <a:t>Context is critical to enable the AI to hit the target</a:t>
            </a:r>
          </a:p>
          <a:p>
            <a:endParaRPr lang="en-US" dirty="0"/>
          </a:p>
          <a:p>
            <a:r>
              <a:rPr lang="en-US" dirty="0"/>
              <a:t>Too much specificity can lead to micromanagement</a:t>
            </a:r>
          </a:p>
        </p:txBody>
      </p:sp>
      <p:pic>
        <p:nvPicPr>
          <p:cNvPr id="7" name="Picture 6">
            <a:extLst>
              <a:ext uri="{FF2B5EF4-FFF2-40B4-BE49-F238E27FC236}">
                <a16:creationId xmlns:a16="http://schemas.microsoft.com/office/drawing/2014/main" id="{465E84DA-D275-AEF7-E9E0-3B747F3685A0}"/>
              </a:ext>
            </a:extLst>
          </p:cNvPr>
          <p:cNvPicPr>
            <a:picLocks noChangeAspect="1"/>
          </p:cNvPicPr>
          <p:nvPr/>
        </p:nvPicPr>
        <p:blipFill>
          <a:blip r:embed="rId3"/>
          <a:stretch>
            <a:fillRect/>
          </a:stretch>
        </p:blipFill>
        <p:spPr>
          <a:xfrm>
            <a:off x="8779438" y="3429000"/>
            <a:ext cx="3033143" cy="2261460"/>
          </a:xfrm>
          <a:prstGeom prst="rect">
            <a:avLst/>
          </a:prstGeom>
        </p:spPr>
      </p:pic>
    </p:spTree>
    <p:extLst>
      <p:ext uri="{BB962C8B-B14F-4D97-AF65-F5344CB8AC3E}">
        <p14:creationId xmlns:p14="http://schemas.microsoft.com/office/powerpoint/2010/main" val="30665314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BF4829-14C4-1A90-64E8-E231E69F3F58}"/>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CA0A0DB0-9E3E-E6F2-E3E6-C82B817BE25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26F8657-59C4-2C32-B9DB-2C1FFA0542E3}"/>
              </a:ext>
            </a:extLst>
          </p:cNvPr>
          <p:cNvPicPr>
            <a:picLocks noChangeAspect="1"/>
          </p:cNvPicPr>
          <p:nvPr/>
        </p:nvPicPr>
        <p:blipFill>
          <a:blip r:embed="rId2"/>
          <a:stretch>
            <a:fillRect/>
          </a:stretch>
        </p:blipFill>
        <p:spPr>
          <a:xfrm>
            <a:off x="23898" y="0"/>
            <a:ext cx="12144203" cy="6858000"/>
          </a:xfrm>
          <a:prstGeom prst="rect">
            <a:avLst/>
          </a:prstGeom>
        </p:spPr>
      </p:pic>
    </p:spTree>
    <p:extLst>
      <p:ext uri="{BB962C8B-B14F-4D97-AF65-F5344CB8AC3E}">
        <p14:creationId xmlns:p14="http://schemas.microsoft.com/office/powerpoint/2010/main" val="42655337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sp>
        <p:nvSpPr>
          <p:cNvPr id="1268" name="Google Shape;1268;p78"/>
          <p:cNvSpPr txBox="1">
            <a:spLocks noGrp="1"/>
          </p:cNvSpPr>
          <p:nvPr>
            <p:ph type="title"/>
          </p:nvPr>
        </p:nvSpPr>
        <p:spPr>
          <a:xfrm>
            <a:off x="838200" y="0"/>
            <a:ext cx="10515600" cy="838200"/>
          </a:xfrm>
          <a:noFill/>
          <a:ln>
            <a:noFill/>
          </a:ln>
        </p:spPr>
        <p:txBody>
          <a:bodyPr spcFirstLastPara="1" vert="horz" wrap="square" lIns="30475" tIns="15233" rIns="30475" bIns="15233" rtlCol="0" anchor="b" anchorCtr="0">
            <a:normAutofit/>
          </a:bodyPr>
          <a:lstStyle/>
          <a:p>
            <a:r>
              <a:rPr lang="en-US" dirty="0"/>
              <a:t>Generative AI Boom</a:t>
            </a:r>
          </a:p>
        </p:txBody>
      </p:sp>
      <p:sp>
        <p:nvSpPr>
          <p:cNvPr id="1269" name="Google Shape;1269;p78"/>
          <p:cNvSpPr txBox="1">
            <a:spLocks noGrp="1"/>
          </p:cNvSpPr>
          <p:nvPr>
            <p:ph type="body" idx="1"/>
          </p:nvPr>
        </p:nvSpPr>
        <p:spPr>
          <a:xfrm>
            <a:off x="838200" y="829056"/>
            <a:ext cx="10515600" cy="469392"/>
          </a:xfrm>
          <a:noFill/>
          <a:ln>
            <a:noFill/>
          </a:ln>
        </p:spPr>
        <p:txBody>
          <a:bodyPr spcFirstLastPara="1" vert="horz" wrap="square" lIns="30475" tIns="15233" rIns="30475" bIns="15233" rtlCol="0" anchor="t" anchorCtr="0">
            <a:noAutofit/>
          </a:bodyPr>
          <a:lstStyle/>
          <a:p>
            <a:r>
              <a:rPr lang="en-US"/>
              <a:t>Arbitrary Function Approximation</a:t>
            </a:r>
          </a:p>
        </p:txBody>
      </p:sp>
      <p:pic>
        <p:nvPicPr>
          <p:cNvPr id="1267" name="Google Shape;1267;p78"/>
          <p:cNvPicPr preferRelativeResize="0">
            <a:picLocks noGrp="1"/>
          </p:cNvPicPr>
          <p:nvPr>
            <p:ph type="pic" idx="2"/>
          </p:nvPr>
        </p:nvPicPr>
        <p:blipFill rotWithShape="1">
          <a:blip r:embed="rId3">
            <a:alphaModFix/>
          </a:blip>
          <a:srcRect t="10485" b="10485"/>
          <a:stretch/>
        </p:blipFill>
        <p:spPr>
          <a:xfrm>
            <a:off x="2020883" y="1616604"/>
            <a:ext cx="8150234" cy="4006612"/>
          </a:xfrm>
          <a:solidFill>
            <a:srgbClr val="F2F2F2">
              <a:alpha val="60780"/>
            </a:srgbClr>
          </a:solidFill>
          <a:ln>
            <a:noFill/>
          </a:ln>
        </p:spPr>
      </p:pic>
      <p:sp>
        <p:nvSpPr>
          <p:cNvPr id="5" name="Text Placeholder 4">
            <a:extLst>
              <a:ext uri="{FF2B5EF4-FFF2-40B4-BE49-F238E27FC236}">
                <a16:creationId xmlns:a16="http://schemas.microsoft.com/office/drawing/2014/main" id="{B19BDDC9-B243-F841-3B8B-49F00D84C222}"/>
              </a:ext>
            </a:extLst>
          </p:cNvPr>
          <p:cNvSpPr>
            <a:spLocks noGrp="1"/>
          </p:cNvSpPr>
          <p:nvPr>
            <p:ph type="body" idx="3"/>
          </p:nvPr>
        </p:nvSpPr>
        <p:spPr/>
        <p:txBody>
          <a:bodyPr/>
          <a:lstStyle/>
          <a:p>
            <a:endParaRPr lang="en-US"/>
          </a:p>
        </p:txBody>
      </p:sp>
      <p:sp>
        <p:nvSpPr>
          <p:cNvPr id="6" name="Text Placeholder 5">
            <a:extLst>
              <a:ext uri="{FF2B5EF4-FFF2-40B4-BE49-F238E27FC236}">
                <a16:creationId xmlns:a16="http://schemas.microsoft.com/office/drawing/2014/main" id="{741B32B1-F69B-2EF6-47A1-8B9EF92BDA51}"/>
              </a:ext>
            </a:extLst>
          </p:cNvPr>
          <p:cNvSpPr>
            <a:spLocks noGrp="1"/>
          </p:cNvSpPr>
          <p:nvPr>
            <p:ph type="body" idx="4"/>
          </p:nvPr>
        </p:nvSpPr>
        <p:spPr/>
        <p:txBody>
          <a:bodyPr/>
          <a:lstStyle/>
          <a:p>
            <a:endParaRPr lang="en-US"/>
          </a:p>
        </p:txBody>
      </p:sp>
      <p:pic>
        <p:nvPicPr>
          <p:cNvPr id="1270" name="Google Shape;1270;p78"/>
          <p:cNvPicPr preferRelativeResize="0"/>
          <p:nvPr/>
        </p:nvPicPr>
        <p:blipFill>
          <a:blip r:embed="rId4">
            <a:alphaModFix/>
          </a:blip>
          <a:stretch>
            <a:fillRect/>
          </a:stretch>
        </p:blipFill>
        <p:spPr>
          <a:xfrm>
            <a:off x="11565180" y="6535817"/>
            <a:ext cx="454934" cy="1539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istory of AI – from Winter to Winter – Jay">
            <a:extLst>
              <a:ext uri="{FF2B5EF4-FFF2-40B4-BE49-F238E27FC236}">
                <a16:creationId xmlns:a16="http://schemas.microsoft.com/office/drawing/2014/main" id="{60086822-0B3D-A8F4-6155-C8E62B02E9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31" t="2769" r="711" b="4031"/>
          <a:stretch/>
        </p:blipFill>
        <p:spPr bwMode="auto">
          <a:xfrm>
            <a:off x="6677966" y="3427293"/>
            <a:ext cx="5026464" cy="320051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27" name="Rectangle 2"/>
          <p:cNvSpPr>
            <a:spLocks noGrp="1" noChangeArrowheads="1"/>
          </p:cNvSpPr>
          <p:nvPr>
            <p:ph type="title"/>
          </p:nvPr>
        </p:nvSpPr>
        <p:spPr>
          <a:xfrm>
            <a:off x="838200" y="365125"/>
            <a:ext cx="10515600" cy="1325563"/>
          </a:xfrm>
        </p:spPr>
        <p:txBody>
          <a:bodyPr/>
          <a:lstStyle/>
          <a:p>
            <a:r>
              <a:rPr lang="en-US"/>
              <a:t>A (Short) History of AI</a:t>
            </a:r>
          </a:p>
        </p:txBody>
      </p:sp>
      <p:sp>
        <p:nvSpPr>
          <p:cNvPr id="569347" name="Rectangle 3"/>
          <p:cNvSpPr>
            <a:spLocks noGrp="1" noChangeArrowheads="1"/>
          </p:cNvSpPr>
          <p:nvPr>
            <p:ph idx="1"/>
          </p:nvPr>
        </p:nvSpPr>
        <p:spPr>
          <a:xfrm>
            <a:off x="1120000" y="1825625"/>
            <a:ext cx="10233800" cy="4667250"/>
          </a:xfrm>
        </p:spPr>
        <p:txBody>
          <a:bodyPr>
            <a:noAutofit/>
          </a:bodyPr>
          <a:lstStyle/>
          <a:p>
            <a:r>
              <a:rPr lang="en-US" sz="1800" dirty="0"/>
              <a:t>1940-1970: Good Old Fashioned Artificial Intelligence</a:t>
            </a:r>
          </a:p>
          <a:p>
            <a:pPr lvl="1"/>
            <a:r>
              <a:rPr lang="en-US" sz="1600" dirty="0"/>
              <a:t>McCulloch &amp; Pitts: Boolean circuit model of brain</a:t>
            </a:r>
          </a:p>
          <a:p>
            <a:pPr lvl="1"/>
            <a:r>
              <a:rPr lang="en-US" sz="1600" dirty="0"/>
              <a:t>Turing's “Computing Machinery and Intelligence”</a:t>
            </a:r>
          </a:p>
          <a:p>
            <a:pPr lvl="1"/>
            <a:r>
              <a:rPr lang="en-US" sz="1600" dirty="0"/>
              <a:t>1956 Dartmouth meeting: “Artificial Intelligence” adopted</a:t>
            </a:r>
          </a:p>
          <a:p>
            <a:pPr lvl="1"/>
            <a:endParaRPr lang="en-US" sz="1600" dirty="0"/>
          </a:p>
          <a:p>
            <a:pPr lvl="1"/>
            <a:endParaRPr lang="en-US" sz="1600" dirty="0"/>
          </a:p>
          <a:p>
            <a:r>
              <a:rPr lang="en-US" sz="1800" dirty="0"/>
              <a:t>1970-2000: Knowledge-based Expert Systems</a:t>
            </a:r>
          </a:p>
          <a:p>
            <a:pPr lvl="1"/>
            <a:r>
              <a:rPr lang="en-US" sz="1600" dirty="0"/>
              <a:t>Early development of knowledge-based systems</a:t>
            </a:r>
          </a:p>
          <a:p>
            <a:pPr lvl="1"/>
            <a:r>
              <a:rPr lang="en-US" sz="1600" dirty="0"/>
              <a:t>Expert systems industry booms, then busts</a:t>
            </a:r>
          </a:p>
          <a:p>
            <a:pPr lvl="1"/>
            <a:endParaRPr lang="en-US" sz="1600" dirty="0"/>
          </a:p>
          <a:p>
            <a:r>
              <a:rPr lang="en-US" sz="1800" dirty="0"/>
              <a:t>2000-Today: ML/Deep Learning Revolution</a:t>
            </a:r>
          </a:p>
          <a:p>
            <a:pPr lvl="1"/>
            <a:r>
              <a:rPr lang="en-US" sz="1600" dirty="0"/>
              <a:t>Resurgence of ML and statistical methods</a:t>
            </a:r>
          </a:p>
          <a:p>
            <a:pPr lvl="1"/>
            <a:r>
              <a:rPr lang="en-US" sz="1600" dirty="0"/>
              <a:t>DARPA Grand Challenge for Autonomous Vehicles</a:t>
            </a:r>
          </a:p>
          <a:p>
            <a:pPr lvl="1"/>
            <a:r>
              <a:rPr lang="en-US" sz="1600" dirty="0"/>
              <a:t>2012 Deep Learning Revolution starts </a:t>
            </a:r>
          </a:p>
          <a:p>
            <a:pPr lvl="1"/>
            <a:r>
              <a:rPr lang="en-US" sz="1600" dirty="0"/>
              <a:t>Rapid innovation acceleration</a:t>
            </a:r>
          </a:p>
        </p:txBody>
      </p:sp>
    </p:spTree>
    <p:extLst>
      <p:ext uri="{BB962C8B-B14F-4D97-AF65-F5344CB8AC3E}">
        <p14:creationId xmlns:p14="http://schemas.microsoft.com/office/powerpoint/2010/main" val="137776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CF4C6-276E-D829-C7C5-D49E24D926FA}"/>
              </a:ext>
            </a:extLst>
          </p:cNvPr>
          <p:cNvSpPr>
            <a:spLocks noGrp="1"/>
          </p:cNvSpPr>
          <p:nvPr>
            <p:ph type="title"/>
          </p:nvPr>
        </p:nvSpPr>
        <p:spPr>
          <a:xfrm>
            <a:off x="838200" y="365125"/>
            <a:ext cx="10515600" cy="1325563"/>
          </a:xfrm>
        </p:spPr>
        <p:txBody>
          <a:bodyPr/>
          <a:lstStyle/>
          <a:p>
            <a:r>
              <a:rPr lang="en-US" dirty="0"/>
              <a:t>Vibe Coding Use Cases </a:t>
            </a:r>
          </a:p>
        </p:txBody>
      </p:sp>
      <p:sp>
        <p:nvSpPr>
          <p:cNvPr id="3" name="Content Placeholder 2">
            <a:extLst>
              <a:ext uri="{FF2B5EF4-FFF2-40B4-BE49-F238E27FC236}">
                <a16:creationId xmlns:a16="http://schemas.microsoft.com/office/drawing/2014/main" id="{A66E619C-5B58-54E5-1D3B-8DB45AB08534}"/>
              </a:ext>
            </a:extLst>
          </p:cNvPr>
          <p:cNvSpPr>
            <a:spLocks noGrp="1"/>
          </p:cNvSpPr>
          <p:nvPr>
            <p:ph idx="1"/>
          </p:nvPr>
        </p:nvSpPr>
        <p:spPr>
          <a:xfrm>
            <a:off x="1120000" y="1825625"/>
            <a:ext cx="10233800" cy="4667250"/>
          </a:xfrm>
        </p:spPr>
        <p:txBody>
          <a:bodyPr>
            <a:normAutofit fontScale="92500" lnSpcReduction="20000"/>
          </a:bodyPr>
          <a:lstStyle/>
          <a:p>
            <a:r>
              <a:rPr lang="en-US" dirty="0"/>
              <a:t>Code Generation</a:t>
            </a:r>
          </a:p>
          <a:p>
            <a:pPr lvl="1"/>
            <a:r>
              <a:rPr lang="en-US" dirty="0"/>
              <a:t>Auto-completion (more than just one line)</a:t>
            </a:r>
          </a:p>
          <a:p>
            <a:pPr lvl="1"/>
            <a:r>
              <a:rPr lang="en-US" dirty="0"/>
              <a:t>Code AND comments</a:t>
            </a:r>
          </a:p>
          <a:p>
            <a:r>
              <a:rPr lang="en-US" dirty="0"/>
              <a:t>Explaining Code/MR</a:t>
            </a:r>
          </a:p>
          <a:p>
            <a:r>
              <a:rPr lang="en-US" dirty="0"/>
              <a:t>Language Translation</a:t>
            </a:r>
          </a:p>
          <a:p>
            <a:r>
              <a:rPr lang="en-US" dirty="0"/>
              <a:t>Debugging</a:t>
            </a:r>
          </a:p>
          <a:p>
            <a:r>
              <a:rPr lang="en-US" dirty="0"/>
              <a:t>Refactoring</a:t>
            </a:r>
          </a:p>
          <a:p>
            <a:r>
              <a:rPr lang="en-US" dirty="0"/>
              <a:t>Test Generation</a:t>
            </a:r>
          </a:p>
          <a:p>
            <a:r>
              <a:rPr lang="en-US" dirty="0"/>
              <a:t>Code Reviews</a:t>
            </a:r>
          </a:p>
          <a:p>
            <a:pPr lvl="1"/>
            <a:r>
              <a:rPr lang="en-US" dirty="0"/>
              <a:t>What to review</a:t>
            </a:r>
          </a:p>
          <a:p>
            <a:pPr lvl="1"/>
            <a:r>
              <a:rPr lang="en-US" dirty="0"/>
              <a:t>Who to include in the MR</a:t>
            </a:r>
          </a:p>
          <a:p>
            <a:r>
              <a:rPr lang="en-US" dirty="0"/>
              <a:t>Summarization of issues, conversion into PBIs</a:t>
            </a:r>
          </a:p>
          <a:p>
            <a:endParaRPr lang="en-US" dirty="0"/>
          </a:p>
        </p:txBody>
      </p:sp>
      <p:pic>
        <p:nvPicPr>
          <p:cNvPr id="1028" name="Picture 4" descr="Vibe Coding Moves Into the Mainstream - The National CIO Review">
            <a:extLst>
              <a:ext uri="{FF2B5EF4-FFF2-40B4-BE49-F238E27FC236}">
                <a16:creationId xmlns:a16="http://schemas.microsoft.com/office/drawing/2014/main" id="{B2BF0152-2EB1-47DD-7E67-DE530CA3A5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5699" y="2454187"/>
            <a:ext cx="4003289" cy="2668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7202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2FFBCD-8EEE-0601-2D31-9F8F579D17CE}"/>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DFAA11AE-44AC-FED4-3836-9E8DBB6E2C4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0D0A6F8-4E67-AF9D-7F5E-5DB2F0784C25}"/>
              </a:ext>
            </a:extLst>
          </p:cNvPr>
          <p:cNvPicPr>
            <a:picLocks noChangeAspect="1"/>
          </p:cNvPicPr>
          <p:nvPr/>
        </p:nvPicPr>
        <p:blipFill>
          <a:blip r:embed="rId2"/>
          <a:stretch>
            <a:fillRect/>
          </a:stretch>
        </p:blipFill>
        <p:spPr>
          <a:xfrm>
            <a:off x="0" y="760014"/>
            <a:ext cx="12192000" cy="5337972"/>
          </a:xfrm>
          <a:prstGeom prst="rect">
            <a:avLst/>
          </a:prstGeom>
        </p:spPr>
      </p:pic>
    </p:spTree>
    <p:extLst>
      <p:ext uri="{BB962C8B-B14F-4D97-AF65-F5344CB8AC3E}">
        <p14:creationId xmlns:p14="http://schemas.microsoft.com/office/powerpoint/2010/main" val="28927169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BB867E-EB29-D97F-1D7B-4E26B78E786E}"/>
              </a:ext>
            </a:extLst>
          </p:cNvPr>
          <p:cNvSpPr>
            <a:spLocks noGrp="1"/>
          </p:cNvSpPr>
          <p:nvPr>
            <p:ph type="title"/>
          </p:nvPr>
        </p:nvSpPr>
        <p:spPr>
          <a:xfrm>
            <a:off x="838200" y="365125"/>
            <a:ext cx="10515600" cy="1325563"/>
          </a:xfrm>
        </p:spPr>
        <p:txBody>
          <a:bodyPr>
            <a:normAutofit fontScale="90000"/>
          </a:bodyPr>
          <a:lstStyle/>
          <a:p>
            <a:r>
              <a:rPr lang="en-US" dirty="0"/>
              <a:t>Data               Information     Knowledge</a:t>
            </a:r>
          </a:p>
        </p:txBody>
      </p:sp>
      <p:sp>
        <p:nvSpPr>
          <p:cNvPr id="6" name="Content Placeholder 5">
            <a:extLst>
              <a:ext uri="{FF2B5EF4-FFF2-40B4-BE49-F238E27FC236}">
                <a16:creationId xmlns:a16="http://schemas.microsoft.com/office/drawing/2014/main" id="{A16A00B0-FCB7-35EA-4241-18B96FDBC14C}"/>
              </a:ext>
            </a:extLst>
          </p:cNvPr>
          <p:cNvSpPr>
            <a:spLocks noGrp="1"/>
          </p:cNvSpPr>
          <p:nvPr>
            <p:ph sz="half" idx="1"/>
          </p:nvPr>
        </p:nvSpPr>
        <p:spPr>
          <a:xfrm>
            <a:off x="1120000" y="1825625"/>
            <a:ext cx="5025216" cy="4667250"/>
          </a:xfrm>
        </p:spPr>
        <p:txBody>
          <a:bodyPr/>
          <a:lstStyle/>
          <a:p>
            <a:r>
              <a:rPr lang="en-US" dirty="0"/>
              <a:t>Qualitative or quantitative</a:t>
            </a:r>
          </a:p>
          <a:p>
            <a:r>
              <a:rPr lang="en-US" dirty="0"/>
              <a:t>Raw results</a:t>
            </a:r>
          </a:p>
          <a:p>
            <a:r>
              <a:rPr lang="en-US" dirty="0"/>
              <a:t>Lacks meaning in its native form</a:t>
            </a:r>
          </a:p>
          <a:p>
            <a:endParaRPr lang="en-US" dirty="0"/>
          </a:p>
        </p:txBody>
      </p:sp>
      <p:sp>
        <p:nvSpPr>
          <p:cNvPr id="7" name="Content Placeholder 6">
            <a:extLst>
              <a:ext uri="{FF2B5EF4-FFF2-40B4-BE49-F238E27FC236}">
                <a16:creationId xmlns:a16="http://schemas.microsoft.com/office/drawing/2014/main" id="{79B64A83-084F-34D5-C378-C69A744C2CD8}"/>
              </a:ext>
            </a:extLst>
          </p:cNvPr>
          <p:cNvSpPr>
            <a:spLocks noGrp="1"/>
          </p:cNvSpPr>
          <p:nvPr>
            <p:ph sz="half" idx="2"/>
          </p:nvPr>
        </p:nvSpPr>
        <p:spPr>
          <a:xfrm>
            <a:off x="6319840" y="1825625"/>
            <a:ext cx="5033960" cy="4667250"/>
          </a:xfrm>
        </p:spPr>
        <p:txBody>
          <a:bodyPr/>
          <a:lstStyle/>
          <a:p>
            <a:r>
              <a:rPr lang="en-US" dirty="0"/>
              <a:t>Structured and processed data</a:t>
            </a:r>
          </a:p>
          <a:p>
            <a:r>
              <a:rPr lang="en-US" dirty="0"/>
              <a:t>Includes context</a:t>
            </a:r>
          </a:p>
          <a:p>
            <a:r>
              <a:rPr lang="en-US" dirty="0"/>
              <a:t>Tangible facts derived from data</a:t>
            </a:r>
          </a:p>
        </p:txBody>
      </p:sp>
      <p:sp>
        <p:nvSpPr>
          <p:cNvPr id="8" name="Content Placeholder 6">
            <a:extLst>
              <a:ext uri="{FF2B5EF4-FFF2-40B4-BE49-F238E27FC236}">
                <a16:creationId xmlns:a16="http://schemas.microsoft.com/office/drawing/2014/main" id="{1A6A38B4-1617-9D1D-0E71-FE3ACDFD98DA}"/>
              </a:ext>
            </a:extLst>
          </p:cNvPr>
          <p:cNvSpPr txBox="1">
            <a:spLocks/>
          </p:cNvSpPr>
          <p:nvPr/>
        </p:nvSpPr>
        <p:spPr>
          <a:xfrm>
            <a:off x="7514190" y="2257424"/>
            <a:ext cx="4220610" cy="4351241"/>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Necessary for rational decision-making</a:t>
            </a:r>
          </a:p>
          <a:p>
            <a:r>
              <a:rPr lang="en-US" dirty="0"/>
              <a:t>Derived from information</a:t>
            </a:r>
          </a:p>
          <a:p>
            <a:r>
              <a:rPr lang="en-US" dirty="0"/>
              <a:t>Augmented by context &amp; subject matter expertise</a:t>
            </a:r>
          </a:p>
        </p:txBody>
      </p:sp>
      <p:pic>
        <p:nvPicPr>
          <p:cNvPr id="1026" name="Picture 2" descr="Data Icon PNG Images, Free Transparent Data Icon Download - KindPNG">
            <a:extLst>
              <a:ext uri="{FF2B5EF4-FFF2-40B4-BE49-F238E27FC236}">
                <a16:creationId xmlns:a16="http://schemas.microsoft.com/office/drawing/2014/main" id="{9B17D431-3761-A276-AD45-B34685ACE3D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383666" y="245573"/>
            <a:ext cx="1255310" cy="12059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nalytics Analysis Statistics Searching Gray Icon Stock Illustration -  Download Image Now - iStock">
            <a:extLst>
              <a:ext uri="{FF2B5EF4-FFF2-40B4-BE49-F238E27FC236}">
                <a16:creationId xmlns:a16="http://schemas.microsoft.com/office/drawing/2014/main" id="{8E3CA51E-35EC-B3A9-FB1F-36C2525FF09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814135" y="291570"/>
            <a:ext cx="1205975" cy="12059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3694B76-2D4D-9D37-E047-FEDAE0FB00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82299" y="106560"/>
            <a:ext cx="1484002" cy="14840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DA6AFF0-3A42-F690-1E63-873B081F92A4}"/>
              </a:ext>
            </a:extLst>
          </p:cNvPr>
          <p:cNvSpPr txBox="1"/>
          <p:nvPr/>
        </p:nvSpPr>
        <p:spPr>
          <a:xfrm>
            <a:off x="1751789" y="5381611"/>
            <a:ext cx="9373528" cy="523220"/>
          </a:xfrm>
          <a:prstGeom prst="rect">
            <a:avLst/>
          </a:prstGeom>
          <a:noFill/>
        </p:spPr>
        <p:txBody>
          <a:bodyPr wrap="none" rtlCol="0">
            <a:spAutoFit/>
          </a:bodyPr>
          <a:lstStyle/>
          <a:p>
            <a:r>
              <a:rPr lang="en-US" sz="2800" dirty="0"/>
              <a:t>Which of these are employers expecting you to use/generate?  </a:t>
            </a:r>
          </a:p>
        </p:txBody>
      </p:sp>
    </p:spTree>
    <p:extLst>
      <p:ext uri="{BB962C8B-B14F-4D97-AF65-F5344CB8AC3E}">
        <p14:creationId xmlns:p14="http://schemas.microsoft.com/office/powerpoint/2010/main" val="246105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93B19-0729-9231-E26C-9C392BB1F29B}"/>
              </a:ext>
            </a:extLst>
          </p:cNvPr>
          <p:cNvSpPr>
            <a:spLocks noGrp="1"/>
          </p:cNvSpPr>
          <p:nvPr>
            <p:ph type="title"/>
          </p:nvPr>
        </p:nvSpPr>
        <p:spPr>
          <a:xfrm>
            <a:off x="838200" y="365125"/>
            <a:ext cx="10515600" cy="1325563"/>
          </a:xfrm>
        </p:spPr>
        <p:txBody>
          <a:bodyPr/>
          <a:lstStyle/>
          <a:p>
            <a:r>
              <a:rPr lang="en-US" dirty="0"/>
              <a:t>Vibe Coding Challenges?</a:t>
            </a:r>
          </a:p>
        </p:txBody>
      </p:sp>
      <p:sp>
        <p:nvSpPr>
          <p:cNvPr id="3" name="Content Placeholder 2">
            <a:extLst>
              <a:ext uri="{FF2B5EF4-FFF2-40B4-BE49-F238E27FC236}">
                <a16:creationId xmlns:a16="http://schemas.microsoft.com/office/drawing/2014/main" id="{4083376E-5DCA-13DF-A535-092662690589}"/>
              </a:ext>
            </a:extLst>
          </p:cNvPr>
          <p:cNvSpPr>
            <a:spLocks noGrp="1"/>
          </p:cNvSpPr>
          <p:nvPr>
            <p:ph idx="1"/>
          </p:nvPr>
        </p:nvSpPr>
        <p:spPr>
          <a:xfrm>
            <a:off x="1120000" y="1825625"/>
            <a:ext cx="10233800" cy="4667250"/>
          </a:xfrm>
        </p:spPr>
        <p:txBody>
          <a:bodyPr>
            <a:normAutofit/>
          </a:bodyPr>
          <a:lstStyle/>
          <a:p>
            <a:r>
              <a:rPr lang="en-US" dirty="0"/>
              <a:t>Code quality issues</a:t>
            </a:r>
          </a:p>
          <a:p>
            <a:r>
              <a:rPr lang="en-US" dirty="0"/>
              <a:t>Hallucinations</a:t>
            </a:r>
          </a:p>
          <a:p>
            <a:r>
              <a:rPr lang="en-US" dirty="0"/>
              <a:t>Code security issues</a:t>
            </a:r>
          </a:p>
          <a:p>
            <a:r>
              <a:rPr lang="en-US" dirty="0"/>
              <a:t>Inability to deal with complex tasks</a:t>
            </a:r>
          </a:p>
          <a:p>
            <a:r>
              <a:rPr lang="en-US" dirty="0"/>
              <a:t>Debuggability</a:t>
            </a:r>
          </a:p>
          <a:p>
            <a:r>
              <a:rPr lang="en-US" dirty="0"/>
              <a:t>Maintainability</a:t>
            </a:r>
          </a:p>
          <a:p>
            <a:r>
              <a:rPr lang="en-US" dirty="0"/>
              <a:t>Testability</a:t>
            </a:r>
          </a:p>
          <a:p>
            <a:r>
              <a:rPr lang="en-US" dirty="0"/>
              <a:t>Sunk Cost Fallacy</a:t>
            </a:r>
          </a:p>
          <a:p>
            <a:endParaRPr lang="en-US" dirty="0"/>
          </a:p>
        </p:txBody>
      </p:sp>
      <p:pic>
        <p:nvPicPr>
          <p:cNvPr id="5" name="Picture 4">
            <a:extLst>
              <a:ext uri="{FF2B5EF4-FFF2-40B4-BE49-F238E27FC236}">
                <a16:creationId xmlns:a16="http://schemas.microsoft.com/office/drawing/2014/main" id="{2F4E642A-E4B6-86B5-5908-EA08B5D1A36C}"/>
              </a:ext>
            </a:extLst>
          </p:cNvPr>
          <p:cNvPicPr>
            <a:picLocks noChangeAspect="1"/>
          </p:cNvPicPr>
          <p:nvPr/>
        </p:nvPicPr>
        <p:blipFill>
          <a:blip r:embed="rId3"/>
          <a:stretch>
            <a:fillRect/>
          </a:stretch>
        </p:blipFill>
        <p:spPr>
          <a:xfrm>
            <a:off x="8580579" y="1908020"/>
            <a:ext cx="2490646" cy="2808359"/>
          </a:xfrm>
          <a:prstGeom prst="rect">
            <a:avLst/>
          </a:prstGeom>
        </p:spPr>
      </p:pic>
      <p:sp>
        <p:nvSpPr>
          <p:cNvPr id="4" name="TextBox 3">
            <a:extLst>
              <a:ext uri="{FF2B5EF4-FFF2-40B4-BE49-F238E27FC236}">
                <a16:creationId xmlns:a16="http://schemas.microsoft.com/office/drawing/2014/main" id="{FC8C01C1-F4A2-7A37-6E34-BC869D7C2045}"/>
              </a:ext>
            </a:extLst>
          </p:cNvPr>
          <p:cNvSpPr txBox="1"/>
          <p:nvPr/>
        </p:nvSpPr>
        <p:spPr>
          <a:xfrm>
            <a:off x="4108395" y="6043037"/>
            <a:ext cx="4257784"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t>Are these fixable issues?</a:t>
            </a:r>
          </a:p>
        </p:txBody>
      </p:sp>
    </p:spTree>
    <p:extLst>
      <p:ext uri="{BB962C8B-B14F-4D97-AF65-F5344CB8AC3E}">
        <p14:creationId xmlns:p14="http://schemas.microsoft.com/office/powerpoint/2010/main" val="387832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78485-C5EB-E3E5-30D6-5C0BADB8EF61}"/>
              </a:ext>
            </a:extLst>
          </p:cNvPr>
          <p:cNvSpPr>
            <a:spLocks noGrp="1"/>
          </p:cNvSpPr>
          <p:nvPr>
            <p:ph type="title"/>
          </p:nvPr>
        </p:nvSpPr>
        <p:spPr>
          <a:xfrm>
            <a:off x="838200" y="365125"/>
            <a:ext cx="10515600" cy="1325563"/>
          </a:xfrm>
        </p:spPr>
        <p:txBody>
          <a:bodyPr/>
          <a:lstStyle/>
          <a:p>
            <a:r>
              <a:rPr lang="en-US" dirty="0"/>
              <a:t>Mindset Shift</a:t>
            </a:r>
          </a:p>
        </p:txBody>
      </p:sp>
      <p:sp>
        <p:nvSpPr>
          <p:cNvPr id="3" name="Content Placeholder 2">
            <a:extLst>
              <a:ext uri="{FF2B5EF4-FFF2-40B4-BE49-F238E27FC236}">
                <a16:creationId xmlns:a16="http://schemas.microsoft.com/office/drawing/2014/main" id="{16E6E078-B61B-B87B-D9FE-456B9F6C77AE}"/>
              </a:ext>
            </a:extLst>
          </p:cNvPr>
          <p:cNvSpPr>
            <a:spLocks noGrp="1"/>
          </p:cNvSpPr>
          <p:nvPr>
            <p:ph idx="1"/>
          </p:nvPr>
        </p:nvSpPr>
        <p:spPr>
          <a:xfrm>
            <a:off x="1120000" y="1825625"/>
            <a:ext cx="10233800" cy="4667250"/>
          </a:xfrm>
        </p:spPr>
        <p:txBody>
          <a:bodyPr>
            <a:normAutofit fontScale="92500" lnSpcReduction="20000"/>
          </a:bodyPr>
          <a:lstStyle/>
          <a:p>
            <a:r>
              <a:rPr lang="en-US" dirty="0"/>
              <a:t>GenAI does more than just translate language</a:t>
            </a:r>
          </a:p>
          <a:p>
            <a:pPr lvl="1"/>
            <a:r>
              <a:rPr lang="en-US" dirty="0"/>
              <a:t>It can use information from both syntax, semantics</a:t>
            </a:r>
          </a:p>
          <a:p>
            <a:pPr lvl="1"/>
            <a:r>
              <a:rPr lang="en-US" dirty="0"/>
              <a:t>It can debug</a:t>
            </a:r>
          </a:p>
          <a:p>
            <a:pPr lvl="1"/>
            <a:r>
              <a:rPr lang="en-US" dirty="0"/>
              <a:t>It can re-architect</a:t>
            </a:r>
          </a:p>
          <a:p>
            <a:pPr lvl="1"/>
            <a:r>
              <a:rPr lang="en-US" dirty="0"/>
              <a:t>It can evaluate</a:t>
            </a:r>
          </a:p>
          <a:p>
            <a:pPr lvl="1"/>
            <a:r>
              <a:rPr lang="en-US" dirty="0"/>
              <a:t>It can plan and execute problem solving steps</a:t>
            </a:r>
          </a:p>
          <a:p>
            <a:r>
              <a:rPr lang="en-US" dirty="0"/>
              <a:t>AI enables us to be high powered software developers</a:t>
            </a:r>
          </a:p>
          <a:p>
            <a:pPr lvl="1"/>
            <a:r>
              <a:rPr lang="en-US" dirty="0"/>
              <a:t>It doesn’t get tired or complain</a:t>
            </a:r>
          </a:p>
          <a:p>
            <a:pPr lvl="1"/>
            <a:r>
              <a:rPr lang="en-US" dirty="0"/>
              <a:t>Developer can focus more on semantics than syntax</a:t>
            </a:r>
          </a:p>
          <a:p>
            <a:r>
              <a:rPr lang="en-US" dirty="0"/>
              <a:t>Key: find tasks to delegate</a:t>
            </a:r>
          </a:p>
          <a:p>
            <a:pPr lvl="1"/>
            <a:r>
              <a:rPr lang="en-US" dirty="0"/>
              <a:t>If a task can be delegated, often a good task for GenAI</a:t>
            </a:r>
          </a:p>
          <a:p>
            <a:pPr lvl="1"/>
            <a:r>
              <a:rPr lang="en-US" dirty="0">
                <a:solidFill>
                  <a:schemeClr val="accent3"/>
                </a:solidFill>
              </a:rPr>
              <a:t>GenAI not likely to complete tasks that you cannot complete</a:t>
            </a:r>
          </a:p>
          <a:p>
            <a:pPr lvl="1"/>
            <a:r>
              <a:rPr lang="en-US" dirty="0"/>
              <a:t>We delegate to AI agents through prompts</a:t>
            </a:r>
          </a:p>
          <a:p>
            <a:pPr lvl="1"/>
            <a:r>
              <a:rPr lang="en-US" dirty="0"/>
              <a:t>Must become fluent in prompting</a:t>
            </a:r>
          </a:p>
        </p:txBody>
      </p:sp>
      <p:pic>
        <p:nvPicPr>
          <p:cNvPr id="5" name="Picture 4">
            <a:extLst>
              <a:ext uri="{FF2B5EF4-FFF2-40B4-BE49-F238E27FC236}">
                <a16:creationId xmlns:a16="http://schemas.microsoft.com/office/drawing/2014/main" id="{8540D4AF-5450-F427-4188-59FE695276DC}"/>
              </a:ext>
            </a:extLst>
          </p:cNvPr>
          <p:cNvPicPr>
            <a:picLocks noChangeAspect="1"/>
          </p:cNvPicPr>
          <p:nvPr/>
        </p:nvPicPr>
        <p:blipFill>
          <a:blip r:embed="rId3"/>
          <a:stretch>
            <a:fillRect/>
          </a:stretch>
        </p:blipFill>
        <p:spPr>
          <a:xfrm>
            <a:off x="9437939" y="4866162"/>
            <a:ext cx="2270661" cy="1896287"/>
          </a:xfrm>
          <a:prstGeom prst="rect">
            <a:avLst/>
          </a:prstGeom>
        </p:spPr>
      </p:pic>
      <p:pic>
        <p:nvPicPr>
          <p:cNvPr id="7" name="Picture 6">
            <a:extLst>
              <a:ext uri="{FF2B5EF4-FFF2-40B4-BE49-F238E27FC236}">
                <a16:creationId xmlns:a16="http://schemas.microsoft.com/office/drawing/2014/main" id="{2C97A188-86DC-9E9B-4E89-1A8612606EB6}"/>
              </a:ext>
            </a:extLst>
          </p:cNvPr>
          <p:cNvPicPr>
            <a:picLocks noChangeAspect="1"/>
          </p:cNvPicPr>
          <p:nvPr/>
        </p:nvPicPr>
        <p:blipFill>
          <a:blip r:embed="rId4"/>
          <a:stretch>
            <a:fillRect/>
          </a:stretch>
        </p:blipFill>
        <p:spPr>
          <a:xfrm>
            <a:off x="9520286" y="1960262"/>
            <a:ext cx="2136177" cy="1777549"/>
          </a:xfrm>
          <a:prstGeom prst="rect">
            <a:avLst/>
          </a:prstGeom>
        </p:spPr>
      </p:pic>
    </p:spTree>
    <p:extLst>
      <p:ext uri="{BB962C8B-B14F-4D97-AF65-F5344CB8AC3E}">
        <p14:creationId xmlns:p14="http://schemas.microsoft.com/office/powerpoint/2010/main" val="198030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EEFE91F-FDE5-5441-61BE-66E5A976A3C0}"/>
              </a:ext>
            </a:extLst>
          </p:cNvPr>
          <p:cNvPicPr>
            <a:picLocks noChangeAspect="1"/>
          </p:cNvPicPr>
          <p:nvPr/>
        </p:nvPicPr>
        <p:blipFill>
          <a:blip r:embed="rId3"/>
          <a:stretch>
            <a:fillRect/>
          </a:stretch>
        </p:blipFill>
        <p:spPr>
          <a:xfrm>
            <a:off x="7205891" y="4473783"/>
            <a:ext cx="4690688" cy="2384217"/>
          </a:xfrm>
          <a:prstGeom prst="rect">
            <a:avLst/>
          </a:prstGeom>
        </p:spPr>
      </p:pic>
      <p:pic>
        <p:nvPicPr>
          <p:cNvPr id="4" name="Picture 3">
            <a:extLst>
              <a:ext uri="{FF2B5EF4-FFF2-40B4-BE49-F238E27FC236}">
                <a16:creationId xmlns:a16="http://schemas.microsoft.com/office/drawing/2014/main" id="{B89CFF92-32FA-4550-9B1F-AAF7C9BD3FAE}"/>
              </a:ext>
            </a:extLst>
          </p:cNvPr>
          <p:cNvPicPr>
            <a:picLocks noChangeAspect="1"/>
          </p:cNvPicPr>
          <p:nvPr/>
        </p:nvPicPr>
        <p:blipFill>
          <a:blip r:embed="rId4"/>
          <a:stretch>
            <a:fillRect/>
          </a:stretch>
        </p:blipFill>
        <p:spPr>
          <a:xfrm>
            <a:off x="8298098" y="69170"/>
            <a:ext cx="3697207" cy="1900990"/>
          </a:xfrm>
          <a:prstGeom prst="rect">
            <a:avLst/>
          </a:prstGeom>
        </p:spPr>
      </p:pic>
      <p:sp>
        <p:nvSpPr>
          <p:cNvPr id="2" name="Title 1">
            <a:extLst>
              <a:ext uri="{FF2B5EF4-FFF2-40B4-BE49-F238E27FC236}">
                <a16:creationId xmlns:a16="http://schemas.microsoft.com/office/drawing/2014/main" id="{1B734490-5727-DB74-1AB1-827EC7E8C55D}"/>
              </a:ext>
            </a:extLst>
          </p:cNvPr>
          <p:cNvSpPr>
            <a:spLocks noGrp="1"/>
          </p:cNvSpPr>
          <p:nvPr>
            <p:ph type="title"/>
          </p:nvPr>
        </p:nvSpPr>
        <p:spPr>
          <a:xfrm>
            <a:off x="838200" y="365125"/>
            <a:ext cx="10515600" cy="1325563"/>
          </a:xfrm>
        </p:spPr>
        <p:txBody>
          <a:bodyPr/>
          <a:lstStyle/>
          <a:p>
            <a:r>
              <a:rPr lang="en-US" dirty="0"/>
              <a:t>Prompting Complexity</a:t>
            </a:r>
          </a:p>
        </p:txBody>
      </p:sp>
      <p:sp>
        <p:nvSpPr>
          <p:cNvPr id="3" name="Content Placeholder 2">
            <a:extLst>
              <a:ext uri="{FF2B5EF4-FFF2-40B4-BE49-F238E27FC236}">
                <a16:creationId xmlns:a16="http://schemas.microsoft.com/office/drawing/2014/main" id="{87A6E96D-6BC9-960A-DE2F-F10C1180EB4C}"/>
              </a:ext>
            </a:extLst>
          </p:cNvPr>
          <p:cNvSpPr>
            <a:spLocks noGrp="1"/>
          </p:cNvSpPr>
          <p:nvPr>
            <p:ph idx="1"/>
          </p:nvPr>
        </p:nvSpPr>
        <p:spPr>
          <a:xfrm>
            <a:off x="979487" y="1970160"/>
            <a:ext cx="10233025" cy="4667250"/>
          </a:xfrm>
        </p:spPr>
        <p:txBody>
          <a:bodyPr/>
          <a:lstStyle/>
          <a:p>
            <a:r>
              <a:rPr lang="en-US" dirty="0"/>
              <a:t>Complexity/nuance increases as the length of interaction increases</a:t>
            </a:r>
          </a:p>
          <a:p>
            <a:pPr lvl="1"/>
            <a:r>
              <a:rPr lang="en-US" dirty="0"/>
              <a:t>Context becomes more important</a:t>
            </a:r>
          </a:p>
          <a:p>
            <a:r>
              <a:rPr lang="en-US" dirty="0"/>
              <a:t>LLMs need appropriate context to do useful work</a:t>
            </a:r>
          </a:p>
          <a:p>
            <a:pPr lvl="1"/>
            <a:r>
              <a:rPr lang="en-US" dirty="0"/>
              <a:t>What do you assume an AI knows?  </a:t>
            </a:r>
          </a:p>
          <a:p>
            <a:r>
              <a:rPr lang="en-US" dirty="0"/>
              <a:t>Who knows what the SOLID design principles are?</a:t>
            </a:r>
          </a:p>
          <a:p>
            <a:r>
              <a:rPr lang="en-US" dirty="0"/>
              <a:t>Can you assume the LLM knows this?</a:t>
            </a:r>
          </a:p>
          <a:p>
            <a:pPr lvl="1"/>
            <a:r>
              <a:rPr lang="en-US" dirty="0"/>
              <a:t>And understands them (semantically)?</a:t>
            </a:r>
          </a:p>
        </p:txBody>
      </p:sp>
    </p:spTree>
    <p:extLst>
      <p:ext uri="{BB962C8B-B14F-4D97-AF65-F5344CB8AC3E}">
        <p14:creationId xmlns:p14="http://schemas.microsoft.com/office/powerpoint/2010/main" val="76460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k-background-hasker-presentation" id="{1577FF19-119C-D341-8420-453FB74959AD}" vid="{F6E06238-5418-F24E-ADE0-7239319DCDB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swe2710-presentation</Template>
  <TotalTime>11349</TotalTime>
  <Words>4858</Words>
  <Application>Microsoft Office PowerPoint</Application>
  <PresentationFormat>Widescreen</PresentationFormat>
  <Paragraphs>659</Paragraphs>
  <Slides>61</Slides>
  <Notes>31</Notes>
  <HiddenSlides>14</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61</vt:i4>
      </vt:variant>
    </vt:vector>
  </HeadingPairs>
  <TitlesOfParts>
    <vt:vector size="68" baseType="lpstr">
      <vt:lpstr>Aptos</vt:lpstr>
      <vt:lpstr>Arial</vt:lpstr>
      <vt:lpstr>Corbel</vt:lpstr>
      <vt:lpstr>NVIDIA Sans</vt:lpstr>
      <vt:lpstr>NVIDIA Sans Medium</vt:lpstr>
      <vt:lpstr>Wingdings</vt:lpstr>
      <vt:lpstr>Depth</vt:lpstr>
      <vt:lpstr>Software Engineering in the age of LLMs</vt:lpstr>
      <vt:lpstr>Generative AI</vt:lpstr>
      <vt:lpstr>Sampling from a random distribution</vt:lpstr>
      <vt:lpstr>LLMs</vt:lpstr>
      <vt:lpstr>Vibe                                      Coding</vt:lpstr>
      <vt:lpstr>Vibe Coding Use Cases </vt:lpstr>
      <vt:lpstr>Vibe Coding Challenges?</vt:lpstr>
      <vt:lpstr>Mindset Shift</vt:lpstr>
      <vt:lpstr>Prompting Complexity</vt:lpstr>
      <vt:lpstr>SOLID</vt:lpstr>
      <vt:lpstr>LLM Prompt Components</vt:lpstr>
      <vt:lpstr>Agentic IDE: Cursor</vt:lpstr>
      <vt:lpstr>Anatomy of a code completion</vt:lpstr>
      <vt:lpstr>From AI to Agent</vt:lpstr>
      <vt:lpstr>Tools</vt:lpstr>
      <vt:lpstr>What is agentic in an IDE agent?</vt:lpstr>
      <vt:lpstr>Cursor’s System Prompt</vt:lpstr>
      <vt:lpstr>PowerPoint Presentation</vt:lpstr>
      <vt:lpstr>Think Critically!</vt:lpstr>
      <vt:lpstr>Why do LLMs Hallucinate?</vt:lpstr>
      <vt:lpstr>Strategy: Context</vt:lpstr>
      <vt:lpstr>Context Metaphor</vt:lpstr>
      <vt:lpstr>Cursor Context</vt:lpstr>
      <vt:lpstr>Why do LLMs Hallucinate?  Pt 2.</vt:lpstr>
      <vt:lpstr>Strategy: Roles</vt:lpstr>
      <vt:lpstr>Cursor Rules</vt:lpstr>
      <vt:lpstr>Debugging</vt:lpstr>
      <vt:lpstr>Debugging</vt:lpstr>
      <vt:lpstr>Debugging Focus</vt:lpstr>
      <vt:lpstr>Expectation</vt:lpstr>
      <vt:lpstr>Uses For Agents</vt:lpstr>
      <vt:lpstr>Google Dora Report</vt:lpstr>
      <vt:lpstr>IntelliJ Context Control</vt:lpstr>
      <vt:lpstr>What is agentic in an IDE agent?</vt:lpstr>
      <vt:lpstr>Git + GenAI</vt:lpstr>
      <vt:lpstr>Code Review</vt:lpstr>
      <vt:lpstr>From Vibe Coding to Vibe Engineering</vt:lpstr>
      <vt:lpstr>Debugging</vt:lpstr>
      <vt:lpstr>Use Case: Debugging</vt:lpstr>
      <vt:lpstr>Debugging Focus</vt:lpstr>
      <vt:lpstr>Anti-patterns</vt:lpstr>
      <vt:lpstr>More Anti-patterns</vt:lpstr>
      <vt:lpstr>Mindset Shift</vt:lpstr>
      <vt:lpstr>Where is AI going?</vt:lpstr>
      <vt:lpstr>PowerPoint Presentation</vt:lpstr>
      <vt:lpstr>Will Jobs Be Eliminated with Generative AI?</vt:lpstr>
      <vt:lpstr>Review</vt:lpstr>
      <vt:lpstr>Parting thought...</vt:lpstr>
      <vt:lpstr>Q&amp;A</vt:lpstr>
      <vt:lpstr>For more…</vt:lpstr>
      <vt:lpstr>Extra Slides</vt:lpstr>
      <vt:lpstr>Rules/Command Evaluation</vt:lpstr>
      <vt:lpstr>Which LLM should I use?</vt:lpstr>
      <vt:lpstr>Refactoring</vt:lpstr>
      <vt:lpstr>System Testing</vt:lpstr>
      <vt:lpstr>Context Metaphor: Target Practice</vt:lpstr>
      <vt:lpstr>PowerPoint Presentation</vt:lpstr>
      <vt:lpstr>Generative AI Boom</vt:lpstr>
      <vt:lpstr>A (Short) History of AI</vt:lpstr>
      <vt:lpstr>PowerPoint Presentation</vt:lpstr>
      <vt:lpstr>Data               Information     Knowledge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Riley, Derek</dc:creator>
  <cp:lastModifiedBy>Hasker, Robert</cp:lastModifiedBy>
  <cp:revision>47</cp:revision>
  <dcterms:created xsi:type="dcterms:W3CDTF">2025-06-10T12:50:13Z</dcterms:created>
  <dcterms:modified xsi:type="dcterms:W3CDTF">2026-03-27T21:14:22Z</dcterms:modified>
</cp:coreProperties>
</file>