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17"/>
  </p:notesMasterIdLst>
  <p:handoutMasterIdLst>
    <p:handoutMasterId r:id="rId18"/>
  </p:handoutMasterIdLst>
  <p:sldIdLst>
    <p:sldId id="344" r:id="rId2"/>
    <p:sldId id="365" r:id="rId3"/>
    <p:sldId id="364" r:id="rId4"/>
    <p:sldId id="345" r:id="rId5"/>
    <p:sldId id="362" r:id="rId6"/>
    <p:sldId id="361" r:id="rId7"/>
    <p:sldId id="346" r:id="rId8"/>
    <p:sldId id="347" r:id="rId9"/>
    <p:sldId id="366" r:id="rId10"/>
    <p:sldId id="354" r:id="rId11"/>
    <p:sldId id="353" r:id="rId12"/>
    <p:sldId id="351" r:id="rId13"/>
    <p:sldId id="352" r:id="rId14"/>
    <p:sldId id="349" r:id="rId15"/>
    <p:sldId id="363" r:id="rId16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3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0075"/>
    <a:srgbClr val="5600AC"/>
    <a:srgbClr val="34006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86" autoAdjust="0"/>
    <p:restoredTop sz="86422" autoAdjust="0"/>
  </p:normalViewPr>
  <p:slideViewPr>
    <p:cSldViewPr>
      <p:cViewPr varScale="1">
        <p:scale>
          <a:sx n="109" d="100"/>
          <a:sy n="109" d="100"/>
        </p:scale>
        <p:origin x="184" y="3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264" y="3389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752" y="-78"/>
      </p:cViewPr>
      <p:guideLst>
        <p:guide orient="horz" pos="3023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03" tIns="48301" rIns="96603" bIns="48301" numCol="1" anchor="t" anchorCtr="0" compatLnSpc="1">
            <a:prstTxWarp prst="textNoShape">
              <a:avLst/>
            </a:prstTxWarp>
          </a:bodyPr>
          <a:lstStyle>
            <a:lvl1pPr defTabSz="966788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r>
              <a:rPr lang="en-US"/>
              <a:t>CS-1020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550" y="0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03" tIns="48301" rIns="96603" bIns="4830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A61E8E6C-6D24-4541-A204-E23D626B8FEC}" type="datetime3">
              <a:rPr lang="en-US"/>
              <a:pPr>
                <a:defRPr/>
              </a:pPr>
              <a:t>11 April 2026</a:t>
            </a:fld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03" tIns="48301" rIns="96603" bIns="48301" numCol="1" anchor="b" anchorCtr="0" compatLnSpc="1">
            <a:prstTxWarp prst="textNoShape">
              <a:avLst/>
            </a:prstTxWarp>
          </a:bodyPr>
          <a:lstStyle>
            <a:lvl1pPr defTabSz="966788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r>
              <a:rPr lang="en-US"/>
              <a:t>Dr. Mark L. Hornick</a:t>
            </a:r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550" y="9121775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03" tIns="48301" rIns="96603" bIns="4830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03EDF2C0-2F4B-4B71-B004-4359ACF5A4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5786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1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CS-1020</a:t>
            </a:r>
          </a:p>
        </p:txBody>
      </p:sp>
      <p:sp>
        <p:nvSpPr>
          <p:cNvPr id="770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6388" y="0"/>
            <a:ext cx="3198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latin typeface="Times New Roman" pitchFamily="18" charset="0"/>
              </a:defRPr>
            </a:lvl1pPr>
          </a:lstStyle>
          <a:p>
            <a:pPr>
              <a:defRPr/>
            </a:pPr>
            <a:fld id="{F9E967D0-34A0-4515-8FC1-01D1B5162F55}" type="datetime1">
              <a:rPr lang="en-US"/>
              <a:pPr>
                <a:defRPr/>
              </a:pPr>
              <a:t>4/11/26</a:t>
            </a:fld>
            <a:endParaRPr lang="en-US"/>
          </a:p>
        </p:txBody>
      </p:sp>
      <p:sp>
        <p:nvSpPr>
          <p:cNvPr id="770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70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1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8" tIns="45709" rIns="91418" bIns="45709" numCol="1" anchor="b" anchorCtr="0" compatLnSpc="1">
            <a:prstTxWarp prst="textNoShape">
              <a:avLst/>
            </a:prstTxWarp>
          </a:bodyPr>
          <a:lstStyle>
            <a:lvl1pPr>
              <a:defRPr sz="1200" b="1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Dr. Mark L. Hornick</a:t>
            </a:r>
          </a:p>
        </p:txBody>
      </p:sp>
      <p:sp>
        <p:nvSpPr>
          <p:cNvPr id="770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6388" y="9144000"/>
            <a:ext cx="3198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8" tIns="45709" rIns="91418" bIns="45709" numCol="1" anchor="b" anchorCtr="0" compatLnSpc="1">
            <a:prstTxWarp prst="textNoShape">
              <a:avLst/>
            </a:prstTxWarp>
          </a:bodyPr>
          <a:lstStyle>
            <a:lvl1pPr algn="r">
              <a:defRPr sz="1200" b="1">
                <a:latin typeface="Times New Roman" pitchFamily="18" charset="0"/>
              </a:defRPr>
            </a:lvl1pPr>
          </a:lstStyle>
          <a:p>
            <a:pPr>
              <a:defRPr/>
            </a:pPr>
            <a:fld id="{241750D0-5A37-496C-8D4A-655F4C878F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4343" name="Picture 8"/>
          <p:cNvPicPr>
            <a:picLocks noRot="1"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685800"/>
            <a:ext cx="5029200" cy="3771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3543047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xkcd.com/2916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commons.wikimedia.org/wiki/User:FlickreviewR_2" TargetMode="External"/><Relationship Id="rId5" Type="http://schemas.openxmlformats.org/officeDocument/2006/relationships/hyperlink" Target="https://flickr.com/photos/80340800@N05/14891733633" TargetMode="External"/><Relationship Id="rId4" Type="http://schemas.openxmlformats.org/officeDocument/2006/relationships/hyperlink" Target="https://en.wikipedia.org/wiki/Flickr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Challenge question: which is this machine: </a:t>
            </a:r>
            <a:r>
              <a:rPr lang="en-US" dirty="0">
                <a:hlinkClick r:id="rId3"/>
              </a:rPr>
              <a:t>https://xkcd.com/2916/</a:t>
            </a:r>
            <a:r>
              <a:rPr lang="en-US" dirty="0"/>
              <a:t>? </a:t>
            </a:r>
          </a:p>
          <a:p>
            <a:endParaRPr lang="en-US" dirty="0"/>
          </a:p>
          <a:p>
            <a:r>
              <a:rPr lang="en-US" dirty="0"/>
              <a:t>Cereal serving machine: https://</a:t>
            </a:r>
            <a:r>
              <a:rPr lang="en-US" dirty="0" err="1"/>
              <a:t>www.sciencefocus.com</a:t>
            </a:r>
            <a:r>
              <a:rPr lang="en-US" dirty="0"/>
              <a:t>/science/the-weirdest-inventions-ever-in-pictures </a:t>
            </a:r>
          </a:p>
          <a:p>
            <a:r>
              <a:rPr lang="en-US" dirty="0"/>
              <a:t>Weather vane: https://</a:t>
            </a:r>
            <a:r>
              <a:rPr lang="en-US" dirty="0" err="1"/>
              <a:t>en.wikipedia.org</a:t>
            </a:r>
            <a:r>
              <a:rPr lang="en-US" dirty="0"/>
              <a:t>/wiki/</a:t>
            </a:r>
            <a:r>
              <a:rPr lang="en-US" dirty="0" err="1"/>
              <a:t>Weather_vane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Roulette wheel: Peter from USA, CC BY 2.0 &lt;https://</a:t>
            </a:r>
            <a:r>
              <a:rPr lang="en-US" dirty="0" err="1"/>
              <a:t>creativecommons.org</a:t>
            </a:r>
            <a:r>
              <a:rPr lang="en-US" dirty="0"/>
              <a:t>/licenses/by/2.0&gt;, via Wikimedia Commons. This image was originally posted to </a:t>
            </a:r>
            <a:r>
              <a:rPr lang="en-US" b="1" dirty="0">
                <a:hlinkClick r:id="rId4" tooltip="en:Flickr"/>
              </a:rPr>
              <a:t>Flickr</a:t>
            </a:r>
            <a:r>
              <a:rPr lang="en-US" dirty="0"/>
              <a:t> by P_R_F at </a:t>
            </a:r>
            <a:r>
              <a:rPr lang="en-US" dirty="0">
                <a:hlinkClick r:id="rId5"/>
              </a:rPr>
              <a:t>https://flickr.com/photos/80340800@N05/14891733633</a:t>
            </a:r>
            <a:r>
              <a:rPr lang="en-US" dirty="0"/>
              <a:t>. It was reviewed on 5 April 2024 by </a:t>
            </a:r>
            <a:r>
              <a:rPr lang="en-US" b="1" dirty="0">
                <a:hlinkClick r:id="rId6" tooltip="User:FlickreviewR 2"/>
              </a:rPr>
              <a:t>FlickreviewR 2</a:t>
            </a:r>
            <a:r>
              <a:rPr lang="en-US" dirty="0"/>
              <a:t> and was confirmed to be licensed under the terms of the cc-by-2.0. 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CS-1020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F9E967D0-34A0-4515-8FC1-01D1B5162F55}" type="datetime1">
              <a:rPr lang="en-US" smtClean="0"/>
              <a:pPr>
                <a:defRPr/>
              </a:pPr>
              <a:t>4/11/26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Mark L. Hornick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1750D0-5A37-496C-8D4A-655F4C878FC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973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check mark: https://</a:t>
            </a:r>
            <a:r>
              <a:rPr lang="en-US" dirty="0" err="1"/>
              <a:t>commons.wikimedia.org</a:t>
            </a:r>
            <a:r>
              <a:rPr lang="en-US" dirty="0"/>
              <a:t>/wiki/</a:t>
            </a:r>
            <a:r>
              <a:rPr lang="en-US" dirty="0" err="1"/>
              <a:t>File:Crystal_Clear_app_clean.svg</a:t>
            </a:r>
            <a:r>
              <a:rPr lang="en-US" dirty="0"/>
              <a:t> 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CS-1020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F9E967D0-34A0-4515-8FC1-01D1B5162F55}" type="datetime1">
              <a:rPr lang="en-US" smtClean="0"/>
              <a:pPr>
                <a:defRPr/>
              </a:pPr>
              <a:t>4/11/26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Mark L. Hornick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1750D0-5A37-496C-8D4A-655F4C878FC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497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solidFill>
                  <a:schemeClr val="tx1"/>
                </a:soli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524000" y="3509963"/>
            <a:ext cx="9144000" cy="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7931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CFB993-B776-4421-BF1F-9E329D8B193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0840142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5557450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92590913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1362593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49"/>
            <a:ext cx="2927350" cy="3921125"/>
          </a:xfrm>
        </p:spPr>
        <p:txBody>
          <a:bodyPr anchor="t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921124"/>
          </a:xfrm>
        </p:spPr>
        <p:txBody>
          <a:bodyPr anchor="t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49"/>
            <a:ext cx="2932113" cy="3921123"/>
          </a:xfrm>
        </p:spPr>
        <p:txBody>
          <a:bodyPr anchor="t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8839807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 hasCustomPrompt="1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 hasCustomPrompt="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 hasCustomPrompt="1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6904170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827088" y="168116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20091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8724900" y="365125"/>
            <a:ext cx="0" cy="5811838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355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825625"/>
            <a:ext cx="10233800" cy="4667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827088" y="168116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1721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20738" y="456802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8788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667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667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27088" y="168116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57492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987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987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827088" y="168116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44093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827088" y="168116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1140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8680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3142" y="1080120"/>
            <a:ext cx="6172200" cy="532399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399"/>
            <a:ext cx="3652025" cy="4343401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827088" y="2050809"/>
            <a:ext cx="3944937" cy="13181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26682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5183188" y="987425"/>
            <a:ext cx="6172200" cy="5472073"/>
          </a:xfrm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399"/>
            <a:ext cx="3652025" cy="4428895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827088" y="2050809"/>
            <a:ext cx="3944937" cy="13181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7719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42921" y="6311900"/>
            <a:ext cx="5723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>
              <a:defRPr/>
            </a:pPr>
            <a:fld id="{E7CFB993-B776-4421-BF1F-9E329D8B193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66815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  <p:sldLayoutId id="2147483924" r:id="rId12"/>
    <p:sldLayoutId id="2147483925" r:id="rId13"/>
    <p:sldLayoutId id="2147483926" r:id="rId14"/>
    <p:sldLayoutId id="2147483927" r:id="rId15"/>
    <p:sldLayoutId id="2147483928" r:id="rId16"/>
    <p:sldLayoutId id="2147483929" r:id="rId1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/>
          <a:lstStyle/>
          <a:p>
            <a:r>
              <a:rPr lang="en-US" dirty="0"/>
              <a:t>State Diagrams</a:t>
            </a:r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/>
          <a:lstStyle/>
          <a:p>
            <a:r>
              <a:rPr lang="en-US" dirty="0"/>
              <a:t>swe2710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/>
              <a:t>Multiple transitions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016947-4DA6-FA3A-78C2-932DCDAFFF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15666" y="990599"/>
            <a:ext cx="1500554" cy="106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Two ways to transition to same state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DA58F8-371D-EA69-155A-79784287A7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20000" y="2057399"/>
            <a:ext cx="3777951" cy="4744628"/>
          </a:xfrm>
        </p:spPr>
        <p:txBody>
          <a:bodyPr>
            <a:normAutofit fontScale="92500"/>
          </a:bodyPr>
          <a:lstStyle/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These examples: song player controls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Allowed: multiple transitions to same state, transitions to different states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chemeClr val="tx2"/>
                </a:solidFill>
              </a:rPr>
              <a:t>Not</a:t>
            </a:r>
            <a:r>
              <a:rPr lang="en-US" sz="2400" dirty="0">
                <a:solidFill>
                  <a:schemeClr val="tx2"/>
                </a:solidFill>
              </a:rPr>
              <a:t> allowed: same event to two separate states</a:t>
            </a:r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Unless a guard distinguishes the two events</a:t>
            </a:r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That is, all state machines must be </a:t>
            </a:r>
            <a:r>
              <a:rPr lang="en-US" sz="2000" i="1" dirty="0">
                <a:solidFill>
                  <a:schemeClr val="tx2"/>
                </a:solidFill>
              </a:rPr>
              <a:t>deterministic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3560261"/>
            <a:ext cx="3977486" cy="3241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237" y="179694"/>
            <a:ext cx="3941762" cy="3221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ight Arrow 8">
            <a:extLst>
              <a:ext uri="{FF2B5EF4-FFF2-40B4-BE49-F238E27FC236}">
                <a16:creationId xmlns:a16="http://schemas.microsoft.com/office/drawing/2014/main" id="{B9E7AE12-8968-3021-D0C8-BA34B3BA9C07}"/>
              </a:ext>
            </a:extLst>
          </p:cNvPr>
          <p:cNvSpPr/>
          <p:nvPr/>
        </p:nvSpPr>
        <p:spPr>
          <a:xfrm rot="10800000">
            <a:off x="8657068" y="1246011"/>
            <a:ext cx="617143" cy="3810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2AE3F6B6-AA11-8617-32EA-C11BFD94AE32}"/>
              </a:ext>
            </a:extLst>
          </p:cNvPr>
          <p:cNvSpPr txBox="1">
            <a:spLocks/>
          </p:cNvSpPr>
          <p:nvPr/>
        </p:nvSpPr>
        <p:spPr>
          <a:xfrm>
            <a:off x="6532994" y="4718922"/>
            <a:ext cx="1522114" cy="12302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Transitions to two different states</a:t>
            </a:r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575E69FF-89A5-9391-CB60-AE3765E4A6AD}"/>
              </a:ext>
            </a:extLst>
          </p:cNvPr>
          <p:cNvSpPr/>
          <p:nvPr/>
        </p:nvSpPr>
        <p:spPr>
          <a:xfrm>
            <a:off x="7768628" y="5146349"/>
            <a:ext cx="617143" cy="37535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194C218D-6A18-743C-5107-F4CA3C7E3D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2082" y="1061372"/>
            <a:ext cx="750278" cy="75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65503373-143D-921F-A44D-8EFD32E55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764" y="4905460"/>
            <a:ext cx="538676" cy="616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More on transitions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C6A0E3-ACCD-879C-47C6-3C158C6520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2386721"/>
            <a:ext cx="5280800" cy="4106154"/>
          </a:xfrm>
        </p:spPr>
        <p:txBody>
          <a:bodyPr>
            <a:normAutofit/>
          </a:bodyPr>
          <a:lstStyle/>
          <a:p>
            <a:r>
              <a:rPr lang="en-US" dirty="0"/>
              <a:t>Same event, two transitions</a:t>
            </a:r>
          </a:p>
          <a:p>
            <a:pPr lvl="1"/>
            <a:r>
              <a:rPr lang="en-US" dirty="0"/>
              <a:t>Which executed depends on current state</a:t>
            </a:r>
          </a:p>
          <a:p>
            <a:r>
              <a:rPr lang="en-US" dirty="0"/>
              <a:t>Result: always in Playing state</a:t>
            </a:r>
          </a:p>
          <a:p>
            <a:r>
              <a:rPr lang="en-US" dirty="0"/>
              <a:t>Still deterministic: always end up in just one state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386721"/>
            <a:ext cx="4617158" cy="3545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More on transitions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43682B-572C-48F4-1AF7-9B296C931B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1825625"/>
            <a:ext cx="5357000" cy="466725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dirty="0"/>
              <a:t>Transition back to self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Legal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Simply means “if Playing and press back button, will continue playing”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Though might rewind 10 seconds first!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065378"/>
            <a:ext cx="4383911" cy="1549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More complex example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526" y="1905000"/>
            <a:ext cx="8076947" cy="4668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Initial, final states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3F7258-C1B2-FA19-6FF7-4D261601B5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867" y="1981200"/>
            <a:ext cx="3680600" cy="4953000"/>
          </a:xfrm>
        </p:spPr>
        <p:txBody>
          <a:bodyPr/>
          <a:lstStyle/>
          <a:p>
            <a:r>
              <a:rPr lang="en-US" dirty="0"/>
              <a:t>Initial state: startup</a:t>
            </a:r>
          </a:p>
          <a:p>
            <a:pPr lvl="1"/>
            <a:r>
              <a:rPr lang="en-US" dirty="0"/>
              <a:t>Where class is right after creation</a:t>
            </a:r>
          </a:p>
          <a:p>
            <a:pPr lvl="1"/>
            <a:r>
              <a:rPr lang="en-US" dirty="0"/>
              <a:t>Cannot return once leave initial state</a:t>
            </a:r>
          </a:p>
          <a:p>
            <a:r>
              <a:rPr lang="en-US" dirty="0"/>
              <a:t>Final state:</a:t>
            </a:r>
          </a:p>
          <a:p>
            <a:pPr lvl="1"/>
            <a:r>
              <a:rPr lang="en-US" dirty="0"/>
              <a:t>Where class ends</a:t>
            </a:r>
          </a:p>
          <a:p>
            <a:pPr lvl="1"/>
            <a:r>
              <a:rPr lang="en-US" dirty="0"/>
              <a:t>Cannot leave final state</a:t>
            </a:r>
          </a:p>
          <a:p>
            <a:pPr lvl="1"/>
            <a:r>
              <a:rPr lang="en-US" dirty="0"/>
              <a:t>Typically: actions like closing files, exiting, complete transaction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000" y="2207930"/>
            <a:ext cx="7696200" cy="3902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865CC-A20D-4B21-8793-08A87DE98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Example: vending machine</a:t>
            </a:r>
          </a:p>
        </p:txBody>
      </p:sp>
    </p:spTree>
    <p:extLst>
      <p:ext uri="{BB962C8B-B14F-4D97-AF65-F5344CB8AC3E}">
        <p14:creationId xmlns:p14="http://schemas.microsoft.com/office/powerpoint/2010/main" val="714967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A06C8-E764-6FDD-D09E-933D18720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First: observations from bug bounty?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F4FC0D-D4DC-2E35-E14C-2272552C7A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1825624"/>
            <a:ext cx="10386200" cy="4879975"/>
          </a:xfrm>
        </p:spPr>
        <p:txBody>
          <a:bodyPr>
            <a:normAutofit/>
          </a:bodyPr>
          <a:lstStyle/>
          <a:p>
            <a:r>
              <a:rPr lang="en-US" i="1" dirty="0"/>
              <a:t>What did you learn?</a:t>
            </a:r>
          </a:p>
          <a:p>
            <a:r>
              <a:rPr lang="en-US" dirty="0"/>
              <a:t>What</a:t>
            </a:r>
            <a:r>
              <a:rPr lang="en-US" i="1" dirty="0"/>
              <a:t> were the most frequent problems encountered?</a:t>
            </a:r>
          </a:p>
          <a:p>
            <a:r>
              <a:rPr lang="en-US" i="1" dirty="0"/>
              <a:t>What caused these?</a:t>
            </a:r>
          </a:p>
          <a:p>
            <a:r>
              <a:rPr lang="en-US" i="1" dirty="0"/>
              <a:t>How easy was it to get bug reports?</a:t>
            </a:r>
          </a:p>
          <a:p>
            <a:pPr lvl="1"/>
            <a:r>
              <a:rPr lang="en-US" dirty="0"/>
              <a:t>You believe it’s right, otherwise you wouldn’t create it!</a:t>
            </a:r>
          </a:p>
          <a:p>
            <a:pPr lvl="1"/>
            <a:r>
              <a:rPr lang="en-US" dirty="0"/>
              <a:t>Over time, you begin to realize bug reports are good</a:t>
            </a:r>
          </a:p>
          <a:p>
            <a:pPr lvl="2"/>
            <a:r>
              <a:rPr lang="en-US" dirty="0"/>
              <a:t>They mean your users care</a:t>
            </a:r>
          </a:p>
          <a:p>
            <a:r>
              <a:rPr lang="en-US" dirty="0"/>
              <a:t>Core challenge: words never mean quite the same thing to everyone</a:t>
            </a:r>
          </a:p>
          <a:p>
            <a:pPr lvl="1"/>
            <a:r>
              <a:rPr lang="en-US" dirty="0"/>
              <a:t>This is why so many developers spend most of their time on requirements...</a:t>
            </a:r>
          </a:p>
          <a:p>
            <a:pPr lvl="1"/>
            <a:r>
              <a:rPr lang="en-US" dirty="0"/>
              <a:t>Add PBIs to address defects</a:t>
            </a:r>
          </a:p>
        </p:txBody>
      </p:sp>
    </p:spTree>
    <p:extLst>
      <p:ext uri="{BB962C8B-B14F-4D97-AF65-F5344CB8AC3E}">
        <p14:creationId xmlns:p14="http://schemas.microsoft.com/office/powerpoint/2010/main" val="1883346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E8061-9955-3E2E-8DF3-5923A1A11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UML Diagrams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345D42-174E-C801-A129-A7703A51F1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i="1" dirty="0">
                <a:solidFill>
                  <a:schemeClr val="accent2"/>
                </a:solidFill>
              </a:rPr>
              <a:t>What two UML diagrams have we covered? How is each used?</a:t>
            </a:r>
          </a:p>
          <a:p>
            <a:r>
              <a:rPr lang="en-US" i="1" dirty="0">
                <a:solidFill>
                  <a:schemeClr val="accent6"/>
                </a:solidFill>
              </a:rPr>
              <a:t>Class diagram</a:t>
            </a:r>
          </a:p>
          <a:p>
            <a:pPr lvl="1"/>
            <a:r>
              <a:rPr lang="en-US" dirty="0"/>
              <a:t>Captures static relationships between classes</a:t>
            </a:r>
          </a:p>
          <a:p>
            <a:pPr lvl="1"/>
            <a:r>
              <a:rPr lang="en-US" dirty="0"/>
              <a:t>Key elements: </a:t>
            </a:r>
            <a:r>
              <a:rPr lang="en-US" dirty="0">
                <a:solidFill>
                  <a:schemeClr val="accent3"/>
                </a:solidFill>
              </a:rPr>
              <a:t>is-a</a:t>
            </a:r>
            <a:r>
              <a:rPr lang="en-US" dirty="0"/>
              <a:t>, </a:t>
            </a:r>
            <a:r>
              <a:rPr lang="en-US" dirty="0">
                <a:solidFill>
                  <a:schemeClr val="accent3"/>
                </a:solidFill>
              </a:rPr>
              <a:t>has-a</a:t>
            </a:r>
            <a:r>
              <a:rPr lang="en-US" dirty="0"/>
              <a:t> relationships</a:t>
            </a:r>
          </a:p>
          <a:p>
            <a:pPr lvl="1"/>
            <a:r>
              <a:rPr lang="en-US" dirty="0"/>
              <a:t>These are </a:t>
            </a:r>
            <a:r>
              <a:rPr lang="en-US" i="1" dirty="0">
                <a:solidFill>
                  <a:schemeClr val="accent3"/>
                </a:solidFill>
              </a:rPr>
              <a:t>static</a:t>
            </a:r>
            <a:r>
              <a:rPr lang="en-US" dirty="0"/>
              <a:t> relationships: they reflect declarations</a:t>
            </a:r>
          </a:p>
          <a:p>
            <a:r>
              <a:rPr lang="en-US" i="1" dirty="0">
                <a:solidFill>
                  <a:schemeClr val="accent6"/>
                </a:solidFill>
              </a:rPr>
              <a:t>Sequence diagram</a:t>
            </a:r>
          </a:p>
          <a:p>
            <a:pPr lvl="1"/>
            <a:r>
              <a:rPr lang="en-US" i="1" dirty="0">
                <a:solidFill>
                  <a:schemeClr val="accent3"/>
                </a:solidFill>
              </a:rPr>
              <a:t>Dynamic</a:t>
            </a:r>
            <a:r>
              <a:rPr lang="en-US" dirty="0"/>
              <a:t> relationships: how one class uses another to get work done</a:t>
            </a:r>
          </a:p>
          <a:p>
            <a:r>
              <a:rPr lang="en-US" dirty="0"/>
              <a:t>Today: </a:t>
            </a:r>
            <a:r>
              <a:rPr lang="en-US" i="1" dirty="0">
                <a:solidFill>
                  <a:schemeClr val="accent6"/>
                </a:solidFill>
              </a:rPr>
              <a:t>state diagrams</a:t>
            </a:r>
          </a:p>
          <a:p>
            <a:pPr lvl="1"/>
            <a:r>
              <a:rPr lang="en-US" dirty="0"/>
              <a:t>Capture how an object’s </a:t>
            </a:r>
            <a:r>
              <a:rPr lang="en-US" i="1" dirty="0">
                <a:solidFill>
                  <a:schemeClr val="accent3"/>
                </a:solidFill>
              </a:rPr>
              <a:t>state</a:t>
            </a:r>
            <a:r>
              <a:rPr lang="en-US" dirty="0"/>
              <a:t> changes based on messages</a:t>
            </a:r>
          </a:p>
          <a:p>
            <a:pPr lvl="2"/>
            <a:r>
              <a:rPr lang="en-US" i="1" dirty="0">
                <a:solidFill>
                  <a:schemeClr val="accent2"/>
                </a:solidFill>
              </a:rPr>
              <a:t>What do we mean by state?</a:t>
            </a:r>
          </a:p>
          <a:p>
            <a:pPr lvl="1"/>
            <a:r>
              <a:rPr lang="en-US" dirty="0"/>
              <a:t>This is also dynamic: </a:t>
            </a:r>
            <a:r>
              <a:rPr lang="en-US" dirty="0">
                <a:solidFill>
                  <a:schemeClr val="accent5"/>
                </a:solidFill>
              </a:rPr>
              <a:t>how objects behave at </a:t>
            </a:r>
            <a:r>
              <a:rPr lang="en-US" i="1" dirty="0">
                <a:solidFill>
                  <a:schemeClr val="accent3"/>
                </a:solidFill>
              </a:rPr>
              <a:t>run time</a:t>
            </a:r>
          </a:p>
          <a:p>
            <a:pPr lvl="2"/>
            <a:r>
              <a:rPr lang="en-US" dirty="0"/>
              <a:t>Especially useful for describing controllers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943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Basic structure of state diagram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75BE8-20E9-FAC3-6A5E-8C4553E701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3976687"/>
            <a:ext cx="10233800" cy="265271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Class starts in State 1 (which would have a name like “waiting for input”</a:t>
            </a:r>
          </a:p>
          <a:p>
            <a:r>
              <a:rPr lang="en-US" dirty="0"/>
              <a:t>On event, classes executes action and goes to State 2</a:t>
            </a:r>
          </a:p>
          <a:p>
            <a:pPr lvl="1"/>
            <a:r>
              <a:rPr lang="en-US" dirty="0"/>
              <a:t>State 2 would have a name such as “received input”</a:t>
            </a:r>
          </a:p>
          <a:p>
            <a:r>
              <a:rPr lang="en-US" dirty="0"/>
              <a:t>Actions can be</a:t>
            </a:r>
          </a:p>
          <a:p>
            <a:pPr lvl="1"/>
            <a:r>
              <a:rPr lang="en-US" dirty="0"/>
              <a:t>User interface or other events</a:t>
            </a:r>
          </a:p>
          <a:p>
            <a:pPr lvl="1"/>
            <a:r>
              <a:rPr lang="en-US" dirty="0"/>
              <a:t>Method calls</a:t>
            </a:r>
          </a:p>
          <a:p>
            <a:pPr lvl="1"/>
            <a:r>
              <a:rPr lang="en-US" dirty="0"/>
              <a:t>Time passing</a:t>
            </a:r>
          </a:p>
          <a:p>
            <a:endParaRPr lang="en-US" dirty="0"/>
          </a:p>
        </p:txBody>
      </p:sp>
      <p:pic>
        <p:nvPicPr>
          <p:cNvPr id="307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65037" y="1854200"/>
            <a:ext cx="6943725" cy="195897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3079" name="Rounded Rectangle 6"/>
          <p:cNvSpPr>
            <a:spLocks noChangeArrowheads="1"/>
          </p:cNvSpPr>
          <p:nvPr/>
        </p:nvSpPr>
        <p:spPr bwMode="auto">
          <a:xfrm>
            <a:off x="5029200" y="2971800"/>
            <a:ext cx="685800" cy="228600"/>
          </a:xfrm>
          <a:prstGeom prst="roundRect">
            <a:avLst>
              <a:gd name="adj" fmla="val 16667"/>
            </a:avLst>
          </a:prstGeom>
          <a:solidFill>
            <a:srgbClr val="00B0F0">
              <a:alpha val="20000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080" name="Rounded Rectangle 7"/>
          <p:cNvSpPr>
            <a:spLocks noChangeArrowheads="1"/>
          </p:cNvSpPr>
          <p:nvPr/>
        </p:nvSpPr>
        <p:spPr bwMode="auto">
          <a:xfrm>
            <a:off x="5791200" y="2971800"/>
            <a:ext cx="685800" cy="228600"/>
          </a:xfrm>
          <a:prstGeom prst="roundRect">
            <a:avLst>
              <a:gd name="adj" fmla="val 16667"/>
            </a:avLst>
          </a:prstGeom>
          <a:solidFill>
            <a:srgbClr val="00B050">
              <a:alpha val="20000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F726A5-6A47-C7D6-718A-F3402F93DC71}"/>
              </a:ext>
            </a:extLst>
          </p:cNvPr>
          <p:cNvSpPr txBox="1"/>
          <p:nvPr/>
        </p:nvSpPr>
        <p:spPr>
          <a:xfrm>
            <a:off x="7696200" y="5428186"/>
            <a:ext cx="4191989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Typically: many</a:t>
            </a:r>
            <a:r>
              <a:rPr lang="en-US" sz="2400" i="1" dirty="0"/>
              <a:t> </a:t>
            </a:r>
            <a:r>
              <a:rPr lang="en-US" sz="2400" dirty="0"/>
              <a:t>states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If just two, not adding much to the documentation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5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242854"/>
            <a:ext cx="5105400" cy="6405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ctr"/>
          <a:lstStyle/>
          <a:p>
            <a:r>
              <a:rPr lang="en-US" dirty="0"/>
              <a:t>Traffic Light Example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7AED52E-1224-0CAE-10B7-B5E755C8C6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A110761-F9CF-C7DB-4903-30C2DCBE62E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Model red/green/yellow light</a:t>
            </a:r>
          </a:p>
          <a:p>
            <a:pPr marL="7429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This version: </a:t>
            </a:r>
            <a:r>
              <a:rPr lang="en-US" sz="2200" dirty="0"/>
              <a:t>switches based on time alone</a:t>
            </a:r>
          </a:p>
          <a:p>
            <a:pPr marL="7429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No road sensors, etc.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Machine just cycles forever</a:t>
            </a:r>
          </a:p>
          <a:p>
            <a:pPr marL="7429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timeout determines switch</a:t>
            </a:r>
            <a:endParaRPr lang="en-US" sz="2200" dirty="0">
              <a:solidFill>
                <a:schemeClr val="tx1"/>
              </a:solidFill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Actions: turn lamps on/off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12294" name="Picture 11" descr="C:\Documents and Settings\hornick\Local Settings\Temporary Internet Files\Content.IE5\79P9BVPJ\MCj0435238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53691" y="3284429"/>
            <a:ext cx="2536361" cy="348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88639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959768"/>
            <a:ext cx="7496175" cy="1428750"/>
          </a:xfrm>
          <a:prstGeom prst="rect">
            <a:avLst/>
          </a:prstGeom>
          <a:noFill/>
          <a:ln>
            <a:noFill/>
          </a:ln>
        </p:spPr>
      </p:pic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Guards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9A3DA8-1B98-F9A2-C10F-DFB2B83A41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775" y="3657599"/>
            <a:ext cx="10233025" cy="3048001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Modeling gear shift in class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Car</a:t>
            </a:r>
            <a:r>
              <a:rPr lang="en-US" dirty="0"/>
              <a:t> with just forward, backward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Other states not shown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Neutral: “park” in most cars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chemeClr val="accent2"/>
                </a:solidFill>
              </a:rPr>
              <a:t>Blue</a:t>
            </a:r>
            <a:r>
              <a:rPr lang="en-US" dirty="0"/>
              <a:t>: an event – driver moves shift lever, </a:t>
            </a:r>
            <a:r>
              <a:rPr lang="en-US" dirty="0">
                <a:solidFill>
                  <a:schemeClr val="accent3"/>
                </a:solidFill>
              </a:rPr>
              <a:t>green</a:t>
            </a:r>
            <a:r>
              <a:rPr lang="en-US" dirty="0"/>
              <a:t>: action – car shifts into reverse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FF0000"/>
                </a:solidFill>
              </a:rPr>
              <a:t>Red</a:t>
            </a:r>
            <a:r>
              <a:rPr lang="en-US" dirty="0"/>
              <a:t>: guard: car must be travelling less than 1 mph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General form of guard: [predicate]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Transition </a:t>
            </a:r>
            <a:r>
              <a:rPr lang="en-US" i="1" dirty="0"/>
              <a:t>cannot</a:t>
            </a:r>
            <a:r>
              <a:rPr lang="en-US" dirty="0"/>
              <a:t> occur unless guard is satisfied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1272" name="Rounded Rectangle 7"/>
          <p:cNvSpPr>
            <a:spLocks noChangeArrowheads="1"/>
          </p:cNvSpPr>
          <p:nvPr/>
        </p:nvSpPr>
        <p:spPr bwMode="auto">
          <a:xfrm>
            <a:off x="4696178" y="2035968"/>
            <a:ext cx="2286000" cy="228600"/>
          </a:xfrm>
          <a:prstGeom prst="roundRect">
            <a:avLst>
              <a:gd name="adj" fmla="val 16667"/>
            </a:avLst>
          </a:prstGeom>
          <a:solidFill>
            <a:srgbClr val="00B0F0">
              <a:alpha val="20000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1273" name="Rounded Rectangle 8"/>
          <p:cNvSpPr>
            <a:spLocks noChangeArrowheads="1"/>
          </p:cNvSpPr>
          <p:nvPr/>
        </p:nvSpPr>
        <p:spPr bwMode="auto">
          <a:xfrm>
            <a:off x="5991578" y="2313781"/>
            <a:ext cx="457200" cy="228600"/>
          </a:xfrm>
          <a:prstGeom prst="roundRect">
            <a:avLst>
              <a:gd name="adj" fmla="val 16667"/>
            </a:avLst>
          </a:prstGeom>
          <a:solidFill>
            <a:srgbClr val="00B050">
              <a:alpha val="20000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1274" name="Rounded Rectangle 9"/>
          <p:cNvSpPr>
            <a:spLocks noChangeArrowheads="1"/>
          </p:cNvSpPr>
          <p:nvPr/>
        </p:nvSpPr>
        <p:spPr bwMode="auto">
          <a:xfrm>
            <a:off x="4696178" y="2313781"/>
            <a:ext cx="1295400" cy="228600"/>
          </a:xfrm>
          <a:prstGeom prst="roundRect">
            <a:avLst>
              <a:gd name="adj" fmla="val 16667"/>
            </a:avLst>
          </a:prstGeom>
          <a:solidFill>
            <a:srgbClr val="FF0000">
              <a:alpha val="20000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9800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Light bulb with toggle switch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DDC55A-E4F6-D93D-B7A3-0E26E34CD0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4190999"/>
            <a:ext cx="10233800" cy="2301875"/>
          </a:xfrm>
        </p:spPr>
        <p:txBody>
          <a:bodyPr>
            <a:normAutofit/>
          </a:bodyPr>
          <a:lstStyle/>
          <a:p>
            <a:r>
              <a:rPr lang="en-US" dirty="0"/>
              <a:t>Event: </a:t>
            </a:r>
            <a:r>
              <a:rPr lang="en-US" i="1" dirty="0">
                <a:solidFill>
                  <a:schemeClr val="tx2"/>
                </a:solidFill>
              </a:rPr>
              <a:t>flip switch to 1</a:t>
            </a:r>
            <a:r>
              <a:rPr lang="en-US" dirty="0"/>
              <a:t>: triggers current flow</a:t>
            </a:r>
          </a:p>
          <a:p>
            <a:r>
              <a:rPr lang="en-US" dirty="0"/>
              <a:t>Event: </a:t>
            </a:r>
            <a:r>
              <a:rPr lang="en-US" i="1" dirty="0">
                <a:solidFill>
                  <a:schemeClr val="tx2"/>
                </a:solidFill>
              </a:rPr>
              <a:t>flip switch </a:t>
            </a:r>
            <a:r>
              <a:rPr lang="en-US" i="1">
                <a:solidFill>
                  <a:schemeClr val="tx2"/>
                </a:solidFill>
              </a:rPr>
              <a:t>to 0</a:t>
            </a:r>
            <a:r>
              <a:rPr lang="en-US"/>
              <a:t>: </a:t>
            </a:r>
            <a:r>
              <a:rPr lang="en-US" dirty="0"/>
              <a:t>halts current flow</a:t>
            </a:r>
          </a:p>
          <a:p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7CADD74-8A9F-E59B-4167-75F8390FE5A6}"/>
              </a:ext>
            </a:extLst>
          </p:cNvPr>
          <p:cNvGrpSpPr/>
          <p:nvPr/>
        </p:nvGrpSpPr>
        <p:grpSpPr>
          <a:xfrm>
            <a:off x="2053872" y="1828800"/>
            <a:ext cx="7918450" cy="2025650"/>
            <a:chOff x="2057400" y="2209800"/>
            <a:chExt cx="7918450" cy="2025650"/>
          </a:xfrm>
        </p:grpSpPr>
        <p:pic>
          <p:nvPicPr>
            <p:cNvPr id="4102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57400" y="2209800"/>
              <a:ext cx="7918450" cy="202565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4103" name="Rounded Rectangle 6"/>
            <p:cNvSpPr>
              <a:spLocks noChangeArrowheads="1"/>
            </p:cNvSpPr>
            <p:nvPr/>
          </p:nvSpPr>
          <p:spPr bwMode="auto">
            <a:xfrm>
              <a:off x="5257800" y="2667000"/>
              <a:ext cx="1295400" cy="228600"/>
            </a:xfrm>
            <a:prstGeom prst="roundRect">
              <a:avLst>
                <a:gd name="adj" fmla="val 16667"/>
              </a:avLst>
            </a:prstGeom>
            <a:solidFill>
              <a:srgbClr val="00B0F0">
                <a:alpha val="20000"/>
              </a:srgb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104" name="Rounded Rectangle 7"/>
            <p:cNvSpPr>
              <a:spLocks noChangeArrowheads="1"/>
            </p:cNvSpPr>
            <p:nvPr/>
          </p:nvSpPr>
          <p:spPr bwMode="auto">
            <a:xfrm>
              <a:off x="5105400" y="3505200"/>
              <a:ext cx="1676400" cy="228600"/>
            </a:xfrm>
            <a:prstGeom prst="roundRect">
              <a:avLst>
                <a:gd name="adj" fmla="val 16667"/>
              </a:avLst>
            </a:prstGeom>
            <a:solidFill>
              <a:srgbClr val="00B050">
                <a:alpha val="20000"/>
              </a:srgb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105" name="Rounded Rectangle 8"/>
            <p:cNvSpPr>
              <a:spLocks noChangeArrowheads="1"/>
            </p:cNvSpPr>
            <p:nvPr/>
          </p:nvSpPr>
          <p:spPr bwMode="auto">
            <a:xfrm>
              <a:off x="5257800" y="2895600"/>
              <a:ext cx="1066800" cy="228600"/>
            </a:xfrm>
            <a:prstGeom prst="roundRect">
              <a:avLst>
                <a:gd name="adj" fmla="val 16667"/>
              </a:avLst>
            </a:prstGeom>
            <a:solidFill>
              <a:srgbClr val="00B050">
                <a:alpha val="20000"/>
              </a:srgb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106" name="Rounded Rectangle 9"/>
            <p:cNvSpPr>
              <a:spLocks noChangeArrowheads="1"/>
            </p:cNvSpPr>
            <p:nvPr/>
          </p:nvSpPr>
          <p:spPr bwMode="auto">
            <a:xfrm>
              <a:off x="5029200" y="3276600"/>
              <a:ext cx="1295400" cy="228600"/>
            </a:xfrm>
            <a:prstGeom prst="roundRect">
              <a:avLst>
                <a:gd name="adj" fmla="val 16667"/>
              </a:avLst>
            </a:prstGeom>
            <a:solidFill>
              <a:srgbClr val="00B0F0">
                <a:alpha val="20000"/>
              </a:srgb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Light build with pushbutton switch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AB19EA-3F6C-66B4-2EF7-845DCCEC1C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4393279"/>
            <a:ext cx="10233800" cy="2464721"/>
          </a:xfrm>
        </p:spPr>
        <p:txBody>
          <a:bodyPr>
            <a:normAutofit/>
          </a:bodyPr>
          <a:lstStyle/>
          <a:p>
            <a:r>
              <a:rPr lang="en-US" dirty="0"/>
              <a:t>Note: same event for both: </a:t>
            </a:r>
            <a:r>
              <a:rPr lang="en-US" i="1" dirty="0">
                <a:solidFill>
                  <a:schemeClr val="tx2"/>
                </a:solidFill>
              </a:rPr>
              <a:t>button pressed</a:t>
            </a:r>
          </a:p>
          <a:p>
            <a:r>
              <a:rPr lang="en-US" dirty="0"/>
              <a:t>Result depends on state of object</a:t>
            </a:r>
          </a:p>
          <a:p>
            <a:r>
              <a:rPr lang="en-US" dirty="0"/>
              <a:t>Implementation: </a:t>
            </a:r>
          </a:p>
          <a:p>
            <a:pPr lvl="1"/>
            <a:r>
              <a:rPr lang="en-US" dirty="0"/>
              <a:t>Class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LightBulb</a:t>
            </a:r>
            <a:r>
              <a:rPr lang="en-US" dirty="0"/>
              <a:t> contains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boolean</a:t>
            </a:r>
            <a:r>
              <a:rPr lang="en-US" dirty="0"/>
              <a:t> attribute </a:t>
            </a:r>
            <a:r>
              <a:rPr lang="en-US" dirty="0" err="1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isOn</a:t>
            </a:r>
            <a:endParaRPr lang="en-US" dirty="0">
              <a:solidFill>
                <a:schemeClr val="accent2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/>
            <a:r>
              <a:rPr lang="en-US" dirty="0"/>
              <a:t>Code for button pressed event: </a:t>
            </a:r>
            <a:r>
              <a:rPr lang="en-US" dirty="0" err="1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isOn</a:t>
            </a:r>
            <a:r>
              <a:rPr lang="en-US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 !</a:t>
            </a:r>
            <a:r>
              <a:rPr lang="en-US" dirty="0" err="1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isOn</a:t>
            </a:r>
            <a:r>
              <a:rPr lang="en-US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F5721B1-9B51-6681-1E7E-903390A7B12A}"/>
              </a:ext>
            </a:extLst>
          </p:cNvPr>
          <p:cNvGrpSpPr/>
          <p:nvPr/>
        </p:nvGrpSpPr>
        <p:grpSpPr>
          <a:xfrm>
            <a:off x="2706895" y="1828800"/>
            <a:ext cx="7481888" cy="2239962"/>
            <a:chOff x="2743200" y="2133600"/>
            <a:chExt cx="7024688" cy="1797050"/>
          </a:xfrm>
        </p:grpSpPr>
        <p:pic>
          <p:nvPicPr>
            <p:cNvPr id="51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743200" y="2133600"/>
              <a:ext cx="7024688" cy="179705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5127" name="Rounded Rectangle 6"/>
            <p:cNvSpPr>
              <a:spLocks noChangeArrowheads="1"/>
            </p:cNvSpPr>
            <p:nvPr/>
          </p:nvSpPr>
          <p:spPr bwMode="auto">
            <a:xfrm>
              <a:off x="5486400" y="2514600"/>
              <a:ext cx="1295400" cy="228600"/>
            </a:xfrm>
            <a:prstGeom prst="roundRect">
              <a:avLst>
                <a:gd name="adj" fmla="val 16667"/>
              </a:avLst>
            </a:prstGeom>
            <a:solidFill>
              <a:srgbClr val="00B0F0">
                <a:alpha val="20000"/>
              </a:srgb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28" name="Rounded Rectangle 7"/>
            <p:cNvSpPr>
              <a:spLocks noChangeArrowheads="1"/>
            </p:cNvSpPr>
            <p:nvPr/>
          </p:nvSpPr>
          <p:spPr bwMode="auto">
            <a:xfrm>
              <a:off x="5486400" y="2743200"/>
              <a:ext cx="1066800" cy="228600"/>
            </a:xfrm>
            <a:prstGeom prst="roundRect">
              <a:avLst>
                <a:gd name="adj" fmla="val 16667"/>
              </a:avLst>
            </a:prstGeom>
            <a:solidFill>
              <a:srgbClr val="00B050">
                <a:alpha val="20000"/>
              </a:srgb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29" name="Rounded Rectangle 8"/>
            <p:cNvSpPr>
              <a:spLocks noChangeArrowheads="1"/>
            </p:cNvSpPr>
            <p:nvPr/>
          </p:nvSpPr>
          <p:spPr bwMode="auto">
            <a:xfrm>
              <a:off x="5410201" y="3048000"/>
              <a:ext cx="1203325" cy="228600"/>
            </a:xfrm>
            <a:prstGeom prst="roundRect">
              <a:avLst>
                <a:gd name="adj" fmla="val 16667"/>
              </a:avLst>
            </a:prstGeom>
            <a:solidFill>
              <a:srgbClr val="00B0F0">
                <a:alpha val="20000"/>
              </a:srgb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30" name="Rounded Rectangle 9"/>
            <p:cNvSpPr>
              <a:spLocks noChangeArrowheads="1"/>
            </p:cNvSpPr>
            <p:nvPr/>
          </p:nvSpPr>
          <p:spPr bwMode="auto">
            <a:xfrm>
              <a:off x="5410200" y="3276600"/>
              <a:ext cx="1524000" cy="228600"/>
            </a:xfrm>
            <a:prstGeom prst="roundRect">
              <a:avLst>
                <a:gd name="adj" fmla="val 16667"/>
              </a:avLst>
            </a:prstGeom>
            <a:solidFill>
              <a:srgbClr val="00B050">
                <a:alpha val="20000"/>
              </a:srgb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F0812-5EE8-470E-E3D1-0BFE3B09C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867400" cy="1325563"/>
          </a:xfrm>
        </p:spPr>
        <p:txBody>
          <a:bodyPr/>
          <a:lstStyle/>
          <a:p>
            <a:r>
              <a:rPr lang="en-US" dirty="0"/>
              <a:t>Nondeterminism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3EABF4-7417-3002-DA3F-60A15FAD6E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6293" y="1822871"/>
            <a:ext cx="5025216" cy="466725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Important  concept in modeling systems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Deterministic: state determined by input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EF223B-553C-6EC4-1BF7-318A1043B7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87216" y="1825624"/>
            <a:ext cx="6023784" cy="5032375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Nondeterministic: possibly multiple states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Very difficult to know what will happen next</a:t>
            </a:r>
          </a:p>
          <a:p>
            <a:pPr lvl="1"/>
            <a:r>
              <a:rPr lang="en-US" dirty="0"/>
              <a:t>Which slot will ball fall into?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Will weather vane turn left or right in next minute?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 descr="Man wearing robotic arm on head.">
            <a:extLst>
              <a:ext uri="{FF2B5EF4-FFF2-40B4-BE49-F238E27FC236}">
                <a16:creationId xmlns:a16="http://schemas.microsoft.com/office/drawing/2014/main" id="{6E54AD80-B027-05BF-124C-6A2CD30E77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667001"/>
            <a:ext cx="43434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ndefined">
            <a:extLst>
              <a:ext uri="{FF2B5EF4-FFF2-40B4-BE49-F238E27FC236}">
                <a16:creationId xmlns:a16="http://schemas.microsoft.com/office/drawing/2014/main" id="{5469E167-2721-7C5C-AEAE-0A098FAF6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524" y="2438400"/>
            <a:ext cx="28448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ABE3DA7B-5B8D-D49C-4302-5386B8F426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399" y="3048000"/>
            <a:ext cx="2973659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477D5A0-D394-0E24-0AD5-BF5B876D44CB}"/>
              </a:ext>
            </a:extLst>
          </p:cNvPr>
          <p:cNvSpPr txBox="1"/>
          <p:nvPr/>
        </p:nvSpPr>
        <p:spPr>
          <a:xfrm>
            <a:off x="3111368" y="3581400"/>
            <a:ext cx="5969263" cy="1661993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365760" tIns="274320" rIns="365760" bIns="274320" rtlCol="0">
            <a:spAutoFit/>
          </a:bodyPr>
          <a:lstStyle/>
          <a:p>
            <a:r>
              <a:rPr lang="en-US" sz="2400" dirty="0">
                <a:solidFill>
                  <a:schemeClr val="accent5"/>
                </a:solidFill>
              </a:rPr>
              <a:t>Avoid non-deterministic machines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5"/>
                </a:solidFill>
              </a:rPr>
              <a:t>Hard to compute with!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i="1" dirty="0">
                <a:solidFill>
                  <a:schemeClr val="accent5"/>
                </a:solidFill>
              </a:rPr>
              <a:t>Not</a:t>
            </a:r>
            <a:r>
              <a:rPr lang="en-US" sz="2400" dirty="0">
                <a:solidFill>
                  <a:schemeClr val="accent5"/>
                </a:solidFill>
              </a:rPr>
              <a:t> allowed in state machine diagrams</a:t>
            </a:r>
          </a:p>
        </p:txBody>
      </p:sp>
    </p:spTree>
    <p:extLst>
      <p:ext uri="{BB962C8B-B14F-4D97-AF65-F5344CB8AC3E}">
        <p14:creationId xmlns:p14="http://schemas.microsoft.com/office/powerpoint/2010/main" val="466233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 animBg="1"/>
    </p:bld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rk-background-hasker-presentation" id="{1577FF19-119C-D341-8420-453FB74959AD}" vid="{F6E06238-5418-F24E-ADE0-7239319DCDB2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swe2710-presentation</Template>
  <TotalTime>13558</TotalTime>
  <Words>809</Words>
  <Application>Microsoft Macintosh PowerPoint</Application>
  <PresentationFormat>Widescreen</PresentationFormat>
  <Paragraphs>135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Consolas</vt:lpstr>
      <vt:lpstr>Corbel</vt:lpstr>
      <vt:lpstr>Tahoma</vt:lpstr>
      <vt:lpstr>Times New Roman</vt:lpstr>
      <vt:lpstr>Depth</vt:lpstr>
      <vt:lpstr>State Diagrams</vt:lpstr>
      <vt:lpstr>First: observations from bug bounty?</vt:lpstr>
      <vt:lpstr>UML Diagrams</vt:lpstr>
      <vt:lpstr>Basic structure of state diagram</vt:lpstr>
      <vt:lpstr>Traffic Light Example</vt:lpstr>
      <vt:lpstr>Guards</vt:lpstr>
      <vt:lpstr>Light bulb with toggle switch</vt:lpstr>
      <vt:lpstr>Light build with pushbutton switch</vt:lpstr>
      <vt:lpstr>Nondeterminism</vt:lpstr>
      <vt:lpstr>Multiple transitions</vt:lpstr>
      <vt:lpstr>More on transitions</vt:lpstr>
      <vt:lpstr>More on transitions</vt:lpstr>
      <vt:lpstr>More complex example</vt:lpstr>
      <vt:lpstr>Initial, final states</vt:lpstr>
      <vt:lpstr>Example: vending machine</vt:lpstr>
    </vt:vector>
  </TitlesOfParts>
  <Company>MSOE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SE-2030</dc:title>
  <dc:creator>Dr. Mark Hornick;Derek Riley</dc:creator>
  <cp:lastModifiedBy>Rob Hasker</cp:lastModifiedBy>
  <cp:revision>910</cp:revision>
  <cp:lastPrinted>1601-01-01T00:00:00Z</cp:lastPrinted>
  <dcterms:created xsi:type="dcterms:W3CDTF">1999-09-06T21:32:20Z</dcterms:created>
  <dcterms:modified xsi:type="dcterms:W3CDTF">2026-04-11T13:57:08Z</dcterms:modified>
</cp:coreProperties>
</file>