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708" r:id="rId1"/>
  </p:sldMasterIdLst>
  <p:notesMasterIdLst>
    <p:notesMasterId r:id="rId16"/>
  </p:notesMasterIdLst>
  <p:sldIdLst>
    <p:sldId id="271" r:id="rId2"/>
    <p:sldId id="298" r:id="rId3"/>
    <p:sldId id="296" r:id="rId4"/>
    <p:sldId id="297" r:id="rId5"/>
    <p:sldId id="258" r:id="rId6"/>
    <p:sldId id="260" r:id="rId7"/>
    <p:sldId id="259" r:id="rId8"/>
    <p:sldId id="262" r:id="rId9"/>
    <p:sldId id="266" r:id="rId10"/>
    <p:sldId id="267" r:id="rId11"/>
    <p:sldId id="268" r:id="rId12"/>
    <p:sldId id="269" r:id="rId13"/>
    <p:sldId id="295" r:id="rId14"/>
    <p:sldId id="272" r:id="rId15"/>
  </p:sldIdLst>
  <p:sldSz cx="17340263" cy="9753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6"/>
  </p:normalViewPr>
  <p:slideViewPr>
    <p:cSldViewPr>
      <p:cViewPr varScale="1">
        <p:scale>
          <a:sx n="47" d="100"/>
          <a:sy n="47" d="100"/>
        </p:scale>
        <p:origin x="332" y="44"/>
      </p:cViewPr>
      <p:guideLst>
        <p:guide orient="horz" pos="3072"/>
        <p:guide pos="54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2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>
                <a:sym typeface="Lucida Grande" charset="0"/>
              </a:rPr>
              <a:t>Click to edit Master text styles</a:t>
            </a:r>
          </a:p>
          <a:p>
            <a:pPr lvl="1"/>
            <a:r>
              <a:rPr lang="en-US" noProof="0">
                <a:sym typeface="Lucida Grande" charset="0"/>
              </a:rPr>
              <a:t>Second level</a:t>
            </a:r>
          </a:p>
          <a:p>
            <a:pPr lvl="2"/>
            <a:r>
              <a:rPr lang="en-US" noProof="0">
                <a:sym typeface="Lucida Grande" charset="0"/>
              </a:rPr>
              <a:t>Third level</a:t>
            </a:r>
          </a:p>
          <a:p>
            <a:pPr lvl="3"/>
            <a:r>
              <a:rPr lang="en-US" noProof="0">
                <a:sym typeface="Lucida Grande" charset="0"/>
              </a:rPr>
              <a:t>Fourth level</a:t>
            </a:r>
          </a:p>
          <a:p>
            <a:pPr lvl="4"/>
            <a:r>
              <a:rPr lang="en-US" noProof="0">
                <a:sym typeface="Lucida Grande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6681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MS PGothic" pitchFamily="34" charset="-128"/>
        <a:cs typeface="Lucida Grande" charset="0"/>
        <a:sym typeface="Lucida Grande" charset="0"/>
      </a:defRPr>
    </a:lvl1pPr>
    <a:lvl2pPr marL="2286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marL="4572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marL="6858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marL="9144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https://www.theguardian.com/commentisfree/2024/apr/06/xz-utils-linux-malware-open-source-software-cyber-attack-andres-Freund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925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coupling: measure interconnectivity; cohesion: all elements contribute to the same goals</a:t>
            </a:r>
          </a:p>
        </p:txBody>
      </p:sp>
    </p:spTree>
    <p:extLst>
      <p:ext uri="{BB962C8B-B14F-4D97-AF65-F5344CB8AC3E}">
        <p14:creationId xmlns:p14="http://schemas.microsoft.com/office/powerpoint/2010/main" val="3399804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days of people having their first look at the code during the review meeting are over... Meetings are too expensive to watch people reading documents for the </a:t>
            </a:r>
            <a:r>
              <a:rPr lang="en-US"/>
              <a:t>first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34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Research found that code reviews done before compilation results in more logic findings, but this was before folks had IDEs that indicated compilation errors in real time</a:t>
            </a:r>
          </a:p>
        </p:txBody>
      </p:sp>
    </p:spTree>
    <p:extLst>
      <p:ext uri="{BB962C8B-B14F-4D97-AF65-F5344CB8AC3E}">
        <p14:creationId xmlns:p14="http://schemas.microsoft.com/office/powerpoint/2010/main" val="719924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65124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Focusing on identifying problems is hard for engineers: we want to solve problems!</a:t>
            </a:r>
          </a:p>
        </p:txBody>
      </p:sp>
    </p:spTree>
    <p:extLst>
      <p:ext uri="{BB962C8B-B14F-4D97-AF65-F5344CB8AC3E}">
        <p14:creationId xmlns:p14="http://schemas.microsoft.com/office/powerpoint/2010/main" val="2231021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2923" y="6348840"/>
            <a:ext cx="13005197" cy="2334564"/>
          </a:xfrm>
        </p:spPr>
        <p:txBody>
          <a:bodyPr wrap="none" anchor="t">
            <a:normAutofit/>
          </a:bodyPr>
          <a:lstStyle>
            <a:lvl1pPr algn="r">
              <a:defRPr sz="13653" b="0" spc="-427">
                <a:solidFill>
                  <a:schemeClr val="tx1"/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2921" y="5254223"/>
            <a:ext cx="13005197" cy="1072391"/>
          </a:xfrm>
        </p:spPr>
        <p:txBody>
          <a:bodyPr anchor="b">
            <a:normAutofit/>
          </a:bodyPr>
          <a:lstStyle>
            <a:lvl1pPr marL="0" indent="0" algn="r">
              <a:buNone/>
              <a:defRPr sz="4551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167533" y="4991947"/>
            <a:ext cx="13005197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512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6211073"/>
            <a:ext cx="14955977" cy="1165305"/>
          </a:xfrm>
        </p:spPr>
        <p:txBody>
          <a:bodyPr anchor="b"/>
          <a:lstStyle>
            <a:lvl1pPr>
              <a:defRPr sz="455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94402" y="1404339"/>
            <a:ext cx="14955977" cy="4806734"/>
          </a:xfrm>
        </p:spPr>
        <p:txBody>
          <a:bodyPr anchor="t"/>
          <a:lstStyle>
            <a:lvl1pPr marL="0" indent="0">
              <a:buNone/>
              <a:defRPr sz="4551">
                <a:solidFill>
                  <a:schemeClr val="tx1"/>
                </a:solidFill>
              </a:defRPr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402" y="7376378"/>
            <a:ext cx="14953718" cy="970627"/>
          </a:xfrm>
        </p:spPr>
        <p:txBody>
          <a:bodyPr/>
          <a:lstStyle>
            <a:lvl1pPr marL="0" indent="0">
              <a:buNone/>
              <a:defRPr sz="2276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3C6B9-1658-473D-9919-8523AC3A9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78393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519289"/>
            <a:ext cx="14955977" cy="5026623"/>
          </a:xfrm>
        </p:spPr>
        <p:txBody>
          <a:bodyPr anchor="ctr"/>
          <a:lstStyle>
            <a:lvl1pPr>
              <a:defRPr sz="455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402" y="6384923"/>
            <a:ext cx="14953718" cy="2135930"/>
          </a:xfrm>
        </p:spPr>
        <p:txBody>
          <a:bodyPr anchor="ctr"/>
          <a:lstStyle>
            <a:lvl1pPr marL="0" indent="0">
              <a:buNone/>
              <a:defRPr sz="2276"/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6576294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6898" y="519289"/>
            <a:ext cx="13230985" cy="4256575"/>
          </a:xfrm>
        </p:spPr>
        <p:txBody>
          <a:bodyPr anchor="ctr"/>
          <a:lstStyle>
            <a:lvl1pPr>
              <a:defRPr sz="6258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2447214" y="4786570"/>
            <a:ext cx="12448094" cy="780754"/>
          </a:xfrm>
        </p:spPr>
        <p:txBody>
          <a:bodyPr anchor="t">
            <a:normAutofit/>
          </a:bodyPr>
          <a:lstStyle>
            <a:lvl1pPr marL="0" indent="0">
              <a:buNone/>
              <a:defRPr sz="1991">
                <a:solidFill>
                  <a:schemeClr val="tx1"/>
                </a:solidFill>
              </a:defRPr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2143" y="6402459"/>
            <a:ext cx="14951460" cy="2118394"/>
          </a:xfrm>
        </p:spPr>
        <p:txBody>
          <a:bodyPr anchor="ctr">
            <a:normAutofit/>
          </a:bodyPr>
          <a:lstStyle>
            <a:lvl1pPr marL="0" indent="0">
              <a:buNone/>
              <a:defRPr sz="2276">
                <a:solidFill>
                  <a:schemeClr val="tx1"/>
                </a:solidFill>
              </a:defRPr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80200" y="1119039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137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845342" y="3901440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137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2425011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3309465"/>
            <a:ext cx="14955977" cy="3572388"/>
          </a:xfrm>
        </p:spPr>
        <p:txBody>
          <a:bodyPr anchor="b">
            <a:normAutofit/>
          </a:bodyPr>
          <a:lstStyle>
            <a:lvl1pPr>
              <a:defRPr sz="768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402" y="6898604"/>
            <a:ext cx="14953718" cy="1622249"/>
          </a:xfrm>
        </p:spPr>
        <p:txBody>
          <a:bodyPr anchor="t"/>
          <a:lstStyle>
            <a:lvl1pPr marL="0" indent="0">
              <a:buNone/>
              <a:defRPr sz="2276">
                <a:solidFill>
                  <a:schemeClr val="tx1"/>
                </a:solidFill>
              </a:defRPr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7972586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92143" y="519290"/>
            <a:ext cx="14955977" cy="188524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901970" y="2682240"/>
            <a:ext cx="4191226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929727" y="3657599"/>
            <a:ext cx="4163469" cy="5576711"/>
          </a:xfrm>
        </p:spPr>
        <p:txBody>
          <a:bodyPr anchor="t">
            <a:normAutofit/>
          </a:bodyPr>
          <a:lstStyle>
            <a:lvl1pPr marL="0" indent="0">
              <a:buNone/>
              <a:defRPr sz="1991">
                <a:solidFill>
                  <a:schemeClr val="tx1"/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347" y="2682240"/>
            <a:ext cx="4176115" cy="819573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3413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6510337" y="3657600"/>
            <a:ext cx="4191124" cy="5576710"/>
          </a:xfrm>
        </p:spPr>
        <p:txBody>
          <a:bodyPr anchor="t">
            <a:normAutofit/>
          </a:bodyPr>
          <a:lstStyle>
            <a:lvl1pPr marL="0" indent="0">
              <a:buNone/>
              <a:defRPr sz="1991">
                <a:solidFill>
                  <a:schemeClr val="tx1"/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1134968" y="2682240"/>
            <a:ext cx="4170244" cy="819573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3413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11134968" y="3657599"/>
            <a:ext cx="4170244" cy="5576708"/>
          </a:xfrm>
        </p:spPr>
        <p:txBody>
          <a:bodyPr anchor="t">
            <a:normAutofit/>
          </a:bodyPr>
          <a:lstStyle>
            <a:lvl1pPr marL="0" indent="0">
              <a:buNone/>
              <a:defRPr sz="1991">
                <a:solidFill>
                  <a:schemeClr val="tx1"/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8626671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92143" y="519290"/>
            <a:ext cx="14955977" cy="188524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894579" y="6112004"/>
            <a:ext cx="418153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tx1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894579" y="3209037"/>
            <a:ext cx="4181532" cy="21674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>
                <a:solidFill>
                  <a:schemeClr val="tx1"/>
                </a:solidFill>
              </a:defRPr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894579" y="6931578"/>
            <a:ext cx="4181532" cy="937513"/>
          </a:xfrm>
        </p:spPr>
        <p:txBody>
          <a:bodyPr anchor="t">
            <a:normAutofit/>
          </a:bodyPr>
          <a:lstStyle>
            <a:lvl1pPr marL="0" indent="0">
              <a:buNone/>
              <a:defRPr sz="1991">
                <a:solidFill>
                  <a:schemeClr val="tx1"/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98328" y="6112004"/>
            <a:ext cx="4167985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tx1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6498327" y="3209037"/>
            <a:ext cx="4167985" cy="21674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>
                <a:solidFill>
                  <a:schemeClr val="tx1"/>
                </a:solidFill>
              </a:defRPr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6496403" y="6931576"/>
            <a:ext cx="4173505" cy="937513"/>
          </a:xfrm>
        </p:spPr>
        <p:txBody>
          <a:bodyPr anchor="t">
            <a:normAutofit/>
          </a:bodyPr>
          <a:lstStyle>
            <a:lvl1pPr marL="0" indent="0">
              <a:buNone/>
              <a:defRPr sz="1991">
                <a:solidFill>
                  <a:schemeClr val="tx1"/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1099820" y="6112004"/>
            <a:ext cx="4170244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tx1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11099818" y="3209037"/>
            <a:ext cx="4170244" cy="21674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>
                <a:solidFill>
                  <a:schemeClr val="tx1"/>
                </a:solidFill>
              </a:defRPr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11099642" y="6931573"/>
            <a:ext cx="4175768" cy="937513"/>
          </a:xfrm>
        </p:spPr>
        <p:txBody>
          <a:bodyPr anchor="t">
            <a:normAutofit/>
          </a:bodyPr>
          <a:lstStyle>
            <a:lvl1pPr marL="0" indent="0">
              <a:buNone/>
              <a:defRPr sz="1991">
                <a:solidFill>
                  <a:schemeClr val="tx1"/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3095663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176339" y="2390988"/>
            <a:ext cx="14971781" cy="30492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340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409126" y="519289"/>
            <a:ext cx="3738994" cy="82657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2143" y="519289"/>
            <a:ext cx="11000229" cy="82657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2409126" y="519289"/>
            <a:ext cx="0" cy="8265725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498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938" y="2596444"/>
            <a:ext cx="14555182" cy="663786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176339" y="2390988"/>
            <a:ext cx="14971781" cy="30492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6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215372" y="6348840"/>
            <a:ext cx="13005197" cy="2334564"/>
          </a:xfrm>
        </p:spPr>
        <p:txBody>
          <a:bodyPr wrap="none" anchor="t">
            <a:normAutofit/>
          </a:bodyPr>
          <a:lstStyle>
            <a:lvl1pPr algn="l">
              <a:defRPr sz="13653" b="0" spc="-427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215372" y="5253226"/>
            <a:ext cx="13005197" cy="1072391"/>
          </a:xfrm>
        </p:spPr>
        <p:txBody>
          <a:bodyPr anchor="b">
            <a:normAutofit/>
          </a:bodyPr>
          <a:lstStyle>
            <a:lvl1pPr marL="0" indent="0" algn="l">
              <a:buNone/>
              <a:defRPr sz="4551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167308" y="6496744"/>
            <a:ext cx="14971781" cy="30492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8319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2938" y="2596444"/>
            <a:ext cx="7147192" cy="663786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88492" y="2596444"/>
            <a:ext cx="7159628" cy="663786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76339" y="2390988"/>
            <a:ext cx="14971781" cy="30492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64939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519290"/>
            <a:ext cx="14955977" cy="188524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2938" y="2390987"/>
            <a:ext cx="7147192" cy="1171786"/>
          </a:xfrm>
        </p:spPr>
        <p:txBody>
          <a:bodyPr anchor="b"/>
          <a:lstStyle>
            <a:lvl1pPr marL="0" indent="0">
              <a:buNone/>
              <a:defRPr sz="3413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2938" y="3562773"/>
            <a:ext cx="7147192" cy="56715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88491" y="2390987"/>
            <a:ext cx="7161887" cy="117178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3413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88491" y="3562773"/>
            <a:ext cx="7161887" cy="56715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176339" y="2390988"/>
            <a:ext cx="14971781" cy="30492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97371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176339" y="2390988"/>
            <a:ext cx="14971781" cy="30492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927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633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650240"/>
            <a:ext cx="5592686" cy="2275840"/>
          </a:xfrm>
        </p:spPr>
        <p:txBody>
          <a:bodyPr anchor="b"/>
          <a:lstStyle>
            <a:lvl1pPr>
              <a:defRPr sz="455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4473" y="1536171"/>
            <a:ext cx="8778508" cy="757190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92938" y="2926080"/>
            <a:ext cx="5194150" cy="6177281"/>
          </a:xfrm>
        </p:spPr>
        <p:txBody>
          <a:bodyPr/>
          <a:lstStyle>
            <a:lvl1pPr marL="0" indent="0">
              <a:buNone/>
              <a:defRPr sz="2276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76340" y="2916707"/>
            <a:ext cx="5610748" cy="18746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6597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402" y="650240"/>
            <a:ext cx="5592686" cy="2275840"/>
          </a:xfrm>
        </p:spPr>
        <p:txBody>
          <a:bodyPr anchor="b"/>
          <a:lstStyle>
            <a:lvl1pPr>
              <a:defRPr sz="455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71870" y="1404338"/>
            <a:ext cx="8778508" cy="7782504"/>
          </a:xfrm>
        </p:spPr>
        <p:txBody>
          <a:bodyPr anchor="t"/>
          <a:lstStyle>
            <a:lvl1pPr marL="0" indent="0">
              <a:buNone/>
              <a:defRPr sz="4551">
                <a:solidFill>
                  <a:schemeClr val="tx1"/>
                </a:solidFill>
              </a:defRPr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92938" y="2926079"/>
            <a:ext cx="5194150" cy="6298873"/>
          </a:xfrm>
        </p:spPr>
        <p:txBody>
          <a:bodyPr/>
          <a:lstStyle>
            <a:lvl1pPr marL="0" indent="0">
              <a:buNone/>
              <a:defRPr sz="2276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76340" y="2916707"/>
            <a:ext cx="5610748" cy="18746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60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2143" y="519290"/>
            <a:ext cx="14955977" cy="1885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2938" y="2596444"/>
            <a:ext cx="14555182" cy="6637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8194" y="8976925"/>
            <a:ext cx="814085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C0D3C6B9-1658-473D-9919-8523AC3A9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885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hf sldNum="0" hdr="0" dt="0"/>
  <p:txStyles>
    <p:titleStyle>
      <a:lvl1pPr algn="l" defTabSz="1300460" rtl="0" eaLnBrk="1" latinLnBrk="0" hangingPunct="1">
        <a:lnSpc>
          <a:spcPct val="90000"/>
        </a:lnSpc>
        <a:spcBef>
          <a:spcPct val="0"/>
        </a:spcBef>
        <a:buNone/>
        <a:defRPr sz="768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5115" indent="-325115" algn="l" defTabSz="1300460" rtl="0" eaLnBrk="1" latinLnBrk="0" hangingPunct="1">
        <a:lnSpc>
          <a:spcPct val="90000"/>
        </a:lnSpc>
        <a:spcBef>
          <a:spcPts val="1422"/>
        </a:spcBef>
        <a:buFont typeface="Arial" panose="020B0604020202020204" pitchFamily="34" charset="0"/>
        <a:buChar char="•"/>
        <a:defRPr sz="3982" kern="1200">
          <a:solidFill>
            <a:schemeClr val="tx1"/>
          </a:solidFill>
          <a:latin typeface="+mn-lt"/>
          <a:ea typeface="+mn-ea"/>
          <a:cs typeface="+mn-cs"/>
        </a:defRPr>
      </a:lvl1pPr>
      <a:lvl2pPr marL="97534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3413" kern="1200">
          <a:solidFill>
            <a:schemeClr val="tx1"/>
          </a:solidFill>
          <a:latin typeface="+mn-lt"/>
          <a:ea typeface="+mn-ea"/>
          <a:cs typeface="+mn-cs"/>
        </a:defRPr>
      </a:lvl2pPr>
      <a:lvl3pPr marL="162557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3pPr>
      <a:lvl4pPr marL="227580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3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57626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XZ_Utils_backdoo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ock.adobe.com/search?k=preflight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www.liberty.edu/media/1414/%5B6401%5Dcode_review_checklist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23619-EFF0-BBD9-D07A-8DFDAFE5F4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2923" y="6348840"/>
            <a:ext cx="13005197" cy="2334564"/>
          </a:xfrm>
        </p:spPr>
        <p:txBody>
          <a:bodyPr>
            <a:normAutofit/>
          </a:bodyPr>
          <a:lstStyle/>
          <a:p>
            <a:r>
              <a:rPr lang="en-US" sz="9600"/>
              <a:t>Code and Design </a:t>
            </a:r>
            <a:r>
              <a:rPr lang="en-US" sz="9600" dirty="0"/>
              <a:t>Reviews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DC7A8-4B5B-E005-E4A4-6C97AF9D1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2921" y="5254223"/>
            <a:ext cx="13005197" cy="1072391"/>
          </a:xfrm>
        </p:spPr>
        <p:txBody>
          <a:bodyPr/>
          <a:lstStyle/>
          <a:p>
            <a:r>
              <a:rPr lang="en-US" dirty="0"/>
              <a:t>SWE 2710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131D11-F0FB-8454-9944-FBC5F94AE960}"/>
              </a:ext>
            </a:extLst>
          </p:cNvPr>
          <p:cNvSpPr txBox="1"/>
          <p:nvPr/>
        </p:nvSpPr>
        <p:spPr>
          <a:xfrm>
            <a:off x="15119283" y="608531"/>
            <a:ext cx="1028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Ch. 4</a:t>
            </a:r>
          </a:p>
        </p:txBody>
      </p:sp>
    </p:spTree>
    <p:extLst>
      <p:ext uri="{BB962C8B-B14F-4D97-AF65-F5344CB8AC3E}">
        <p14:creationId xmlns:p14="http://schemas.microsoft.com/office/powerpoint/2010/main" val="1003615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143" y="519290"/>
            <a:ext cx="14955977" cy="1885245"/>
          </a:xfrm>
        </p:spPr>
        <p:txBody>
          <a:bodyPr>
            <a:normAutofit/>
          </a:bodyPr>
          <a:lstStyle/>
          <a:p>
            <a:r>
              <a:rPr lang="en-US" dirty="0"/>
              <a:t>Effective Reviews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92938" y="2596444"/>
            <a:ext cx="14555182" cy="7157156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Review the product, not the producer</a:t>
            </a:r>
          </a:p>
          <a:p>
            <a:pPr lvl="1"/>
            <a:r>
              <a:rPr lang="en-US" dirty="0"/>
              <a:t>Constructive tone, not an inquisition</a:t>
            </a:r>
          </a:p>
          <a:p>
            <a:pPr lvl="1"/>
            <a:r>
              <a:rPr lang="en-US" dirty="0"/>
              <a:t>Producer likely the one to find the most problems!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Not an opportunity to evaluate people</a:t>
            </a:r>
          </a:p>
          <a:p>
            <a:r>
              <a:rPr lang="en-US" dirty="0">
                <a:solidFill>
                  <a:schemeClr val="accent6"/>
                </a:solidFill>
              </a:rPr>
              <a:t>Set an agenda, limit debate</a:t>
            </a:r>
          </a:p>
          <a:p>
            <a:pPr lvl="1"/>
            <a:r>
              <a:rPr lang="en-US" dirty="0"/>
              <a:t>Include checklist(s) in the announcement</a:t>
            </a:r>
          </a:p>
          <a:p>
            <a:pPr lvl="1"/>
            <a:r>
              <a:rPr lang="en-US" dirty="0"/>
              <a:t>If there’s disagreement, record the issue and move on</a:t>
            </a:r>
          </a:p>
          <a:p>
            <a:pPr lvl="1"/>
            <a:r>
              <a:rPr lang="en-US" dirty="0"/>
              <a:t>Further discussion can happen off-line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Reviews are expensive!</a:t>
            </a:r>
          </a:p>
          <a:p>
            <a:r>
              <a:rPr lang="en-US" dirty="0">
                <a:solidFill>
                  <a:schemeClr val="accent6"/>
                </a:solidFill>
              </a:rPr>
              <a:t>Identify problems, don’t try to solve them</a:t>
            </a:r>
          </a:p>
          <a:p>
            <a:pPr lvl="1"/>
            <a:r>
              <a:rPr lang="en-US" dirty="0"/>
              <a:t>Short discussion can be fine, but don’t let it bog down the review</a:t>
            </a:r>
          </a:p>
          <a:p>
            <a:pPr lvl="1"/>
            <a:r>
              <a:rPr lang="en-US" dirty="0"/>
              <a:t>Very few good decisions are developed during meetings!</a:t>
            </a:r>
          </a:p>
          <a:p>
            <a:pPr lvl="1"/>
            <a:r>
              <a:rPr lang="en-US" dirty="0"/>
              <a:t>A review is not a brain-storming session</a:t>
            </a:r>
          </a:p>
        </p:txBody>
      </p:sp>
    </p:spTree>
    <p:extLst>
      <p:ext uri="{BB962C8B-B14F-4D97-AF65-F5344CB8AC3E}">
        <p14:creationId xmlns:p14="http://schemas.microsoft.com/office/powerpoint/2010/main" val="3401946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ACA2FD8-676F-005E-BEA3-9A30CFCC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Effective Reviews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1592938" y="2596444"/>
                <a:ext cx="14555182" cy="6637867"/>
              </a:xfrm>
            </p:spPr>
            <p:txBody>
              <a:bodyPr/>
              <a:lstStyle/>
              <a:p>
                <a:r>
                  <a:rPr lang="en-US" dirty="0"/>
                  <a:t>Take written notes</a:t>
                </a:r>
              </a:p>
              <a:p>
                <a:pPr lvl="1"/>
                <a:r>
                  <a:rPr lang="en-US" dirty="0"/>
                  <a:t>Can’t rely on people’s memories for important decisions</a:t>
                </a:r>
              </a:p>
              <a:p>
                <a:r>
                  <a:rPr lang="en-US" dirty="0"/>
                  <a:t>Limit the number of participants</a:t>
                </a:r>
              </a:p>
              <a:p>
                <a:pPr lvl="1"/>
                <a:r>
                  <a:rPr lang="en-US" dirty="0"/>
                  <a:t>Need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dirty="0"/>
                  <a:t> 3, but &gt; 7 or so makes it harder to find problems</a:t>
                </a:r>
              </a:p>
              <a:p>
                <a:r>
                  <a:rPr lang="en-US" dirty="0"/>
                  <a:t>Use a checklist</a:t>
                </a:r>
              </a:p>
              <a:p>
                <a:pPr lvl="1"/>
                <a:r>
                  <a:rPr lang="en-US" dirty="0"/>
                  <a:t>Helps keep review focused </a:t>
                </a:r>
              </a:p>
              <a:p>
                <a:r>
                  <a:rPr lang="en-US" dirty="0"/>
                  <a:t>Allocate, schedule time for reviews</a:t>
                </a:r>
              </a:p>
              <a:p>
                <a:pPr lvl="1"/>
                <a:r>
                  <a:rPr lang="en-US" dirty="0"/>
                  <a:t>They don’t happen if just “slide them in” to other work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92938" y="2596444"/>
                <a:ext cx="14555182" cy="6637867"/>
              </a:xfrm>
              <a:blipFill>
                <a:blip r:embed="rId3"/>
                <a:stretch>
                  <a:fillRect l="-1308" t="-2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9073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988166B-AFFA-4B9B-7630-1EEA2635E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Effective Reviews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92938" y="2596444"/>
            <a:ext cx="14555182" cy="6637867"/>
          </a:xfrm>
        </p:spPr>
        <p:txBody>
          <a:bodyPr>
            <a:normAutofit/>
          </a:bodyPr>
          <a:lstStyle/>
          <a:p>
            <a:r>
              <a:rPr lang="en-US" dirty="0"/>
              <a:t>Limit review sessions to ~1 hour</a:t>
            </a:r>
          </a:p>
          <a:p>
            <a:pPr lvl="1"/>
            <a:r>
              <a:rPr lang="en-US" dirty="0"/>
              <a:t>Longer: review loses effectiveness quickly</a:t>
            </a:r>
          </a:p>
          <a:p>
            <a:pPr lvl="1"/>
            <a:r>
              <a:rPr lang="en-US" dirty="0"/>
              <a:t>Difficult to schedule long meetings</a:t>
            </a:r>
          </a:p>
          <a:p>
            <a:pPr lvl="1"/>
            <a:r>
              <a:rPr lang="en-US" dirty="0"/>
              <a:t>Large documents: break into pieces, review separately</a:t>
            </a:r>
          </a:p>
          <a:p>
            <a:r>
              <a:rPr lang="en-US" dirty="0"/>
              <a:t>Train for reviews</a:t>
            </a:r>
          </a:p>
          <a:p>
            <a:pPr lvl="1"/>
            <a:r>
              <a:rPr lang="en-US" dirty="0"/>
              <a:t>Ensure engineers know how to conduct a review</a:t>
            </a:r>
          </a:p>
          <a:p>
            <a:pPr lvl="1"/>
            <a:r>
              <a:rPr lang="en-US" dirty="0"/>
              <a:t>Key issue: review product, not producer</a:t>
            </a:r>
          </a:p>
          <a:p>
            <a:r>
              <a:rPr lang="en-US" dirty="0"/>
              <a:t>Review early reviews</a:t>
            </a:r>
          </a:p>
          <a:p>
            <a:pPr lvl="1"/>
            <a:r>
              <a:rPr lang="en-US" dirty="0"/>
              <a:t>Make sure your reviews are effective!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42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50E6-183F-A597-728B-EC15D9D20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4E5C6-D249-6C36-9811-04125F7C9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2938" y="2596444"/>
            <a:ext cx="14555182" cy="7004756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Definition of Done</a:t>
            </a:r>
          </a:p>
          <a:p>
            <a:pPr marL="857250" lvl="1" indent="-457200"/>
            <a:r>
              <a:rPr lang="en-US" dirty="0"/>
              <a:t>Caution: start small, extend as needed</a:t>
            </a:r>
          </a:p>
          <a:p>
            <a:pPr marL="857250" lvl="1" indent="-457200"/>
            <a:r>
              <a:rPr lang="en-US" dirty="0"/>
              <a:t>“Tested” is too vague; give coverage metric</a:t>
            </a:r>
          </a:p>
          <a:p>
            <a:pPr marL="857250" lvl="1" indent="-457200"/>
            <a:r>
              <a:rPr lang="en-US" dirty="0"/>
              <a:t>Specify any review checklist</a:t>
            </a:r>
          </a:p>
          <a:p>
            <a:pPr marL="857250" lvl="1" indent="-457200"/>
            <a:r>
              <a:rPr lang="en-US" dirty="0"/>
              <a:t>Interesting definition of done used at Rockwell Collins: “All tests pass”</a:t>
            </a:r>
          </a:p>
          <a:p>
            <a:pPr marL="1507480" lvl="2" indent="-457200"/>
            <a:r>
              <a:rPr lang="en-US" dirty="0"/>
              <a:t>Requires testing include checklist items, executable checks of nonfunctional requirements</a:t>
            </a:r>
          </a:p>
          <a:p>
            <a:pPr marL="207020" indent="-457200"/>
            <a:r>
              <a:rPr lang="en-US" dirty="0"/>
              <a:t>Code reviews: personal, peer, formal</a:t>
            </a:r>
          </a:p>
          <a:p>
            <a:pPr marL="207020" indent="-457200"/>
            <a:r>
              <a:rPr lang="en-US" dirty="0"/>
              <a:t>Effective reviews:</a:t>
            </a:r>
          </a:p>
          <a:p>
            <a:pPr marL="857250" lvl="1" indent="-457200"/>
            <a:r>
              <a:rPr lang="en-US" dirty="0"/>
              <a:t>Review product, not producer</a:t>
            </a:r>
          </a:p>
          <a:p>
            <a:pPr marL="857250" lvl="1" indent="-457200"/>
            <a:r>
              <a:rPr lang="en-US" dirty="0"/>
              <a:t>Limit debate</a:t>
            </a:r>
          </a:p>
          <a:p>
            <a:pPr marL="857250" lvl="1" indent="-457200"/>
            <a:r>
              <a:rPr lang="en-US" dirty="0"/>
              <a:t>Identify problems, don’t try to solve them</a:t>
            </a:r>
          </a:p>
        </p:txBody>
      </p:sp>
    </p:spTree>
    <p:extLst>
      <p:ext uri="{BB962C8B-B14F-4D97-AF65-F5344CB8AC3E}">
        <p14:creationId xmlns:p14="http://schemas.microsoft.com/office/powerpoint/2010/main" val="249490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8CA83-FF6F-A87B-972D-0B19FE572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143" y="519290"/>
            <a:ext cx="14955977" cy="1885245"/>
          </a:xfrm>
        </p:spPr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C85E-D863-B447-0DF9-9F66C97E7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2938" y="2596444"/>
            <a:ext cx="14555182" cy="6637867"/>
          </a:xfrm>
        </p:spPr>
        <p:txBody>
          <a:bodyPr/>
          <a:lstStyle/>
          <a:p>
            <a:r>
              <a:rPr lang="en-US" dirty="0"/>
              <a:t>Let’s look at Canvas</a:t>
            </a:r>
          </a:p>
        </p:txBody>
      </p:sp>
    </p:spTree>
    <p:extLst>
      <p:ext uri="{BB962C8B-B14F-4D97-AF65-F5344CB8AC3E}">
        <p14:creationId xmlns:p14="http://schemas.microsoft.com/office/powerpoint/2010/main" val="142742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7DF0C-A280-26A8-7ABF-EC9E2E762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Case for Code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65890-D87A-F570-A43D-A65274166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https://en.wikipedia.org/wiki/XZ_Utils_backdoor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3290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8E97D-C31C-3711-0155-490E6FAFD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in Scrum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CAB79-731C-3339-E9ED-3DB04D3F3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2938" y="2596444"/>
            <a:ext cx="9134593" cy="7157156"/>
          </a:xfrm>
        </p:spPr>
        <p:txBody>
          <a:bodyPr>
            <a:normAutofit/>
          </a:bodyPr>
          <a:lstStyle/>
          <a:p>
            <a:r>
              <a:rPr lang="en-US" i="1" dirty="0"/>
              <a:t>What is the goal of each sprint?</a:t>
            </a:r>
          </a:p>
          <a:p>
            <a:pPr lvl="1"/>
            <a:r>
              <a:rPr lang="en-US" dirty="0">
                <a:solidFill>
                  <a:schemeClr val="accent3"/>
                </a:solidFill>
              </a:rPr>
              <a:t>Potentially shippable product</a:t>
            </a:r>
          </a:p>
          <a:p>
            <a:pPr lvl="1"/>
            <a:r>
              <a:rPr lang="en-US" i="1" dirty="0"/>
              <a:t>Why “potentially”?</a:t>
            </a:r>
          </a:p>
          <a:p>
            <a:r>
              <a:rPr lang="en-US" dirty="0"/>
              <a:t>Issue: what makes a feature shippable?</a:t>
            </a:r>
          </a:p>
          <a:p>
            <a:pPr lvl="1"/>
            <a:r>
              <a:rPr lang="en-US" dirty="0"/>
              <a:t>Must have: completeness</a:t>
            </a:r>
          </a:p>
          <a:p>
            <a:pPr lvl="1"/>
            <a:r>
              <a:rPr lang="en-US" dirty="0"/>
              <a:t>“Mostly works” is not shippable!</a:t>
            </a:r>
          </a:p>
          <a:p>
            <a:pPr lvl="1"/>
            <a:r>
              <a:rPr lang="en-US" i="1" dirty="0"/>
              <a:t>Are there other criteria you would want?</a:t>
            </a:r>
          </a:p>
          <a:p>
            <a:pPr lvl="2"/>
            <a:r>
              <a:rPr lang="en-US" dirty="0"/>
              <a:t>maintainable, efficient, documented,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r>
              <a:rPr lang="en-US" dirty="0"/>
              <a:t>How to ensure?</a:t>
            </a:r>
          </a:p>
          <a:p>
            <a:pPr lvl="1"/>
            <a:r>
              <a:rPr lang="en-US" dirty="0"/>
              <a:t>Team establishes a </a:t>
            </a:r>
            <a:r>
              <a:rPr lang="en-US" i="1" dirty="0">
                <a:solidFill>
                  <a:schemeClr val="accent6"/>
                </a:solidFill>
              </a:rPr>
              <a:t>definition of done</a:t>
            </a:r>
          </a:p>
          <a:p>
            <a:pPr lvl="1"/>
            <a:r>
              <a:rPr lang="en-US" dirty="0"/>
              <a:t>Checklist that must be completed before declaring work is potentially shippable</a:t>
            </a:r>
          </a:p>
          <a:p>
            <a:pPr lvl="2"/>
            <a:endParaRPr lang="en-US" dirty="0"/>
          </a:p>
        </p:txBody>
      </p:sp>
      <p:pic>
        <p:nvPicPr>
          <p:cNvPr id="5" name="Picture 2" descr="IMG_0443.png">
            <a:extLst>
              <a:ext uri="{FF2B5EF4-FFF2-40B4-BE49-F238E27FC236}">
                <a16:creationId xmlns:a16="http://schemas.microsoft.com/office/drawing/2014/main" id="{665CEECE-B19B-8827-A64A-52DDF7F0EC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4280" y="2819400"/>
            <a:ext cx="4795093" cy="6011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128E92-F946-8DC4-5779-CEBE20B85985}"/>
              </a:ext>
            </a:extLst>
          </p:cNvPr>
          <p:cNvSpPr txBox="1"/>
          <p:nvPr/>
        </p:nvSpPr>
        <p:spPr>
          <a:xfrm rot="16200000">
            <a:off x="15362274" y="7635911"/>
            <a:ext cx="2020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Textbook, Table 4.1</a:t>
            </a:r>
          </a:p>
        </p:txBody>
      </p:sp>
    </p:spTree>
    <p:extLst>
      <p:ext uri="{BB962C8B-B14F-4D97-AF65-F5344CB8AC3E}">
        <p14:creationId xmlns:p14="http://schemas.microsoft.com/office/powerpoint/2010/main" val="313944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5B37A-F4F2-74CD-AFE2-7549F8D76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400FE-6177-E2B4-BD1E-9F388F32B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Done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0187B-5D77-E4AE-1DA7-1B2FC00EB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2938" y="2596444"/>
            <a:ext cx="9794220" cy="7157156"/>
          </a:xfrm>
        </p:spPr>
        <p:txBody>
          <a:bodyPr>
            <a:normAutofit fontScale="92500"/>
          </a:bodyPr>
          <a:lstStyle/>
          <a:p>
            <a:r>
              <a:rPr lang="en-US" altLang="ja-JP" dirty="0"/>
              <a:t>Assumed: all features work</a:t>
            </a:r>
          </a:p>
          <a:p>
            <a:pPr lvl="1"/>
            <a:r>
              <a:rPr lang="en-US" altLang="ja-JP" dirty="0"/>
              <a:t>Criteria on this card would be minimal</a:t>
            </a:r>
          </a:p>
          <a:p>
            <a:pPr lvl="1"/>
            <a:r>
              <a:rPr lang="en-US" altLang="ja-JP" dirty="0"/>
              <a:t>Note careful list of testing methods</a:t>
            </a:r>
          </a:p>
          <a:p>
            <a:pPr lvl="1"/>
            <a:r>
              <a:rPr lang="en-US" altLang="ja-JP" dirty="0"/>
              <a:t>“Live on production servers” might be “live on staging servers”</a:t>
            </a:r>
          </a:p>
          <a:p>
            <a:r>
              <a:rPr lang="en-US" altLang="ja-JP" dirty="0"/>
              <a:t>What else might be included?</a:t>
            </a:r>
          </a:p>
          <a:p>
            <a:pPr lvl="1"/>
            <a:r>
              <a:rPr lang="en-US" sz="3600" dirty="0"/>
              <a:t>scalability, portability, maintainability, extensibility</a:t>
            </a:r>
          </a:p>
          <a:p>
            <a:pPr lvl="1"/>
            <a:r>
              <a:rPr lang="en-US" sz="3600" dirty="0"/>
              <a:t>security, </a:t>
            </a:r>
            <a:r>
              <a:rPr lang="en-US" sz="3600" dirty="0" err="1"/>
              <a:t>interoperabilty</a:t>
            </a:r>
            <a:endParaRPr lang="en-US" sz="3600" dirty="0"/>
          </a:p>
          <a:p>
            <a:pPr lvl="1"/>
            <a:r>
              <a:rPr lang="en-US" altLang="ja-JP" dirty="0"/>
              <a:t>Could be a long list! Pick what’s important</a:t>
            </a:r>
          </a:p>
          <a:p>
            <a:r>
              <a:rPr lang="en-US" altLang="ja-JP" dirty="0"/>
              <a:t>Question: what is meant by highlighted items?</a:t>
            </a:r>
          </a:p>
          <a:p>
            <a:pPr lvl="1"/>
            <a:r>
              <a:rPr lang="en-US" altLang="ja-JP" dirty="0"/>
              <a:t>How to review design?</a:t>
            </a:r>
          </a:p>
          <a:p>
            <a:pPr lvl="1"/>
            <a:r>
              <a:rPr lang="en-US" altLang="ja-JP" dirty="0"/>
              <a:t>How to inspect code?</a:t>
            </a:r>
            <a:endParaRPr lang="en-US" dirty="0"/>
          </a:p>
        </p:txBody>
      </p:sp>
      <p:pic>
        <p:nvPicPr>
          <p:cNvPr id="5" name="Picture 2" descr="IMG_0443.png">
            <a:extLst>
              <a:ext uri="{FF2B5EF4-FFF2-40B4-BE49-F238E27FC236}">
                <a16:creationId xmlns:a16="http://schemas.microsoft.com/office/drawing/2014/main" id="{B8F348AB-6793-49C1-1CC2-2D2960F456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7158" y="2819400"/>
            <a:ext cx="4795093" cy="6011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39886961-6557-31A7-3010-A1B35140574E}"/>
              </a:ext>
            </a:extLst>
          </p:cNvPr>
          <p:cNvSpPr>
            <a:spLocks/>
          </p:cNvSpPr>
          <p:nvPr/>
        </p:nvSpPr>
        <p:spPr bwMode="auto">
          <a:xfrm>
            <a:off x="12124531" y="3410712"/>
            <a:ext cx="1803400" cy="274320"/>
          </a:xfrm>
          <a:prstGeom prst="rect">
            <a:avLst/>
          </a:prstGeom>
          <a:solidFill>
            <a:srgbClr val="FF0000">
              <a:alpha val="29000"/>
            </a:srgbClr>
          </a:solidFill>
          <a:ln>
            <a:noFill/>
          </a:ln>
        </p:spPr>
        <p:txBody>
          <a:bodyPr lIns="0" tIns="0" rIns="0" bIns="0"/>
          <a:lstStyle>
            <a:lvl1pPr eaLnBrk="0" hangingPunct="0"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A4E733-97D3-E2C8-752C-0C7031B8FA1E}"/>
              </a:ext>
            </a:extLst>
          </p:cNvPr>
          <p:cNvSpPr>
            <a:spLocks/>
          </p:cNvSpPr>
          <p:nvPr/>
        </p:nvSpPr>
        <p:spPr bwMode="auto">
          <a:xfrm>
            <a:off x="12480131" y="5029200"/>
            <a:ext cx="1676400" cy="301752"/>
          </a:xfrm>
          <a:prstGeom prst="rect">
            <a:avLst/>
          </a:prstGeom>
          <a:solidFill>
            <a:srgbClr val="FF0000">
              <a:alpha val="29000"/>
            </a:srgbClr>
          </a:solidFill>
          <a:ln>
            <a:noFill/>
          </a:ln>
        </p:spPr>
        <p:txBody>
          <a:bodyPr lIns="0" tIns="0" rIns="0" bIns="0"/>
          <a:lstStyle>
            <a:lvl1pPr eaLnBrk="0" hangingPunct="0"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54663A-5C06-C6C1-A886-62F31054DB09}"/>
              </a:ext>
            </a:extLst>
          </p:cNvPr>
          <p:cNvSpPr txBox="1"/>
          <p:nvPr/>
        </p:nvSpPr>
        <p:spPr>
          <a:xfrm rot="16200000">
            <a:off x="15362274" y="7635911"/>
            <a:ext cx="2020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Textbook, Table 4.1</a:t>
            </a:r>
          </a:p>
        </p:txBody>
      </p:sp>
    </p:spTree>
    <p:extLst>
      <p:ext uri="{BB962C8B-B14F-4D97-AF65-F5344CB8AC3E}">
        <p14:creationId xmlns:p14="http://schemas.microsoft.com/office/powerpoint/2010/main" val="229018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1192143" y="519290"/>
            <a:ext cx="14955977" cy="1885245"/>
          </a:xfrm>
        </p:spPr>
        <p:txBody>
          <a:bodyPr/>
          <a:lstStyle/>
          <a:p>
            <a:r>
              <a:rPr lang="en-US" dirty="0"/>
              <a:t>First: Code Reviews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1592938" y="2596444"/>
            <a:ext cx="14555182" cy="6637867"/>
          </a:xfr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r>
              <a:rPr lang="en-US" i="1" dirty="0"/>
              <a:t>For a merge request how have you reviewed code previously?</a:t>
            </a:r>
          </a:p>
          <a:p>
            <a:r>
              <a:rPr lang="en-US" i="1" dirty="0"/>
              <a:t>How effective are these reviews?</a:t>
            </a:r>
          </a:p>
          <a:p>
            <a:r>
              <a:rPr lang="en-US" i="1" dirty="0"/>
              <a:t>What problems did you have?</a:t>
            </a:r>
          </a:p>
          <a:p>
            <a:r>
              <a:rPr lang="en-US" dirty="0"/>
              <a:t>Common issues:</a:t>
            </a:r>
          </a:p>
          <a:p>
            <a:pPr lvl="1"/>
            <a:r>
              <a:rPr lang="en-US" dirty="0"/>
              <a:t>Difficulty in maintaining attention/focus</a:t>
            </a:r>
          </a:p>
          <a:p>
            <a:pPr lvl="1"/>
            <a:r>
              <a:rPr lang="en-US" dirty="0"/>
              <a:t>Knowing what to look for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5A92AAC-1240-D5F9-F6C3-FF5BBA10EF85}"/>
              </a:ext>
            </a:extLst>
          </p:cNvPr>
          <p:cNvCxnSpPr>
            <a:cxnSpLocks/>
          </p:cNvCxnSpPr>
          <p:nvPr/>
        </p:nvCxnSpPr>
        <p:spPr>
          <a:xfrm flipH="1" flipV="1">
            <a:off x="8670131" y="8708642"/>
            <a:ext cx="217660" cy="469356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DC69448-52ED-6C0A-2055-C5B4D0BFDAD1}"/>
              </a:ext>
            </a:extLst>
          </p:cNvPr>
          <p:cNvCxnSpPr>
            <a:cxnSpLocks/>
          </p:cNvCxnSpPr>
          <p:nvPr/>
        </p:nvCxnSpPr>
        <p:spPr>
          <a:xfrm flipV="1">
            <a:off x="4975347" y="8708642"/>
            <a:ext cx="228600" cy="395068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1720" y="124631"/>
            <a:ext cx="1676400" cy="2279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92143" y="519290"/>
            <a:ext cx="14955977" cy="1885245"/>
          </a:xfrm>
        </p:spPr>
        <p:txBody>
          <a:bodyPr/>
          <a:lstStyle/>
          <a:p>
            <a:r>
              <a:rPr lang="en-US" dirty="0"/>
              <a:t>Code Review Checklists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592938" y="2596444"/>
            <a:ext cx="14555182" cy="6637867"/>
          </a:xfrm>
        </p:spPr>
        <p:txBody>
          <a:bodyPr anchor="t">
            <a:normAutofit fontScale="92500" lnSpcReduction="20000"/>
          </a:bodyPr>
          <a:lstStyle/>
          <a:p>
            <a:r>
              <a:rPr lang="en-US" dirty="0"/>
              <a:t>What is a pre-flight airplane checklist?</a:t>
            </a:r>
          </a:p>
          <a:p>
            <a:pPr lvl="1"/>
            <a:r>
              <a:rPr lang="en-US" i="1" dirty="0"/>
              <a:t>Why?</a:t>
            </a:r>
            <a:endParaRPr lang="en-US" dirty="0"/>
          </a:p>
          <a:p>
            <a:r>
              <a:rPr lang="en-US" dirty="0"/>
              <a:t>For code:</a:t>
            </a:r>
          </a:p>
          <a:p>
            <a:pPr lvl="1"/>
            <a:r>
              <a:rPr lang="en-US" dirty="0"/>
              <a:t>Based on historical defects</a:t>
            </a:r>
          </a:p>
          <a:p>
            <a:pPr lvl="1"/>
            <a:r>
              <a:rPr lang="en-US" dirty="0"/>
              <a:t>Used to guide review</a:t>
            </a:r>
          </a:p>
          <a:p>
            <a:r>
              <a:rPr lang="en-US" dirty="0"/>
              <a:t>More extensive, realistic checklist:</a:t>
            </a:r>
          </a:p>
          <a:p>
            <a:pPr lvl="1"/>
            <a:r>
              <a:rPr lang="en-US" sz="3600" dirty="0">
                <a:hlinkClick r:id="rId4"/>
              </a:rPr>
              <a:t>www.liberty.edu/</a:t>
            </a:r>
            <a:r>
              <a:rPr lang="en-US" sz="3600" dirty="0"/>
              <a:t> </a:t>
            </a:r>
          </a:p>
          <a:p>
            <a:r>
              <a:rPr lang="en-US" dirty="0"/>
              <a:t>Typically: focus list on key defects</a:t>
            </a:r>
          </a:p>
          <a:p>
            <a:pPr lvl="1"/>
            <a:r>
              <a:rPr lang="en-US" dirty="0"/>
              <a:t>Too many: too easy to miss one</a:t>
            </a:r>
          </a:p>
          <a:p>
            <a:r>
              <a:rPr lang="en-US" dirty="0"/>
              <a:t>Design review</a:t>
            </a:r>
          </a:p>
          <a:p>
            <a:pPr lvl="1"/>
            <a:r>
              <a:rPr lang="en-US" dirty="0"/>
              <a:t>Checklist covers design elements</a:t>
            </a:r>
          </a:p>
          <a:p>
            <a:pPr lvl="1"/>
            <a:r>
              <a:rPr lang="en-US" dirty="0"/>
              <a:t>Eg: appropriate class structure</a:t>
            </a:r>
          </a:p>
          <a:p>
            <a:pPr lvl="1"/>
            <a:r>
              <a:rPr lang="en-US" dirty="0"/>
              <a:t>Eg: minimal coupling, maximal cohesion</a:t>
            </a:r>
          </a:p>
        </p:txBody>
      </p:sp>
      <p:pic>
        <p:nvPicPr>
          <p:cNvPr id="1026" name="Picture 2" descr="Pilot performing a preflight inspection on a private jet at sunset, checking landing gear with a checklist on the airport apron, aviation safety and luxury business travel concept">
            <a:extLst>
              <a:ext uri="{FF2B5EF4-FFF2-40B4-BE49-F238E27FC236}">
                <a16:creationId xmlns:a16="http://schemas.microsoft.com/office/drawing/2014/main" id="{E9AA2718-94AA-ABA5-7E4C-4051BA320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1731" y="4114800"/>
            <a:ext cx="5925814" cy="397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B20D798-46C5-88B2-2356-761AB489CE4E}"/>
              </a:ext>
            </a:extLst>
          </p:cNvPr>
          <p:cNvSpPr txBox="1"/>
          <p:nvPr/>
        </p:nvSpPr>
        <p:spPr>
          <a:xfrm rot="16200000">
            <a:off x="15199711" y="7060851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6"/>
              </a:rPr>
              <a:t>stock.adobe.com</a:t>
            </a:r>
            <a:r>
              <a:rPr lang="en-US" dirty="0"/>
              <a:t> </a:t>
            </a:r>
          </a:p>
        </p:txBody>
      </p:sp>
      <p:pic>
        <p:nvPicPr>
          <p:cNvPr id="5" name="Picture 2" descr="droppedImage.pdf">
            <a:extLst>
              <a:ext uri="{FF2B5EF4-FFF2-40B4-BE49-F238E27FC236}">
                <a16:creationId xmlns:a16="http://schemas.microsoft.com/office/drawing/2014/main" id="{C7C43117-1842-9B20-1E73-79F4780DECE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4502" y="2658678"/>
            <a:ext cx="5544286" cy="6884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87A664C-AE59-4DBC-FC9B-873425D1CA92}"/>
              </a:ext>
            </a:extLst>
          </p:cNvPr>
          <p:cNvSpPr txBox="1"/>
          <p:nvPr/>
        </p:nvSpPr>
        <p:spPr>
          <a:xfrm>
            <a:off x="1964531" y="9081868"/>
            <a:ext cx="344196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minimal interconnectivity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01A3E4-374F-2EB2-7085-8B48E54C555D}"/>
              </a:ext>
            </a:extLst>
          </p:cNvPr>
          <p:cNvSpPr txBox="1"/>
          <p:nvPr/>
        </p:nvSpPr>
        <p:spPr>
          <a:xfrm>
            <a:off x="6207758" y="9099607"/>
            <a:ext cx="492474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all elements contribute to same goals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1192143" y="519290"/>
            <a:ext cx="14955977" cy="1885245"/>
          </a:xfrm>
        </p:spPr>
        <p:txBody>
          <a:bodyPr/>
          <a:lstStyle/>
          <a:p>
            <a:r>
              <a:rPr lang="en-US"/>
              <a:t>Types of Code Reviews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1592937" y="2596444"/>
            <a:ext cx="15459193" cy="6637867"/>
          </a:xfr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/>
              <a:t>Personal review</a:t>
            </a:r>
          </a:p>
          <a:p>
            <a:pPr lvl="1"/>
            <a:r>
              <a:rPr lang="en-US" dirty="0"/>
              <a:t>Code author reviews their own work at their desk</a:t>
            </a:r>
          </a:p>
          <a:p>
            <a:pPr lvl="1"/>
            <a:r>
              <a:rPr lang="en-US" dirty="0"/>
              <a:t>Light-weight, difficult to ensure completeness</a:t>
            </a:r>
          </a:p>
          <a:p>
            <a:r>
              <a:rPr lang="en-US" dirty="0"/>
              <a:t>Peer review</a:t>
            </a:r>
          </a:p>
          <a:p>
            <a:pPr lvl="1"/>
            <a:r>
              <a:rPr lang="en-US" dirty="0"/>
              <a:t>Review by another team member</a:t>
            </a:r>
          </a:p>
          <a:p>
            <a:pPr lvl="1"/>
            <a:r>
              <a:rPr lang="en-US" dirty="0"/>
              <a:t>Basic model for merge requests in GitLab (“pull requests” in others)</a:t>
            </a:r>
          </a:p>
          <a:p>
            <a:pPr lvl="1"/>
            <a:r>
              <a:rPr lang="en-US" dirty="0"/>
              <a:t>Minimally necessary</a:t>
            </a:r>
          </a:p>
          <a:p>
            <a:r>
              <a:rPr lang="en-US" dirty="0"/>
              <a:t>Formal Inspection/Formal Review</a:t>
            </a:r>
          </a:p>
          <a:p>
            <a:pPr lvl="1"/>
            <a:r>
              <a:rPr lang="en-US" dirty="0"/>
              <a:t>Review by large group, done against a checklist</a:t>
            </a:r>
          </a:p>
          <a:p>
            <a:pPr lvl="1"/>
            <a:r>
              <a:rPr lang="en-US" dirty="0"/>
              <a:t>Can involve customers, people outside team</a:t>
            </a:r>
          </a:p>
          <a:p>
            <a:pPr lvl="1"/>
            <a:r>
              <a:rPr lang="en-US" dirty="0">
                <a:solidFill>
                  <a:schemeClr val="accent3"/>
                </a:solidFill>
              </a:rPr>
              <a:t>Typically: members will review individually, log findings </a:t>
            </a:r>
            <a:r>
              <a:rPr lang="en-US" i="1" dirty="0">
                <a:solidFill>
                  <a:schemeClr val="accent3"/>
                </a:solidFill>
              </a:rPr>
              <a:t>before</a:t>
            </a:r>
            <a:r>
              <a:rPr lang="en-US" dirty="0">
                <a:solidFill>
                  <a:schemeClr val="accent3"/>
                </a:solidFill>
              </a:rPr>
              <a:t> the inspection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 descr="Clocks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8331" y="5961075"/>
            <a:ext cx="3352800" cy="336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92143" y="519290"/>
            <a:ext cx="14955977" cy="1885245"/>
          </a:xfrm>
        </p:spPr>
        <p:txBody>
          <a:bodyPr/>
          <a:lstStyle/>
          <a:p>
            <a:r>
              <a:rPr lang="en-US"/>
              <a:t>Review Timing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592938" y="2596444"/>
            <a:ext cx="12106393" cy="6776155"/>
          </a:xfr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US" dirty="0"/>
              <a:t>Research: review before even compiling!</a:t>
            </a:r>
          </a:p>
          <a:p>
            <a:pPr lvl="1"/>
            <a:r>
              <a:rPr lang="en-US" dirty="0"/>
              <a:t>More likely to find logic errors if everyone knows there are syntax errors</a:t>
            </a:r>
          </a:p>
          <a:p>
            <a:pPr lvl="1"/>
            <a:r>
              <a:rPr lang="en-US" dirty="0"/>
              <a:t>Hard sell to developers today…</a:t>
            </a:r>
          </a:p>
          <a:p>
            <a:r>
              <a:rPr lang="en-US" dirty="0"/>
              <a:t>Formal inspection when merging to dev?</a:t>
            </a:r>
          </a:p>
          <a:p>
            <a:pPr lvl="1"/>
            <a:r>
              <a:rPr lang="en-US" dirty="0"/>
              <a:t>Could slow getting code into dev branch</a:t>
            </a:r>
          </a:p>
          <a:p>
            <a:pPr lvl="1"/>
            <a:r>
              <a:rPr lang="en-US" dirty="0"/>
              <a:t>Developers not as likely to examine closely</a:t>
            </a:r>
          </a:p>
          <a:p>
            <a:r>
              <a:rPr lang="en-US" dirty="0"/>
              <a:t>Formal inspection as separate activity?</a:t>
            </a:r>
          </a:p>
          <a:p>
            <a:pPr lvl="1"/>
            <a:r>
              <a:rPr lang="en-US" dirty="0"/>
              <a:t>Must be scheduled</a:t>
            </a:r>
          </a:p>
          <a:p>
            <a:pPr lvl="1"/>
            <a:r>
              <a:rPr lang="en-US" dirty="0"/>
              <a:t>Cannot be the only review…</a:t>
            </a:r>
          </a:p>
          <a:p>
            <a:r>
              <a:rPr lang="en-US" dirty="0"/>
              <a:t>Design review</a:t>
            </a:r>
          </a:p>
          <a:p>
            <a:pPr lvl="1"/>
            <a:r>
              <a:rPr lang="en-US" dirty="0"/>
              <a:t>Often done before any code written</a:t>
            </a:r>
          </a:p>
          <a:p>
            <a:pPr lvl="1"/>
            <a:r>
              <a:rPr lang="en-US" dirty="0"/>
              <a:t>If no separate design review, combined with code review</a:t>
            </a:r>
          </a:p>
          <a:p>
            <a:r>
              <a:rPr lang="en-US" dirty="0"/>
              <a:t>Key: establish maintainable pattern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70132" y="8382000"/>
            <a:ext cx="1847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143" y="519290"/>
            <a:ext cx="14955977" cy="1885245"/>
          </a:xfrm>
        </p:spPr>
        <p:txBody>
          <a:bodyPr/>
          <a:lstStyle/>
          <a:p>
            <a:r>
              <a:rPr lang="en-US" dirty="0"/>
              <a:t>Formal Inspection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938" y="2596444"/>
            <a:ext cx="14555182" cy="6637867"/>
          </a:xfrm>
        </p:spPr>
        <p:txBody>
          <a:bodyPr anchor="t">
            <a:normAutofit lnSpcReduction="10000"/>
          </a:bodyPr>
          <a:lstStyle/>
          <a:p>
            <a:r>
              <a:rPr lang="en-US" dirty="0">
                <a:solidFill>
                  <a:schemeClr val="accent3"/>
                </a:solidFill>
              </a:rPr>
              <a:t>Review leader</a:t>
            </a:r>
          </a:p>
          <a:p>
            <a:pPr lvl="1"/>
            <a:r>
              <a:rPr lang="en-US" dirty="0"/>
              <a:t>Invites reviewers, possibly including customer</a:t>
            </a:r>
          </a:p>
          <a:p>
            <a:pPr lvl="1"/>
            <a:r>
              <a:rPr lang="en-US" dirty="0"/>
              <a:t>Ensures materials published before review</a:t>
            </a:r>
          </a:p>
          <a:p>
            <a:pPr lvl="1"/>
            <a:r>
              <a:rPr lang="en-US" dirty="0"/>
              <a:t>Ensures review session stays on track</a:t>
            </a:r>
          </a:p>
          <a:p>
            <a:r>
              <a:rPr lang="en-US" dirty="0">
                <a:solidFill>
                  <a:schemeClr val="accent3"/>
                </a:solidFill>
              </a:rPr>
              <a:t>Producer</a:t>
            </a:r>
          </a:p>
          <a:p>
            <a:pPr lvl="1"/>
            <a:r>
              <a:rPr lang="en-US" dirty="0"/>
              <a:t>Person(s) who created document</a:t>
            </a:r>
          </a:p>
          <a:p>
            <a:r>
              <a:rPr lang="en-US" dirty="0">
                <a:solidFill>
                  <a:schemeClr val="accent3"/>
                </a:solidFill>
              </a:rPr>
              <a:t>Recorder</a:t>
            </a:r>
          </a:p>
          <a:p>
            <a:pPr lvl="1"/>
            <a:r>
              <a:rPr lang="en-US" dirty="0"/>
              <a:t>Record notes from review so issues not lost</a:t>
            </a:r>
          </a:p>
          <a:p>
            <a:pPr lvl="1"/>
            <a:r>
              <a:rPr lang="en-US" i="1" dirty="0"/>
              <a:t>Not</a:t>
            </a:r>
            <a:r>
              <a:rPr lang="en-US" dirty="0"/>
              <a:t> the producer, probably one of the reviewers</a:t>
            </a:r>
          </a:p>
          <a:p>
            <a:pPr lvl="2"/>
            <a:r>
              <a:rPr lang="en-US" dirty="0"/>
              <a:t>a non-technical person probably won't be able to follow the discussion adequately</a:t>
            </a:r>
          </a:p>
          <a:p>
            <a:r>
              <a:rPr lang="en-US" dirty="0">
                <a:solidFill>
                  <a:schemeClr val="accent3"/>
                </a:solidFill>
              </a:rPr>
              <a:t>Reviewers</a:t>
            </a:r>
          </a:p>
          <a:p>
            <a:pPr lvl="1"/>
            <a:r>
              <a:rPr lang="en-US" dirty="0"/>
              <a:t>More than half a dozen: review will not be as effective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593612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rk-background-hasker-presentation" id="{1577FF19-119C-D341-8420-453FB74959AD}" vid="{F6E06238-5418-F24E-ADE0-7239319DCDB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FFFFFF"/>
      </a:accent3>
      <a:accent4>
        <a:srgbClr val="000000"/>
      </a:accent4>
      <a:accent5>
        <a:srgbClr val="AAB8DD"/>
      </a:accent5>
      <a:accent6>
        <a:srgbClr val="00969B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swe2710-presentation</Template>
  <TotalTime>1100</TotalTime>
  <Words>958</Words>
  <Application>Microsoft Office PowerPoint</Application>
  <PresentationFormat>Custom</PresentationFormat>
  <Paragraphs>147</Paragraphs>
  <Slides>14</Slides>
  <Notes>6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Cambria Math</vt:lpstr>
      <vt:lpstr>Corbel</vt:lpstr>
      <vt:lpstr>Lucida Grande</vt:lpstr>
      <vt:lpstr>Depth</vt:lpstr>
      <vt:lpstr>Code and Design Reviews</vt:lpstr>
      <vt:lpstr>The Case for Code Reviews</vt:lpstr>
      <vt:lpstr>Success in Scrum</vt:lpstr>
      <vt:lpstr>Definition of Done</vt:lpstr>
      <vt:lpstr>First: Code Reviews</vt:lpstr>
      <vt:lpstr>Code Review Checklists</vt:lpstr>
      <vt:lpstr>Types of Code Reviews</vt:lpstr>
      <vt:lpstr>Review Timing</vt:lpstr>
      <vt:lpstr>Formal Inspection Roles</vt:lpstr>
      <vt:lpstr>Effective Reviews</vt:lpstr>
      <vt:lpstr>Effective Reviews</vt:lpstr>
      <vt:lpstr>Effective Reviews</vt:lpstr>
      <vt:lpstr>Review</vt:lpstr>
      <vt:lpstr>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Engineering Process I</dc:title>
  <dc:creator>Hasker, Robert W.</dc:creator>
  <cp:lastModifiedBy>Hasker, Robert</cp:lastModifiedBy>
  <cp:revision>59</cp:revision>
  <dcterms:modified xsi:type="dcterms:W3CDTF">2026-04-10T19:01:38Z</dcterms:modified>
</cp:coreProperties>
</file>