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44"/>
  </p:notesMasterIdLst>
  <p:sldIdLst>
    <p:sldId id="259" r:id="rId2"/>
    <p:sldId id="368" r:id="rId3"/>
    <p:sldId id="263" r:id="rId4"/>
    <p:sldId id="264" r:id="rId5"/>
    <p:sldId id="369" r:id="rId6"/>
    <p:sldId id="370" r:id="rId7"/>
    <p:sldId id="371" r:id="rId8"/>
    <p:sldId id="352" r:id="rId9"/>
    <p:sldId id="364" r:id="rId10"/>
    <p:sldId id="327" r:id="rId11"/>
    <p:sldId id="326" r:id="rId12"/>
    <p:sldId id="322" r:id="rId13"/>
    <p:sldId id="372" r:id="rId14"/>
    <p:sldId id="373" r:id="rId15"/>
    <p:sldId id="324" r:id="rId16"/>
    <p:sldId id="374" r:id="rId17"/>
    <p:sldId id="377" r:id="rId18"/>
    <p:sldId id="271" r:id="rId19"/>
    <p:sldId id="325" r:id="rId20"/>
    <p:sldId id="267" r:id="rId21"/>
    <p:sldId id="268" r:id="rId22"/>
    <p:sldId id="300" r:id="rId23"/>
    <p:sldId id="321" r:id="rId24"/>
    <p:sldId id="328" r:id="rId25"/>
    <p:sldId id="320" r:id="rId26"/>
    <p:sldId id="355" r:id="rId27"/>
    <p:sldId id="356" r:id="rId28"/>
    <p:sldId id="282" r:id="rId29"/>
    <p:sldId id="333" r:id="rId30"/>
    <p:sldId id="334" r:id="rId31"/>
    <p:sldId id="358" r:id="rId32"/>
    <p:sldId id="335" r:id="rId33"/>
    <p:sldId id="336" r:id="rId34"/>
    <p:sldId id="337" r:id="rId35"/>
    <p:sldId id="341" r:id="rId36"/>
    <p:sldId id="343" r:id="rId37"/>
    <p:sldId id="344" r:id="rId38"/>
    <p:sldId id="348" r:id="rId39"/>
    <p:sldId id="349" r:id="rId40"/>
    <p:sldId id="367" r:id="rId41"/>
    <p:sldId id="376" r:id="rId42"/>
    <p:sldId id="37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383"/>
    <a:srgbClr val="CCFFFF"/>
    <a:srgbClr val="DDDDDD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 autoAdjust="0"/>
    <p:restoredTop sz="90952"/>
  </p:normalViewPr>
  <p:slideViewPr>
    <p:cSldViewPr>
      <p:cViewPr varScale="1">
        <p:scale>
          <a:sx n="64" d="100"/>
          <a:sy n="64" d="100"/>
        </p:scale>
        <p:origin x="53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2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1EC186-2019-49C9-8B0B-B64B383F1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copyright: https://</a:t>
            </a:r>
            <a:r>
              <a:rPr lang="en-US" dirty="0" err="1"/>
              <a:t>www.copyright.gov</a:t>
            </a:r>
            <a:r>
              <a:rPr lang="en-US" dirty="0"/>
              <a:t>/what-is-copyright/</a:t>
            </a:r>
          </a:p>
          <a:p>
            <a:r>
              <a:rPr lang="en-US" dirty="0"/>
              <a:t>patent: https://</a:t>
            </a:r>
            <a:r>
              <a:rPr lang="en-US" dirty="0" err="1"/>
              <a:t>www.uspto.gov</a:t>
            </a:r>
            <a:r>
              <a:rPr lang="en-US" dirty="0"/>
              <a:t>/patents/basics</a:t>
            </a:r>
          </a:p>
          <a:p>
            <a:r>
              <a:rPr lang="en-US" dirty="0"/>
              <a:t>Trademark: https://</a:t>
            </a:r>
            <a:r>
              <a:rPr lang="en-US" dirty="0" err="1"/>
              <a:t>www.uspto.gov</a:t>
            </a:r>
            <a:r>
              <a:rPr lang="en-US" dirty="0"/>
              <a:t>/trademarks/basics/what-trademark </a:t>
            </a:r>
          </a:p>
          <a:p>
            <a:r>
              <a:rPr lang="en-US" dirty="0"/>
              <a:t>intellectual property: https://</a:t>
            </a:r>
            <a:r>
              <a:rPr lang="en-US" dirty="0" err="1"/>
              <a:t>www.wipo.int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/web/about-</a:t>
            </a:r>
            <a:r>
              <a:rPr lang="en-US" dirty="0" err="1"/>
              <a:t>ip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EC186-2019-49C9-8B0B-B64B383F190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1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mentioned in the Wikipedia article, “</a:t>
            </a:r>
            <a:r>
              <a:rPr lang="en-US" dirty="0" err="1"/>
              <a:t>Sosumi</a:t>
            </a:r>
            <a:r>
              <a:rPr lang="en-US" dirty="0"/>
              <a:t>” is derived from “So sue me!” – a reference to the court battles around the trademark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EC186-2019-49C9-8B0B-B64B383F19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9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IBM: https://</a:t>
            </a:r>
            <a:r>
              <a:rPr lang="en-US" dirty="0" err="1"/>
              <a:t>insights.greyb.com</a:t>
            </a:r>
            <a:r>
              <a:rPr lang="en-US" dirty="0"/>
              <a:t>/</a:t>
            </a:r>
            <a:r>
              <a:rPr lang="en-US" dirty="0" err="1"/>
              <a:t>ibm</a:t>
            </a:r>
            <a:r>
              <a:rPr lang="en-US" dirty="0"/>
              <a:t>-patents/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EC186-2019-49C9-8B0B-B64B383F19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9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USPTO: US Patent and Trademark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EC186-2019-49C9-8B0B-B64B383F19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2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 from https://</a:t>
            </a:r>
            <a:r>
              <a:rPr lang="en-US" dirty="0" err="1"/>
              <a:t>copyrightalliance.org</a:t>
            </a:r>
            <a:r>
              <a:rPr lang="en-US" dirty="0"/>
              <a:t>/</a:t>
            </a:r>
            <a:r>
              <a:rPr lang="en-US" dirty="0" err="1"/>
              <a:t>faqs</a:t>
            </a:r>
            <a:r>
              <a:rPr lang="en-US" dirty="0"/>
              <a:t>/what-is-fair-use/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EC186-2019-49C9-8B0B-B64B383F190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42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Software and IP (MSOE 2025 Presentation) deck for more information – much of this slide came from </a:t>
            </a:r>
            <a:r>
              <a:rPr lang="en-US"/>
              <a:t>that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EC186-2019-49C9-8B0B-B64B383F190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2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64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2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22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314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68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49"/>
            <a:ext cx="2927350" cy="392112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921124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49"/>
            <a:ext cx="2932113" cy="39211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29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7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297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76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1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50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287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088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83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9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142" y="1080120"/>
            <a:ext cx="6172200" cy="53239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343401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926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5472073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428895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05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921" y="6311900"/>
            <a:ext cx="572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48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3hu0dhiBxg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youtube.com/watch?v=8L4gITE3nU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sampled.com/James-Brown/Funky-Drummer/" TargetMode="External"/><Relationship Id="rId5" Type="http://schemas.openxmlformats.org/officeDocument/2006/relationships/hyperlink" Target="https://www.youtube.com/watch?v=0xMJZHrG_94" TargetMode="External"/><Relationship Id="rId4" Type="http://schemas.openxmlformats.org/officeDocument/2006/relationships/hyperlink" Target="https://www.youtube.com/watch?v=UoKr_pc5gv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forbes.com/sites/jasonbloomberg/2017/04/30/john-deeres-digital-transformation-runs-afoul-of-right-to-repair-movement/#68eeefee5ab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nu.org/copyleft/gpl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arison_of_free_software_licenses" TargetMode="External"/><Relationship Id="rId2" Type="http://schemas.openxmlformats.org/officeDocument/2006/relationships/hyperlink" Target="http://www.apache.org/licenses/LICENSE-2.0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source.org/licenses" TargetMode="External"/><Relationship Id="rId2" Type="http://schemas.openxmlformats.org/officeDocument/2006/relationships/hyperlink" Target="http://en.wikipedia.org/wiki/Comparison_of_free_software_license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imdb.com/title/tt493848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privacy.ed.gov/ferpa" TargetMode="External"/><Relationship Id="rId2" Type="http://schemas.openxmlformats.org/officeDocument/2006/relationships/hyperlink" Target="HIPA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cisecuritystandards.org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eatles.com/story-apple-recor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en.wikipedia.org/wiki/Sosum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top_United_States_patent_recipi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.org/document/united-states-patent-no-9715680" TargetMode="External"/><Relationship Id="rId2" Type="http://schemas.openxmlformats.org/officeDocument/2006/relationships/hyperlink" Target="https://www.eff.org/deeplinks/2015/08/stupid-patent-month-drink-mixer-attacks-internet-thing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ff.org/issues/stupid-patent-mont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5066A-66E4-4AFE-9A24-A1527BA5A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547" y="5867400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Legal Aspects of Software Engineering</a:t>
            </a:r>
            <a:br>
              <a:rPr lang="en-US" sz="6000" dirty="0"/>
            </a:b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97C7957-5C7C-E555-DD97-D54B844D1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6547" y="5157900"/>
            <a:ext cx="9144000" cy="754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3EEBF-44C9-4315-B0CA-00022AD5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404382"/>
            <a:ext cx="2286000" cy="221653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A9F4872-2F17-448B-9A8D-C39CADE4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31" y="304800"/>
            <a:ext cx="3978538" cy="536688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Other IP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dirty="0"/>
              <a:t>Trade secrets</a:t>
            </a:r>
          </a:p>
          <a:p>
            <a:pPr lvl="1"/>
            <a:r>
              <a:rPr lang="en-US" dirty="0"/>
              <a:t>Protected non-public devices or technologies that a company uses for business advantages</a:t>
            </a:r>
          </a:p>
          <a:p>
            <a:endParaRPr lang="en-US" dirty="0"/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32300"/>
            <a:ext cx="23622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33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9624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IP types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Copyright</a:t>
            </a:r>
          </a:p>
          <a:p>
            <a:pPr lvl="1"/>
            <a:r>
              <a:rPr lang="en-US" dirty="0"/>
              <a:t>Protects creative work (1 of a kind)</a:t>
            </a:r>
          </a:p>
          <a:p>
            <a:pPr lvl="1"/>
            <a:r>
              <a:rPr lang="en-US" dirty="0"/>
              <a:t>Protection is inherent when the work is created</a:t>
            </a:r>
          </a:p>
          <a:p>
            <a:pPr lvl="1"/>
            <a:r>
              <a:rPr lang="en-US" dirty="0"/>
              <a:t>Last for a limited time (lifetime +70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Facts, ideas, concepts, processes, and methods of operation are not copyrightable</a:t>
            </a:r>
          </a:p>
          <a:p>
            <a:pPr lvl="1"/>
            <a:endParaRPr lang="en-US" dirty="0"/>
          </a:p>
          <a:p>
            <a:r>
              <a:rPr lang="en-US" dirty="0"/>
              <a:t>Patent</a:t>
            </a:r>
          </a:p>
          <a:p>
            <a:pPr lvl="1"/>
            <a:r>
              <a:rPr lang="en-US" dirty="0"/>
              <a:t>Legally protects inventions of devices or processes</a:t>
            </a:r>
          </a:p>
          <a:p>
            <a:pPr lvl="1"/>
            <a:r>
              <a:rPr lang="en-US" dirty="0"/>
              <a:t>Apply through the patent office</a:t>
            </a:r>
          </a:p>
          <a:p>
            <a:pPr lvl="1"/>
            <a:r>
              <a:rPr lang="en-US" dirty="0"/>
              <a:t>Provides the holder a monopoly</a:t>
            </a:r>
          </a:p>
          <a:p>
            <a:pPr lvl="1"/>
            <a:r>
              <a:rPr lang="en-US" dirty="0"/>
              <a:t>Last for a limited time</a:t>
            </a:r>
          </a:p>
        </p:txBody>
      </p: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1"/>
            <a:ext cx="5476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5132836"/>
            <a:ext cx="1833562" cy="138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19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1600201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83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Intellectual Property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Intangible creative works (the expression of ideas)</a:t>
            </a:r>
          </a:p>
          <a:p>
            <a:pPr lvl="1"/>
            <a:r>
              <a:rPr lang="en-US" dirty="0"/>
              <a:t>Books</a:t>
            </a:r>
          </a:p>
          <a:p>
            <a:pPr lvl="1"/>
            <a:r>
              <a:rPr lang="en-US" dirty="0"/>
              <a:t>Songs </a:t>
            </a:r>
          </a:p>
          <a:p>
            <a:pPr lvl="1"/>
            <a:r>
              <a:rPr lang="en-US" dirty="0"/>
              <a:t>Art</a:t>
            </a:r>
          </a:p>
          <a:p>
            <a:pPr lvl="1"/>
            <a:r>
              <a:rPr lang="en-US" dirty="0"/>
              <a:t>Movies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Inventions</a:t>
            </a:r>
          </a:p>
          <a:p>
            <a:pPr lvl="1"/>
            <a:r>
              <a:rPr lang="en-US" dirty="0"/>
              <a:t>Brands</a:t>
            </a:r>
          </a:p>
          <a:p>
            <a:r>
              <a:rPr lang="en-US" dirty="0"/>
              <a:t>IP has value</a:t>
            </a:r>
          </a:p>
          <a:p>
            <a:pPr lvl="1"/>
            <a:r>
              <a:rPr lang="en-US" dirty="0"/>
              <a:t>IP laws allow a creator to profit from their creation</a:t>
            </a:r>
          </a:p>
          <a:p>
            <a:pPr lvl="1"/>
            <a:r>
              <a:rPr lang="en-US" dirty="0"/>
              <a:t>Can be bought and sold</a:t>
            </a:r>
          </a:p>
          <a:p>
            <a:r>
              <a:rPr lang="en-US" dirty="0"/>
              <a:t>Each country has their own laws regarding IP</a:t>
            </a:r>
          </a:p>
          <a:p>
            <a:pPr lvl="1"/>
            <a:r>
              <a:rPr lang="en-US" dirty="0"/>
              <a:t>Enforcement is up to the “owner(s)” of the work</a:t>
            </a:r>
          </a:p>
          <a:p>
            <a:r>
              <a:rPr lang="en-US" dirty="0"/>
              <a:t>Public domain</a:t>
            </a:r>
          </a:p>
          <a:p>
            <a:pPr lvl="1"/>
            <a:r>
              <a:rPr lang="en-US" dirty="0"/>
              <a:t>Once legal protection runs out a work enters the public domain</a:t>
            </a:r>
          </a:p>
          <a:p>
            <a:pPr lvl="1"/>
            <a:r>
              <a:rPr lang="en-US" dirty="0"/>
              <a:t>Examples?</a:t>
            </a:r>
          </a:p>
        </p:txBody>
      </p:sp>
    </p:spTree>
    <p:extLst>
      <p:ext uri="{BB962C8B-B14F-4D97-AF65-F5344CB8AC3E}">
        <p14:creationId xmlns:p14="http://schemas.microsoft.com/office/powerpoint/2010/main" val="108340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D759-918B-7278-8823-271CCCB4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1638D-8A19-C079-9577-D990D034F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Right to publish, distribute work created by people</a:t>
            </a:r>
          </a:p>
          <a:p>
            <a:r>
              <a:rPr lang="en-US" dirty="0"/>
              <a:t>Applies to work created by </a:t>
            </a:r>
            <a:r>
              <a:rPr lang="en-US" i="1" dirty="0"/>
              <a:t>anyone</a:t>
            </a:r>
          </a:p>
          <a:p>
            <a:pPr lvl="1"/>
            <a:r>
              <a:rPr lang="en-US" dirty="0"/>
              <a:t>Originally text, but extended over time to images, music, designs</a:t>
            </a:r>
          </a:p>
          <a:p>
            <a:pPr lvl="1"/>
            <a:r>
              <a:rPr lang="en-US" dirty="0"/>
              <a:t>Registering copyright enhances protections, but not required</a:t>
            </a:r>
          </a:p>
          <a:p>
            <a:r>
              <a:rPr lang="en-US" dirty="0"/>
              <a:t>Applies to the expression of ideas,</a:t>
            </a:r>
          </a:p>
          <a:p>
            <a:pPr lvl="1"/>
            <a:r>
              <a:rPr lang="en-US" dirty="0"/>
              <a:t>not the ideas or the physical representation</a:t>
            </a:r>
          </a:p>
          <a:p>
            <a:r>
              <a:rPr lang="en-US" dirty="0"/>
              <a:t>Limitation: life of author + 70 years</a:t>
            </a:r>
          </a:p>
          <a:p>
            <a:pPr lvl="1"/>
            <a:r>
              <a:rPr lang="en-US" dirty="0"/>
              <a:t>Corporations: 90 years</a:t>
            </a:r>
          </a:p>
          <a:p>
            <a:r>
              <a:rPr lang="en-US" dirty="0"/>
              <a:t>Copyright can be sold, licensed</a:t>
            </a:r>
          </a:p>
          <a:p>
            <a:r>
              <a:rPr lang="en-US" dirty="0"/>
              <a:t>Application to software: writing code is like writing a book</a:t>
            </a:r>
          </a:p>
        </p:txBody>
      </p:sp>
    </p:spTree>
    <p:extLst>
      <p:ext uri="{BB962C8B-B14F-4D97-AF65-F5344CB8AC3E}">
        <p14:creationId xmlns:p14="http://schemas.microsoft.com/office/powerpoint/2010/main" val="109542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5559-DEA3-ABFC-98A0-3CFFEF86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84C3-A50F-03F7-9809-727C4C637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9700400" cy="44227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Special exceptions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Work performed </a:t>
            </a:r>
            <a:r>
              <a:rPr lang="en-US" i="1" dirty="0">
                <a:solidFill>
                  <a:schemeClr val="accent3"/>
                </a:solidFill>
              </a:rPr>
              <a:t>for hire</a:t>
            </a:r>
            <a:r>
              <a:rPr lang="en-US" dirty="0"/>
              <a:t>: employer owns copyright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Your use is limited even if you wrote the code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Copyright is limited to </a:t>
            </a:r>
            <a:r>
              <a:rPr lang="en-US" i="1" dirty="0">
                <a:solidFill>
                  <a:schemeClr val="accent3"/>
                </a:solidFill>
              </a:rPr>
              <a:t>first sale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Owner of object (such as a book) can sell it without permission of copyright owner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Software typically licensed, not sold, to limit resell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Works are subject to </a:t>
            </a:r>
            <a:r>
              <a:rPr lang="en-US" i="1" dirty="0">
                <a:solidFill>
                  <a:schemeClr val="accent3"/>
                </a:solidFill>
              </a:rPr>
              <a:t>fair use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Limited use is permitted without permission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Example: in a review or short quotation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Copyrights - Fair Use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Fair Use Criteria</a:t>
            </a:r>
          </a:p>
          <a:p>
            <a:pPr lvl="1"/>
            <a:r>
              <a:rPr lang="en-US" dirty="0"/>
              <a:t>No “bright line” definitions – ultimately determined in court</a:t>
            </a:r>
          </a:p>
          <a:p>
            <a:r>
              <a:rPr lang="en-US" dirty="0"/>
              <a:t>More likely to be fair use if...</a:t>
            </a:r>
          </a:p>
          <a:p>
            <a:pPr lvl="1"/>
            <a:r>
              <a:rPr lang="en-US" dirty="0"/>
              <a:t>the use is non-commercial, transformative – </a:t>
            </a:r>
            <a:r>
              <a:rPr lang="en-US" i="1" dirty="0">
                <a:solidFill>
                  <a:schemeClr val="accent3"/>
                </a:solidFill>
              </a:rPr>
              <a:t>purpose</a:t>
            </a:r>
          </a:p>
          <a:p>
            <a:pPr lvl="1"/>
            <a:r>
              <a:rPr lang="en-US" dirty="0"/>
              <a:t>the copywritten work is factual or unpublished – </a:t>
            </a:r>
            <a:r>
              <a:rPr lang="en-US" i="1" dirty="0">
                <a:solidFill>
                  <a:schemeClr val="accent3"/>
                </a:solidFill>
              </a:rPr>
              <a:t>nature</a:t>
            </a:r>
          </a:p>
          <a:p>
            <a:pPr lvl="1"/>
            <a:r>
              <a:rPr lang="en-US" dirty="0"/>
              <a:t>usage is small in relation to the original work – </a:t>
            </a:r>
            <a:r>
              <a:rPr lang="en-US" i="1" dirty="0">
                <a:solidFill>
                  <a:schemeClr val="accent3"/>
                </a:solidFill>
              </a:rPr>
              <a:t>amount</a:t>
            </a:r>
          </a:p>
          <a:p>
            <a:pPr lvl="1"/>
            <a:r>
              <a:rPr lang="en-US" dirty="0"/>
              <a:t>it does not reduce the value of the original work – </a:t>
            </a:r>
            <a:r>
              <a:rPr lang="en-US" i="1" dirty="0">
                <a:solidFill>
                  <a:schemeClr val="accent3"/>
                </a:solidFill>
              </a:rPr>
              <a:t>effect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0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FE5A-90E4-E8ED-AD3A-26968163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 issues for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87C78-8E69-1C2B-AC85-A2426B7FE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Developer includes software X when writing new software Y</a:t>
            </a:r>
          </a:p>
          <a:p>
            <a:pPr lvl="1"/>
            <a:r>
              <a:rPr lang="en-US" dirty="0"/>
              <a:t>Developer only own  the new parts: Y - X</a:t>
            </a:r>
          </a:p>
          <a:p>
            <a:pPr lvl="1"/>
            <a:r>
              <a:rPr lang="en-US" dirty="0"/>
              <a:t>To publish: must have permission to distribute X</a:t>
            </a:r>
          </a:p>
          <a:p>
            <a:pPr lvl="1"/>
            <a:r>
              <a:rPr lang="en-US" dirty="0"/>
              <a:t>Need to document this right</a:t>
            </a:r>
          </a:p>
          <a:p>
            <a:r>
              <a:rPr lang="en-US" dirty="0"/>
              <a:t>Closed vs open source</a:t>
            </a:r>
          </a:p>
          <a:p>
            <a:pPr lvl="1"/>
            <a:r>
              <a:rPr lang="en-US" i="1" dirty="0">
                <a:solidFill>
                  <a:schemeClr val="accent3"/>
                </a:solidFill>
              </a:rPr>
              <a:t>Closed source</a:t>
            </a:r>
            <a:r>
              <a:rPr lang="en-US" dirty="0"/>
              <a:t>: developer owns all IP rights – traditional model</a:t>
            </a:r>
          </a:p>
          <a:p>
            <a:pPr lvl="1"/>
            <a:r>
              <a:rPr lang="en-US" i="1" dirty="0">
                <a:solidFill>
                  <a:schemeClr val="accent3"/>
                </a:solidFill>
              </a:rPr>
              <a:t>Open source</a:t>
            </a:r>
            <a:r>
              <a:rPr lang="en-US" dirty="0"/>
              <a:t>: others allowed to modify, use the software</a:t>
            </a:r>
          </a:p>
          <a:p>
            <a:r>
              <a:rPr lang="en-US" dirty="0"/>
              <a:t>Important question on open source: </a:t>
            </a:r>
            <a:r>
              <a:rPr lang="en-US" i="1" dirty="0">
                <a:solidFill>
                  <a:schemeClr val="accent3"/>
                </a:solidFill>
              </a:rPr>
              <a:t>can derived works be closed?</a:t>
            </a:r>
          </a:p>
          <a:p>
            <a:pPr lvl="1"/>
            <a:r>
              <a:rPr lang="en-US" dirty="0"/>
              <a:t>One solution: included software (X) must be made available for free</a:t>
            </a:r>
          </a:p>
          <a:p>
            <a:r>
              <a:rPr lang="en-US" dirty="0"/>
              <a:t>Another important question: </a:t>
            </a:r>
            <a:r>
              <a:rPr lang="en-US" i="1" dirty="0">
                <a:solidFill>
                  <a:schemeClr val="accent3"/>
                </a:solidFill>
              </a:rPr>
              <a:t>who has liability for errors?</a:t>
            </a:r>
          </a:p>
          <a:p>
            <a:pPr lvl="1"/>
            <a:r>
              <a:rPr lang="en-US" dirty="0"/>
              <a:t>Limiting liability is important – make people pay for guarantees!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32D6B-FEDD-85D1-21DE-304B95A5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 and GenAI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D6E12-4777-64B8-A50B-C4B24A708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question: can we copyright code written by GenAI?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Copyright is based on works created by human beings</a:t>
            </a:r>
          </a:p>
          <a:p>
            <a:pPr lvl="1"/>
            <a:r>
              <a:rPr lang="en-US" dirty="0"/>
              <a:t>Non-human authors cannot hold copyright</a:t>
            </a:r>
          </a:p>
          <a:p>
            <a:pPr lvl="1"/>
            <a:r>
              <a:rPr lang="en-US" dirty="0"/>
              <a:t>Simple prompts not protected</a:t>
            </a:r>
          </a:p>
          <a:p>
            <a:r>
              <a:rPr lang="en-US" dirty="0"/>
              <a:t>Maximizing protection:</a:t>
            </a:r>
          </a:p>
          <a:p>
            <a:pPr lvl="1"/>
            <a:r>
              <a:rPr lang="en-US" dirty="0"/>
              <a:t>Add meaningful human creativity</a:t>
            </a:r>
          </a:p>
          <a:p>
            <a:pPr lvl="1"/>
            <a:r>
              <a:rPr lang="en-US" dirty="0"/>
              <a:t>Curate, review AI output</a:t>
            </a:r>
          </a:p>
          <a:p>
            <a:pPr lvl="1"/>
            <a:r>
              <a:rPr lang="en-US" dirty="0"/>
              <a:t>Review AI tool’s terms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9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Copyright: Derivative Software</a:t>
            </a: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990600" y="1905000"/>
            <a:ext cx="89916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When software is derived from other software: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  <a:sym typeface="Marlett" pitchFamily="2" charset="2"/>
              </a:rPr>
              <a:t>•    </a:t>
            </a:r>
            <a:r>
              <a:rPr lang="en-US" sz="2400" dirty="0">
                <a:sym typeface="Marlett" pitchFamily="2" charset="2"/>
              </a:rPr>
              <a:t>Copyright in </a:t>
            </a:r>
            <a:r>
              <a:rPr lang="en-US" sz="2400" u="sng" dirty="0">
                <a:sym typeface="Marlett" pitchFamily="2" charset="2"/>
              </a:rPr>
              <a:t>new code only</a:t>
            </a:r>
            <a:r>
              <a:rPr lang="en-US" sz="2400" dirty="0">
                <a:sym typeface="Marlett" pitchFamily="2" charset="2"/>
              </a:rPr>
              <a:t> is owned by new developer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  <a:sym typeface="Marlett" pitchFamily="2" charset="2"/>
              </a:rPr>
              <a:t>•    </a:t>
            </a:r>
            <a:r>
              <a:rPr lang="en-US" sz="2400" dirty="0">
                <a:sym typeface="Marlett" pitchFamily="2" charset="2"/>
              </a:rPr>
              <a:t>Conditions that apply to old code apply to derived work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ym typeface="Marlett" pitchFamily="2" charset="2"/>
              </a:rPr>
              <a:t>If you write S, which includes code derived from A and B, you cannot copy, use, distribute or license S unless the copyright owners of both A and B give permission.</a:t>
            </a:r>
          </a:p>
          <a:p>
            <a:pPr>
              <a:spcBef>
                <a:spcPct val="50000"/>
              </a:spcBef>
            </a:pPr>
            <a:r>
              <a:rPr lang="en-US" sz="2400" b="1" i="1" dirty="0">
                <a:sym typeface="Marlett" pitchFamily="2" charset="2"/>
              </a:rPr>
              <a:t>When creating a software product, you should have </a:t>
            </a:r>
            <a:r>
              <a:rPr lang="en-US" sz="2400" b="1" i="1" u="sng" dirty="0">
                <a:sym typeface="Marlett" pitchFamily="2" charset="2"/>
              </a:rPr>
              <a:t>documented</a:t>
            </a:r>
            <a:r>
              <a:rPr lang="en-US" sz="2400" b="1" i="1" dirty="0">
                <a:sym typeface="Marlett" pitchFamily="2" charset="2"/>
              </a:rPr>
              <a:t> rights to use everything from which it is derived.</a:t>
            </a:r>
            <a:endParaRPr lang="en-US" sz="2400" dirty="0">
              <a:sym typeface="Marlett" pitchFamily="2" charset="2"/>
            </a:endParaRPr>
          </a:p>
          <a:p>
            <a:pPr>
              <a:spcBef>
                <a:spcPct val="50000"/>
              </a:spcBef>
            </a:pPr>
            <a:r>
              <a:rPr lang="en-US" sz="2400" u="sng" dirty="0">
                <a:sym typeface="Marlett" pitchFamily="2" charset="2"/>
              </a:rPr>
              <a:t>Example:</a:t>
            </a:r>
            <a:r>
              <a:rPr lang="en-US" sz="2400" dirty="0">
                <a:sym typeface="Marlett" pitchFamily="2" charset="2"/>
              </a:rPr>
              <a:t> Python distribution</a:t>
            </a:r>
            <a:endParaRPr lang="en-US" sz="2400" b="1" i="1" dirty="0">
              <a:sym typeface="Marlett" pitchFamily="2" charset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Fair Use Cases- Fair or not?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Videotaping TV broadcasts at home (or DVR)</a:t>
            </a:r>
          </a:p>
          <a:p>
            <a:r>
              <a:rPr lang="en-US" dirty="0"/>
              <a:t>Google displays thumbnail images of photos from a subscription-only website</a:t>
            </a:r>
          </a:p>
          <a:p>
            <a:r>
              <a:rPr lang="en-US" dirty="0"/>
              <a:t>Funky Drummer (Clyde </a:t>
            </a:r>
            <a:r>
              <a:rPr lang="en-US" dirty="0" err="1"/>
              <a:t>Stubbelfield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2"/>
              </a:rPr>
              <a:t>https://www.youtube.com/watch?v=8L4gITE3nUc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https://www.youtube.com/watch?v=X3hu0dhiBxg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https://www.youtube.com/watch?v=UoKr_pc5gvQ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https://www.youtube.com/watch?v=0xMJZHrG_94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https://www.whosampled.com/James-Brown/Funky-Drummer/</a:t>
            </a:r>
            <a:r>
              <a:rPr lang="en-US" dirty="0"/>
              <a:t> </a:t>
            </a:r>
          </a:p>
          <a:p>
            <a:r>
              <a:rPr lang="en-US" dirty="0"/>
              <a:t>How does this relate to CS?</a:t>
            </a:r>
          </a:p>
          <a:p>
            <a:pPr lvl="1"/>
            <a:r>
              <a:rPr lang="en-US" dirty="0"/>
              <a:t>What software can you “sample”?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B7615-1196-92B6-9368-B91C07668F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5176270"/>
            <a:ext cx="3790950" cy="168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6165-1A8A-7D7C-62C7-9AAE7FDA4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important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991B9-EAC4-8E41-CA91-6423AC9C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4"/>
            <a:ext cx="6740181" cy="5032375"/>
          </a:xfrm>
        </p:spPr>
        <p:txBody>
          <a:bodyPr>
            <a:normAutofit/>
          </a:bodyPr>
          <a:lstStyle/>
          <a:p>
            <a:r>
              <a:rPr lang="en-US" dirty="0"/>
              <a:t>How do I protect my intellectual property?</a:t>
            </a:r>
          </a:p>
          <a:p>
            <a:r>
              <a:rPr lang="en-US" dirty="0"/>
              <a:t>What can we do to protect privacy?</a:t>
            </a:r>
          </a:p>
          <a:p>
            <a:r>
              <a:rPr lang="en-US" dirty="0"/>
              <a:t>What other legal issues affect computing &amp; software development?</a:t>
            </a:r>
          </a:p>
          <a:p>
            <a:pPr marL="0" indent="0">
              <a:buNone/>
            </a:pPr>
            <a:r>
              <a:rPr lang="en-US" dirty="0"/>
              <a:t>A disclaimer:</a:t>
            </a:r>
          </a:p>
          <a:p>
            <a:r>
              <a:rPr lang="en-US" dirty="0"/>
              <a:t>You may be surprised to know we aren’t lawyers</a:t>
            </a:r>
          </a:p>
          <a:p>
            <a:pPr lvl="1"/>
            <a:r>
              <a:rPr lang="en-US" dirty="0"/>
              <a:t>Or if you’re a fan of Star Trek</a:t>
            </a:r>
          </a:p>
          <a:p>
            <a:r>
              <a:rPr lang="en-US" dirty="0"/>
              <a:t>And different countries have different rules</a:t>
            </a:r>
          </a:p>
          <a:p>
            <a:r>
              <a:rPr lang="en-US" dirty="0"/>
              <a:t>Our goal: make you </a:t>
            </a:r>
            <a:r>
              <a:rPr lang="en-US" i="1" dirty="0"/>
              <a:t>aware</a:t>
            </a:r>
            <a:r>
              <a:rPr lang="en-US" dirty="0"/>
              <a:t> of issues</a:t>
            </a:r>
          </a:p>
        </p:txBody>
      </p:sp>
      <p:pic>
        <p:nvPicPr>
          <p:cNvPr id="1026" name="Picture 2" descr="Archer Meme | I'M NOT A LAWYER... BUT I PLAY ONE ON THE INTERNET | image tagged in memes,archer | made w/ Imgflip meme maker">
            <a:extLst>
              <a:ext uri="{FF2B5EF4-FFF2-40B4-BE49-F238E27FC236}">
                <a16:creationId xmlns:a16="http://schemas.microsoft.com/office/drawing/2014/main" id="{C52A7E1C-BDE0-F671-600B-A259A5AA5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364" y="2895600"/>
            <a:ext cx="2632869" cy="2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mmit Jim - Imgflip">
            <a:extLst>
              <a:ext uri="{FF2B5EF4-FFF2-40B4-BE49-F238E27FC236}">
                <a16:creationId xmlns:a16="http://schemas.microsoft.com/office/drawing/2014/main" id="{DD18FF3E-E2B9-6D84-04AA-72C9C6ACD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12" y="2718368"/>
            <a:ext cx="4267200" cy="25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9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Intellectual Property Law: Copyright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990600" y="1524001"/>
            <a:ext cx="98298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Copyright is Federal law, which applies to literary works.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Originally applied to textual materials, but gradually extended to cover text, music, photographs, designs, </a:t>
            </a:r>
            <a:r>
              <a:rPr lang="en-US" sz="2400" b="1" dirty="0">
                <a:solidFill>
                  <a:srgbClr val="0000CC"/>
                </a:solidFill>
              </a:rPr>
              <a:t>software</a:t>
            </a:r>
            <a:r>
              <a:rPr lang="en-US" sz="2400" dirty="0"/>
              <a:t>, ...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Copyright applies to the </a:t>
            </a:r>
            <a:r>
              <a:rPr lang="en-US" sz="2400" b="1" dirty="0">
                <a:solidFill>
                  <a:srgbClr val="0000CC"/>
                </a:solidFill>
              </a:rPr>
              <a:t>expression of ideas</a:t>
            </a:r>
            <a:r>
              <a:rPr lang="en-US" sz="2400" dirty="0"/>
              <a:t> (e.g., the words used), </a:t>
            </a:r>
            <a:r>
              <a:rPr lang="en-US" sz="2400" b="1" dirty="0"/>
              <a:t>not to the ideas </a:t>
            </a:r>
            <a:r>
              <a:rPr lang="en-US" sz="2400" dirty="0"/>
              <a:t>themselves, nor to physical items.</a:t>
            </a:r>
          </a:p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00CC"/>
                </a:solidFill>
              </a:rPr>
              <a:t>Software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Copyright applies to the </a:t>
            </a:r>
            <a:r>
              <a:rPr lang="en-US" sz="2400" b="1" dirty="0">
                <a:solidFill>
                  <a:srgbClr val="0000CC"/>
                </a:solidFill>
              </a:rPr>
              <a:t>program instructions</a:t>
            </a:r>
            <a:r>
              <a:rPr lang="en-US" sz="2400" dirty="0"/>
              <a:t>, but not to </a:t>
            </a:r>
          </a:p>
          <a:p>
            <a:r>
              <a:rPr lang="en-US" sz="2400" dirty="0"/>
              <a:t>    the concepts behind the instructions, nor to the files on disk </a:t>
            </a:r>
          </a:p>
          <a:p>
            <a:r>
              <a:rPr lang="en-US" sz="2400" dirty="0"/>
              <a:t>    or on paper where the programs instructions are stored.</a:t>
            </a:r>
          </a:p>
          <a:p>
            <a:endParaRPr lang="en-US" sz="2400" dirty="0"/>
          </a:p>
          <a:p>
            <a:r>
              <a:rPr lang="en-US" sz="2400" dirty="0"/>
              <a:t>Similar to book protections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Ownership of Copyright (USA)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1066800" y="1295401"/>
            <a:ext cx="9296400" cy="400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4025" indent="-454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/>
              <a:t>At creation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  <a:sym typeface="Marlett" pitchFamily="2" charset="2"/>
              </a:rPr>
              <a:t>•    Copyright is </a:t>
            </a:r>
            <a:r>
              <a:rPr lang="en-US" u="sng" dirty="0">
                <a:cs typeface="Times New Roman" pitchFamily="18" charset="0"/>
                <a:sym typeface="Marlett" pitchFamily="2" charset="2"/>
              </a:rPr>
              <a:t>automatically</a:t>
            </a:r>
            <a:r>
              <a:rPr lang="en-US" dirty="0">
                <a:cs typeface="Times New Roman" pitchFamily="18" charset="0"/>
                <a:sym typeface="Marlett" pitchFamily="2" charset="2"/>
              </a:rPr>
              <a:t> owned by the creator.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  <a:sym typeface="Marlett" pitchFamily="2" charset="2"/>
              </a:rPr>
              <a:t>	You don’t even need to register it!  (although you can)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  <a:sym typeface="Marlett" pitchFamily="2" charset="2"/>
              </a:rPr>
              <a:t>•    </a:t>
            </a:r>
            <a:r>
              <a:rPr lang="en-US" dirty="0">
                <a:sym typeface="Marlett" pitchFamily="2" charset="2"/>
              </a:rPr>
              <a:t>Except </a:t>
            </a:r>
            <a:r>
              <a:rPr lang="en-US" u="sng" dirty="0">
                <a:sym typeface="Marlett" pitchFamily="2" charset="2"/>
              </a:rPr>
              <a:t>works for hire</a:t>
            </a:r>
            <a:r>
              <a:rPr lang="en-US" dirty="0">
                <a:sym typeface="Marlett" pitchFamily="2" charset="2"/>
              </a:rPr>
              <a:t>, where the employer owns the copyright.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ym typeface="Marlett" pitchFamily="2" charset="2"/>
              </a:rPr>
              <a:t>Transfer of copyright</a:t>
            </a:r>
          </a:p>
          <a:p>
            <a:pPr>
              <a:spcBef>
                <a:spcPct val="20000"/>
              </a:spcBef>
            </a:pPr>
            <a:r>
              <a:rPr lang="en-US" dirty="0">
                <a:cs typeface="Times New Roman" pitchFamily="18" charset="0"/>
                <a:sym typeface="Marlett" pitchFamily="2" charset="2"/>
              </a:rPr>
              <a:t>•    In the USA, copyright is property that can be sold or </a:t>
            </a:r>
            <a:r>
              <a:rPr lang="en-US" u="sng" dirty="0">
                <a:cs typeface="Times New Roman" pitchFamily="18" charset="0"/>
                <a:sym typeface="Marlett" pitchFamily="2" charset="2"/>
              </a:rPr>
              <a:t>licensed</a:t>
            </a:r>
            <a:r>
              <a:rPr lang="en-US" dirty="0">
                <a:cs typeface="Times New Roman" pitchFamily="18" charset="0"/>
                <a:sym typeface="Marlett" pitchFamily="2" charset="2"/>
              </a:rPr>
              <a:t>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cs typeface="Times New Roman" pitchFamily="18" charset="0"/>
                <a:sym typeface="Marlett" pitchFamily="2" charset="2"/>
              </a:rPr>
              <a:t>The agreement is written as a </a:t>
            </a:r>
            <a:r>
              <a:rPr lang="en-US" u="sng" dirty="0">
                <a:cs typeface="Times New Roman" pitchFamily="18" charset="0"/>
                <a:sym typeface="Marlett" pitchFamily="2" charset="2"/>
              </a:rPr>
              <a:t>contract</a:t>
            </a:r>
            <a:r>
              <a:rPr lang="en-US" dirty="0">
                <a:cs typeface="Times New Roman" pitchFamily="18" charset="0"/>
                <a:sym typeface="Marlett" pitchFamily="2" charset="2"/>
              </a:rPr>
              <a:t>.</a:t>
            </a:r>
          </a:p>
          <a:p>
            <a:pPr>
              <a:spcBef>
                <a:spcPct val="20000"/>
              </a:spcBef>
            </a:pPr>
            <a:endParaRPr lang="en-US" i="1" dirty="0">
              <a:sym typeface="Marlett" pitchFamily="2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Ownership of Software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1066800" y="1371600"/>
            <a:ext cx="9144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03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•	If you are employed, copyright for the code that you write belongs to </a:t>
            </a:r>
            <a:r>
              <a:rPr lang="en-US" b="1" dirty="0">
                <a:solidFill>
                  <a:srgbClr val="0000CC"/>
                </a:solidFill>
              </a:rPr>
              <a:t>your employer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•	If you work free lance, </a:t>
            </a:r>
            <a:r>
              <a:rPr lang="en-US" b="1" dirty="0">
                <a:solidFill>
                  <a:srgbClr val="0000CC"/>
                </a:solidFill>
              </a:rPr>
              <a:t>have a contract</a:t>
            </a:r>
            <a:r>
              <a:rPr lang="en-US" dirty="0"/>
              <a:t> with the organization that you are working for that is explicit about who owns the copyright in work that you do.</a:t>
            </a:r>
          </a:p>
          <a:p>
            <a:pPr>
              <a:spcBef>
                <a:spcPct val="50000"/>
              </a:spcBef>
            </a:pPr>
            <a:r>
              <a:rPr lang="en-US" dirty="0"/>
              <a:t>•	If you do not own the copyright, you need a license to copy, or use the software, </a:t>
            </a:r>
            <a:r>
              <a:rPr lang="en-US" b="1" dirty="0">
                <a:solidFill>
                  <a:srgbClr val="0000CC"/>
                </a:solidFill>
              </a:rPr>
              <a:t>even if you wrote the code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</a:pPr>
            <a:r>
              <a:rPr lang="en-US" dirty="0"/>
              <a:t>	(e.g., you cannot make a copy for your personal use).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Intellectual Property (IP)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Copyright</a:t>
            </a:r>
          </a:p>
          <a:p>
            <a:r>
              <a:rPr lang="en-US" dirty="0"/>
              <a:t>Patent</a:t>
            </a:r>
          </a:p>
          <a:p>
            <a:r>
              <a:rPr lang="en-US" dirty="0"/>
              <a:t>Trade secret</a:t>
            </a:r>
          </a:p>
          <a:p>
            <a:r>
              <a:rPr lang="en-US" dirty="0"/>
              <a:t>Trademark</a:t>
            </a:r>
          </a:p>
          <a:p>
            <a:r>
              <a:rPr lang="en-US" dirty="0"/>
              <a:t>Why do we have IP laws?</a:t>
            </a:r>
          </a:p>
          <a:p>
            <a:pPr lvl="1"/>
            <a:r>
              <a:rPr lang="en-US" dirty="0"/>
              <a:t>What do you own?</a:t>
            </a:r>
          </a:p>
          <a:p>
            <a:r>
              <a:rPr lang="en-US" dirty="0"/>
              <a:t>Imagine you are a farmer and the tractor you bought requires service</a:t>
            </a:r>
          </a:p>
          <a:p>
            <a:pPr lvl="1"/>
            <a:r>
              <a:rPr lang="en-US" dirty="0"/>
              <a:t>Do you have the right to install 3rd party software on the ECU?</a:t>
            </a:r>
          </a:p>
          <a:p>
            <a:pPr lvl="1"/>
            <a:r>
              <a:rPr lang="en-US" dirty="0">
                <a:hlinkClick r:id="rId2"/>
              </a:rPr>
              <a:t>https://www.forbes.com/sites/jasonbloomberg/2017/04/30/john-deeres-digital-transformation-runs-afoul-of-right-to-repair-movement/#68eeefee5ab9</a:t>
            </a:r>
            <a:endParaRPr lang="en-US" dirty="0"/>
          </a:p>
          <a:p>
            <a:pPr lvl="1"/>
            <a:r>
              <a:rPr lang="en-US" dirty="0"/>
              <a:t>Emissions compliance?</a:t>
            </a:r>
          </a:p>
          <a:p>
            <a:pPr lvl="1"/>
            <a:r>
              <a:rPr lang="en-US" dirty="0"/>
              <a:t>John Deere required its customers to sign an updated EULA that restricted the ability of equipment owners to repair or modify their equipment</a:t>
            </a:r>
          </a:p>
        </p:txBody>
      </p:sp>
      <p:pic>
        <p:nvPicPr>
          <p:cNvPr id="1026" name="Picture 2" descr="Image result for john deere tractor">
            <a:extLst>
              <a:ext uri="{FF2B5EF4-FFF2-40B4-BE49-F238E27FC236}">
                <a16:creationId xmlns:a16="http://schemas.microsoft.com/office/drawing/2014/main" id="{286BA98A-A617-4905-8575-1D748BF6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8740"/>
            <a:ext cx="3810000" cy="25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Software IP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Copyright</a:t>
            </a:r>
          </a:p>
          <a:p>
            <a:pPr lvl="1"/>
            <a:r>
              <a:rPr lang="en-US" dirty="0"/>
              <a:t>Creative, 1 of a kind work</a:t>
            </a:r>
          </a:p>
          <a:p>
            <a:pPr lvl="1"/>
            <a:r>
              <a:rPr lang="en-US" dirty="0"/>
              <a:t>Long protection</a:t>
            </a:r>
          </a:p>
          <a:p>
            <a:r>
              <a:rPr lang="en-US" dirty="0"/>
              <a:t>Patent</a:t>
            </a:r>
          </a:p>
          <a:p>
            <a:pPr lvl="1"/>
            <a:r>
              <a:rPr lang="en-US" dirty="0"/>
              <a:t>Invention</a:t>
            </a:r>
          </a:p>
          <a:p>
            <a:pPr lvl="1"/>
            <a:r>
              <a:rPr lang="en-US" dirty="0"/>
              <a:t>Short protection</a:t>
            </a:r>
          </a:p>
          <a:p>
            <a:r>
              <a:rPr lang="en-US" dirty="0"/>
              <a:t>Where should software fall?</a:t>
            </a:r>
          </a:p>
          <a:p>
            <a:pPr lvl="1"/>
            <a:r>
              <a:rPr lang="en-US" dirty="0"/>
              <a:t>Invention vs. writing</a:t>
            </a:r>
          </a:p>
          <a:p>
            <a:pPr lvl="1"/>
            <a:r>
              <a:rPr lang="en-US" dirty="0"/>
              <a:t>Expression of ideas or an algorithm?</a:t>
            </a:r>
          </a:p>
          <a:p>
            <a:pPr lvl="1"/>
            <a:r>
              <a:rPr lang="en-US" dirty="0"/>
              <a:t>Patents are not supposed to be granted for “obvious” or in common use when patent is filed</a:t>
            </a:r>
          </a:p>
          <a:p>
            <a:pPr lvl="2"/>
            <a:r>
              <a:rPr lang="en-US" dirty="0"/>
              <a:t>How can this be determined with software patents?</a:t>
            </a:r>
          </a:p>
        </p:txBody>
      </p:sp>
    </p:spTree>
    <p:extLst>
      <p:ext uri="{BB962C8B-B14F-4D97-AF65-F5344CB8AC3E}">
        <p14:creationId xmlns:p14="http://schemas.microsoft.com/office/powerpoint/2010/main" val="3286172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Licensing your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will need to choose what license you will associate with your software</a:t>
            </a:r>
          </a:p>
          <a:p>
            <a:r>
              <a:rPr lang="en-US" dirty="0"/>
              <a:t>Closed source</a:t>
            </a:r>
          </a:p>
          <a:p>
            <a:pPr lvl="1"/>
            <a:r>
              <a:rPr lang="en-US" dirty="0"/>
              <a:t>You own the IP rights</a:t>
            </a:r>
          </a:p>
          <a:p>
            <a:r>
              <a:rPr lang="en-US" dirty="0"/>
              <a:t>Open source</a:t>
            </a:r>
          </a:p>
          <a:p>
            <a:pPr lvl="1"/>
            <a:r>
              <a:rPr lang="en-US" dirty="0"/>
              <a:t>You allow anyone else to modify and use the software</a:t>
            </a:r>
          </a:p>
          <a:p>
            <a:pPr lvl="1"/>
            <a:r>
              <a:rPr lang="en-US" dirty="0"/>
              <a:t>Any users of it cannot make it closed source*</a:t>
            </a:r>
          </a:p>
          <a:p>
            <a:endParaRPr lang="en-US" dirty="0"/>
          </a:p>
          <a:p>
            <a:r>
              <a:rPr lang="en-US" dirty="0"/>
              <a:t>How can money be made from open source software?</a:t>
            </a:r>
          </a:p>
          <a:p>
            <a:endParaRPr lang="en-US" dirty="0"/>
          </a:p>
          <a:p>
            <a:r>
              <a:rPr lang="en-US" dirty="0"/>
              <a:t>But we diverge…</a:t>
            </a:r>
          </a:p>
        </p:txBody>
      </p:sp>
    </p:spTree>
    <p:extLst>
      <p:ext uri="{BB962C8B-B14F-4D97-AF65-F5344CB8AC3E}">
        <p14:creationId xmlns:p14="http://schemas.microsoft.com/office/powerpoint/2010/main" val="3030184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 licenses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ADOBE CONFIDENTIAL </a:t>
            </a:r>
          </a:p>
          <a:p>
            <a:pPr marL="0" indent="0">
              <a:buNone/>
            </a:pPr>
            <a:r>
              <a:rPr lang="en-US" dirty="0"/>
              <a:t>Copyright [2002] - [2007] Adobe Systems Incorporated </a:t>
            </a:r>
          </a:p>
          <a:p>
            <a:pPr marL="0" indent="0">
              <a:buNone/>
            </a:pPr>
            <a:r>
              <a:rPr lang="en-US" dirty="0"/>
              <a:t>All Rights Reserved.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NOTICE: All information contained herein is, and remains </a:t>
            </a:r>
          </a:p>
          <a:p>
            <a:pPr marL="0" indent="0">
              <a:buNone/>
            </a:pPr>
            <a:r>
              <a:rPr lang="en-US" dirty="0"/>
              <a:t>the property of Adobe Systems Incorporated and its suppliers, </a:t>
            </a:r>
          </a:p>
          <a:p>
            <a:pPr marL="0" indent="0">
              <a:buNone/>
            </a:pPr>
            <a:r>
              <a:rPr lang="en-US" dirty="0"/>
              <a:t>if any. The intellectual and technical concepts contained </a:t>
            </a:r>
          </a:p>
          <a:p>
            <a:pPr marL="0" indent="0">
              <a:buNone/>
            </a:pPr>
            <a:r>
              <a:rPr lang="en-US" dirty="0"/>
              <a:t> herein are proprietary to Adobe Systems Incorporated </a:t>
            </a:r>
          </a:p>
          <a:p>
            <a:pPr marL="0" indent="0">
              <a:buNone/>
            </a:pPr>
            <a:r>
              <a:rPr lang="en-US" dirty="0"/>
              <a:t>and its suppliers and may be covered by U.S. and Foreign Patents, </a:t>
            </a:r>
          </a:p>
          <a:p>
            <a:pPr marL="0" indent="0">
              <a:buNone/>
            </a:pPr>
            <a:r>
              <a:rPr lang="en-US" dirty="0"/>
              <a:t>patents in process, and are protected by trade secret or copyright law. </a:t>
            </a:r>
          </a:p>
          <a:p>
            <a:pPr marL="0" indent="0">
              <a:buNone/>
            </a:pPr>
            <a:r>
              <a:rPr lang="en-US" dirty="0"/>
              <a:t>Dissemination of this information or reproduction of this material </a:t>
            </a:r>
          </a:p>
          <a:p>
            <a:pPr marL="0" indent="0">
              <a:buNone/>
            </a:pPr>
            <a:r>
              <a:rPr lang="en-US" dirty="0"/>
              <a:t>is strictly forbidden unless prior written permission is obtained </a:t>
            </a:r>
          </a:p>
          <a:p>
            <a:pPr marL="0" indent="0">
              <a:buNone/>
            </a:pPr>
            <a:r>
              <a:rPr lang="en-US" dirty="0"/>
              <a:t>from Adobe Systems Incorporated.</a:t>
            </a:r>
          </a:p>
        </p:txBody>
      </p:sp>
    </p:spTree>
    <p:extLst>
      <p:ext uri="{BB962C8B-B14F-4D97-AF65-F5344CB8AC3E}">
        <p14:creationId xmlns:p14="http://schemas.microsoft.com/office/powerpoint/2010/main" val="282798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 licenses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6482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This program is free software: you can redistribute it and/or modify it under the terms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of the GNU General Public License as published by the Free Software Foundation,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either version 3 of the License, or (at your option) any later version. This program is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distributed in the hope that it will be useful, but WITHOUT ANY WARRANTY; without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even the implied warranty of MERCHANTABILITY or FITNESS FOR A PARTICULAR PURPOSE.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See the GNU General Public License for more details. You should have received a copy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of the GNU General Public License along with this program. If not, see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&lt;http://www.gnu.org/licenses/&gt;.</a:t>
            </a:r>
          </a:p>
        </p:txBody>
      </p:sp>
    </p:spTree>
    <p:extLst>
      <p:ext uri="{BB962C8B-B14F-4D97-AF65-F5344CB8AC3E}">
        <p14:creationId xmlns:p14="http://schemas.microsoft.com/office/powerpoint/2010/main" val="630896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GNU Public License</a:t>
            </a:r>
          </a:p>
        </p:txBody>
      </p:sp>
      <p:pic>
        <p:nvPicPr>
          <p:cNvPr id="177155" name="Picture 3" descr="gpl.jpg                                                        00073E68Macintosh HD                   C075CDF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7558088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2514600" y="5257801"/>
            <a:ext cx="723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Open sources software is an important part of modern computing that does not fit well into traditional contract law.  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Open Source Software – Main Features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/>
              <a:t>Non-proprietary software which may or may not be used commercially;</a:t>
            </a:r>
          </a:p>
          <a:p>
            <a:r>
              <a:rPr lang="en-US"/>
              <a:t>Typically licensed under an Open Source license (not given away)</a:t>
            </a:r>
          </a:p>
          <a:p>
            <a:pPr lvl="1"/>
            <a:r>
              <a:rPr lang="en-US"/>
              <a:t>License terms differ from proprietary software license terms</a:t>
            </a:r>
          </a:p>
          <a:p>
            <a:r>
              <a:rPr lang="en-US"/>
              <a:t>Source code is generally made available</a:t>
            </a:r>
          </a:p>
          <a:p>
            <a:pPr lvl="1"/>
            <a:r>
              <a:rPr lang="en-US"/>
              <a:t>Legal restriction on reverse engineering (under the DMCA) do not apply. </a:t>
            </a:r>
          </a:p>
        </p:txBody>
      </p:sp>
    </p:spTree>
    <p:extLst>
      <p:ext uri="{BB962C8B-B14F-4D97-AF65-F5344CB8AC3E}">
        <p14:creationId xmlns:p14="http://schemas.microsoft.com/office/powerpoint/2010/main" val="378135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Legal Topics in Software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801757" y="1898768"/>
            <a:ext cx="9144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  <a:sym typeface="Marlett" pitchFamily="2" charset="2"/>
              </a:rPr>
              <a:t>• 	Jurisdiction (</a:t>
            </a:r>
            <a:r>
              <a:rPr lang="en-US" dirty="0">
                <a:sym typeface="Marlett" pitchFamily="2" charset="2"/>
              </a:rPr>
              <a:t>international, federal, state laws)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  <a:sym typeface="Marlett" pitchFamily="2" charset="2"/>
              </a:rPr>
              <a:t>• 	</a:t>
            </a:r>
            <a:r>
              <a:rPr lang="en-US" dirty="0">
                <a:sym typeface="Marlett" pitchFamily="2" charset="2"/>
              </a:rPr>
              <a:t>Intellectual property (copyright, patent, trademark, trade secrets)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  <a:sym typeface="Marlett" pitchFamily="2" charset="2"/>
              </a:rPr>
              <a:t>• 	</a:t>
            </a:r>
            <a:r>
              <a:rPr lang="en-US" dirty="0">
                <a:sym typeface="Marlett" pitchFamily="2" charset="2"/>
              </a:rPr>
              <a:t>Contracts and licenses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  <a:sym typeface="Marlett" pitchFamily="2" charset="2"/>
              </a:rPr>
              <a:t>•  	</a:t>
            </a:r>
            <a:r>
              <a:rPr lang="en-US" dirty="0">
                <a:sym typeface="Marlett" pitchFamily="2" charset="2"/>
              </a:rPr>
              <a:t>Privacy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  <a:sym typeface="Marlett" pitchFamily="2" charset="2"/>
              </a:rPr>
              <a:t>•  	</a:t>
            </a:r>
            <a:r>
              <a:rPr lang="en-US" dirty="0">
                <a:sym typeface="Marlett" pitchFamily="2" charset="2"/>
              </a:rPr>
              <a:t>Free speech and its limitations (government secrets, obscenity)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  <a:sym typeface="Marlett" pitchFamily="2" charset="2"/>
              </a:rPr>
              <a:t>•  	</a:t>
            </a:r>
            <a:r>
              <a:rPr lang="en-US" dirty="0">
                <a:sym typeface="Marlett" pitchFamily="2" charset="2"/>
              </a:rPr>
              <a:t>Commerce (ISPs, e-commerce)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  <a:sym typeface="Marlett" pitchFamily="2" charset="2"/>
              </a:rPr>
              <a:t>•  	</a:t>
            </a:r>
            <a:r>
              <a:rPr lang="en-US" dirty="0">
                <a:sym typeface="Marlett" pitchFamily="2" charset="2"/>
              </a:rPr>
              <a:t>Employment (personnel, your next job, etc.)</a:t>
            </a:r>
          </a:p>
        </p:txBody>
      </p:sp>
      <p:pic>
        <p:nvPicPr>
          <p:cNvPr id="2" name="Picture 2" descr="http://marketingland.com/wp-content/ml-loads/2012/01/android-toystory-featu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4876800"/>
            <a:ext cx="3409950" cy="161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Open Source Software License - Licensees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/>
              <a:t>Original software owner or developer chooses to limit the rights that he asserts over licensees</a:t>
            </a:r>
          </a:p>
          <a:p>
            <a:r>
              <a:rPr lang="en-US"/>
              <a:t>Licensees, subject to license terms, can:</a:t>
            </a:r>
          </a:p>
          <a:p>
            <a:pPr lvl="1"/>
            <a:r>
              <a:rPr lang="en-US"/>
              <a:t>make and distribute copies of software;</a:t>
            </a:r>
          </a:p>
          <a:p>
            <a:pPr lvl="1"/>
            <a:r>
              <a:rPr lang="en-US"/>
              <a:t>build upon software to create modifications or other works.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19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185108" y="382094"/>
            <a:ext cx="6113622" cy="109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dirty="0">
                <a:latin typeface="Arial" charset="0"/>
              </a:rPr>
              <a:t>Is Mac OSX Open Source?</a:t>
            </a:r>
            <a:endParaRPr lang="en-US" altLang="en-US" dirty="0"/>
          </a:p>
          <a:p>
            <a:pPr eaLnBrk="1" hangingPunct="1">
              <a:lnSpc>
                <a:spcPct val="95000"/>
              </a:lnSpc>
            </a:pPr>
            <a:r>
              <a:rPr lang="en-US" altLang="en-US" sz="1700" dirty="0">
                <a:latin typeface="Arial" charset="0"/>
              </a:rPr>
              <a:t>Major components of Mac OS X, including the UNIX core, are made available under Apple’s Open Source license. But not the whole operating system.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27385"/>
            <a:ext cx="8229600" cy="300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1" y="5760721"/>
            <a:ext cx="1247299" cy="109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Freeform 7"/>
          <p:cNvSpPr>
            <a:spLocks/>
          </p:cNvSpPr>
          <p:nvPr/>
        </p:nvSpPr>
        <p:spPr bwMode="auto">
          <a:xfrm>
            <a:off x="2169796" y="5400675"/>
            <a:ext cx="1583055" cy="718662"/>
          </a:xfrm>
          <a:custGeom>
            <a:avLst/>
            <a:gdLst>
              <a:gd name="T0" fmla="*/ 1758950 w 21600"/>
              <a:gd name="T1" fmla="*/ 318962 h 21600"/>
              <a:gd name="T2" fmla="*/ 879394 w 21600"/>
              <a:gd name="T3" fmla="*/ 0 h 21600"/>
              <a:gd name="T4" fmla="*/ 0 w 21600"/>
              <a:gd name="T5" fmla="*/ 318962 h 21600"/>
              <a:gd name="T6" fmla="*/ 565714 w 21600"/>
              <a:gd name="T7" fmla="*/ 617110 h 21600"/>
              <a:gd name="T8" fmla="*/ 472555 w 21600"/>
              <a:gd name="T9" fmla="*/ 798513 h 21600"/>
              <a:gd name="T10" fmla="*/ 779638 w 21600"/>
              <a:gd name="T11" fmla="*/ 635964 h 21600"/>
              <a:gd name="T12" fmla="*/ 879394 w 21600"/>
              <a:gd name="T13" fmla="*/ 637960 h 21600"/>
              <a:gd name="T14" fmla="*/ 1758950 w 21600"/>
              <a:gd name="T15" fmla="*/ 3189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8628"/>
                </a:moveTo>
                <a:cubicBezTo>
                  <a:pt x="21600" y="3863"/>
                  <a:pt x="16763" y="0"/>
                  <a:pt x="10799" y="0"/>
                </a:cubicBezTo>
                <a:cubicBezTo>
                  <a:pt x="4833" y="0"/>
                  <a:pt x="0" y="3863"/>
                  <a:pt x="0" y="8628"/>
                </a:cubicBezTo>
                <a:cubicBezTo>
                  <a:pt x="0" y="12311"/>
                  <a:pt x="2883" y="15453"/>
                  <a:pt x="6947" y="16693"/>
                </a:cubicBezTo>
                <a:cubicBezTo>
                  <a:pt x="7371" y="16821"/>
                  <a:pt x="7356" y="19211"/>
                  <a:pt x="5803" y="21600"/>
                </a:cubicBezTo>
                <a:cubicBezTo>
                  <a:pt x="8571" y="20513"/>
                  <a:pt x="9126" y="17161"/>
                  <a:pt x="9574" y="17203"/>
                </a:cubicBezTo>
                <a:cubicBezTo>
                  <a:pt x="9976" y="17238"/>
                  <a:pt x="10384" y="17257"/>
                  <a:pt x="10799" y="17257"/>
                </a:cubicBezTo>
                <a:cubicBezTo>
                  <a:pt x="16763" y="17257"/>
                  <a:pt x="21600" y="13394"/>
                  <a:pt x="21600" y="8628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204086" y="5577841"/>
            <a:ext cx="2427447" cy="20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What about me?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3850006" y="5212080"/>
            <a:ext cx="4683443" cy="99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1700" dirty="0">
                <a:latin typeface="Arial" charset="0"/>
              </a:rPr>
              <a:t>The Android operating system is open source.  Except for version 3.0.  The Apps such as Gmail, the Market, and Google Maps are not open source.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1896C-F9C8-B01A-6B0E-0EC2FF1F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788" y="2308651"/>
            <a:ext cx="9144000" cy="16414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839BF-EBC0-E5C6-08DD-DB275FD843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8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Open Source Software Licenses - Source Code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 code to original product always provided;</a:t>
            </a:r>
          </a:p>
          <a:p>
            <a:r>
              <a:rPr lang="en-US" dirty="0"/>
              <a:t>Licensee can modify or enhance source code </a:t>
            </a:r>
          </a:p>
          <a:p>
            <a:pPr lvl="1"/>
            <a:r>
              <a:rPr lang="en-US" dirty="0"/>
              <a:t>create “derivative works”</a:t>
            </a:r>
          </a:p>
          <a:p>
            <a:r>
              <a:rPr lang="en-US" dirty="0"/>
              <a:t>Licensee can include source code with other license types </a:t>
            </a:r>
          </a:p>
          <a:p>
            <a:pPr lvl="1"/>
            <a:r>
              <a:rPr lang="en-US" dirty="0"/>
              <a:t>create “larger works”</a:t>
            </a:r>
          </a:p>
          <a:p>
            <a:r>
              <a:rPr lang="en-US" dirty="0"/>
              <a:t>Licensee may be required to share modifications with the world (in source and/or binary form)</a:t>
            </a:r>
          </a:p>
          <a:p>
            <a:pPr lvl="1"/>
            <a:r>
              <a:rPr lang="en-US" dirty="0"/>
              <a:t>but not necessarily</a:t>
            </a:r>
          </a:p>
          <a:p>
            <a:r>
              <a:rPr lang="en-US" dirty="0"/>
              <a:t>Licensee may be prohibited from charging royalties for derivative and larger works</a:t>
            </a:r>
          </a:p>
          <a:p>
            <a:pPr lvl="1"/>
            <a:r>
              <a:rPr lang="en-US" dirty="0"/>
              <a:t>but not necessarily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28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Open Source Software License – Warranties and Support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dirty="0"/>
              <a:t>Generally, software provided “AS-IS” with no warranties, warranties excluded;</a:t>
            </a:r>
          </a:p>
          <a:p>
            <a:r>
              <a:rPr lang="en-US" dirty="0"/>
              <a:t>No indemnification;</a:t>
            </a:r>
          </a:p>
          <a:p>
            <a:pPr lvl="1"/>
            <a:r>
              <a:rPr lang="en-US" dirty="0"/>
              <a:t>User cannot sue creator for liability reasons</a:t>
            </a:r>
          </a:p>
          <a:p>
            <a:r>
              <a:rPr lang="en-US" dirty="0"/>
              <a:t>No maintenance or support.</a:t>
            </a:r>
          </a:p>
        </p:txBody>
      </p:sp>
    </p:spTree>
    <p:extLst>
      <p:ext uri="{BB962C8B-B14F-4D97-AF65-F5344CB8AC3E}">
        <p14:creationId xmlns:p14="http://schemas.microsoft.com/office/powerpoint/2010/main" val="3038471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GNU “General Public License” (GPL)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standard open source license, but GPL most widely used </a:t>
            </a:r>
          </a:p>
          <a:p>
            <a:pPr lvl="1"/>
            <a:r>
              <a:rPr lang="en-US" dirty="0"/>
              <a:t>Roughly 85% of open source software</a:t>
            </a:r>
          </a:p>
          <a:p>
            <a:r>
              <a:rPr lang="en-US" dirty="0"/>
              <a:t>Terms include:</a:t>
            </a:r>
          </a:p>
          <a:p>
            <a:pPr lvl="1"/>
            <a:r>
              <a:rPr lang="en-US" dirty="0"/>
              <a:t>User freedom to distribute and/or modify;</a:t>
            </a:r>
          </a:p>
          <a:p>
            <a:pPr lvl="1"/>
            <a:r>
              <a:rPr lang="en-US" dirty="0"/>
              <a:t>Requirement that original and modified source code be always made available to the world under the terms of the original license;</a:t>
            </a:r>
          </a:p>
          <a:p>
            <a:pPr lvl="1"/>
            <a:r>
              <a:rPr lang="en-US" dirty="0"/>
              <a:t>Must retain copyright notices and warranty disclaimers;</a:t>
            </a:r>
          </a:p>
          <a:p>
            <a:pPr lvl="1"/>
            <a:r>
              <a:rPr lang="en-US" dirty="0"/>
              <a:t>Does not include grant of patent licenses</a:t>
            </a:r>
          </a:p>
          <a:p>
            <a:pPr lvl="1"/>
            <a:r>
              <a:rPr lang="en-US" dirty="0"/>
              <a:t>Extremely </a:t>
            </a:r>
            <a:r>
              <a:rPr lang="en-US" i="1" dirty="0">
                <a:solidFill>
                  <a:schemeClr val="accent3"/>
                </a:solidFill>
              </a:rPr>
              <a:t>viral license</a:t>
            </a:r>
            <a:r>
              <a:rPr lang="en-US" dirty="0"/>
              <a:t> – derived works must be open source as well</a:t>
            </a:r>
          </a:p>
          <a:p>
            <a:r>
              <a:rPr lang="en-US" dirty="0"/>
              <a:t>Sometimes called “</a:t>
            </a:r>
            <a:r>
              <a:rPr lang="en-US" dirty="0" err="1"/>
              <a:t>copyleft</a:t>
            </a:r>
            <a:r>
              <a:rPr lang="en-US" dirty="0"/>
              <a:t>”</a:t>
            </a:r>
          </a:p>
          <a:p>
            <a:r>
              <a:rPr lang="en-US" dirty="0">
                <a:hlinkClick r:id="rId2"/>
              </a:rPr>
              <a:t>http://www.gnu.org/copyleft/gpl.html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39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The Apache Software License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Governs the Apache web-server software</a:t>
            </a:r>
          </a:p>
          <a:p>
            <a:r>
              <a:rPr lang="en-US" dirty="0"/>
              <a:t>Terms include:</a:t>
            </a:r>
          </a:p>
          <a:p>
            <a:pPr lvl="1"/>
            <a:r>
              <a:rPr lang="en-US" dirty="0"/>
              <a:t>User freedom to distribute and/or modify;</a:t>
            </a:r>
          </a:p>
          <a:p>
            <a:pPr lvl="1"/>
            <a:r>
              <a:rPr lang="en-US" dirty="0"/>
              <a:t>No requirement for source code to be made available to the world in downstream distribution;</a:t>
            </a:r>
          </a:p>
          <a:p>
            <a:pPr lvl="1"/>
            <a:r>
              <a:rPr lang="en-US" dirty="0"/>
              <a:t>Must retain all copyright notices and warranty disclaimers;</a:t>
            </a:r>
          </a:p>
          <a:p>
            <a:pPr lvl="1"/>
            <a:r>
              <a:rPr lang="en-US" dirty="0"/>
              <a:t>Not a viral license</a:t>
            </a:r>
          </a:p>
          <a:p>
            <a:r>
              <a:rPr lang="en-US" dirty="0">
                <a:hlinkClick r:id="rId2"/>
              </a:rPr>
              <a:t>http://www.apache.org/licenses/LICENSE-2.0.html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Comparison of licenses: </a:t>
            </a:r>
            <a:r>
              <a:rPr lang="en-US" dirty="0">
                <a:hlinkClick r:id="rId3"/>
              </a:rPr>
              <a:t>Wikipedia comparison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81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Summary: Existing open source licenses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/>
              <a:t>Terms will always include preservation of copyright notices and warranty disclaimers;</a:t>
            </a:r>
          </a:p>
          <a:p>
            <a:r>
              <a:rPr lang="en-US"/>
              <a:t>Some licenses will be extremely viral: thus prohibiting any other type of downstream licensing apart from under the terms of the original license;</a:t>
            </a:r>
          </a:p>
          <a:p>
            <a:r>
              <a:rPr lang="en-US"/>
              <a:t>Some with permit inclusion of code within proprietized programs;</a:t>
            </a:r>
          </a:p>
          <a:p>
            <a:r>
              <a:rPr lang="en-US"/>
              <a:t>In some instances, provision of additional warranties and support will trigger indemnification provisions to the original developer.</a:t>
            </a:r>
          </a:p>
        </p:txBody>
      </p:sp>
    </p:spTree>
    <p:extLst>
      <p:ext uri="{BB962C8B-B14F-4D97-AF65-F5344CB8AC3E}">
        <p14:creationId xmlns:p14="http://schemas.microsoft.com/office/powerpoint/2010/main" val="829633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Online resources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dirty="0"/>
              <a:t>For a comprehensive chart describing and comparing open source licenses see </a:t>
            </a:r>
            <a:r>
              <a:rPr lang="en-US" dirty="0">
                <a:hlinkClick r:id="rId2"/>
              </a:rPr>
              <a:t>http://en.wikipedia.org/wiki/Comparison_of_free_software_licenses</a:t>
            </a:r>
            <a:endParaRPr lang="en-US" dirty="0"/>
          </a:p>
          <a:p>
            <a:r>
              <a:rPr lang="en-US" dirty="0"/>
              <a:t>For full open source license texts see </a:t>
            </a:r>
            <a:r>
              <a:rPr lang="en-US" dirty="0">
                <a:hlinkClick r:id="rId3"/>
              </a:rPr>
              <a:t>http://opensource.org/licenses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95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Advantages: Open Source License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/>
              <a:t>PRICE: Generally no or low license fees;</a:t>
            </a:r>
          </a:p>
          <a:p>
            <a:r>
              <a:rPr lang="en-US"/>
              <a:t>Availability of source code coupled with permission to make modifications;</a:t>
            </a:r>
          </a:p>
          <a:p>
            <a:r>
              <a:rPr lang="en-US"/>
              <a:t>Access open source development community, which may be very active with respect to code used. Continuing improvement; outstanding development;</a:t>
            </a:r>
          </a:p>
          <a:p>
            <a:r>
              <a:rPr lang="en-US"/>
              <a:t>More likely to be built to open standards, so interoperable with other open standards systems.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13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Disadvantages: Open Source Licensing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No indemnification; if a third party claims that licensee is using code that the third party developed, the licensee has no one to pay his legal fees and damage award </a:t>
            </a:r>
          </a:p>
          <a:p>
            <a:r>
              <a:rPr lang="en-US" dirty="0"/>
              <a:t>No maintenance and support (unless purchased separately);</a:t>
            </a:r>
          </a:p>
          <a:p>
            <a:r>
              <a:rPr lang="en-US" dirty="0"/>
              <a:t>No warranties regarding media, viruses, and performance;</a:t>
            </a:r>
          </a:p>
          <a:p>
            <a:r>
              <a:rPr lang="en-US" dirty="0"/>
              <a:t>Staff must be open source savvy;</a:t>
            </a:r>
          </a:p>
          <a:p>
            <a:r>
              <a:rPr lang="en-US" dirty="0"/>
              <a:t>License terms are NOT standard: thus important to pay close attention to terms.</a:t>
            </a:r>
          </a:p>
        </p:txBody>
      </p:sp>
    </p:spTree>
    <p:extLst>
      <p:ext uri="{BB962C8B-B14F-4D97-AF65-F5344CB8AC3E}">
        <p14:creationId xmlns:p14="http://schemas.microsoft.com/office/powerpoint/2010/main" val="40891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Statues and Precedents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838200" y="1964353"/>
            <a:ext cx="9525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The United States follows </a:t>
            </a:r>
            <a:r>
              <a:rPr lang="en-US" b="1" dirty="0">
                <a:solidFill>
                  <a:srgbClr val="0000CC"/>
                </a:solidFill>
              </a:rPr>
              <a:t>Common Law</a:t>
            </a:r>
            <a:r>
              <a:rPr lang="en-US" dirty="0"/>
              <a:t>.  </a:t>
            </a:r>
          </a:p>
          <a:p>
            <a:pPr>
              <a:spcBef>
                <a:spcPct val="50000"/>
              </a:spcBef>
            </a:pPr>
            <a:r>
              <a:rPr lang="en-US" dirty="0"/>
              <a:t>The law is a combination of:</a:t>
            </a:r>
          </a:p>
          <a:p>
            <a:pPr>
              <a:spcBef>
                <a:spcPct val="50000"/>
              </a:spcBef>
              <a:buFont typeface="Times"/>
              <a:buNone/>
            </a:pPr>
            <a:r>
              <a:rPr lang="en-US" dirty="0"/>
              <a:t>•	</a:t>
            </a:r>
            <a:r>
              <a:rPr lang="en-US" b="1" dirty="0">
                <a:solidFill>
                  <a:srgbClr val="0000CC"/>
                </a:solidFill>
              </a:rPr>
              <a:t>Statutes</a:t>
            </a:r>
            <a:r>
              <a:rPr lang="en-US" dirty="0"/>
              <a:t> (bills) passed by Congress and the 50 states.</a:t>
            </a:r>
          </a:p>
          <a:p>
            <a:pPr>
              <a:spcBef>
                <a:spcPct val="50000"/>
              </a:spcBef>
              <a:buFont typeface="Times"/>
              <a:buNone/>
            </a:pPr>
            <a:r>
              <a:rPr lang="en-US" dirty="0"/>
              <a:t>	Examples?</a:t>
            </a:r>
          </a:p>
          <a:p>
            <a:pPr>
              <a:spcBef>
                <a:spcPct val="50000"/>
              </a:spcBef>
              <a:buFont typeface="Times"/>
              <a:buNone/>
            </a:pPr>
            <a:r>
              <a:rPr lang="en-US" dirty="0"/>
              <a:t>•	</a:t>
            </a:r>
            <a:r>
              <a:rPr lang="en-US" b="1" dirty="0">
                <a:solidFill>
                  <a:srgbClr val="0000CC"/>
                </a:solidFill>
              </a:rPr>
              <a:t>Regulations</a:t>
            </a:r>
            <a:r>
              <a:rPr lang="en-US" dirty="0"/>
              <a:t> issued by the government</a:t>
            </a:r>
          </a:p>
          <a:p>
            <a:pPr>
              <a:spcBef>
                <a:spcPct val="50000"/>
              </a:spcBef>
            </a:pPr>
            <a:r>
              <a:rPr lang="en-US" dirty="0"/>
              <a:t>	Examples?</a:t>
            </a:r>
          </a:p>
          <a:p>
            <a:pPr>
              <a:spcBef>
                <a:spcPct val="50000"/>
              </a:spcBef>
            </a:pPr>
            <a:r>
              <a:rPr lang="en-US" dirty="0"/>
              <a:t>•	</a:t>
            </a:r>
            <a:r>
              <a:rPr lang="en-US" b="1" dirty="0">
                <a:solidFill>
                  <a:srgbClr val="0000CC"/>
                </a:solidFill>
              </a:rPr>
              <a:t>Precedents</a:t>
            </a:r>
            <a:r>
              <a:rPr lang="en-US" dirty="0"/>
              <a:t> (judgments) made by courts.</a:t>
            </a:r>
          </a:p>
          <a:p>
            <a:pPr>
              <a:spcBef>
                <a:spcPct val="50000"/>
              </a:spcBef>
            </a:pPr>
            <a:r>
              <a:rPr lang="en-US" dirty="0"/>
              <a:t>	Examples?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34400" y="3930134"/>
            <a:ext cx="75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HIPAA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04583" y="4825160"/>
            <a:ext cx="342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 (what is copyright infringement)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4400" y="4329283"/>
            <a:ext cx="253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ISPs can/cannot do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3DFF-F45D-BC38-F708-F7F6AB63E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reverse 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DC039-B846-5070-C380-BB5513158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1981 IBM PC</a:t>
            </a:r>
          </a:p>
          <a:p>
            <a:endParaRPr lang="en-US" dirty="0"/>
          </a:p>
          <a:p>
            <a:r>
              <a:rPr lang="en-US" dirty="0"/>
              <a:t>1982 Compaq Portable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“Clean Room” process was developed to legally reverse engineer</a:t>
            </a:r>
          </a:p>
          <a:p>
            <a:r>
              <a:rPr lang="en-US" dirty="0"/>
              <a:t>Silicon Cowboys Movie</a:t>
            </a:r>
          </a:p>
          <a:p>
            <a:pPr lvl="1"/>
            <a:r>
              <a:rPr lang="en-US" dirty="0">
                <a:hlinkClick r:id="rId2"/>
              </a:rPr>
              <a:t>https://www.imdb.com/title/tt4938484/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5FE97-276E-1C20-D5FF-BBACB70AE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447800"/>
            <a:ext cx="2095500" cy="1400175"/>
          </a:xfrm>
          <a:prstGeom prst="rect">
            <a:avLst/>
          </a:prstGeom>
        </p:spPr>
      </p:pic>
      <p:pic>
        <p:nvPicPr>
          <p:cNvPr id="1026" name="Picture 2" descr="Founder Rod Canyon tells how Compaq created a fully compatible machine for  IBM PC - GIGAZINE">
            <a:extLst>
              <a:ext uri="{FF2B5EF4-FFF2-40B4-BE49-F238E27FC236}">
                <a16:creationId xmlns:a16="http://schemas.microsoft.com/office/drawing/2014/main" id="{598C6ADB-78C6-1015-3BE5-D5665CE5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47975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62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C385-A63F-634F-1C32-525542A0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973C3-E826-8E3B-E521-31DA04681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6910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Many industries have standards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Medical</a:t>
            </a:r>
            <a:r>
              <a:rPr lang="en-US" dirty="0"/>
              <a:t>: protected health information (PHI), controlled by </a:t>
            </a:r>
            <a:r>
              <a:rPr lang="en-US" dirty="0">
                <a:hlinkClick r:id="rId2"/>
              </a:rPr>
              <a:t>HIPAA</a:t>
            </a:r>
            <a:endParaRPr lang="en-US" dirty="0"/>
          </a:p>
          <a:p>
            <a:pPr lvl="2"/>
            <a:r>
              <a:rPr lang="en-US" dirty="0"/>
              <a:t>Strikes balance between health professionals needing to be able to consult on cases and not disclosing sensitive information unnecessarily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Educational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FERPA</a:t>
            </a:r>
            <a:r>
              <a:rPr lang="en-US" dirty="0"/>
              <a:t>: Family Educational Rights and Privacy Act</a:t>
            </a:r>
          </a:p>
          <a:p>
            <a:pPr lvl="2"/>
            <a:r>
              <a:rPr lang="en-US" dirty="0"/>
              <a:t>Controls disclosure of educational records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Payments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PCI</a:t>
            </a:r>
            <a:r>
              <a:rPr lang="en-US" dirty="0"/>
              <a:t>: Payment Card Industry</a:t>
            </a:r>
          </a:p>
          <a:p>
            <a:pPr lvl="2"/>
            <a:r>
              <a:rPr lang="en-US" dirty="0"/>
              <a:t>Processing, storing, transmitting credit and other payment card information</a:t>
            </a:r>
          </a:p>
          <a:p>
            <a:r>
              <a:rPr lang="en-US" dirty="0"/>
              <a:t>Is this enough?</a:t>
            </a:r>
          </a:p>
          <a:p>
            <a:pPr lvl="1"/>
            <a:r>
              <a:rPr lang="en-US" dirty="0"/>
              <a:t>Should companies be able to amass unrestricted data about us?</a:t>
            </a:r>
          </a:p>
          <a:p>
            <a:pPr lvl="2"/>
            <a:r>
              <a:rPr lang="en-US" dirty="0"/>
              <a:t>There’s enough memory to store everything everyone does!</a:t>
            </a:r>
          </a:p>
          <a:p>
            <a:pPr lvl="1"/>
            <a:r>
              <a:rPr lang="en-US" dirty="0"/>
              <a:t>Is the European solution more appropriate – ability to be erased?</a:t>
            </a:r>
          </a:p>
          <a:p>
            <a:r>
              <a:rPr lang="en-US" dirty="0"/>
              <a:t>Should we have new laws?</a:t>
            </a:r>
          </a:p>
          <a:p>
            <a:pPr lvl="1"/>
            <a:r>
              <a:rPr lang="en-US" dirty="0"/>
              <a:t>Maybe it would be good to listen to people who grew up using cell phones...</a:t>
            </a:r>
          </a:p>
        </p:txBody>
      </p:sp>
    </p:spTree>
    <p:extLst>
      <p:ext uri="{BB962C8B-B14F-4D97-AF65-F5344CB8AC3E}">
        <p14:creationId xmlns:p14="http://schemas.microsoft.com/office/powerpoint/2010/main" val="36130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055D-A914-C120-8EE5-CA4C4877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D6831-6A26-A555-72F8-4826D3DF6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Intellectual property rights</a:t>
            </a:r>
          </a:p>
          <a:p>
            <a:pPr lvl="1"/>
            <a:r>
              <a:rPr lang="en-US" dirty="0"/>
              <a:t>Trademarks, patents, copyright</a:t>
            </a:r>
          </a:p>
          <a:p>
            <a:r>
              <a:rPr lang="en-US" dirty="0"/>
              <a:t>Copyright considerations</a:t>
            </a:r>
          </a:p>
          <a:p>
            <a:pPr lvl="1"/>
            <a:r>
              <a:rPr lang="en-US" dirty="0"/>
              <a:t>Especially, open source</a:t>
            </a:r>
          </a:p>
          <a:p>
            <a:r>
              <a:rPr lang="en-US" dirty="0"/>
              <a:t>Privacy</a:t>
            </a:r>
          </a:p>
          <a:p>
            <a:pPr lvl="1"/>
            <a:r>
              <a:rPr lang="en-US" dirty="0"/>
              <a:t>Standards: HIPAA, FERPA, PCI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1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DF33-ADFC-8DD1-F408-62D3C312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4A900-CFD4-0F98-13AB-8CE9C874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919600" cy="4667250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What is </a:t>
            </a:r>
            <a:r>
              <a:rPr lang="en-US" i="1" dirty="0">
                <a:solidFill>
                  <a:schemeClr val="accent6"/>
                </a:solidFill>
              </a:rPr>
              <a:t>copyright</a:t>
            </a:r>
            <a:r>
              <a:rPr lang="en-US" i="1" dirty="0"/>
              <a:t>?</a:t>
            </a:r>
          </a:p>
          <a:p>
            <a:pPr lvl="1"/>
            <a:r>
              <a:rPr lang="en-US" dirty="0"/>
              <a:t>Right to publish, distribute work created by people</a:t>
            </a:r>
          </a:p>
          <a:p>
            <a:r>
              <a:rPr lang="en-US" i="1" dirty="0"/>
              <a:t>What is a </a:t>
            </a:r>
            <a:r>
              <a:rPr lang="en-US" i="1" dirty="0">
                <a:solidFill>
                  <a:schemeClr val="accent6"/>
                </a:solidFill>
              </a:rPr>
              <a:t>patent</a:t>
            </a:r>
            <a:r>
              <a:rPr lang="en-US" i="1" dirty="0"/>
              <a:t>?</a:t>
            </a:r>
          </a:p>
          <a:p>
            <a:pPr lvl="1"/>
            <a:r>
              <a:rPr lang="en-US" dirty="0"/>
              <a:t>Right to exclude others from making, using, or selling an invention</a:t>
            </a:r>
          </a:p>
          <a:p>
            <a:r>
              <a:rPr lang="en-US" i="1" dirty="0"/>
              <a:t>What is a </a:t>
            </a:r>
            <a:r>
              <a:rPr lang="en-US" i="1" dirty="0">
                <a:solidFill>
                  <a:schemeClr val="accent6"/>
                </a:solidFill>
              </a:rPr>
              <a:t>trademark</a:t>
            </a:r>
            <a:r>
              <a:rPr lang="en-US" i="1" dirty="0"/>
              <a:t>?</a:t>
            </a:r>
          </a:p>
          <a:p>
            <a:pPr lvl="1"/>
            <a:r>
              <a:rPr lang="en-US" dirty="0"/>
              <a:t>Symbol, phrase that identifies goods or services</a:t>
            </a:r>
          </a:p>
          <a:p>
            <a:r>
              <a:rPr lang="en-US" dirty="0"/>
              <a:t>Basic goal: provide value for producers so they produce more</a:t>
            </a:r>
          </a:p>
          <a:p>
            <a:pPr lvl="1"/>
            <a:r>
              <a:rPr lang="en-US" dirty="0"/>
              <a:t>Generally known as </a:t>
            </a:r>
            <a:r>
              <a:rPr lang="en-US" dirty="0">
                <a:solidFill>
                  <a:schemeClr val="accent6"/>
                </a:solidFill>
              </a:rPr>
              <a:t>intellectual property</a:t>
            </a:r>
          </a:p>
          <a:p>
            <a:r>
              <a:rPr lang="en-US" i="1" dirty="0"/>
              <a:t>What is </a:t>
            </a:r>
            <a:r>
              <a:rPr lang="en-US" i="1" dirty="0">
                <a:solidFill>
                  <a:schemeClr val="accent6"/>
                </a:solidFill>
              </a:rPr>
              <a:t>public domain</a:t>
            </a:r>
            <a:r>
              <a:rPr lang="en-US" i="1" dirty="0"/>
              <a:t>?</a:t>
            </a:r>
          </a:p>
          <a:p>
            <a:pPr lvl="1"/>
            <a:r>
              <a:rPr lang="en-US" dirty="0"/>
              <a:t>Creative work which is not intellectual property</a:t>
            </a:r>
          </a:p>
          <a:p>
            <a:pPr lvl="1"/>
            <a:r>
              <a:rPr lang="en-US" dirty="0"/>
              <a:t>Example: cannot claim copyright on Shakespeare, Einsteinian physics, food recipes</a:t>
            </a:r>
          </a:p>
        </p:txBody>
      </p:sp>
    </p:spTree>
    <p:extLst>
      <p:ext uri="{BB962C8B-B14F-4D97-AF65-F5344CB8AC3E}">
        <p14:creationId xmlns:p14="http://schemas.microsoft.com/office/powerpoint/2010/main" val="41111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05B56-4E19-89A6-47D7-0BC5F92C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F15E-FA7F-F060-DB1C-37BB682C4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... consider these in reverse order</a:t>
            </a:r>
          </a:p>
          <a:p>
            <a:r>
              <a:rPr lang="en-US" dirty="0"/>
              <a:t>Trademark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Symbol that identifies a product or company</a:t>
            </a:r>
          </a:p>
          <a:p>
            <a:pPr lvl="2"/>
            <a:r>
              <a:rPr lang="en-US" dirty="0"/>
              <a:t>Cannot pretend to be another company...</a:t>
            </a:r>
          </a:p>
          <a:p>
            <a:pPr lvl="1"/>
            <a:r>
              <a:rPr lang="en-US" dirty="0"/>
              <a:t>Must be registered and approved to be internationally recognized</a:t>
            </a:r>
          </a:p>
          <a:p>
            <a:pPr lvl="1"/>
            <a:r>
              <a:rPr lang="en-US" dirty="0"/>
              <a:t>Must be “active” in the last 5 years</a:t>
            </a:r>
          </a:p>
          <a:p>
            <a:r>
              <a:rPr lang="en-US" dirty="0"/>
              <a:t>Interesting issue: what does “Apple” refer to?</a:t>
            </a:r>
          </a:p>
          <a:p>
            <a:pPr lvl="1"/>
            <a:r>
              <a:rPr lang="en-US" dirty="0"/>
              <a:t>You might think of a computer, a Beatle’s fan might think of </a:t>
            </a:r>
            <a:r>
              <a:rPr lang="en-US" dirty="0">
                <a:hlinkClick r:id="rId3"/>
              </a:rPr>
              <a:t>Apple Records</a:t>
            </a:r>
            <a:endParaRPr lang="en-US" dirty="0"/>
          </a:p>
          <a:p>
            <a:pPr lvl="1"/>
            <a:r>
              <a:rPr lang="en-US" dirty="0"/>
              <a:t>Apple Records: 1967, Apple Computer: 1976-1977</a:t>
            </a:r>
          </a:p>
          <a:p>
            <a:r>
              <a:rPr lang="en-US" dirty="0"/>
              <a:t>Apple Computer: can’t produce music</a:t>
            </a:r>
          </a:p>
          <a:p>
            <a:pPr lvl="1"/>
            <a:r>
              <a:rPr lang="en-US" dirty="0"/>
              <a:t>So what about their </a:t>
            </a:r>
            <a:r>
              <a:rPr lang="en-US" dirty="0">
                <a:hlinkClick r:id="rId4"/>
              </a:rPr>
              <a:t>system alert</a:t>
            </a:r>
            <a:r>
              <a:rPr lang="en-US" dirty="0"/>
              <a:t>?, </a:t>
            </a:r>
            <a:r>
              <a:rPr lang="en-US" dirty="0" err="1"/>
              <a:t>Sosumi</a:t>
            </a:r>
            <a:endParaRPr lang="en-US" dirty="0"/>
          </a:p>
          <a:p>
            <a:r>
              <a:rPr lang="en-US" dirty="0"/>
              <a:t>Basic goal: minimize confusion for general public</a:t>
            </a:r>
          </a:p>
          <a:p>
            <a:pPr lvl="1"/>
            <a:r>
              <a:rPr lang="en-US" dirty="0"/>
              <a:t>This area keeps plenty of lawyers employed...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D80BC0-E193-F43D-9F39-7E5979663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4648200" cy="252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50" name="Picture 2" descr="Apple Records' logos, featuring a Granny Smith apple">
            <a:extLst>
              <a:ext uri="{FF2B5EF4-FFF2-40B4-BE49-F238E27FC236}">
                <a16:creationId xmlns:a16="http://schemas.microsoft.com/office/drawing/2014/main" id="{B1FE39F0-F726-06D1-D0C7-29400F10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311" y="4953000"/>
            <a:ext cx="2635330" cy="74801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1882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0F94-2D7A-A4A4-CCF3-3D788507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95600" cy="1325563"/>
          </a:xfrm>
        </p:spPr>
        <p:txBody>
          <a:bodyPr/>
          <a:lstStyle/>
          <a:p>
            <a:r>
              <a:rPr lang="en-US" dirty="0"/>
              <a:t>Patents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878BA-144F-CA8B-4FE4-CB44470D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chemeClr val="accent3"/>
                </a:solidFill>
              </a:rPr>
              <a:t>Inventions</a:t>
            </a:r>
            <a:r>
              <a:rPr lang="en-US" dirty="0"/>
              <a:t> (as opposed to creative works)</a:t>
            </a:r>
          </a:p>
          <a:p>
            <a:pPr lvl="1"/>
            <a:r>
              <a:rPr lang="en-US" dirty="0">
                <a:sym typeface="Marlett" pitchFamily="2" charset="2"/>
              </a:rPr>
              <a:t>Copyright applies to the expression of ideas, patents to the ideas themselves</a:t>
            </a:r>
            <a:endParaRPr lang="en-US" dirty="0"/>
          </a:p>
          <a:p>
            <a:r>
              <a:rPr lang="en-US" dirty="0"/>
              <a:t>Strong protections: can control how others use a patent</a:t>
            </a:r>
          </a:p>
          <a:p>
            <a:pPr lvl="1"/>
            <a:r>
              <a:rPr lang="en-US" dirty="0"/>
              <a:t>A copyright holder cannot say who can or cannot read a book!</a:t>
            </a:r>
          </a:p>
          <a:p>
            <a:pPr lvl="1"/>
            <a:r>
              <a:rPr lang="en-US" dirty="0"/>
              <a:t>Shorter limit: 17 years (20 years from filing)</a:t>
            </a:r>
          </a:p>
          <a:p>
            <a:pPr lvl="1"/>
            <a:r>
              <a:rPr lang="en-US" dirty="0"/>
              <a:t>Must be non-obvious, novel, useful</a:t>
            </a:r>
          </a:p>
          <a:p>
            <a:r>
              <a:rPr lang="en-US" dirty="0"/>
              <a:t>In software</a:t>
            </a:r>
          </a:p>
          <a:p>
            <a:pPr lvl="1"/>
            <a:r>
              <a:rPr lang="en-US" dirty="0"/>
              <a:t>Seen by courts as similar to factory processes – transforming inputs into products</a:t>
            </a:r>
          </a:p>
          <a:p>
            <a:pPr lvl="1"/>
            <a:r>
              <a:rPr lang="en-US" dirty="0"/>
              <a:t>IBM: granted 2000-5000 patents per year</a:t>
            </a:r>
          </a:p>
          <a:p>
            <a:pPr lvl="1"/>
            <a:r>
              <a:rPr lang="en-US" dirty="0"/>
              <a:t>Samsung: 80,000 active patents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2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Patents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6022975"/>
          </a:xfrm>
        </p:spPr>
        <p:txBody>
          <a:bodyPr>
            <a:noAutofit/>
          </a:bodyPr>
          <a:lstStyle/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Online shopping checkout (Amazon.com)</a:t>
            </a:r>
          </a:p>
          <a:p>
            <a:pPr lvl="1"/>
            <a:r>
              <a:rPr lang="en-US" dirty="0"/>
              <a:t>Creating a single file from multiple source files</a:t>
            </a:r>
          </a:p>
          <a:p>
            <a:pPr lvl="1"/>
            <a:r>
              <a:rPr lang="en-US" dirty="0"/>
              <a:t>Automatic answering of email</a:t>
            </a:r>
          </a:p>
          <a:p>
            <a:pPr lvl="1"/>
            <a:r>
              <a:rPr lang="en-US" dirty="0"/>
              <a:t>Sending messages to players in an online game</a:t>
            </a:r>
          </a:p>
          <a:p>
            <a:pPr lvl="1"/>
            <a:r>
              <a:rPr lang="en-US" dirty="0"/>
              <a:t>Image/audio formats (tiff, mp3, gif, etc.)</a:t>
            </a:r>
          </a:p>
          <a:p>
            <a:r>
              <a:rPr lang="en-US" dirty="0"/>
              <a:t>Technically, </a:t>
            </a:r>
            <a:r>
              <a:rPr lang="en-US" dirty="0">
                <a:solidFill>
                  <a:schemeClr val="accent5"/>
                </a:solidFill>
              </a:rPr>
              <a:t>algorithms are </a:t>
            </a:r>
            <a:r>
              <a:rPr lang="en-US" i="1" dirty="0">
                <a:solidFill>
                  <a:schemeClr val="accent5"/>
                </a:solidFill>
              </a:rPr>
              <a:t>not</a:t>
            </a:r>
            <a:r>
              <a:rPr lang="en-US" dirty="0">
                <a:solidFill>
                  <a:schemeClr val="accent5"/>
                </a:solidFill>
              </a:rPr>
              <a:t> patentable</a:t>
            </a:r>
          </a:p>
          <a:p>
            <a:pPr lvl="1"/>
            <a:r>
              <a:rPr lang="en-US" dirty="0"/>
              <a:t>Most companies circumvent this by using the terminology “system and method”</a:t>
            </a:r>
          </a:p>
          <a:p>
            <a:r>
              <a:rPr lang="en-US" dirty="0"/>
              <a:t>Every Tuesday, USPTO releases 3000+ new patents</a:t>
            </a:r>
          </a:p>
          <a:p>
            <a:pPr lvl="1"/>
            <a:r>
              <a:rPr lang="en-US" dirty="0">
                <a:hlinkClick r:id="rId3"/>
              </a:rPr>
              <a:t>http://en.wikipedia.org/wiki/List_of_top_United_States_patent_recipients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0232E-2118-0243-76D3-2C9AD41B1429}"/>
              </a:ext>
            </a:extLst>
          </p:cNvPr>
          <p:cNvSpPr txBox="1"/>
          <p:nvPr/>
        </p:nvSpPr>
        <p:spPr>
          <a:xfrm>
            <a:off x="3657600" y="5181600"/>
            <a:ext cx="304660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US Patent &amp; Trademark Office</a:t>
            </a:r>
          </a:p>
        </p:txBody>
      </p:sp>
    </p:spTree>
    <p:extLst>
      <p:ext uri="{BB962C8B-B14F-4D97-AF65-F5344CB8AC3E}">
        <p14:creationId xmlns:p14="http://schemas.microsoft.com/office/powerpoint/2010/main" val="29819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“Stupid Patents” - EFF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037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Identified by Electronic Frontier Foundation (EFF)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https://www.eff.org/deeplinks/2015/08/stupid-patent-month-drink-mixer-attacks-internet-things</a:t>
            </a:r>
            <a:endParaRPr lang="en-US" dirty="0"/>
          </a:p>
          <a:p>
            <a:pPr lvl="1"/>
            <a:r>
              <a:rPr lang="en-US" dirty="0"/>
              <a:t>Patent from 2006: “The system and method of the present disclosure enables a user, e.g., a consumer, to customize products containing solids and fluids by allowing a server communicating over the global computer network, e.g., the Internet, to provide product preferences of a user to a product or a mixing device, e.g., a product or beverage dispenser.”</a:t>
            </a:r>
          </a:p>
          <a:p>
            <a:pPr lvl="1"/>
            <a:r>
              <a:rPr lang="en-US" dirty="0"/>
              <a:t>This is </a:t>
            </a:r>
            <a:r>
              <a:rPr lang="en-US" dirty="0">
                <a:solidFill>
                  <a:schemeClr val="accent3"/>
                </a:solidFill>
              </a:rPr>
              <a:t>remote server configuration</a:t>
            </a:r>
            <a:r>
              <a:rPr lang="en-US" dirty="0"/>
              <a:t>!</a:t>
            </a:r>
          </a:p>
          <a:p>
            <a:r>
              <a:rPr lang="en-US" dirty="0">
                <a:hlinkClick r:id="rId3"/>
              </a:rPr>
              <a:t>https://www.eff.org/document/united-states-patent-no-9715680</a:t>
            </a:r>
            <a:endParaRPr lang="en-US" dirty="0"/>
          </a:p>
          <a:p>
            <a:pPr lvl="1"/>
            <a:r>
              <a:rPr lang="en-US" dirty="0"/>
              <a:t>A patent on “reminder messages”, filed in </a:t>
            </a:r>
            <a:r>
              <a:rPr lang="en-US" u="sng" dirty="0"/>
              <a:t>2012</a:t>
            </a:r>
            <a:r>
              <a:rPr lang="en-US" dirty="0"/>
              <a:t>!</a:t>
            </a:r>
          </a:p>
          <a:p>
            <a:r>
              <a:rPr lang="en-US" dirty="0"/>
              <a:t>For more examples:</a:t>
            </a:r>
          </a:p>
          <a:p>
            <a:pPr lvl="1"/>
            <a:r>
              <a:rPr lang="en-US" dirty="0">
                <a:hlinkClick r:id="rId4"/>
              </a:rPr>
              <a:t>https://www.eff.org/issues/stupid-patent-month</a:t>
            </a:r>
            <a:endParaRPr lang="en-US" dirty="0"/>
          </a:p>
          <a:p>
            <a:r>
              <a:rPr lang="en-US" dirty="0"/>
              <a:t>Some software patents valuable, but patent office process inadequate</a:t>
            </a:r>
          </a:p>
          <a:p>
            <a:pPr lvl="1"/>
            <a:r>
              <a:rPr lang="en-US" dirty="0"/>
              <a:t>Ultimately, a patent is only valuable if you can defend it in court...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background-hasker-presentation" id="{1577FF19-119C-D341-8420-453FB74959AD}" vid="{F6E06238-5418-F24E-ADE0-7239319DCDB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swe2710-presentation</Template>
  <TotalTime>4851</TotalTime>
  <Words>3301</Words>
  <Application>Microsoft Office PowerPoint</Application>
  <PresentationFormat>Widescreen</PresentationFormat>
  <Paragraphs>392</Paragraphs>
  <Slides>42</Slides>
  <Notes>6</Notes>
  <HiddenSlides>24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Corbel</vt:lpstr>
      <vt:lpstr>Marlett</vt:lpstr>
      <vt:lpstr>Times</vt:lpstr>
      <vt:lpstr>Times New Roman</vt:lpstr>
      <vt:lpstr>Depth</vt:lpstr>
      <vt:lpstr>Legal Aspects of Software Engineering </vt:lpstr>
      <vt:lpstr>Some important questions</vt:lpstr>
      <vt:lpstr>Legal Topics in Software</vt:lpstr>
      <vt:lpstr>Statues and Precedents</vt:lpstr>
      <vt:lpstr>Basic protections</vt:lpstr>
      <vt:lpstr>Trademark</vt:lpstr>
      <vt:lpstr>Patents</vt:lpstr>
      <vt:lpstr>Patents</vt:lpstr>
      <vt:lpstr>“Stupid Patents” - EFF</vt:lpstr>
      <vt:lpstr>Other IP</vt:lpstr>
      <vt:lpstr>IP types</vt:lpstr>
      <vt:lpstr>Intellectual Property</vt:lpstr>
      <vt:lpstr>Copyright</vt:lpstr>
      <vt:lpstr>Copyright</vt:lpstr>
      <vt:lpstr>Copyrights - Fair Use</vt:lpstr>
      <vt:lpstr>Copyright issues for software</vt:lpstr>
      <vt:lpstr>Copyright and GenAI</vt:lpstr>
      <vt:lpstr>Copyright: Derivative Software</vt:lpstr>
      <vt:lpstr>Fair Use Cases- Fair or not?</vt:lpstr>
      <vt:lpstr>Intellectual Property Law: Copyright</vt:lpstr>
      <vt:lpstr>Ownership of Copyright (USA)</vt:lpstr>
      <vt:lpstr>Ownership of Software</vt:lpstr>
      <vt:lpstr>Intellectual Property (IP)</vt:lpstr>
      <vt:lpstr>Software IP</vt:lpstr>
      <vt:lpstr>Licensing your software</vt:lpstr>
      <vt:lpstr>Example licenses</vt:lpstr>
      <vt:lpstr>Example licenses</vt:lpstr>
      <vt:lpstr>GNU Public License</vt:lpstr>
      <vt:lpstr>Open Source Software – Main Features</vt:lpstr>
      <vt:lpstr>Open Source Software License - Licensees</vt:lpstr>
      <vt:lpstr>PowerPoint Presentation</vt:lpstr>
      <vt:lpstr>Open Source Software Licenses - Source Code</vt:lpstr>
      <vt:lpstr>Open Source Software License – Warranties and Support </vt:lpstr>
      <vt:lpstr>The GNU “General Public License” (GPL)</vt:lpstr>
      <vt:lpstr>The Apache Software License </vt:lpstr>
      <vt:lpstr>Summary: Existing open source licenses</vt:lpstr>
      <vt:lpstr>Online resources</vt:lpstr>
      <vt:lpstr>Advantages: Open Source License</vt:lpstr>
      <vt:lpstr>Disadvantages: Open Source Licensing</vt:lpstr>
      <vt:lpstr>What is reverse engineering?</vt:lpstr>
      <vt:lpstr>Privacy</vt:lpstr>
      <vt:lpstr>Review</vt:lpstr>
    </vt:vector>
  </TitlesOfParts>
  <Company>Cornell University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wya</dc:creator>
  <cp:lastModifiedBy>Hasker, Robert</cp:lastModifiedBy>
  <cp:revision>246</cp:revision>
  <dcterms:created xsi:type="dcterms:W3CDTF">2000-01-23T15:10:38Z</dcterms:created>
  <dcterms:modified xsi:type="dcterms:W3CDTF">2026-04-13T18:51:22Z</dcterms:modified>
</cp:coreProperties>
</file>