
<file path=[Content_Types].xml><?xml version="1.0" encoding="utf-8"?>
<Types xmlns="http://schemas.openxmlformats.org/package/2006/content-types">
  <Default Extension="dYzm3z1vF4xTr5SkcBJbjgHaEK" ContentType="image/jpeg"/>
  <Default Extension="jpeg" ContentType="image/jpeg"/>
  <Default Extension="jpg&amp;f=1&amp;nofb=1&amp;ipt=8eed3f2c4ba5d95840fe3fac7c9486bdaed0abc52c43588c9f2d2398c7ea1fe0"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1"/>
  </p:notesMasterIdLst>
  <p:sldIdLst>
    <p:sldId id="258" r:id="rId2"/>
    <p:sldId id="306" r:id="rId3"/>
    <p:sldId id="307" r:id="rId4"/>
    <p:sldId id="267" r:id="rId5"/>
    <p:sldId id="301" r:id="rId6"/>
    <p:sldId id="308" r:id="rId7"/>
    <p:sldId id="302" r:id="rId8"/>
    <p:sldId id="305" r:id="rId9"/>
    <p:sldId id="278" r:id="rId10"/>
    <p:sldId id="282" r:id="rId11"/>
    <p:sldId id="283" r:id="rId12"/>
    <p:sldId id="284" r:id="rId13"/>
    <p:sldId id="291" r:id="rId14"/>
    <p:sldId id="309" r:id="rId15"/>
    <p:sldId id="292" r:id="rId16"/>
    <p:sldId id="294" r:id="rId17"/>
    <p:sldId id="297" r:id="rId18"/>
    <p:sldId id="296" r:id="rId19"/>
    <p:sldId id="30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65" d="100"/>
          <a:sy n="65" d="100"/>
        </p:scale>
        <p:origin x="5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15BC9E-63D1-0F43-AD4E-9CC190DAE158}"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3F3200-0947-8C4B-AE7C-5C8AC65751F5}" type="slidenum">
              <a:rPr lang="en-US" smtClean="0"/>
              <a:t>‹#›</a:t>
            </a:fld>
            <a:endParaRPr lang="en-US"/>
          </a:p>
        </p:txBody>
      </p:sp>
    </p:spTree>
    <p:extLst>
      <p:ext uri="{BB962C8B-B14F-4D97-AF65-F5344CB8AC3E}">
        <p14:creationId xmlns:p14="http://schemas.microsoft.com/office/powerpoint/2010/main" val="2814918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Bridge opening picture (in 3</a:t>
            </a:r>
            <a:r>
              <a:rPr lang="en-US" baseline="30000" dirty="0"/>
              <a:t>rd</a:t>
            </a:r>
            <a:r>
              <a:rPr lang="en-US" dirty="0"/>
              <a:t> ward): https://</a:t>
            </a:r>
            <a:r>
              <a:rPr lang="en-US" dirty="0" err="1"/>
              <a:t>www.youtube.com</a:t>
            </a:r>
            <a:r>
              <a:rPr lang="en-US" dirty="0"/>
              <a:t>/</a:t>
            </a:r>
            <a:r>
              <a:rPr lang="en-US" dirty="0" err="1"/>
              <a:t>watch?v</a:t>
            </a:r>
            <a:r>
              <a:rPr lang="en-US" dirty="0"/>
              <a:t>=9oJJqx4Mims&amp;themeRefresh=1 </a:t>
            </a:r>
          </a:p>
          <a:p>
            <a:r>
              <a:rPr lang="en-US" dirty="0"/>
              <a:t>Pacemaker: https://</a:t>
            </a:r>
            <a:r>
              <a:rPr lang="en-US" dirty="0" err="1"/>
              <a:t>asktheman.xyz</a:t>
            </a:r>
            <a:r>
              <a:rPr lang="en-US" dirty="0"/>
              <a:t>/ </a:t>
            </a:r>
          </a:p>
          <a:p>
            <a:endParaRPr lang="en-US" dirty="0"/>
          </a:p>
        </p:txBody>
      </p:sp>
      <p:sp>
        <p:nvSpPr>
          <p:cNvPr id="4" name="Slide Number Placeholder 3"/>
          <p:cNvSpPr>
            <a:spLocks noGrp="1"/>
          </p:cNvSpPr>
          <p:nvPr>
            <p:ph type="sldNum" sz="quarter" idx="5"/>
          </p:nvPr>
        </p:nvSpPr>
        <p:spPr/>
        <p:txBody>
          <a:bodyPr/>
          <a:lstStyle/>
          <a:p>
            <a:fld id="{F728ACA6-37D2-4450-9E31-1ADD6AB7FEE1}" type="slidenum">
              <a:rPr lang="en-US" smtClean="0"/>
              <a:t>2</a:t>
            </a:fld>
            <a:endParaRPr lang="en-US"/>
          </a:p>
        </p:txBody>
      </p:sp>
    </p:spTree>
    <p:extLst>
      <p:ext uri="{BB962C8B-B14F-4D97-AF65-F5344CB8AC3E}">
        <p14:creationId xmlns:p14="http://schemas.microsoft.com/office/powerpoint/2010/main" val="1144101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F7279-140F-1DD0-FE85-8F0E3B07DC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D4ABDB-B52D-D9F0-9FDE-8583699D19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6B8CB-0605-F8D2-3CD1-1947C6F8B00A}"/>
              </a:ext>
            </a:extLst>
          </p:cNvPr>
          <p:cNvSpPr>
            <a:spLocks noGrp="1"/>
          </p:cNvSpPr>
          <p:nvPr>
            <p:ph type="body" idx="1"/>
          </p:nvPr>
        </p:nvSpPr>
        <p:spPr/>
        <p:txBody>
          <a:bodyPr/>
          <a:lstStyle/>
          <a:p>
            <a:r>
              <a:rPr lang="en-US" dirty="0"/>
              <a:t>Bridge opening picture (in 3</a:t>
            </a:r>
            <a:r>
              <a:rPr lang="en-US" baseline="30000" dirty="0"/>
              <a:t>rd</a:t>
            </a:r>
            <a:r>
              <a:rPr lang="en-US" dirty="0"/>
              <a:t> ward): https://</a:t>
            </a:r>
            <a:r>
              <a:rPr lang="en-US" dirty="0" err="1"/>
              <a:t>www.youtube.com</a:t>
            </a:r>
            <a:r>
              <a:rPr lang="en-US" dirty="0"/>
              <a:t>/</a:t>
            </a:r>
            <a:r>
              <a:rPr lang="en-US" dirty="0" err="1"/>
              <a:t>watch?v</a:t>
            </a:r>
            <a:r>
              <a:rPr lang="en-US" dirty="0"/>
              <a:t>=9oJJqx4Mims&amp;themeRefresh=1 </a:t>
            </a:r>
          </a:p>
          <a:p>
            <a:r>
              <a:rPr lang="en-US" dirty="0"/>
              <a:t>Pacemaker: https://</a:t>
            </a:r>
            <a:r>
              <a:rPr lang="en-US" dirty="0" err="1"/>
              <a:t>asktheman.xyz</a:t>
            </a:r>
            <a:r>
              <a:rPr lang="en-US" dirty="0"/>
              <a:t>/ </a:t>
            </a:r>
          </a:p>
          <a:p>
            <a:r>
              <a:rPr lang="en-US" dirty="0"/>
              <a:t>Bridge: definitely not speed, but need consistency, reliability</a:t>
            </a:r>
          </a:p>
        </p:txBody>
      </p:sp>
      <p:sp>
        <p:nvSpPr>
          <p:cNvPr id="4" name="Slide Number Placeholder 3">
            <a:extLst>
              <a:ext uri="{FF2B5EF4-FFF2-40B4-BE49-F238E27FC236}">
                <a16:creationId xmlns:a16="http://schemas.microsoft.com/office/drawing/2014/main" id="{E16FEBFD-5040-31FB-0C1A-3D725185D693}"/>
              </a:ext>
            </a:extLst>
          </p:cNvPr>
          <p:cNvSpPr>
            <a:spLocks noGrp="1"/>
          </p:cNvSpPr>
          <p:nvPr>
            <p:ph type="sldNum" sz="quarter" idx="5"/>
          </p:nvPr>
        </p:nvSpPr>
        <p:spPr/>
        <p:txBody>
          <a:bodyPr/>
          <a:lstStyle/>
          <a:p>
            <a:fld id="{F728ACA6-37D2-4450-9E31-1ADD6AB7FEE1}" type="slidenum">
              <a:rPr lang="en-US" smtClean="0"/>
              <a:t>3</a:t>
            </a:fld>
            <a:endParaRPr lang="en-US"/>
          </a:p>
        </p:txBody>
      </p:sp>
    </p:spTree>
    <p:extLst>
      <p:ext uri="{BB962C8B-B14F-4D97-AF65-F5344CB8AC3E}">
        <p14:creationId xmlns:p14="http://schemas.microsoft.com/office/powerpoint/2010/main" val="4121331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why using insertion sort if care about speed?</a:t>
            </a:r>
          </a:p>
        </p:txBody>
      </p:sp>
      <p:sp>
        <p:nvSpPr>
          <p:cNvPr id="4" name="Slide Number Placeholder 3"/>
          <p:cNvSpPr>
            <a:spLocks noGrp="1"/>
          </p:cNvSpPr>
          <p:nvPr>
            <p:ph type="sldNum" sz="quarter" idx="5"/>
          </p:nvPr>
        </p:nvSpPr>
        <p:spPr/>
        <p:txBody>
          <a:bodyPr/>
          <a:lstStyle/>
          <a:p>
            <a:fld id="{313F3200-0947-8C4B-AE7C-5C8AC65751F5}" type="slidenum">
              <a:rPr lang="en-US" smtClean="0"/>
              <a:t>6</a:t>
            </a:fld>
            <a:endParaRPr lang="en-US"/>
          </a:p>
        </p:txBody>
      </p:sp>
    </p:spTree>
    <p:extLst>
      <p:ext uri="{BB962C8B-B14F-4D97-AF65-F5344CB8AC3E}">
        <p14:creationId xmlns:p14="http://schemas.microsoft.com/office/powerpoint/2010/main" val="1987202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Cars of Today</a:t>
            </a:r>
            <a:br>
              <a:rPr lang="en-US" dirty="0"/>
            </a:br>
            <a:r>
              <a:rPr lang="en-US" dirty="0"/>
              <a:t> (https://</a:t>
            </a:r>
            <a:r>
              <a:rPr lang="en-US" dirty="0" err="1"/>
              <a:t>www.eitdigital.eu</a:t>
            </a:r>
            <a:r>
              <a:rPr lang="en-US" dirty="0"/>
              <a:t>/news-events/blog/article/guess-what-requires-150-million-lines-of-code/)</a:t>
            </a:r>
          </a:p>
        </p:txBody>
      </p:sp>
      <p:sp>
        <p:nvSpPr>
          <p:cNvPr id="4" name="Slide Number Placeholder 3"/>
          <p:cNvSpPr>
            <a:spLocks noGrp="1"/>
          </p:cNvSpPr>
          <p:nvPr>
            <p:ph type="sldNum" sz="quarter" idx="5"/>
          </p:nvPr>
        </p:nvSpPr>
        <p:spPr/>
        <p:txBody>
          <a:bodyPr/>
          <a:lstStyle/>
          <a:p>
            <a:fld id="{313F3200-0947-8C4B-AE7C-5C8AC65751F5}" type="slidenum">
              <a:rPr lang="en-US" smtClean="0"/>
              <a:t>13</a:t>
            </a:fld>
            <a:endParaRPr lang="en-US"/>
          </a:p>
        </p:txBody>
      </p:sp>
    </p:spTree>
    <p:extLst>
      <p:ext uri="{BB962C8B-B14F-4D97-AF65-F5344CB8AC3E}">
        <p14:creationId xmlns:p14="http://schemas.microsoft.com/office/powerpoint/2010/main" val="2104382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Codebase Sizes</a:t>
            </a:r>
            <a:br>
              <a:rPr lang="en-US" dirty="0"/>
            </a:br>
            <a:r>
              <a:rPr lang="en-US" dirty="0"/>
              <a:t>(https://</a:t>
            </a:r>
            <a:r>
              <a:rPr lang="en-US" dirty="0" err="1"/>
              <a:t>informationisbeautiful.net</a:t>
            </a:r>
            <a:r>
              <a:rPr lang="en-US" dirty="0"/>
              <a:t>/visualizations/million-lines-of-code/)</a:t>
            </a:r>
          </a:p>
        </p:txBody>
      </p:sp>
      <p:sp>
        <p:nvSpPr>
          <p:cNvPr id="4" name="Slide Number Placeholder 3"/>
          <p:cNvSpPr>
            <a:spLocks noGrp="1"/>
          </p:cNvSpPr>
          <p:nvPr>
            <p:ph type="sldNum" sz="quarter" idx="5"/>
          </p:nvPr>
        </p:nvSpPr>
        <p:spPr/>
        <p:txBody>
          <a:bodyPr/>
          <a:lstStyle/>
          <a:p>
            <a:fld id="{313F3200-0947-8C4B-AE7C-5C8AC65751F5}" type="slidenum">
              <a:rPr lang="en-US" smtClean="0"/>
              <a:t>15</a:t>
            </a:fld>
            <a:endParaRPr lang="en-US"/>
          </a:p>
        </p:txBody>
      </p:sp>
    </p:spTree>
    <p:extLst>
      <p:ext uri="{BB962C8B-B14F-4D97-AF65-F5344CB8AC3E}">
        <p14:creationId xmlns:p14="http://schemas.microsoft.com/office/powerpoint/2010/main" val="1089490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solidFill>
                  <a:schemeClr val="tx1"/>
                </a:soli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p:cNvCxnSpPr/>
          <p:nvPr/>
        </p:nvCxnSpPr>
        <p:spPr>
          <a:xfrm>
            <a:off x="1524000" y="3509963"/>
            <a:ext cx="9144000" cy="0"/>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38676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hasCustomPrompt="1"/>
          </p:nvPr>
        </p:nvSpPr>
        <p:spPr>
          <a:xfrm>
            <a:off x="839788" y="987425"/>
            <a:ext cx="10515600" cy="3379735"/>
          </a:xfrm>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47A337E0-D227-5E4A-8CCF-4F857387EB5F}" type="slidenum">
              <a:rPr lang="en-US" smtClean="0"/>
              <a:t>‹#›</a:t>
            </a:fld>
            <a:endParaRPr lang="en-US"/>
          </a:p>
        </p:txBody>
      </p:sp>
    </p:spTree>
    <p:extLst>
      <p:ext uri="{BB962C8B-B14F-4D97-AF65-F5344CB8AC3E}">
        <p14:creationId xmlns:p14="http://schemas.microsoft.com/office/powerpoint/2010/main" val="3285060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solidFill>
                  <a:schemeClr val="tx1"/>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25532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solidFill>
                  <a:schemeClr val="tx1"/>
                </a:solidFill>
              </a:defRPr>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88862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solidFill>
                  <a:schemeClr val="tx1"/>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50359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lvl1pPr>
              <a:defRPr>
                <a:solidFill>
                  <a:schemeClr val="tx1"/>
                </a:solidFill>
              </a:defRPr>
            </a:lvl1p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49"/>
            <a:ext cx="2927350" cy="3921125"/>
          </a:xfrm>
        </p:spPr>
        <p:txBody>
          <a:bodyPr anchor="t">
            <a:normAutofit/>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921124"/>
          </a:xfrm>
        </p:spPr>
        <p:txBody>
          <a:bodyPr anchor="t">
            <a:normAutofit/>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49"/>
            <a:ext cx="2932113" cy="3921123"/>
          </a:xfrm>
        </p:spPr>
        <p:txBody>
          <a:bodyPr anchor="t">
            <a:normAutofit/>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3724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lvl1pPr>
              <a:defRPr>
                <a:solidFill>
                  <a:schemeClr val="tx1"/>
                </a:solidFill>
              </a:defRPr>
            </a:lvl1p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hasCustomPrompt="1"/>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Drag picture to placeholder or click icon to add</a:t>
            </a:r>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hasCustomPrompt="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Drag picture to placeholder or click icon to add</a:t>
            </a:r>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hasCustomPrompt="1"/>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Drag picture to placeholder or click icon to add</a:t>
            </a:r>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385807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p:cNvCxnSpPr/>
          <p:nvPr/>
        </p:nvCxnSpPr>
        <p:spPr>
          <a:xfrm flipV="1">
            <a:off x="827088" y="1681163"/>
            <a:ext cx="10526712" cy="21440"/>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45052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chemeClr val="tx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p:cNvCxnSpPr/>
          <p:nvPr/>
        </p:nvCxnSpPr>
        <p:spPr>
          <a:xfrm>
            <a:off x="8724900" y="365125"/>
            <a:ext cx="0" cy="5811838"/>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39697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1"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1"/>
          </a:xfrm>
          <a:prstGeom prst="rect">
            <a:avLst/>
          </a:prstGeom>
        </p:spPr>
        <p:txBody>
          <a:bodyPr/>
          <a:lstStyle/>
          <a:p>
            <a:pPr>
              <a:defRPr/>
            </a:pP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465369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1"/>
            <a:ext cx="4126860" cy="2023252"/>
          </a:xfrm>
        </p:spPr>
        <p:txBody>
          <a:bodyPr anchor="b">
            <a:normAutofit/>
          </a:bodyPr>
          <a:lstStyle>
            <a:lvl1pPr algn="ctr">
              <a:defRPr sz="3591"/>
            </a:lvl1pPr>
          </a:lstStyle>
          <a:p>
            <a:r>
              <a:rPr lang="en-US"/>
              <a:t>Click to edit Master title style</a:t>
            </a:r>
            <a:endParaRPr lang="en-US" dirty="0"/>
          </a:p>
        </p:txBody>
      </p:sp>
      <p:sp>
        <p:nvSpPr>
          <p:cNvPr id="10" name="Content Placeholder 2"/>
          <p:cNvSpPr>
            <a:spLocks noGrp="1"/>
          </p:cNvSpPr>
          <p:nvPr>
            <p:ph sz="quarter" idx="13"/>
          </p:nvPr>
        </p:nvSpPr>
        <p:spPr>
          <a:xfrm>
            <a:off x="5046133" y="685802"/>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5" y="2709054"/>
            <a:ext cx="4126860" cy="2665533"/>
          </a:xfrm>
        </p:spPr>
        <p:txBody>
          <a:bodyPr anchor="t">
            <a:normAutofit/>
          </a:bodyPr>
          <a:lstStyle>
            <a:lvl1pPr marL="0" indent="0" algn="ctr">
              <a:buNone/>
              <a:defRPr sz="1795"/>
            </a:lvl1pPr>
            <a:lvl2pPr marL="456046" indent="0">
              <a:buNone/>
              <a:defRPr sz="1397"/>
            </a:lvl2pPr>
            <a:lvl3pPr marL="912092" indent="0">
              <a:buNone/>
              <a:defRPr sz="1197"/>
            </a:lvl3pPr>
            <a:lvl4pPr marL="1368136" indent="0">
              <a:buNone/>
              <a:defRPr sz="999"/>
            </a:lvl4pPr>
            <a:lvl5pPr marL="1824182" indent="0">
              <a:buNone/>
              <a:defRPr sz="999"/>
            </a:lvl5pPr>
            <a:lvl6pPr marL="2280228" indent="0">
              <a:buNone/>
              <a:defRPr sz="999"/>
            </a:lvl6pPr>
            <a:lvl7pPr marL="2736274" indent="0">
              <a:buNone/>
              <a:defRPr sz="999"/>
            </a:lvl7pPr>
            <a:lvl8pPr marL="3192319" indent="0">
              <a:buNone/>
              <a:defRPr sz="999"/>
            </a:lvl8pPr>
            <a:lvl9pPr marL="3648365" indent="0">
              <a:buNone/>
              <a:defRPr sz="999"/>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1"/>
          </a:xfrm>
          <a:prstGeom prst="rect">
            <a:avLst/>
          </a:prstGeom>
        </p:spPr>
        <p:txBody>
          <a:bodyPr/>
          <a:lstStyle/>
          <a:p>
            <a:pPr>
              <a:defRPr/>
            </a:pP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906190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1120000" y="1825625"/>
            <a:ext cx="10233800" cy="46672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p:cNvCxnSpPr/>
          <p:nvPr/>
        </p:nvCxnSpPr>
        <p:spPr>
          <a:xfrm flipV="1">
            <a:off x="827088" y="1681163"/>
            <a:ext cx="10526712" cy="21440"/>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18904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1"/>
            <a:ext cx="10396883"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5"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3" y="2063396"/>
            <a:ext cx="5086537"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298083" y="5757334"/>
            <a:ext cx="3784600" cy="498471"/>
          </a:xfrm>
          <a:prstGeom prst="rect">
            <a:avLst/>
          </a:prstGeom>
        </p:spPr>
        <p:txBody>
          <a:bodyPr/>
          <a:lstStyle/>
          <a:p>
            <a:pPr>
              <a:defRPr/>
            </a:pP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952698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flipV="1">
            <a:off x="820738" y="4568023"/>
            <a:ext cx="10526712" cy="21440"/>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58681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6672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6672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p:nvCxnSpPr>
        <p:spPr>
          <a:xfrm flipV="1">
            <a:off x="827088" y="1681163"/>
            <a:ext cx="10526712" cy="21440"/>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9625392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987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987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flipV="1">
            <a:off x="827088" y="1681163"/>
            <a:ext cx="10526712" cy="21440"/>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01781754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cxnSp>
        <p:nvCxnSpPr>
          <p:cNvPr id="6" name="Straight Connector 5"/>
          <p:cNvCxnSpPr/>
          <p:nvPr/>
        </p:nvCxnSpPr>
        <p:spPr>
          <a:xfrm flipV="1">
            <a:off x="827088" y="1681163"/>
            <a:ext cx="10526712" cy="21440"/>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49681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414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5213142" y="1080120"/>
            <a:ext cx="6172200" cy="532399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399"/>
            <a:ext cx="3652025" cy="4343401"/>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8" name="Straight Connector 7"/>
          <p:cNvCxnSpPr/>
          <p:nvPr/>
        </p:nvCxnSpPr>
        <p:spPr>
          <a:xfrm>
            <a:off x="827088" y="2050809"/>
            <a:ext cx="3944937" cy="13181"/>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2261409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hasCustomPrompt="1"/>
          </p:nvPr>
        </p:nvSpPr>
        <p:spPr>
          <a:xfrm>
            <a:off x="5183188" y="987425"/>
            <a:ext cx="6172200" cy="5472073"/>
          </a:xfrm>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120000" y="2057399"/>
            <a:ext cx="3652025" cy="4428895"/>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8" name="Straight Connector 7"/>
          <p:cNvCxnSpPr/>
          <p:nvPr/>
        </p:nvCxnSpPr>
        <p:spPr>
          <a:xfrm>
            <a:off x="827088" y="2050809"/>
            <a:ext cx="3944937" cy="13181"/>
          </a:xfrm>
          <a:prstGeom prst="line">
            <a:avLst/>
          </a:prstGeom>
          <a:ln w="41275">
            <a:solidFill>
              <a:srgbClr val="9E1B2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603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6672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142921" y="6311900"/>
            <a:ext cx="572386"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7A337E0-D227-5E4A-8CCF-4F857387EB5F}" type="slidenum">
              <a:rPr lang="en-US" smtClean="0"/>
              <a:t>‹#›</a:t>
            </a:fld>
            <a:endParaRPr lang="en-US"/>
          </a:p>
        </p:txBody>
      </p:sp>
    </p:spTree>
    <p:extLst>
      <p:ext uri="{BB962C8B-B14F-4D97-AF65-F5344CB8AC3E}">
        <p14:creationId xmlns:p14="http://schemas.microsoft.com/office/powerpoint/2010/main" val="2697176058"/>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txStyles>
    <p:titleStyle>
      <a:lvl1pPr algn="l" defTabSz="914400" rtl="0" eaLnBrk="1" latinLnBrk="0" hangingPunct="1">
        <a:lnSpc>
          <a:spcPct val="90000"/>
        </a:lnSpc>
        <a:spcBef>
          <a:spcPct val="0"/>
        </a:spcBef>
        <a:buNone/>
        <a:defRPr sz="5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9.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10.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hyperlink" Target="https://electroiq.com/stats/embedded-systems-statistic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8.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8.xml"/><Relationship Id="rId1" Type="http://schemas.openxmlformats.org/officeDocument/2006/relationships/tags" Target="../tags/tag16.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g&amp;f=1&amp;nofb=1&amp;ipt=8eed3f2c4ba5d95840fe3fac7c9486bdaed0abc52c43588c9f2d2398c7ea1fe0"/><Relationship Id="rId4" Type="http://schemas.openxmlformats.org/officeDocument/2006/relationships/image" Target="../media/image3.dYzm3z1vF4xTr5SkcBJbjgHaEK"/></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hyperlink" Target="https://faculty-web.msoe.edu/hasker/swe4211/syllabus.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6.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custDataLst>
              <p:tags r:id="rId1"/>
            </p:custDataLst>
          </p:nvPr>
        </p:nvSpPr>
        <p:spPr>
          <a:xfrm>
            <a:off x="2209800" y="4464028"/>
            <a:ext cx="9144000" cy="1641491"/>
          </a:xfrm>
        </p:spPr>
        <p:txBody>
          <a:bodyPr>
            <a:normAutofit/>
          </a:bodyPr>
          <a:lstStyle/>
          <a:p>
            <a:r>
              <a:rPr lang="en-US" dirty="0"/>
              <a:t>Real Time Systems</a:t>
            </a:r>
          </a:p>
        </p:txBody>
      </p:sp>
      <p:sp>
        <p:nvSpPr>
          <p:cNvPr id="2" name="Subtitle 1"/>
          <p:cNvSpPr>
            <a:spLocks noGrp="1"/>
          </p:cNvSpPr>
          <p:nvPr>
            <p:ph type="subTitle" idx="1"/>
            <p:custDataLst>
              <p:tags r:id="rId2"/>
            </p:custDataLst>
          </p:nvPr>
        </p:nvSpPr>
        <p:spPr>
          <a:xfrm>
            <a:off x="2209799" y="3694377"/>
            <a:ext cx="9144000" cy="754025"/>
          </a:xfrm>
        </p:spPr>
        <p:txBody>
          <a:bodyPr/>
          <a:lstStyle/>
          <a:p>
            <a:r>
              <a:rPr lang="en-US" dirty="0"/>
              <a:t>SWE4211, Fall 2026</a:t>
            </a:r>
          </a:p>
        </p:txBody>
      </p:sp>
      <p:sp>
        <p:nvSpPr>
          <p:cNvPr id="6" name="TextBox 5">
            <a:extLst>
              <a:ext uri="{FF2B5EF4-FFF2-40B4-BE49-F238E27FC236}">
                <a16:creationId xmlns:a16="http://schemas.microsoft.com/office/drawing/2014/main" id="{0B443689-AF76-9B24-CE52-139EC095B2DA}"/>
              </a:ext>
            </a:extLst>
          </p:cNvPr>
          <p:cNvSpPr txBox="1"/>
          <p:nvPr/>
        </p:nvSpPr>
        <p:spPr>
          <a:xfrm>
            <a:off x="186255" y="6375401"/>
            <a:ext cx="3512693" cy="276999"/>
          </a:xfrm>
          <a:prstGeom prst="rect">
            <a:avLst/>
          </a:prstGeom>
          <a:noFill/>
        </p:spPr>
        <p:txBody>
          <a:bodyPr wrap="none" rtlCol="0">
            <a:spAutoFit/>
          </a:bodyPr>
          <a:lstStyle/>
          <a:p>
            <a:r>
              <a:rPr lang="en-US" sz="1200" dirty="0">
                <a:solidFill>
                  <a:schemeClr val="tx2"/>
                </a:solidFill>
              </a:rPr>
              <a:t>Copyright W. Schilling 2025, modified by R. Hasker</a:t>
            </a:r>
          </a:p>
        </p:txBody>
      </p:sp>
    </p:spTree>
    <p:extLst>
      <p:ext uri="{BB962C8B-B14F-4D97-AF65-F5344CB8AC3E}">
        <p14:creationId xmlns:p14="http://schemas.microsoft.com/office/powerpoint/2010/main" val="2346179228"/>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38200" y="365125"/>
            <a:ext cx="10515600" cy="1325563"/>
          </a:xfrm>
        </p:spPr>
        <p:txBody>
          <a:bodyPr/>
          <a:lstStyle/>
          <a:p>
            <a:r>
              <a:rPr lang="en-US" dirty="0"/>
              <a:t>What is an Embedded System</a:t>
            </a:r>
          </a:p>
        </p:txBody>
      </p:sp>
      <p:sp>
        <p:nvSpPr>
          <p:cNvPr id="7" name="Content Placeholder 6">
            <a:extLst>
              <a:ext uri="{FF2B5EF4-FFF2-40B4-BE49-F238E27FC236}">
                <a16:creationId xmlns:a16="http://schemas.microsoft.com/office/drawing/2014/main" id="{D8AC15D1-C1AC-BF35-E986-3A9D8D4DD1F0}"/>
              </a:ext>
            </a:extLst>
          </p:cNvPr>
          <p:cNvSpPr>
            <a:spLocks noGrp="1"/>
          </p:cNvSpPr>
          <p:nvPr>
            <p:ph sz="quarter" idx="13"/>
          </p:nvPr>
        </p:nvSpPr>
        <p:spPr/>
        <p:txBody>
          <a:bodyPr/>
          <a:lstStyle/>
          <a:p>
            <a:endParaRPr lang="en-US"/>
          </a:p>
        </p:txBody>
      </p:sp>
    </p:spTree>
    <p:extLst>
      <p:ext uri="{BB962C8B-B14F-4D97-AF65-F5344CB8AC3E}">
        <p14:creationId xmlns:p14="http://schemas.microsoft.com/office/powerpoint/2010/main" val="41388638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38200" y="365125"/>
            <a:ext cx="10515600" cy="1325563"/>
          </a:xfrm>
        </p:spPr>
        <p:txBody>
          <a:bodyPr/>
          <a:lstStyle/>
          <a:p>
            <a:r>
              <a:rPr lang="en-US" dirty="0"/>
              <a:t>What is an Embedded System</a:t>
            </a:r>
          </a:p>
        </p:txBody>
      </p:sp>
      <p:sp>
        <p:nvSpPr>
          <p:cNvPr id="3" name="Content Placeholder 2"/>
          <p:cNvSpPr>
            <a:spLocks noGrp="1"/>
          </p:cNvSpPr>
          <p:nvPr>
            <p:ph sz="quarter" idx="13"/>
            <p:custDataLst>
              <p:tags r:id="rId2"/>
            </p:custDataLst>
          </p:nvPr>
        </p:nvSpPr>
        <p:spPr>
          <a:xfrm>
            <a:off x="685801" y="2063396"/>
            <a:ext cx="10394707" cy="3311189"/>
          </a:xfrm>
        </p:spPr>
        <p:txBody>
          <a:bodyPr>
            <a:normAutofit/>
          </a:bodyPr>
          <a:lstStyle/>
          <a:p>
            <a:r>
              <a:rPr lang="en-US" dirty="0"/>
              <a:t>a combination of hardware &amp; software (a “computational engine”) to perform a specific function</a:t>
            </a:r>
          </a:p>
          <a:p>
            <a:r>
              <a:rPr lang="en-US" dirty="0"/>
              <a:t>is part of a larger system, say a real-time system, that may not be a “computer”</a:t>
            </a:r>
          </a:p>
          <a:p>
            <a:r>
              <a:rPr lang="en-US" dirty="0"/>
              <a:t>works in a reactive and time-constrained environment</a:t>
            </a:r>
          </a:p>
          <a:p>
            <a:endParaRPr lang="en-US" dirty="0"/>
          </a:p>
        </p:txBody>
      </p:sp>
    </p:spTree>
    <p:extLst>
      <p:ext uri="{BB962C8B-B14F-4D97-AF65-F5344CB8AC3E}">
        <p14:creationId xmlns:p14="http://schemas.microsoft.com/office/powerpoint/2010/main" val="255939156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a:t>Examples of Embedded Systems</a:t>
            </a:r>
          </a:p>
        </p:txBody>
      </p:sp>
      <p:sp>
        <p:nvSpPr>
          <p:cNvPr id="3" name="Content Placeholder 2"/>
          <p:cNvSpPr>
            <a:spLocks noGrp="1"/>
          </p:cNvSpPr>
          <p:nvPr>
            <p:ph idx="1"/>
            <p:custDataLst>
              <p:tags r:id="rId2"/>
            </p:custDataLst>
          </p:nvPr>
        </p:nvSpPr>
        <p:spPr>
          <a:xfrm>
            <a:off x="1120000" y="1825624"/>
            <a:ext cx="10233800" cy="4834667"/>
          </a:xfrm>
        </p:spPr>
        <p:txBody>
          <a:bodyPr>
            <a:normAutofit fontScale="92500" lnSpcReduction="20000"/>
          </a:bodyPr>
          <a:lstStyle/>
          <a:p>
            <a:r>
              <a:rPr lang="en-US" dirty="0"/>
              <a:t>Appliances: </a:t>
            </a:r>
          </a:p>
          <a:p>
            <a:pPr lvl="1"/>
            <a:r>
              <a:rPr lang="en-US" dirty="0"/>
              <a:t>Dishwashers</a:t>
            </a:r>
          </a:p>
          <a:p>
            <a:pPr lvl="1"/>
            <a:r>
              <a:rPr lang="en-US" dirty="0"/>
              <a:t>Refrigerators</a:t>
            </a:r>
          </a:p>
          <a:p>
            <a:pPr lvl="1"/>
            <a:r>
              <a:rPr lang="en-US" dirty="0"/>
              <a:t>Furnaces</a:t>
            </a:r>
          </a:p>
          <a:p>
            <a:pPr lvl="1"/>
            <a:r>
              <a:rPr lang="en-US" dirty="0"/>
              <a:t>Clocks</a:t>
            </a:r>
          </a:p>
          <a:p>
            <a:r>
              <a:rPr lang="en-US" dirty="0"/>
              <a:t>Medical devices: </a:t>
            </a:r>
          </a:p>
          <a:p>
            <a:pPr lvl="1"/>
            <a:r>
              <a:rPr lang="en-US" dirty="0"/>
              <a:t>Hearing aids</a:t>
            </a:r>
          </a:p>
          <a:p>
            <a:pPr lvl="1"/>
            <a:r>
              <a:rPr lang="en-US" dirty="0"/>
              <a:t>Pacemakers</a:t>
            </a:r>
          </a:p>
          <a:p>
            <a:pPr lvl="1"/>
            <a:r>
              <a:rPr lang="en-US" dirty="0"/>
              <a:t>Insulin pump</a:t>
            </a:r>
          </a:p>
          <a:p>
            <a:pPr lvl="1"/>
            <a:r>
              <a:rPr lang="en-US" dirty="0"/>
              <a:t>Blood sugar monitor</a:t>
            </a:r>
          </a:p>
          <a:p>
            <a:r>
              <a:rPr lang="en-US" dirty="0"/>
              <a:t>Car systems: </a:t>
            </a:r>
          </a:p>
          <a:p>
            <a:pPr lvl="1"/>
            <a:r>
              <a:rPr lang="en-US" dirty="0"/>
              <a:t>antilock brakes</a:t>
            </a:r>
          </a:p>
          <a:p>
            <a:pPr lvl="1"/>
            <a:r>
              <a:rPr lang="en-US" dirty="0"/>
              <a:t>engine timing and monitoring</a:t>
            </a:r>
          </a:p>
          <a:p>
            <a:pPr lvl="1"/>
            <a:r>
              <a:rPr lang="en-US" dirty="0"/>
              <a:t>seat/mirror positioner</a:t>
            </a:r>
          </a:p>
        </p:txBody>
      </p:sp>
      <p:pic>
        <p:nvPicPr>
          <p:cNvPr id="5" name="Picture 4"/>
          <p:cNvPicPr>
            <a:picLocks noChangeAspect="1"/>
          </p:cNvPicPr>
          <p:nvPr>
            <p:custDataLst>
              <p:tags r:id="rId3"/>
            </p:custDataLst>
          </p:nvPr>
        </p:nvPicPr>
        <p:blipFill>
          <a:blip r:embed="rId5"/>
          <a:stretch>
            <a:fillRect/>
          </a:stretch>
        </p:blipFill>
        <p:spPr>
          <a:xfrm>
            <a:off x="5668778" y="2314374"/>
            <a:ext cx="1655367" cy="1928583"/>
          </a:xfrm>
          <a:prstGeom prst="rect">
            <a:avLst/>
          </a:prstGeom>
        </p:spPr>
      </p:pic>
      <p:pic>
        <p:nvPicPr>
          <p:cNvPr id="1026" name="Picture 2" descr="Insulin Pump Therapy | Medtronic Diabetes">
            <a:extLst>
              <a:ext uri="{FF2B5EF4-FFF2-40B4-BE49-F238E27FC236}">
                <a16:creationId xmlns:a16="http://schemas.microsoft.com/office/drawing/2014/main" id="{73E9366A-42DB-55F2-6E70-C37BC7BB9C8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8537" y="4693505"/>
            <a:ext cx="2586876" cy="17399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70E590A-D792-AA5F-0782-4361E25179A1}"/>
              </a:ext>
            </a:extLst>
          </p:cNvPr>
          <p:cNvPicPr>
            <a:picLocks noChangeAspect="1"/>
          </p:cNvPicPr>
          <p:nvPr/>
        </p:nvPicPr>
        <p:blipFill>
          <a:blip r:embed="rId7"/>
          <a:stretch>
            <a:fillRect/>
          </a:stretch>
        </p:blipFill>
        <p:spPr>
          <a:xfrm>
            <a:off x="8825539" y="2108367"/>
            <a:ext cx="2246461" cy="2246461"/>
          </a:xfrm>
          <a:prstGeom prst="rect">
            <a:avLst/>
          </a:prstGeom>
        </p:spPr>
      </p:pic>
    </p:spTree>
    <p:extLst>
      <p:ext uri="{BB962C8B-B14F-4D97-AF65-F5344CB8AC3E}">
        <p14:creationId xmlns:p14="http://schemas.microsoft.com/office/powerpoint/2010/main" val="3006884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B56973-A3E1-5C05-AADC-803F48ECC0C2}"/>
              </a:ext>
            </a:extLst>
          </p:cNvPr>
          <p:cNvSpPr>
            <a:spLocks noGrp="1"/>
          </p:cNvSpPr>
          <p:nvPr>
            <p:ph type="title"/>
          </p:nvPr>
        </p:nvSpPr>
        <p:spPr>
          <a:xfrm>
            <a:off x="285579" y="151129"/>
            <a:ext cx="8997778" cy="561632"/>
          </a:xfrm>
        </p:spPr>
        <p:txBody>
          <a:bodyPr>
            <a:normAutofit fontScale="90000"/>
          </a:bodyPr>
          <a:lstStyle/>
          <a:p>
            <a:r>
              <a:rPr lang="en-US" dirty="0"/>
              <a:t>Automobiles</a:t>
            </a:r>
          </a:p>
        </p:txBody>
      </p:sp>
      <p:pic>
        <p:nvPicPr>
          <p:cNvPr id="5" name="Picture 4">
            <a:extLst>
              <a:ext uri="{FF2B5EF4-FFF2-40B4-BE49-F238E27FC236}">
                <a16:creationId xmlns:a16="http://schemas.microsoft.com/office/drawing/2014/main" id="{C3AACE4D-7FA9-4B92-9825-57CBDFF8E799}"/>
              </a:ext>
            </a:extLst>
          </p:cNvPr>
          <p:cNvPicPr>
            <a:picLocks noChangeAspect="1"/>
          </p:cNvPicPr>
          <p:nvPr>
            <p:custDataLst>
              <p:tags r:id="rId1"/>
            </p:custDataLst>
          </p:nvPr>
        </p:nvPicPr>
        <p:blipFill>
          <a:blip r:embed="rId4"/>
          <a:stretch>
            <a:fillRect/>
          </a:stretch>
        </p:blipFill>
        <p:spPr>
          <a:xfrm>
            <a:off x="1320800" y="855465"/>
            <a:ext cx="9550399" cy="5369492"/>
          </a:xfrm>
          <a:prstGeom prst="rect">
            <a:avLst/>
          </a:prstGeom>
        </p:spPr>
      </p:pic>
      <p:sp>
        <p:nvSpPr>
          <p:cNvPr id="2" name="TextBox 1">
            <a:extLst>
              <a:ext uri="{FF2B5EF4-FFF2-40B4-BE49-F238E27FC236}">
                <a16:creationId xmlns:a16="http://schemas.microsoft.com/office/drawing/2014/main" id="{F1F6F90D-341F-5FEE-CBE0-FE53581D977A}"/>
              </a:ext>
            </a:extLst>
          </p:cNvPr>
          <p:cNvSpPr txBox="1"/>
          <p:nvPr/>
        </p:nvSpPr>
        <p:spPr>
          <a:xfrm>
            <a:off x="7676148" y="6367661"/>
            <a:ext cx="4270721" cy="369332"/>
          </a:xfrm>
          <a:prstGeom prst="rect">
            <a:avLst/>
          </a:prstGeom>
          <a:noFill/>
        </p:spPr>
        <p:txBody>
          <a:bodyPr wrap="none" rtlCol="0">
            <a:spAutoFit/>
          </a:bodyPr>
          <a:lstStyle/>
          <a:p>
            <a:r>
              <a:rPr lang="en-US" dirty="0"/>
              <a:t>300-million+ lines for automated vehicles…</a:t>
            </a:r>
          </a:p>
        </p:txBody>
      </p:sp>
    </p:spTree>
    <p:extLst>
      <p:ext uri="{BB962C8B-B14F-4D97-AF65-F5344CB8AC3E}">
        <p14:creationId xmlns:p14="http://schemas.microsoft.com/office/powerpoint/2010/main" val="1911324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16AFA-56FD-8D77-6A07-909A7D2A8FA0}"/>
              </a:ext>
            </a:extLst>
          </p:cNvPr>
          <p:cNvSpPr>
            <a:spLocks noGrp="1"/>
          </p:cNvSpPr>
          <p:nvPr>
            <p:ph type="title"/>
          </p:nvPr>
        </p:nvSpPr>
        <p:spPr/>
        <p:txBody>
          <a:bodyPr/>
          <a:lstStyle/>
          <a:p>
            <a:r>
              <a:rPr lang="en-US" dirty="0"/>
              <a:t>Some Embedded System Stats</a:t>
            </a:r>
          </a:p>
        </p:txBody>
      </p:sp>
      <p:sp>
        <p:nvSpPr>
          <p:cNvPr id="3" name="Content Placeholder 2">
            <a:extLst>
              <a:ext uri="{FF2B5EF4-FFF2-40B4-BE49-F238E27FC236}">
                <a16:creationId xmlns:a16="http://schemas.microsoft.com/office/drawing/2014/main" id="{1D79CFEE-B5AA-9B5B-C5E2-EC2D3E7C1358}"/>
              </a:ext>
            </a:extLst>
          </p:cNvPr>
          <p:cNvSpPr>
            <a:spLocks noGrp="1"/>
          </p:cNvSpPr>
          <p:nvPr>
            <p:ph idx="1"/>
          </p:nvPr>
        </p:nvSpPr>
        <p:spPr/>
        <p:txBody>
          <a:bodyPr/>
          <a:lstStyle/>
          <a:p>
            <a:r>
              <a:rPr lang="en-US" dirty="0">
                <a:hlinkClick r:id="rId2"/>
              </a:rPr>
              <a:t>https://electroiq.com/stats/embedded-systems-statistics/</a:t>
            </a:r>
            <a:endParaRPr lang="en-US" dirty="0"/>
          </a:p>
          <a:p>
            <a:r>
              <a:rPr lang="en-US" dirty="0"/>
              <a:t>Worth nearly $180 billion in 2024, $280 billion by 2034</a:t>
            </a:r>
          </a:p>
          <a:p>
            <a:r>
              <a:rPr lang="en-US" dirty="0"/>
              <a:t>39% of devices: Raspberry Pi</a:t>
            </a:r>
          </a:p>
          <a:p>
            <a:r>
              <a:rPr lang="en-US" dirty="0"/>
              <a:t>Roughly equally-sized areas:</a:t>
            </a:r>
          </a:p>
          <a:p>
            <a:pPr lvl="1"/>
            <a:r>
              <a:rPr lang="en-US" dirty="0"/>
              <a:t>automation, IoT, communication, auto</a:t>
            </a:r>
          </a:p>
          <a:p>
            <a:endParaRPr lang="en-US" dirty="0"/>
          </a:p>
        </p:txBody>
      </p:sp>
    </p:spTree>
    <p:extLst>
      <p:ext uri="{BB962C8B-B14F-4D97-AF65-F5344CB8AC3E}">
        <p14:creationId xmlns:p14="http://schemas.microsoft.com/office/powerpoint/2010/main" val="1007606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0DA14F-0140-4256-BE94-8743A0E11E63}"/>
              </a:ext>
            </a:extLst>
          </p:cNvPr>
          <p:cNvPicPr>
            <a:picLocks noChangeAspect="1"/>
          </p:cNvPicPr>
          <p:nvPr>
            <p:custDataLst>
              <p:tags r:id="rId1"/>
            </p:custDataLst>
          </p:nvPr>
        </p:nvPicPr>
        <p:blipFill>
          <a:blip r:embed="rId4"/>
          <a:stretch>
            <a:fillRect/>
          </a:stretch>
        </p:blipFill>
        <p:spPr>
          <a:xfrm>
            <a:off x="650788" y="565956"/>
            <a:ext cx="11225913" cy="5933697"/>
          </a:xfrm>
          <a:prstGeom prst="rect">
            <a:avLst/>
          </a:prstGeom>
        </p:spPr>
      </p:pic>
    </p:spTree>
    <p:extLst>
      <p:ext uri="{BB962C8B-B14F-4D97-AF65-F5344CB8AC3E}">
        <p14:creationId xmlns:p14="http://schemas.microsoft.com/office/powerpoint/2010/main" val="2038836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5F0E-6799-4EA8-93B3-ABB5AF90DE2F}"/>
              </a:ext>
            </a:extLst>
          </p:cNvPr>
          <p:cNvSpPr>
            <a:spLocks noGrp="1"/>
          </p:cNvSpPr>
          <p:nvPr>
            <p:ph type="title"/>
            <p:custDataLst>
              <p:tags r:id="rId1"/>
            </p:custDataLst>
          </p:nvPr>
        </p:nvSpPr>
        <p:spPr>
          <a:xfrm>
            <a:off x="838200" y="365125"/>
            <a:ext cx="10515600" cy="1325563"/>
          </a:xfrm>
        </p:spPr>
        <p:txBody>
          <a:bodyPr>
            <a:normAutofit fontScale="90000"/>
          </a:bodyPr>
          <a:lstStyle/>
          <a:p>
            <a:r>
              <a:rPr lang="en-US" dirty="0"/>
              <a:t>Codebase Sizes</a:t>
            </a:r>
            <a:br>
              <a:rPr lang="en-US" dirty="0"/>
            </a:br>
            <a:r>
              <a:rPr lang="en-US" dirty="0"/>
              <a:t>(https://informationisbeautiful.net/visualizations/million-lines-of-code/)</a:t>
            </a:r>
          </a:p>
        </p:txBody>
      </p:sp>
      <p:sp>
        <p:nvSpPr>
          <p:cNvPr id="8" name="Content Placeholder 7">
            <a:extLst>
              <a:ext uri="{FF2B5EF4-FFF2-40B4-BE49-F238E27FC236}">
                <a16:creationId xmlns:a16="http://schemas.microsoft.com/office/drawing/2014/main" id="{98DAB05C-9A3C-134C-01D7-2CD9FA70720F}"/>
              </a:ext>
            </a:extLst>
          </p:cNvPr>
          <p:cNvSpPr>
            <a:spLocks noGrp="1"/>
          </p:cNvSpPr>
          <p:nvPr>
            <p:ph sz="quarter" idx="13"/>
          </p:nvPr>
        </p:nvSpPr>
        <p:spPr/>
        <p:txBody>
          <a:bodyPr/>
          <a:lstStyle/>
          <a:p>
            <a:endParaRPr lang="en-US"/>
          </a:p>
        </p:txBody>
      </p:sp>
      <p:pic>
        <p:nvPicPr>
          <p:cNvPr id="5" name="Picture 4">
            <a:extLst>
              <a:ext uri="{FF2B5EF4-FFF2-40B4-BE49-F238E27FC236}">
                <a16:creationId xmlns:a16="http://schemas.microsoft.com/office/drawing/2014/main" id="{EBBF60A8-7E7D-44FD-98ED-C549D5C56D01}"/>
              </a:ext>
            </a:extLst>
          </p:cNvPr>
          <p:cNvPicPr>
            <a:picLocks noChangeAspect="1"/>
          </p:cNvPicPr>
          <p:nvPr/>
        </p:nvPicPr>
        <p:blipFill>
          <a:blip r:embed="rId3"/>
          <a:stretch>
            <a:fillRect/>
          </a:stretch>
        </p:blipFill>
        <p:spPr>
          <a:xfrm>
            <a:off x="814255" y="777875"/>
            <a:ext cx="10691944" cy="5715000"/>
          </a:xfrm>
          <a:prstGeom prst="rect">
            <a:avLst/>
          </a:prstGeom>
        </p:spPr>
      </p:pic>
    </p:spTree>
    <p:extLst>
      <p:ext uri="{BB962C8B-B14F-4D97-AF65-F5344CB8AC3E}">
        <p14:creationId xmlns:p14="http://schemas.microsoft.com/office/powerpoint/2010/main" val="2738956075"/>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0C5768E-AC21-F542-CF0B-9CCBCAAB0E02}"/>
              </a:ext>
            </a:extLst>
          </p:cNvPr>
          <p:cNvSpPr>
            <a:spLocks noGrp="1"/>
          </p:cNvSpPr>
          <p:nvPr>
            <p:ph type="title"/>
          </p:nvPr>
        </p:nvSpPr>
        <p:spPr/>
        <p:txBody>
          <a:bodyPr/>
          <a:lstStyle/>
          <a:p>
            <a:endParaRPr lang="en-US"/>
          </a:p>
        </p:txBody>
      </p:sp>
      <p:sp>
        <p:nvSpPr>
          <p:cNvPr id="8" name="Content Placeholder 7">
            <a:extLst>
              <a:ext uri="{FF2B5EF4-FFF2-40B4-BE49-F238E27FC236}">
                <a16:creationId xmlns:a16="http://schemas.microsoft.com/office/drawing/2014/main" id="{FBF8C37B-E7F7-915B-11EC-A39CE1157236}"/>
              </a:ext>
            </a:extLst>
          </p:cNvPr>
          <p:cNvSpPr>
            <a:spLocks noGrp="1"/>
          </p:cNvSpPr>
          <p:nvPr>
            <p:ph sz="quarter" idx="13"/>
          </p:nvPr>
        </p:nvSpPr>
        <p:spPr/>
        <p:txBody>
          <a:bodyPr/>
          <a:lstStyle/>
          <a:p>
            <a:endParaRPr lang="en-US"/>
          </a:p>
        </p:txBody>
      </p:sp>
      <p:pic>
        <p:nvPicPr>
          <p:cNvPr id="6" name="Picture 5">
            <a:extLst>
              <a:ext uri="{FF2B5EF4-FFF2-40B4-BE49-F238E27FC236}">
                <a16:creationId xmlns:a16="http://schemas.microsoft.com/office/drawing/2014/main" id="{4F08E370-FFE1-4BF7-909D-55F34E0E69FB}"/>
              </a:ext>
            </a:extLst>
          </p:cNvPr>
          <p:cNvPicPr>
            <a:picLocks noChangeAspect="1"/>
          </p:cNvPicPr>
          <p:nvPr/>
        </p:nvPicPr>
        <p:blipFill>
          <a:blip r:embed="rId2"/>
          <a:stretch>
            <a:fillRect/>
          </a:stretch>
        </p:blipFill>
        <p:spPr>
          <a:xfrm>
            <a:off x="1117601" y="76200"/>
            <a:ext cx="10379953" cy="6022936"/>
          </a:xfrm>
          <a:prstGeom prst="rect">
            <a:avLst/>
          </a:prstGeom>
        </p:spPr>
      </p:pic>
    </p:spTree>
    <p:extLst>
      <p:ext uri="{BB962C8B-B14F-4D97-AF65-F5344CB8AC3E}">
        <p14:creationId xmlns:p14="http://schemas.microsoft.com/office/powerpoint/2010/main" val="218719329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223A2CB-E36A-CB07-4B36-B7C20062A2D7}"/>
              </a:ext>
            </a:extLst>
          </p:cNvPr>
          <p:cNvSpPr>
            <a:spLocks noGrp="1"/>
          </p:cNvSpPr>
          <p:nvPr>
            <p:ph type="title"/>
          </p:nvPr>
        </p:nvSpPr>
        <p:spPr/>
        <p:txBody>
          <a:bodyPr/>
          <a:lstStyle/>
          <a:p>
            <a:endParaRPr lang="en-US"/>
          </a:p>
        </p:txBody>
      </p:sp>
      <p:sp>
        <p:nvSpPr>
          <p:cNvPr id="11" name="Content Placeholder 10">
            <a:extLst>
              <a:ext uri="{FF2B5EF4-FFF2-40B4-BE49-F238E27FC236}">
                <a16:creationId xmlns:a16="http://schemas.microsoft.com/office/drawing/2014/main" id="{EB59C06F-2385-A7B3-5689-9055F38F9F4C}"/>
              </a:ext>
            </a:extLst>
          </p:cNvPr>
          <p:cNvSpPr>
            <a:spLocks noGrp="1"/>
          </p:cNvSpPr>
          <p:nvPr>
            <p:ph sz="quarter" idx="13"/>
          </p:nvPr>
        </p:nvSpPr>
        <p:spPr/>
        <p:txBody>
          <a:bodyPr/>
          <a:lstStyle/>
          <a:p>
            <a:endParaRPr lang="en-US"/>
          </a:p>
        </p:txBody>
      </p:sp>
      <p:pic>
        <p:nvPicPr>
          <p:cNvPr id="5" name="Picture 4">
            <a:extLst>
              <a:ext uri="{FF2B5EF4-FFF2-40B4-BE49-F238E27FC236}">
                <a16:creationId xmlns:a16="http://schemas.microsoft.com/office/drawing/2014/main" id="{0FDB6DB0-687F-4C9F-90F3-FB81A9108C38}"/>
              </a:ext>
            </a:extLst>
          </p:cNvPr>
          <p:cNvPicPr>
            <a:picLocks noChangeAspect="1"/>
          </p:cNvPicPr>
          <p:nvPr>
            <p:custDataLst>
              <p:tags r:id="rId1"/>
            </p:custDataLst>
          </p:nvPr>
        </p:nvPicPr>
        <p:blipFill rotWithShape="1">
          <a:blip r:embed="rId3"/>
          <a:srcRect b="75468"/>
          <a:stretch/>
        </p:blipFill>
        <p:spPr>
          <a:xfrm>
            <a:off x="1422400" y="76200"/>
            <a:ext cx="10194925" cy="1422400"/>
          </a:xfrm>
          <a:prstGeom prst="rect">
            <a:avLst/>
          </a:prstGeom>
        </p:spPr>
      </p:pic>
      <p:pic>
        <p:nvPicPr>
          <p:cNvPr id="6" name="Picture 5">
            <a:extLst>
              <a:ext uri="{FF2B5EF4-FFF2-40B4-BE49-F238E27FC236}">
                <a16:creationId xmlns:a16="http://schemas.microsoft.com/office/drawing/2014/main" id="{7504662E-E88A-4B8F-B5B1-F4A68F9F8D80}"/>
              </a:ext>
            </a:extLst>
          </p:cNvPr>
          <p:cNvPicPr>
            <a:picLocks noChangeAspect="1"/>
          </p:cNvPicPr>
          <p:nvPr/>
        </p:nvPicPr>
        <p:blipFill>
          <a:blip r:embed="rId4"/>
          <a:stretch>
            <a:fillRect/>
          </a:stretch>
        </p:blipFill>
        <p:spPr>
          <a:xfrm>
            <a:off x="5946188" y="2434235"/>
            <a:ext cx="5231027" cy="3225800"/>
          </a:xfrm>
          <a:prstGeom prst="rect">
            <a:avLst/>
          </a:prstGeom>
        </p:spPr>
      </p:pic>
      <p:sp>
        <p:nvSpPr>
          <p:cNvPr id="7" name="Rectangle 6">
            <a:extLst>
              <a:ext uri="{FF2B5EF4-FFF2-40B4-BE49-F238E27FC236}">
                <a16:creationId xmlns:a16="http://schemas.microsoft.com/office/drawing/2014/main" id="{9483DA39-1C16-4C91-BC6F-8F3EA9355BF6}"/>
              </a:ext>
            </a:extLst>
          </p:cNvPr>
          <p:cNvSpPr/>
          <p:nvPr/>
        </p:nvSpPr>
        <p:spPr>
          <a:xfrm>
            <a:off x="1440941" y="1640606"/>
            <a:ext cx="9443609" cy="707886"/>
          </a:xfrm>
          <a:prstGeom prst="rect">
            <a:avLst/>
          </a:prstGeom>
        </p:spPr>
        <p:txBody>
          <a:bodyPr wrap="square">
            <a:spAutoFit/>
          </a:bodyPr>
          <a:lstStyle/>
          <a:p>
            <a:r>
              <a:rPr lang="en-US" sz="2400" dirty="0"/>
              <a:t>Fully autonomous vehicle: 1 Billion Lines of code!</a:t>
            </a:r>
          </a:p>
          <a:p>
            <a:r>
              <a:rPr lang="en-US" sz="1600" dirty="0"/>
              <a:t>https://www.talismanexecutive.com/blog/needs-happen-make-autonomous-vehicles-reality</a:t>
            </a:r>
          </a:p>
        </p:txBody>
      </p:sp>
      <p:pic>
        <p:nvPicPr>
          <p:cNvPr id="9" name="Picture 8">
            <a:extLst>
              <a:ext uri="{FF2B5EF4-FFF2-40B4-BE49-F238E27FC236}">
                <a16:creationId xmlns:a16="http://schemas.microsoft.com/office/drawing/2014/main" id="{70B9F1C6-2802-4850-AE8A-07971745873F}"/>
              </a:ext>
            </a:extLst>
          </p:cNvPr>
          <p:cNvPicPr>
            <a:picLocks noChangeAspect="1"/>
          </p:cNvPicPr>
          <p:nvPr/>
        </p:nvPicPr>
        <p:blipFill>
          <a:blip r:embed="rId5"/>
          <a:stretch>
            <a:fillRect/>
          </a:stretch>
        </p:blipFill>
        <p:spPr>
          <a:xfrm>
            <a:off x="1427591" y="2324426"/>
            <a:ext cx="4518597" cy="3532580"/>
          </a:xfrm>
          <a:prstGeom prst="rect">
            <a:avLst/>
          </a:prstGeom>
        </p:spPr>
      </p:pic>
    </p:spTree>
    <p:extLst>
      <p:ext uri="{BB962C8B-B14F-4D97-AF65-F5344CB8AC3E}">
        <p14:creationId xmlns:p14="http://schemas.microsoft.com/office/powerpoint/2010/main" val="2562989005"/>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326C7-49AA-4560-98F6-9DBB0D84F281}"/>
              </a:ext>
            </a:extLst>
          </p:cNvPr>
          <p:cNvSpPr>
            <a:spLocks noGrp="1"/>
          </p:cNvSpPr>
          <p:nvPr>
            <p:ph type="title"/>
          </p:nvPr>
        </p:nvSpPr>
        <p:spPr>
          <a:xfrm>
            <a:off x="838200" y="365125"/>
            <a:ext cx="10515600" cy="1325563"/>
          </a:xfrm>
        </p:spPr>
        <p:txBody>
          <a:bodyPr/>
          <a:lstStyle/>
          <a:p>
            <a:r>
              <a:rPr lang="en-US" dirty="0" err="1"/>
              <a:t>Wrapup</a:t>
            </a:r>
            <a:endParaRPr lang="en-US" dirty="0"/>
          </a:p>
        </p:txBody>
      </p:sp>
      <p:sp>
        <p:nvSpPr>
          <p:cNvPr id="3" name="Content Placeholder 2">
            <a:extLst>
              <a:ext uri="{FF2B5EF4-FFF2-40B4-BE49-F238E27FC236}">
                <a16:creationId xmlns:a16="http://schemas.microsoft.com/office/drawing/2014/main" id="{7981BD44-14E9-CF62-E75A-E7E437700B26}"/>
              </a:ext>
            </a:extLst>
          </p:cNvPr>
          <p:cNvSpPr>
            <a:spLocks noGrp="1"/>
          </p:cNvSpPr>
          <p:nvPr>
            <p:ph idx="1"/>
          </p:nvPr>
        </p:nvSpPr>
        <p:spPr>
          <a:xfrm>
            <a:off x="1120000" y="1825625"/>
            <a:ext cx="10233800" cy="4667251"/>
          </a:xfrm>
        </p:spPr>
        <p:txBody>
          <a:bodyPr/>
          <a:lstStyle/>
          <a:p>
            <a:r>
              <a:rPr lang="en-US" dirty="0"/>
              <a:t>Reading assignment in Canvas</a:t>
            </a:r>
          </a:p>
          <a:p>
            <a:r>
              <a:rPr lang="en-US" dirty="0"/>
              <a:t>Small set of HW questions to answer from reading.</a:t>
            </a:r>
          </a:p>
          <a:p>
            <a:r>
              <a:rPr lang="en-US" dirty="0"/>
              <a:t>Review:</a:t>
            </a:r>
          </a:p>
          <a:p>
            <a:pPr lvl="1"/>
            <a:r>
              <a:rPr lang="en-US" dirty="0"/>
              <a:t>Real-time systems: correct result, on time</a:t>
            </a:r>
          </a:p>
          <a:p>
            <a:pPr lvl="1"/>
            <a:r>
              <a:rPr lang="en-US" dirty="0"/>
              <a:t>Embedded systems: computer systems with no keyboard, monitor</a:t>
            </a:r>
          </a:p>
          <a:p>
            <a:r>
              <a:rPr lang="en-US" dirty="0"/>
              <a:t>Next: GPIO</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030243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06B00-3EBF-CA80-2590-DB3D6AB766A7}"/>
              </a:ext>
            </a:extLst>
          </p:cNvPr>
          <p:cNvSpPr>
            <a:spLocks noGrp="1"/>
          </p:cNvSpPr>
          <p:nvPr>
            <p:ph type="title"/>
          </p:nvPr>
        </p:nvSpPr>
        <p:spPr/>
        <p:txBody>
          <a:bodyPr/>
          <a:lstStyle/>
          <a:p>
            <a:r>
              <a:rPr lang="en-US" dirty="0"/>
              <a:t>Starting point</a:t>
            </a:r>
          </a:p>
        </p:txBody>
      </p:sp>
      <p:sp>
        <p:nvSpPr>
          <p:cNvPr id="3" name="Content Placeholder 2">
            <a:extLst>
              <a:ext uri="{FF2B5EF4-FFF2-40B4-BE49-F238E27FC236}">
                <a16:creationId xmlns:a16="http://schemas.microsoft.com/office/drawing/2014/main" id="{6CB39B37-9875-410C-9C9D-8F07C2EC0F4A}"/>
              </a:ext>
            </a:extLst>
          </p:cNvPr>
          <p:cNvSpPr>
            <a:spLocks noGrp="1"/>
          </p:cNvSpPr>
          <p:nvPr>
            <p:ph idx="1"/>
          </p:nvPr>
        </p:nvSpPr>
        <p:spPr/>
        <p:txBody>
          <a:bodyPr/>
          <a:lstStyle/>
          <a:p>
            <a:r>
              <a:rPr lang="en-US" dirty="0"/>
              <a:t>What do I mean by “real-time systems”?</a:t>
            </a:r>
          </a:p>
          <a:p>
            <a:pPr lvl="1"/>
            <a:r>
              <a:rPr lang="en-US" dirty="0"/>
              <a:t>Examples?</a:t>
            </a:r>
          </a:p>
          <a:p>
            <a:pPr lvl="1"/>
            <a:endParaRPr lang="en-US" dirty="0"/>
          </a:p>
        </p:txBody>
      </p:sp>
      <p:pic>
        <p:nvPicPr>
          <p:cNvPr id="5" name="Picture 4">
            <a:extLst>
              <a:ext uri="{FF2B5EF4-FFF2-40B4-BE49-F238E27FC236}">
                <a16:creationId xmlns:a16="http://schemas.microsoft.com/office/drawing/2014/main" id="{C3EB69AE-8954-0814-E302-D4F641597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87" y="3327401"/>
            <a:ext cx="4267200" cy="2400020"/>
          </a:xfrm>
          <a:prstGeom prst="rect">
            <a:avLst/>
          </a:prstGeom>
        </p:spPr>
      </p:pic>
      <p:pic>
        <p:nvPicPr>
          <p:cNvPr id="6" name="Picture 5" descr="Milwaukee Third Ward Water Street Bridge opening - April 16, 2013 - YouTube">
            <a:extLst>
              <a:ext uri="{FF2B5EF4-FFF2-40B4-BE49-F238E27FC236}">
                <a16:creationId xmlns:a16="http://schemas.microsoft.com/office/drawing/2014/main" id="{FAC4E2FB-29DC-D5E7-662C-2556E6676EE5}"/>
              </a:ext>
            </a:extLst>
          </p:cNvPr>
          <p:cNvPicPr>
            <a:picLocks noChangeAspect="1"/>
          </p:cNvPicPr>
          <p:nvPr/>
        </p:nvPicPr>
        <p:blipFill>
          <a:blip r:embed="rId4"/>
          <a:stretch>
            <a:fillRect/>
          </a:stretch>
        </p:blipFill>
        <p:spPr>
          <a:xfrm>
            <a:off x="6121400" y="4370600"/>
            <a:ext cx="4013200" cy="2252133"/>
          </a:xfrm>
          <a:prstGeom prst="rect">
            <a:avLst/>
          </a:prstGeom>
        </p:spPr>
      </p:pic>
      <p:pic>
        <p:nvPicPr>
          <p:cNvPr id="7" name="Picture 6" descr="Pulse Generator Of A Pacemaker at Tyler Aikenhead blog">
            <a:extLst>
              <a:ext uri="{FF2B5EF4-FFF2-40B4-BE49-F238E27FC236}">
                <a16:creationId xmlns:a16="http://schemas.microsoft.com/office/drawing/2014/main" id="{E2674456-7C75-5907-3EC7-547C466661BB}"/>
              </a:ext>
            </a:extLst>
          </p:cNvPr>
          <p:cNvPicPr>
            <a:picLocks noChangeAspect="1"/>
          </p:cNvPicPr>
          <p:nvPr/>
        </p:nvPicPr>
        <p:blipFill>
          <a:blip r:embed="rId5"/>
          <a:stretch>
            <a:fillRect/>
          </a:stretch>
        </p:blipFill>
        <p:spPr>
          <a:xfrm>
            <a:off x="8152384" y="982187"/>
            <a:ext cx="3604877" cy="2774188"/>
          </a:xfrm>
          <a:prstGeom prst="rect">
            <a:avLst/>
          </a:prstGeom>
        </p:spPr>
      </p:pic>
      <p:sp>
        <p:nvSpPr>
          <p:cNvPr id="8" name="TextBox 7">
            <a:extLst>
              <a:ext uri="{FF2B5EF4-FFF2-40B4-BE49-F238E27FC236}">
                <a16:creationId xmlns:a16="http://schemas.microsoft.com/office/drawing/2014/main" id="{1D4A8FF3-8500-A8F2-5701-856C9B065FDB}"/>
              </a:ext>
            </a:extLst>
          </p:cNvPr>
          <p:cNvSpPr txBox="1"/>
          <p:nvPr/>
        </p:nvSpPr>
        <p:spPr>
          <a:xfrm>
            <a:off x="10240389" y="6272905"/>
            <a:ext cx="806696" cy="307777"/>
          </a:xfrm>
          <a:prstGeom prst="rect">
            <a:avLst/>
          </a:prstGeom>
          <a:noFill/>
        </p:spPr>
        <p:txBody>
          <a:bodyPr wrap="none" rtlCol="0">
            <a:spAutoFit/>
          </a:bodyPr>
          <a:lstStyle/>
          <a:p>
            <a:r>
              <a:rPr lang="en-US" sz="1400" dirty="0"/>
              <a:t>3</a:t>
            </a:r>
            <a:r>
              <a:rPr lang="en-US" sz="1400" baseline="30000" dirty="0"/>
              <a:t>rd</a:t>
            </a:r>
            <a:r>
              <a:rPr lang="en-US" sz="1400" dirty="0"/>
              <a:t> ward</a:t>
            </a:r>
          </a:p>
        </p:txBody>
      </p:sp>
    </p:spTree>
    <p:extLst>
      <p:ext uri="{BB962C8B-B14F-4D97-AF65-F5344CB8AC3E}">
        <p14:creationId xmlns:p14="http://schemas.microsoft.com/office/powerpoint/2010/main" val="4287453046"/>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7967D-E213-1A87-8C35-41D1C05252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61B9D2-80E8-47B9-13D4-F8EC73588FB0}"/>
              </a:ext>
            </a:extLst>
          </p:cNvPr>
          <p:cNvSpPr>
            <a:spLocks noGrp="1"/>
          </p:cNvSpPr>
          <p:nvPr>
            <p:ph type="title"/>
          </p:nvPr>
        </p:nvSpPr>
        <p:spPr/>
        <p:txBody>
          <a:bodyPr/>
          <a:lstStyle/>
          <a:p>
            <a:r>
              <a:rPr lang="en-US" dirty="0"/>
              <a:t>Starting point</a:t>
            </a:r>
          </a:p>
        </p:txBody>
      </p:sp>
      <p:sp>
        <p:nvSpPr>
          <p:cNvPr id="3" name="Content Placeholder 2">
            <a:extLst>
              <a:ext uri="{FF2B5EF4-FFF2-40B4-BE49-F238E27FC236}">
                <a16:creationId xmlns:a16="http://schemas.microsoft.com/office/drawing/2014/main" id="{C2D4F343-2A8F-D166-FE8E-5DCE4F018C05}"/>
              </a:ext>
            </a:extLst>
          </p:cNvPr>
          <p:cNvSpPr>
            <a:spLocks noGrp="1"/>
          </p:cNvSpPr>
          <p:nvPr>
            <p:ph idx="1"/>
          </p:nvPr>
        </p:nvSpPr>
        <p:spPr/>
        <p:txBody>
          <a:bodyPr>
            <a:normAutofit/>
          </a:bodyPr>
          <a:lstStyle/>
          <a:p>
            <a:r>
              <a:rPr lang="en-US" dirty="0"/>
              <a:t>What do I mean by “real-time systems”?</a:t>
            </a:r>
          </a:p>
          <a:p>
            <a:pPr lvl="1"/>
            <a:r>
              <a:rPr lang="en-US" dirty="0"/>
              <a:t>Examples?</a:t>
            </a:r>
          </a:p>
          <a:p>
            <a:r>
              <a:rPr lang="en-US" dirty="0"/>
              <a:t>Key elements:</a:t>
            </a:r>
          </a:p>
          <a:p>
            <a:pPr lvl="1"/>
            <a:r>
              <a:rPr lang="en-US" dirty="0"/>
              <a:t>Often, high performance – but not always</a:t>
            </a:r>
          </a:p>
          <a:p>
            <a:pPr lvl="1"/>
            <a:r>
              <a:rPr lang="en-US" dirty="0"/>
              <a:t>Correctness depends not just on getting the right answer, but getting it on time</a:t>
            </a:r>
          </a:p>
          <a:p>
            <a:pPr lvl="1"/>
            <a:r>
              <a:rPr lang="en-US" dirty="0"/>
              <a:t>That is, system reacting to inputs in time-constrained environment</a:t>
            </a:r>
          </a:p>
          <a:p>
            <a:r>
              <a:rPr lang="en-US" dirty="0"/>
              <a:t>Examples:</a:t>
            </a:r>
          </a:p>
          <a:p>
            <a:pPr lvl="1"/>
            <a:r>
              <a:rPr lang="en-US" dirty="0"/>
              <a:t>Planes: all the flaps in place, right power; stay in flight envelope</a:t>
            </a:r>
          </a:p>
          <a:p>
            <a:pPr lvl="1"/>
            <a:r>
              <a:rPr lang="en-US" dirty="0"/>
              <a:t>Pacemaker: monitor, deliver treatment on time</a:t>
            </a:r>
          </a:p>
          <a:p>
            <a:pPr lvl="1"/>
            <a:r>
              <a:rPr lang="en-US" dirty="0"/>
              <a:t>Bridge: smooth raise, smooth lower, stop if blocked</a:t>
            </a:r>
          </a:p>
        </p:txBody>
      </p:sp>
      <p:pic>
        <p:nvPicPr>
          <p:cNvPr id="4" name="Picture 3">
            <a:extLst>
              <a:ext uri="{FF2B5EF4-FFF2-40B4-BE49-F238E27FC236}">
                <a16:creationId xmlns:a16="http://schemas.microsoft.com/office/drawing/2014/main" id="{5FB04B4C-94A5-4166-E902-0522E99A6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0400" y="76201"/>
            <a:ext cx="2506213" cy="1409580"/>
          </a:xfrm>
          <a:prstGeom prst="rect">
            <a:avLst/>
          </a:prstGeom>
        </p:spPr>
      </p:pic>
    </p:spTree>
    <p:extLst>
      <p:ext uri="{BB962C8B-B14F-4D97-AF65-F5344CB8AC3E}">
        <p14:creationId xmlns:p14="http://schemas.microsoft.com/office/powerpoint/2010/main" val="47807926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custDataLst>
              <p:tags r:id="rId1"/>
            </p:custDataLst>
          </p:nvPr>
        </p:nvSpPr>
        <p:spPr/>
        <p:txBody>
          <a:bodyPr/>
          <a:lstStyle/>
          <a:p>
            <a:r>
              <a:rPr lang="en-US" dirty="0"/>
              <a:t>Catalog Description</a:t>
            </a:r>
          </a:p>
        </p:txBody>
      </p:sp>
      <p:sp>
        <p:nvSpPr>
          <p:cNvPr id="6149" name="Rectangle 3"/>
          <p:cNvSpPr>
            <a:spLocks noGrp="1" noChangeArrowheads="1"/>
          </p:cNvSpPr>
          <p:nvPr>
            <p:ph idx="1"/>
            <p:custDataLst>
              <p:tags r:id="rId2"/>
            </p:custDataLst>
          </p:nvPr>
        </p:nvSpPr>
        <p:spPr/>
        <p:txBody>
          <a:bodyPr>
            <a:normAutofit/>
          </a:bodyPr>
          <a:lstStyle/>
          <a:p>
            <a:r>
              <a:rPr lang="en-US" dirty="0"/>
              <a:t>This course introduces students to software design and development of real time distributed systems. Real-time applications include flight control systems, vehicle control systems, industrial processes, life-support systems, robotic manipulators, and multimedia applications. Special attention is paid to scheduling, latency minimization, bandwidth constraints, and other design issues that impact the design of these systems. Team based laboratory assignments provide experience in the design and implementation of realistic applications using a real-time operating system, cross compilation, and embedded development boards. (</a:t>
            </a:r>
            <a:r>
              <a:rPr lang="en-US" dirty="0" err="1"/>
              <a:t>prereq</a:t>
            </a:r>
            <a:r>
              <a:rPr lang="en-US" dirty="0"/>
              <a:t>:  CSC 2210, CSC 3210)</a:t>
            </a:r>
          </a:p>
        </p:txBody>
      </p:sp>
      <p:sp>
        <p:nvSpPr>
          <p:cNvPr id="2" name="TextBox 1">
            <a:extLst>
              <a:ext uri="{FF2B5EF4-FFF2-40B4-BE49-F238E27FC236}">
                <a16:creationId xmlns:a16="http://schemas.microsoft.com/office/drawing/2014/main" id="{D7C3E200-0E60-02EE-223B-2EAA6E21BADA}"/>
              </a:ext>
            </a:extLst>
          </p:cNvPr>
          <p:cNvSpPr txBox="1"/>
          <p:nvPr/>
        </p:nvSpPr>
        <p:spPr>
          <a:xfrm>
            <a:off x="3104721" y="2046916"/>
            <a:ext cx="5982558" cy="397031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r>
              <a:rPr lang="en-US" sz="2800" dirty="0">
                <a:solidFill>
                  <a:schemeClr val="bg1"/>
                </a:solidFill>
              </a:rPr>
              <a:t>Breaking that down:</a:t>
            </a:r>
          </a:p>
          <a:p>
            <a:pPr marL="457200" indent="-457200">
              <a:buFont typeface="Arial" panose="020B0604020202020204" pitchFamily="34" charset="0"/>
              <a:buChar char="•"/>
            </a:pPr>
            <a:r>
              <a:rPr lang="en-US" sz="2800" dirty="0">
                <a:solidFill>
                  <a:schemeClr val="bg1"/>
                </a:solidFill>
              </a:rPr>
              <a:t>Design, development of real-time systems</a:t>
            </a:r>
          </a:p>
          <a:p>
            <a:pPr marL="457200" indent="-457200">
              <a:buFont typeface="Arial" panose="020B0604020202020204" pitchFamily="34" charset="0"/>
              <a:buChar char="•"/>
            </a:pPr>
            <a:r>
              <a:rPr lang="en-US" sz="2800" dirty="0">
                <a:solidFill>
                  <a:schemeClr val="bg1"/>
                </a:solidFill>
              </a:rPr>
              <a:t>Scheduling, latency minimization, bandwidth constraints</a:t>
            </a:r>
          </a:p>
          <a:p>
            <a:pPr marL="457200" indent="-457200">
              <a:buFont typeface="Arial" panose="020B0604020202020204" pitchFamily="34" charset="0"/>
              <a:buChar char="•"/>
            </a:pPr>
            <a:r>
              <a:rPr lang="en-US" sz="2800" dirty="0">
                <a:solidFill>
                  <a:schemeClr val="bg1"/>
                </a:solidFill>
              </a:rPr>
              <a:t>Using real-time operating systems</a:t>
            </a:r>
          </a:p>
          <a:p>
            <a:pPr marL="457200" indent="-457200">
              <a:buFont typeface="Arial" panose="020B0604020202020204" pitchFamily="34" charset="0"/>
              <a:buChar char="•"/>
            </a:pPr>
            <a:r>
              <a:rPr lang="en-US" sz="2800" dirty="0">
                <a:solidFill>
                  <a:schemeClr val="bg1"/>
                </a:solidFill>
              </a:rPr>
              <a:t>Embedded development</a:t>
            </a:r>
          </a:p>
          <a:p>
            <a:pPr marL="457200" indent="-457200">
              <a:buFont typeface="Arial" panose="020B0604020202020204" pitchFamily="34" charset="0"/>
              <a:buChar char="•"/>
            </a:pPr>
            <a:r>
              <a:rPr lang="en-US" sz="2800" dirty="0">
                <a:solidFill>
                  <a:schemeClr val="bg1"/>
                </a:solidFill>
              </a:rPr>
              <a:t>Team-based projects</a:t>
            </a:r>
          </a:p>
          <a:p>
            <a:r>
              <a:rPr lang="en-US" sz="2800" dirty="0">
                <a:solidFill>
                  <a:schemeClr val="bg1"/>
                </a:solidFill>
              </a:rPr>
              <a:t>See </a:t>
            </a:r>
            <a:r>
              <a:rPr lang="en-US" sz="2800" dirty="0">
                <a:solidFill>
                  <a:schemeClr val="bg1"/>
                </a:solidFill>
                <a:hlinkClick r:id="rId4"/>
              </a:rPr>
              <a:t>hasker/swe4211/syllabus</a:t>
            </a:r>
            <a:endParaRPr lang="en-US" sz="2800" dirty="0">
              <a:solidFill>
                <a:schemeClr val="bg1"/>
              </a:solidFill>
            </a:endParaRPr>
          </a:p>
        </p:txBody>
      </p:sp>
    </p:spTree>
    <p:extLst>
      <p:ext uri="{BB962C8B-B14F-4D97-AF65-F5344CB8AC3E}">
        <p14:creationId xmlns:p14="http://schemas.microsoft.com/office/powerpoint/2010/main" val="3348692223"/>
      </p:ext>
    </p:extLst>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FC339-8432-D4AC-25AC-02E9749D7670}"/>
              </a:ext>
            </a:extLst>
          </p:cNvPr>
          <p:cNvSpPr>
            <a:spLocks noGrp="1"/>
          </p:cNvSpPr>
          <p:nvPr>
            <p:ph type="title"/>
          </p:nvPr>
        </p:nvSpPr>
        <p:spPr>
          <a:xfrm>
            <a:off x="685801" y="685801"/>
            <a:ext cx="10396883" cy="1158140"/>
          </a:xfrm>
        </p:spPr>
        <p:txBody>
          <a:bodyPr/>
          <a:lstStyle/>
          <a:p>
            <a:r>
              <a:rPr lang="en-US" dirty="0"/>
              <a:t>Pre-requisite Topics</a:t>
            </a:r>
          </a:p>
        </p:txBody>
      </p:sp>
      <p:sp>
        <p:nvSpPr>
          <p:cNvPr id="3" name="Content Placeholder 2">
            <a:extLst>
              <a:ext uri="{FF2B5EF4-FFF2-40B4-BE49-F238E27FC236}">
                <a16:creationId xmlns:a16="http://schemas.microsoft.com/office/drawing/2014/main" id="{432C8136-CB0D-447D-2A56-351B440533C7}"/>
              </a:ext>
            </a:extLst>
          </p:cNvPr>
          <p:cNvSpPr>
            <a:spLocks noGrp="1"/>
          </p:cNvSpPr>
          <p:nvPr>
            <p:ph sz="quarter" idx="13"/>
          </p:nvPr>
        </p:nvSpPr>
        <p:spPr>
          <a:xfrm>
            <a:off x="463379" y="2063396"/>
            <a:ext cx="5308173" cy="4325047"/>
          </a:xfrm>
        </p:spPr>
        <p:txBody>
          <a:bodyPr>
            <a:normAutofit lnSpcReduction="10000"/>
          </a:bodyPr>
          <a:lstStyle/>
          <a:p>
            <a:pPr>
              <a:lnSpc>
                <a:spcPct val="120000"/>
              </a:lnSpc>
            </a:pPr>
            <a:r>
              <a:rPr lang="en-US" dirty="0"/>
              <a:t>Operating systems concepts</a:t>
            </a:r>
          </a:p>
          <a:p>
            <a:pPr lvl="1">
              <a:lnSpc>
                <a:spcPct val="120000"/>
              </a:lnSpc>
            </a:pPr>
            <a:r>
              <a:rPr lang="en-US" sz="2000" dirty="0"/>
              <a:t>Scheduling, including round robin scheduling, priority scheduling, FCFS scheduling</a:t>
            </a:r>
          </a:p>
          <a:p>
            <a:pPr lvl="1">
              <a:lnSpc>
                <a:spcPct val="120000"/>
              </a:lnSpc>
            </a:pPr>
            <a:r>
              <a:rPr lang="en-US" sz="2000" dirty="0"/>
              <a:t>Synchronization and concurrent programming concepts (semaphores, mutexes, etc.)</a:t>
            </a:r>
          </a:p>
          <a:p>
            <a:pPr lvl="1">
              <a:lnSpc>
                <a:spcPct val="120000"/>
              </a:lnSpc>
            </a:pPr>
            <a:r>
              <a:rPr lang="en-US" sz="2000" dirty="0" err="1"/>
              <a:t>Interprocess</a:t>
            </a:r>
            <a:r>
              <a:rPr lang="en-US" sz="2000" dirty="0"/>
              <a:t> communications using pipes and sockets</a:t>
            </a:r>
          </a:p>
          <a:p>
            <a:pPr lvl="1">
              <a:lnSpc>
                <a:spcPct val="120000"/>
              </a:lnSpc>
            </a:pPr>
            <a:r>
              <a:rPr lang="en-US" sz="2000" dirty="0"/>
              <a:t>Multithreading</a:t>
            </a:r>
          </a:p>
          <a:p>
            <a:pPr lvl="1">
              <a:lnSpc>
                <a:spcPct val="120000"/>
              </a:lnSpc>
            </a:pPr>
            <a:r>
              <a:rPr lang="en-US" sz="2000" dirty="0"/>
              <a:t>Linking</a:t>
            </a:r>
          </a:p>
        </p:txBody>
      </p:sp>
      <p:sp>
        <p:nvSpPr>
          <p:cNvPr id="4" name="Content Placeholder 3">
            <a:extLst>
              <a:ext uri="{FF2B5EF4-FFF2-40B4-BE49-F238E27FC236}">
                <a16:creationId xmlns:a16="http://schemas.microsoft.com/office/drawing/2014/main" id="{48CA3D24-FF6C-13D8-D24E-C487E06844C1}"/>
              </a:ext>
            </a:extLst>
          </p:cNvPr>
          <p:cNvSpPr>
            <a:spLocks noGrp="1"/>
          </p:cNvSpPr>
          <p:nvPr>
            <p:ph sz="quarter" idx="14"/>
          </p:nvPr>
        </p:nvSpPr>
        <p:spPr>
          <a:xfrm>
            <a:off x="6198029" y="2063396"/>
            <a:ext cx="5942654" cy="4510399"/>
          </a:xfrm>
        </p:spPr>
        <p:txBody>
          <a:bodyPr>
            <a:normAutofit fontScale="92500" lnSpcReduction="10000"/>
          </a:bodyPr>
          <a:lstStyle/>
          <a:p>
            <a:pPr>
              <a:lnSpc>
                <a:spcPct val="120000"/>
              </a:lnSpc>
            </a:pPr>
            <a:r>
              <a:rPr lang="en-US" dirty="0"/>
              <a:t>C and C++ programming topics:</a:t>
            </a:r>
          </a:p>
          <a:p>
            <a:pPr lvl="1">
              <a:lnSpc>
                <a:spcPct val="120000"/>
              </a:lnSpc>
            </a:pPr>
            <a:r>
              <a:rPr lang="en-US" dirty="0"/>
              <a:t>The C/C++ compilation model</a:t>
            </a:r>
          </a:p>
          <a:p>
            <a:pPr lvl="1">
              <a:lnSpc>
                <a:spcPct val="120000"/>
              </a:lnSpc>
            </a:pPr>
            <a:r>
              <a:rPr lang="en-US" dirty="0"/>
              <a:t>Structures</a:t>
            </a:r>
          </a:p>
          <a:p>
            <a:pPr lvl="1">
              <a:lnSpc>
                <a:spcPct val="120000"/>
              </a:lnSpc>
            </a:pPr>
            <a:r>
              <a:rPr lang="en-US" dirty="0"/>
              <a:t>Memory management</a:t>
            </a:r>
          </a:p>
          <a:p>
            <a:pPr lvl="1">
              <a:lnSpc>
                <a:spcPct val="120000"/>
              </a:lnSpc>
            </a:pPr>
            <a:r>
              <a:rPr lang="en-US" dirty="0"/>
              <a:t>Usage of pointers</a:t>
            </a:r>
          </a:p>
          <a:p>
            <a:pPr lvl="1">
              <a:lnSpc>
                <a:spcPct val="120000"/>
              </a:lnSpc>
            </a:pPr>
            <a:r>
              <a:rPr lang="en-US" dirty="0"/>
              <a:t>Arrays</a:t>
            </a:r>
          </a:p>
          <a:p>
            <a:pPr lvl="1">
              <a:lnSpc>
                <a:spcPct val="120000"/>
              </a:lnSpc>
            </a:pPr>
            <a:r>
              <a:rPr lang="en-US" dirty="0"/>
              <a:t>Enumerations</a:t>
            </a:r>
          </a:p>
          <a:p>
            <a:pPr lvl="1">
              <a:lnSpc>
                <a:spcPct val="120000"/>
              </a:lnSpc>
            </a:pPr>
            <a:r>
              <a:rPr lang="en-US" dirty="0"/>
              <a:t>Preprocessor operations</a:t>
            </a:r>
          </a:p>
          <a:p>
            <a:pPr lvl="1">
              <a:lnSpc>
                <a:spcPct val="120000"/>
              </a:lnSpc>
            </a:pPr>
            <a:r>
              <a:rPr lang="en-US" dirty="0"/>
              <a:t>Rudimentary file IO</a:t>
            </a:r>
          </a:p>
          <a:p>
            <a:pPr lvl="1">
              <a:lnSpc>
                <a:spcPct val="120000"/>
              </a:lnSpc>
            </a:pPr>
            <a:r>
              <a:rPr lang="en-US" dirty="0"/>
              <a:t>Usage of a debugger to debug C/C++ code</a:t>
            </a:r>
          </a:p>
        </p:txBody>
      </p:sp>
    </p:spTree>
    <p:extLst>
      <p:ext uri="{BB962C8B-B14F-4D97-AF65-F5344CB8AC3E}">
        <p14:creationId xmlns:p14="http://schemas.microsoft.com/office/powerpoint/2010/main" val="131986697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4B0E41-CBD9-1011-007B-303A2BF0C91D}"/>
              </a:ext>
            </a:extLst>
          </p:cNvPr>
          <p:cNvSpPr>
            <a:spLocks noGrp="1"/>
          </p:cNvSpPr>
          <p:nvPr>
            <p:ph type="title"/>
          </p:nvPr>
        </p:nvSpPr>
        <p:spPr/>
        <p:txBody>
          <a:bodyPr/>
          <a:lstStyle/>
          <a:p>
            <a:r>
              <a:rPr lang="en-US" dirty="0"/>
              <a:t>Notes</a:t>
            </a:r>
          </a:p>
        </p:txBody>
      </p:sp>
      <p:sp>
        <p:nvSpPr>
          <p:cNvPr id="6" name="Content Placeholder 5">
            <a:extLst>
              <a:ext uri="{FF2B5EF4-FFF2-40B4-BE49-F238E27FC236}">
                <a16:creationId xmlns:a16="http://schemas.microsoft.com/office/drawing/2014/main" id="{CACFFF17-CE23-9A91-63DA-F29ACD6982E3}"/>
              </a:ext>
            </a:extLst>
          </p:cNvPr>
          <p:cNvSpPr>
            <a:spLocks noGrp="1"/>
          </p:cNvSpPr>
          <p:nvPr>
            <p:ph idx="1"/>
          </p:nvPr>
        </p:nvSpPr>
        <p:spPr>
          <a:xfrm>
            <a:off x="540880" y="2005228"/>
            <a:ext cx="10233800" cy="4852771"/>
          </a:xfrm>
        </p:spPr>
        <p:txBody>
          <a:bodyPr/>
          <a:lstStyle/>
          <a:p>
            <a:r>
              <a:rPr lang="en-US" dirty="0"/>
              <a:t>Teams: note can change notification rules</a:t>
            </a:r>
          </a:p>
          <a:p>
            <a:r>
              <a:rPr lang="en-US" dirty="0"/>
              <a:t>Assignments: on Canvas</a:t>
            </a:r>
          </a:p>
          <a:p>
            <a:pPr lvl="1"/>
            <a:r>
              <a:rPr lang="en-US" dirty="0"/>
              <a:t>Track the Canvas calendar</a:t>
            </a:r>
          </a:p>
          <a:p>
            <a:r>
              <a:rPr lang="en-US" dirty="0"/>
              <a:t>Textbook</a:t>
            </a:r>
          </a:p>
          <a:p>
            <a:pPr lvl="1"/>
            <a:r>
              <a:rPr lang="en-US" dirty="0"/>
              <a:t>The authors have very antiquated views of programming!</a:t>
            </a:r>
          </a:p>
          <a:p>
            <a:pPr lvl="1"/>
            <a:r>
              <a:rPr lang="en-US" dirty="0"/>
              <a:t>Example: claim that this version of insertion sort is faster than structured</a:t>
            </a:r>
          </a:p>
          <a:p>
            <a:pPr lvl="2"/>
            <a:r>
              <a:rPr lang="en-US" dirty="0"/>
              <a:t>Claim is that overhead of structured solution can make code run slow</a:t>
            </a:r>
          </a:p>
          <a:p>
            <a:pPr lvl="2"/>
            <a:r>
              <a:rPr lang="en-US" dirty="0"/>
              <a:t>Optimized will be nearly the same for both; </a:t>
            </a:r>
            <a:r>
              <a:rPr lang="en-US" dirty="0">
                <a:solidFill>
                  <a:schemeClr val="accent5"/>
                </a:solidFill>
              </a:rPr>
              <a:t>if not optimizing, don’t care about speed</a:t>
            </a:r>
          </a:p>
          <a:p>
            <a:pPr lvl="2"/>
            <a:r>
              <a:rPr lang="en-US" dirty="0"/>
              <a:t>Often, there is no concern about speed in embedded systems, so that can be ok...</a:t>
            </a:r>
          </a:p>
          <a:p>
            <a:pPr lvl="2"/>
            <a:r>
              <a:rPr lang="en-US" dirty="0"/>
              <a:t>But no, C is not inherently more efficient than C++</a:t>
            </a:r>
          </a:p>
          <a:p>
            <a:pPr lvl="1"/>
            <a:r>
              <a:rPr lang="en-US" dirty="0"/>
              <a:t>Probably should skip Ch. 2...</a:t>
            </a:r>
          </a:p>
        </p:txBody>
      </p:sp>
      <p:pic>
        <p:nvPicPr>
          <p:cNvPr id="3" name="Picture 2">
            <a:extLst>
              <a:ext uri="{FF2B5EF4-FFF2-40B4-BE49-F238E27FC236}">
                <a16:creationId xmlns:a16="http://schemas.microsoft.com/office/drawing/2014/main" id="{F6EE94D5-2228-9981-CB30-2EE14095D839}"/>
              </a:ext>
            </a:extLst>
          </p:cNvPr>
          <p:cNvPicPr>
            <a:picLocks noChangeAspect="1"/>
          </p:cNvPicPr>
          <p:nvPr/>
        </p:nvPicPr>
        <p:blipFill>
          <a:blip r:embed="rId3"/>
          <a:stretch>
            <a:fillRect/>
          </a:stretch>
        </p:blipFill>
        <p:spPr>
          <a:xfrm>
            <a:off x="8617375" y="126580"/>
            <a:ext cx="3432385" cy="3757295"/>
          </a:xfrm>
          <a:prstGeom prst="rect">
            <a:avLst/>
          </a:prstGeom>
        </p:spPr>
      </p:pic>
    </p:spTree>
    <p:extLst>
      <p:ext uri="{BB962C8B-B14F-4D97-AF65-F5344CB8AC3E}">
        <p14:creationId xmlns:p14="http://schemas.microsoft.com/office/powerpoint/2010/main" val="72083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FADDA-8F91-7F32-9CD4-EEB44E7919E2}"/>
              </a:ext>
            </a:extLst>
          </p:cNvPr>
          <p:cNvSpPr>
            <a:spLocks noGrp="1"/>
          </p:cNvSpPr>
          <p:nvPr>
            <p:ph type="title"/>
          </p:nvPr>
        </p:nvSpPr>
        <p:spPr>
          <a:xfrm>
            <a:off x="838200" y="365125"/>
            <a:ext cx="10515600" cy="1325563"/>
          </a:xfrm>
        </p:spPr>
        <p:txBody>
          <a:bodyPr/>
          <a:lstStyle/>
          <a:p>
            <a:r>
              <a:rPr lang="en-US" dirty="0"/>
              <a:t>Equipment</a:t>
            </a:r>
          </a:p>
        </p:txBody>
      </p:sp>
      <p:sp>
        <p:nvSpPr>
          <p:cNvPr id="3" name="Content Placeholder 2">
            <a:extLst>
              <a:ext uri="{FF2B5EF4-FFF2-40B4-BE49-F238E27FC236}">
                <a16:creationId xmlns:a16="http://schemas.microsoft.com/office/drawing/2014/main" id="{85E11DA7-15C7-07DD-BD09-053DBBB3CA6D}"/>
              </a:ext>
            </a:extLst>
          </p:cNvPr>
          <p:cNvSpPr>
            <a:spLocks noGrp="1"/>
          </p:cNvSpPr>
          <p:nvPr>
            <p:ph sz="quarter" idx="13"/>
          </p:nvPr>
        </p:nvSpPr>
        <p:spPr>
          <a:xfrm>
            <a:off x="685802" y="2063396"/>
            <a:ext cx="10154652" cy="4429479"/>
          </a:xfrm>
        </p:spPr>
        <p:txBody>
          <a:bodyPr>
            <a:normAutofit fontScale="92500"/>
          </a:bodyPr>
          <a:lstStyle/>
          <a:p>
            <a:r>
              <a:rPr lang="en-US" dirty="0"/>
              <a:t>For lab, you will need to pick up a kit </a:t>
            </a:r>
          </a:p>
          <a:p>
            <a:pPr lvl="1"/>
            <a:r>
              <a:rPr lang="en-US" dirty="0"/>
              <a:t>Electrical Engineering technical support </a:t>
            </a:r>
          </a:p>
          <a:p>
            <a:pPr lvl="1"/>
            <a:r>
              <a:rPr lang="en-US" dirty="0">
                <a:solidFill>
                  <a:schemeClr val="accent6"/>
                </a:solidFill>
              </a:rPr>
              <a:t>3rd floor, Science Building (go up center stairway to 3</a:t>
            </a:r>
            <a:r>
              <a:rPr lang="en-US" baseline="30000" dirty="0">
                <a:solidFill>
                  <a:schemeClr val="accent6"/>
                </a:solidFill>
              </a:rPr>
              <a:t>rd</a:t>
            </a:r>
            <a:r>
              <a:rPr lang="en-US" dirty="0">
                <a:solidFill>
                  <a:schemeClr val="accent6"/>
                </a:solidFill>
              </a:rPr>
              <a:t> floor)</a:t>
            </a:r>
          </a:p>
          <a:p>
            <a:pPr lvl="1"/>
            <a:r>
              <a:rPr lang="en-US" dirty="0"/>
              <a:t>Raspberry Pi kit</a:t>
            </a:r>
          </a:p>
          <a:p>
            <a:pPr lvl="1"/>
            <a:r>
              <a:rPr lang="en-US"/>
              <a:t>We </a:t>
            </a:r>
            <a:r>
              <a:rPr lang="en-US" dirty="0"/>
              <a:t>will use this for the first few weeks</a:t>
            </a:r>
          </a:p>
          <a:p>
            <a:pPr lvl="1"/>
            <a:r>
              <a:rPr lang="en-US" dirty="0"/>
              <a:t>One per lab partner pair</a:t>
            </a:r>
          </a:p>
          <a:p>
            <a:r>
              <a:rPr lang="en-US" dirty="0"/>
              <a:t>Each person will need a </a:t>
            </a:r>
            <a:r>
              <a:rPr lang="en-US" dirty="0">
                <a:solidFill>
                  <a:schemeClr val="accent6"/>
                </a:solidFill>
              </a:rPr>
              <a:t>micro SD card</a:t>
            </a:r>
            <a:r>
              <a:rPr lang="en-US" dirty="0"/>
              <a:t> to program Raspberry PI OS onto</a:t>
            </a:r>
          </a:p>
          <a:p>
            <a:pPr lvl="1"/>
            <a:r>
              <a:rPr lang="en-US" dirty="0"/>
              <a:t>Can be any size &gt; 8GB, though 32GB is pretty much the </a:t>
            </a:r>
            <a:r>
              <a:rPr lang="en-US" dirty="0" err="1"/>
              <a:t>defacto</a:t>
            </a:r>
            <a:r>
              <a:rPr lang="en-US" dirty="0"/>
              <a:t> size now</a:t>
            </a:r>
          </a:p>
          <a:p>
            <a:pPr lvl="1"/>
            <a:r>
              <a:rPr lang="en-US" dirty="0"/>
              <a:t>Must be able to be completely overwritten and erased </a:t>
            </a:r>
          </a:p>
          <a:p>
            <a:r>
              <a:rPr lang="en-US" dirty="0"/>
              <a:t>Roster</a:t>
            </a:r>
          </a:p>
          <a:p>
            <a:pPr lvl="1"/>
            <a:r>
              <a:rPr lang="en-US" dirty="0"/>
              <a:t>Need to form teams</a:t>
            </a:r>
          </a:p>
          <a:p>
            <a:pPr lvl="1"/>
            <a:endParaRPr lang="en-US" dirty="0"/>
          </a:p>
          <a:p>
            <a:endParaRPr lang="en-US" dirty="0"/>
          </a:p>
        </p:txBody>
      </p:sp>
      <p:pic>
        <p:nvPicPr>
          <p:cNvPr id="5" name="Picture 2">
            <a:extLst>
              <a:ext uri="{FF2B5EF4-FFF2-40B4-BE49-F238E27FC236}">
                <a16:creationId xmlns:a16="http://schemas.microsoft.com/office/drawing/2014/main" id="{F76EB24F-2119-C3CA-4D6B-044581CDC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8330" y="101475"/>
            <a:ext cx="3325176" cy="2497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344014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64C74E-AAC3-EBCD-CB55-F7E5FE8E1604}"/>
              </a:ext>
            </a:extLst>
          </p:cNvPr>
          <p:cNvPicPr>
            <a:picLocks noChangeAspect="1"/>
          </p:cNvPicPr>
          <p:nvPr/>
        </p:nvPicPr>
        <p:blipFill>
          <a:blip r:embed="rId2"/>
          <a:srcRect r="12252" b="34994"/>
          <a:stretch>
            <a:fillRect/>
          </a:stretch>
        </p:blipFill>
        <p:spPr>
          <a:xfrm>
            <a:off x="4604582" y="638726"/>
            <a:ext cx="7193887" cy="5580548"/>
          </a:xfrm>
          <a:prstGeom prst="rect">
            <a:avLst/>
          </a:prstGeom>
          <a:noFill/>
        </p:spPr>
      </p:pic>
      <p:sp>
        <p:nvSpPr>
          <p:cNvPr id="6" name="TextBox 5">
            <a:extLst>
              <a:ext uri="{FF2B5EF4-FFF2-40B4-BE49-F238E27FC236}">
                <a16:creationId xmlns:a16="http://schemas.microsoft.com/office/drawing/2014/main" id="{51C52FF5-D51A-0A1C-5A86-39915B741D9B}"/>
              </a:ext>
            </a:extLst>
          </p:cNvPr>
          <p:cNvSpPr txBox="1"/>
          <p:nvPr/>
        </p:nvSpPr>
        <p:spPr>
          <a:xfrm>
            <a:off x="393531" y="482315"/>
            <a:ext cx="3609474" cy="5509200"/>
          </a:xfrm>
          <a:prstGeom prst="rect">
            <a:avLst/>
          </a:prstGeom>
          <a:noFill/>
        </p:spPr>
        <p:txBody>
          <a:bodyPr wrap="square" rtlCol="0">
            <a:spAutoFit/>
          </a:bodyPr>
          <a:lstStyle/>
          <a:p>
            <a:r>
              <a:rPr lang="en-US" sz="3600" dirty="0"/>
              <a:t>Common Issue with Raspberry Pi:</a:t>
            </a:r>
          </a:p>
          <a:p>
            <a:pPr marL="285750" indent="-285750">
              <a:buFont typeface="Arial" panose="020B0604020202020204" pitchFamily="34" charset="0"/>
              <a:buChar char="•"/>
            </a:pPr>
            <a:r>
              <a:rPr lang="en-US" sz="2800" dirty="0"/>
              <a:t>Will use ssh to access</a:t>
            </a:r>
          </a:p>
          <a:p>
            <a:pPr marL="285750" indent="-285750">
              <a:buFont typeface="Arial" panose="020B0604020202020204" pitchFamily="34" charset="0"/>
              <a:buChar char="•"/>
            </a:pPr>
            <a:r>
              <a:rPr lang="en-US" sz="2800" dirty="0" err="1">
                <a:latin typeface="Consolas" panose="020B0609020204030204" pitchFamily="49" charset="0"/>
              </a:rPr>
              <a:t>known_hosts</a:t>
            </a:r>
            <a:r>
              <a:rPr lang="en-US" sz="2800" dirty="0"/>
              <a:t>: which hosts can connect</a:t>
            </a:r>
          </a:p>
          <a:p>
            <a:pPr marL="285750" indent="-285750">
              <a:buFont typeface="Arial" panose="020B0604020202020204" pitchFamily="34" charset="0"/>
              <a:buChar char="•"/>
            </a:pPr>
            <a:r>
              <a:rPr lang="en-US" sz="2800" dirty="0"/>
              <a:t>Common issue with connection: remote gets new IP address</a:t>
            </a:r>
          </a:p>
          <a:p>
            <a:pPr marL="285750" indent="-285750">
              <a:buFont typeface="Arial" panose="020B0604020202020204" pitchFamily="34" charset="0"/>
              <a:buChar char="•"/>
            </a:pPr>
            <a:r>
              <a:rPr lang="en-US" sz="2800" dirty="0"/>
              <a:t>Need to update </a:t>
            </a:r>
            <a:r>
              <a:rPr lang="en-US" sz="2800" dirty="0" err="1">
                <a:latin typeface="Consolas" panose="020B0609020204030204" pitchFamily="49" charset="0"/>
              </a:rPr>
              <a:t>known_hosts</a:t>
            </a:r>
            <a:r>
              <a:rPr lang="en-US" sz="2800" dirty="0">
                <a:latin typeface="Consolas" panose="020B0609020204030204" pitchFamily="49" charset="0"/>
              </a:rPr>
              <a:t> </a:t>
            </a:r>
            <a:r>
              <a:rPr lang="en-US" sz="2800" dirty="0"/>
              <a:t>at times</a:t>
            </a:r>
          </a:p>
        </p:txBody>
      </p:sp>
    </p:spTree>
    <p:extLst>
      <p:ext uri="{BB962C8B-B14F-4D97-AF65-F5344CB8AC3E}">
        <p14:creationId xmlns:p14="http://schemas.microsoft.com/office/powerpoint/2010/main" val="2102589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38200" y="365125"/>
            <a:ext cx="10515600" cy="1325563"/>
          </a:xfrm>
        </p:spPr>
        <p:txBody>
          <a:bodyPr/>
          <a:lstStyle/>
          <a:p>
            <a:r>
              <a:rPr lang="en-US" dirty="0"/>
              <a:t>Lecture Objectives</a:t>
            </a:r>
          </a:p>
        </p:txBody>
      </p:sp>
      <p:sp>
        <p:nvSpPr>
          <p:cNvPr id="4" name="Content Placeholder 3"/>
          <p:cNvSpPr>
            <a:spLocks noGrp="1"/>
          </p:cNvSpPr>
          <p:nvPr>
            <p:ph sz="quarter" idx="13"/>
            <p:custDataLst>
              <p:tags r:id="rId2"/>
            </p:custDataLst>
          </p:nvPr>
        </p:nvSpPr>
        <p:spPr>
          <a:xfrm>
            <a:off x="685801" y="2063396"/>
            <a:ext cx="10394707" cy="3311189"/>
          </a:xfrm>
        </p:spPr>
        <p:txBody>
          <a:bodyPr>
            <a:normAutofit/>
          </a:bodyPr>
          <a:lstStyle/>
          <a:p>
            <a:r>
              <a:rPr lang="en-US" dirty="0"/>
              <a:t>Define real time systems – already done</a:t>
            </a:r>
          </a:p>
          <a:p>
            <a:r>
              <a:rPr lang="en-US" dirty="0"/>
              <a:t>Define embedded system</a:t>
            </a:r>
          </a:p>
          <a:p>
            <a:pPr lvl="1"/>
            <a:r>
              <a:rPr lang="en-US" dirty="0"/>
              <a:t>Compare and contrast embedded systems with general purpose systems</a:t>
            </a:r>
          </a:p>
          <a:p>
            <a:r>
              <a:rPr lang="en-US" dirty="0"/>
              <a:t>The growth in embedded systems </a:t>
            </a:r>
          </a:p>
          <a:p>
            <a:endParaRPr lang="en-US" dirty="0"/>
          </a:p>
        </p:txBody>
      </p:sp>
    </p:spTree>
    <p:extLst>
      <p:ext uri="{BB962C8B-B14F-4D97-AF65-F5344CB8AC3E}">
        <p14:creationId xmlns:p14="http://schemas.microsoft.com/office/powerpoint/2010/main" val="241698667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background-hasker-presentation" id="{1577FF19-119C-D341-8420-453FB74959AD}" vid="{F6E06238-5418-F24E-ADE0-7239319DCD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swe2710-presentation</Template>
  <TotalTime>151</TotalTime>
  <Words>928</Words>
  <Application>Microsoft Office PowerPoint</Application>
  <PresentationFormat>Widescreen</PresentationFormat>
  <Paragraphs>133</Paragraphs>
  <Slides>19</Slides>
  <Notes>5</Notes>
  <HiddenSlides>5</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Consolas</vt:lpstr>
      <vt:lpstr>Corbel</vt:lpstr>
      <vt:lpstr>Depth</vt:lpstr>
      <vt:lpstr>Real Time Systems</vt:lpstr>
      <vt:lpstr>Starting point</vt:lpstr>
      <vt:lpstr>Starting point</vt:lpstr>
      <vt:lpstr>Catalog Description</vt:lpstr>
      <vt:lpstr>Pre-requisite Topics</vt:lpstr>
      <vt:lpstr>Notes</vt:lpstr>
      <vt:lpstr>Equipment</vt:lpstr>
      <vt:lpstr>PowerPoint Presentation</vt:lpstr>
      <vt:lpstr>Lecture Objectives</vt:lpstr>
      <vt:lpstr>What is an Embedded System</vt:lpstr>
      <vt:lpstr>What is an Embedded System</vt:lpstr>
      <vt:lpstr>Examples of Embedded Systems</vt:lpstr>
      <vt:lpstr>Automobiles</vt:lpstr>
      <vt:lpstr>Some Embedded System Stats</vt:lpstr>
      <vt:lpstr>PowerPoint Presentation</vt:lpstr>
      <vt:lpstr>Codebase Sizes (https://informationisbeautiful.net/visualizations/million-lines-of-code/)</vt:lpstr>
      <vt:lpstr>PowerPoint Presentation</vt:lpstr>
      <vt:lpstr>PowerPoint Presentation</vt:lpstr>
      <vt:lpstr>Wrapup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Hasker</dc:creator>
  <cp:lastModifiedBy>Hasker, Robert</cp:lastModifiedBy>
  <cp:revision>18</cp:revision>
  <dcterms:created xsi:type="dcterms:W3CDTF">2026-08-31T01:40:19Z</dcterms:created>
  <dcterms:modified xsi:type="dcterms:W3CDTF">2026-09-01T16:31:50Z</dcterms:modified>
</cp:coreProperties>
</file>