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5"/>
  </p:notesMasterIdLst>
  <p:sldIdLst>
    <p:sldId id="258" r:id="rId2"/>
    <p:sldId id="314" r:id="rId3"/>
    <p:sldId id="319" r:id="rId4"/>
    <p:sldId id="263" r:id="rId5"/>
    <p:sldId id="315" r:id="rId6"/>
    <p:sldId id="320" r:id="rId7"/>
    <p:sldId id="308" r:id="rId8"/>
    <p:sldId id="287" r:id="rId9"/>
    <p:sldId id="288" r:id="rId10"/>
    <p:sldId id="316" r:id="rId11"/>
    <p:sldId id="277" r:id="rId12"/>
    <p:sldId id="289" r:id="rId13"/>
    <p:sldId id="278" r:id="rId14"/>
    <p:sldId id="279" r:id="rId15"/>
    <p:sldId id="280" r:id="rId16"/>
    <p:sldId id="281" r:id="rId17"/>
    <p:sldId id="290" r:id="rId18"/>
    <p:sldId id="296" r:id="rId19"/>
    <p:sldId id="299" r:id="rId20"/>
    <p:sldId id="305" r:id="rId21"/>
    <p:sldId id="321" r:id="rId22"/>
    <p:sldId id="322" r:id="rId23"/>
    <p:sldId id="323" r:id="rId24"/>
  </p:sldIdLst>
  <p:sldSz cx="9144000" cy="5143500" type="screen16x9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illing, Dr. Walter" initials="SDW" lastIdx="0" clrIdx="0">
    <p:extLst>
      <p:ext uri="{19B8F6BF-5375-455C-9EA6-DF929625EA0E}">
        <p15:presenceInfo xmlns:p15="http://schemas.microsoft.com/office/powerpoint/2012/main" userId="Schilling, Dr. Wal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472" autoAdjust="0"/>
  </p:normalViewPr>
  <p:slideViewPr>
    <p:cSldViewPr>
      <p:cViewPr varScale="1">
        <p:scale>
          <a:sx n="139" d="100"/>
          <a:sy n="139" d="100"/>
        </p:scale>
        <p:origin x="1384" y="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5FB6D-2FA2-46CA-9E8A-855843ED41D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ACA6-37D2-4450-9E31-1ADD6AB7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Motherboard: By Autopilot - Own work, CC BY-SA 4.0, https://</a:t>
            </a:r>
            <a:r>
              <a:rPr lang="en-US" dirty="0" err="1"/>
              <a:t>commons.wikimedia.org</a:t>
            </a:r>
            <a:r>
              <a:rPr lang="en-US" dirty="0"/>
              <a:t>/w/</a:t>
            </a:r>
            <a:r>
              <a:rPr lang="en-US" dirty="0" err="1"/>
              <a:t>index.php?curid</a:t>
            </a:r>
            <a:r>
              <a:rPr lang="en-US" dirty="0"/>
              <a:t>=39693335</a:t>
            </a:r>
          </a:p>
          <a:p>
            <a:r>
              <a:rPr lang="en-US" dirty="0"/>
              <a:t>The CPU has a heat sink to control temperature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1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https://</a:t>
            </a:r>
            <a:r>
              <a:rPr lang="en-US" sz="1200" dirty="0" err="1"/>
              <a:t>www.electronicsforu.com</a:t>
            </a:r>
            <a:r>
              <a:rPr lang="en-US" sz="1200" dirty="0"/>
              <a:t>/resources/difference-between-microprocessor-and-microcontroller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67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Pinout (https://www.jameco.com/Jameco/workshop/circuitnotes/raspberry-pi-circuit-note.html)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62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www.resistorguide.com</a:t>
            </a:r>
            <a:r>
              <a:rPr lang="en-US" dirty="0"/>
              <a:t>/pull-up-</a:t>
            </a:r>
            <a:r>
              <a:rPr lang="en-US" dirty="0" err="1"/>
              <a:t>resistor_pull</a:t>
            </a:r>
            <a:r>
              <a:rPr lang="en-US" dirty="0"/>
              <a:t>-down-resistor/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19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2632472"/>
            <a:ext cx="6858000" cy="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68367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94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15553" y="3426017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31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930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245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251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015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0316" y="1538107"/>
            <a:ext cx="2958703" cy="9886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70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0316" y="1538107"/>
            <a:ext cx="2958703" cy="9886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58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62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1869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3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8858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098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2985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5190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001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543675" y="273843"/>
            <a:ext cx="0" cy="4358879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423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73562" y="4318000"/>
            <a:ext cx="2838450" cy="37385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54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514350"/>
            <a:ext cx="3095145" cy="1517439"/>
          </a:xfrm>
        </p:spPr>
        <p:txBody>
          <a:bodyPr anchor="b">
            <a:normAutofit/>
          </a:bodyPr>
          <a:lstStyle>
            <a:lvl1pPr algn="ctr">
              <a:defRPr sz="2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599" y="514351"/>
            <a:ext cx="4525781" cy="3516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3" y="2031790"/>
            <a:ext cx="3095145" cy="1999150"/>
          </a:xfrm>
        </p:spPr>
        <p:txBody>
          <a:bodyPr anchor="t">
            <a:normAutofit/>
          </a:bodyPr>
          <a:lstStyle>
            <a:lvl1pPr marL="0" indent="0" algn="ctr">
              <a:buNone/>
              <a:defRPr sz="1346"/>
            </a:lvl1pPr>
            <a:lvl2pPr marL="342043" indent="0">
              <a:buNone/>
              <a:defRPr sz="1048"/>
            </a:lvl2pPr>
            <a:lvl3pPr marL="684086" indent="0">
              <a:buNone/>
              <a:defRPr sz="898"/>
            </a:lvl3pPr>
            <a:lvl4pPr marL="1026128" indent="0">
              <a:buNone/>
              <a:defRPr sz="749"/>
            </a:lvl4pPr>
            <a:lvl5pPr marL="1368171" indent="0">
              <a:buNone/>
              <a:defRPr sz="749"/>
            </a:lvl5pPr>
            <a:lvl6pPr marL="1710214" indent="0">
              <a:buNone/>
              <a:defRPr sz="749"/>
            </a:lvl6pPr>
            <a:lvl7pPr marL="2052257" indent="0">
              <a:buNone/>
              <a:defRPr sz="749"/>
            </a:lvl7pPr>
            <a:lvl8pPr marL="2394299" indent="0">
              <a:buNone/>
              <a:defRPr sz="749"/>
            </a:lvl8pPr>
            <a:lvl9pPr marL="2736342" indent="0">
              <a:buNone/>
              <a:defRPr sz="7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73562" y="4318000"/>
            <a:ext cx="2838450" cy="37385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9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7191" y="4733925"/>
            <a:ext cx="4292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744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</p:sldLayoutIdLst>
  <p:transition spd="slow">
    <p:fade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org&amp;utm_campaign=parser&amp;utm_content=thumbnai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9.gif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18.gi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7.gif"/><Relationship Id="rId5" Type="http://schemas.openxmlformats.org/officeDocument/2006/relationships/tags" Target="../tags/tag11.xml"/><Relationship Id="rId10" Type="http://schemas.openxmlformats.org/officeDocument/2006/relationships/image" Target="../media/image16.gif"/><Relationship Id="rId4" Type="http://schemas.openxmlformats.org/officeDocument/2006/relationships/tags" Target="../tags/tag10.xml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57350" y="3348021"/>
            <a:ext cx="6858000" cy="1231118"/>
          </a:xfrm>
        </p:spPr>
        <p:txBody>
          <a:bodyPr>
            <a:normAutofit/>
          </a:bodyPr>
          <a:lstStyle/>
          <a:p>
            <a:r>
              <a:rPr lang="en-US" dirty="0"/>
              <a:t>GPIO Hardware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917127B-2C77-ECB3-001C-4C054D9A5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>
            <a:normAutofit/>
          </a:bodyPr>
          <a:lstStyle/>
          <a:p>
            <a:r>
              <a:rPr lang="en-US" dirty="0"/>
              <a:t>SWE 4211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8908DB-5842-426B-8972-47C8C96A6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74" y="236276"/>
            <a:ext cx="2975152" cy="21454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EA521D-294F-7DFA-2D5A-7E31DA09A29C}"/>
              </a:ext>
            </a:extLst>
          </p:cNvPr>
          <p:cNvSpPr txBox="1"/>
          <p:nvPr/>
        </p:nvSpPr>
        <p:spPr>
          <a:xfrm>
            <a:off x="3429000" y="508766"/>
            <a:ext cx="541686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Explain the difference between a microcontroller and a microprocessor</a:t>
            </a:r>
          </a:p>
          <a:p>
            <a:r>
              <a:rPr lang="en-US" sz="1400" dirty="0">
                <a:solidFill>
                  <a:schemeClr val="tx2"/>
                </a:solidFill>
              </a:rPr>
              <a:t>Identify the key components of the Raspberry PI Platform</a:t>
            </a:r>
          </a:p>
          <a:p>
            <a:r>
              <a:rPr lang="en-US" sz="1400" dirty="0">
                <a:solidFill>
                  <a:schemeClr val="tx2"/>
                </a:solidFill>
              </a:rPr>
              <a:t>Understand how to read a basic schematic</a:t>
            </a:r>
          </a:p>
          <a:p>
            <a:r>
              <a:rPr lang="en-US" sz="1400" dirty="0">
                <a:solidFill>
                  <a:schemeClr val="tx2"/>
                </a:solidFill>
              </a:rPr>
              <a:t>Identify switches, LEDS, resistors, and ground on a schematic</a:t>
            </a:r>
          </a:p>
          <a:p>
            <a:r>
              <a:rPr lang="en-US" sz="1400" dirty="0">
                <a:solidFill>
                  <a:schemeClr val="tx2"/>
                </a:solidFill>
              </a:rPr>
              <a:t>Explain the concept of a dropping resistor</a:t>
            </a:r>
          </a:p>
          <a:p>
            <a:r>
              <a:rPr lang="en-US" sz="1400" dirty="0">
                <a:solidFill>
                  <a:schemeClr val="tx2"/>
                </a:solidFill>
              </a:rPr>
              <a:t>Explain the concept of a pull up and a pull down resistor</a:t>
            </a:r>
          </a:p>
          <a:p>
            <a:r>
              <a:rPr lang="en-US" sz="1400" dirty="0">
                <a:solidFill>
                  <a:schemeClr val="tx2"/>
                </a:solidFill>
              </a:rPr>
              <a:t>Explain how one can use the GPIO Libraries to access GPIO devices in C</a:t>
            </a:r>
          </a:p>
        </p:txBody>
      </p:sp>
    </p:spTree>
    <p:extLst>
      <p:ext uri="{BB962C8B-B14F-4D97-AF65-F5344CB8AC3E}">
        <p14:creationId xmlns:p14="http://schemas.microsoft.com/office/powerpoint/2010/main" val="234617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Response Time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14351" y="1547547"/>
            <a:ext cx="7796030" cy="2483392"/>
          </a:xfrm>
        </p:spPr>
        <p:txBody>
          <a:bodyPr>
            <a:normAutofit/>
          </a:bodyPr>
          <a:lstStyle/>
          <a:p>
            <a:r>
              <a:rPr lang="en-US" dirty="0"/>
              <a:t>Response time</a:t>
            </a:r>
          </a:p>
          <a:p>
            <a:pPr lvl="1"/>
            <a:r>
              <a:rPr lang="en-US" dirty="0"/>
              <a:t>The time between the presentation of a set of inputs to a system and the realization of the required behavior, including the ability of all associated outputs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5CC806-3D27-95D4-4346-283FF0FA7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789238"/>
            <a:ext cx="191003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461886-4428-08F4-DA17-8957A83C1CEE}"/>
              </a:ext>
            </a:extLst>
          </p:cNvPr>
          <p:cNvCxnSpPr>
            <a:cxnSpLocks/>
          </p:cNvCxnSpPr>
          <p:nvPr/>
        </p:nvCxnSpPr>
        <p:spPr>
          <a:xfrm flipH="1">
            <a:off x="4876800" y="3257550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22D6630-2AF7-D02A-E93B-5FFE24DA0E8F}"/>
              </a:ext>
            </a:extLst>
          </p:cNvPr>
          <p:cNvCxnSpPr>
            <a:cxnSpLocks/>
          </p:cNvCxnSpPr>
          <p:nvPr/>
        </p:nvCxnSpPr>
        <p:spPr>
          <a:xfrm>
            <a:off x="4876800" y="3778250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71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1E6122-10E9-2528-0D67-CFFB871F4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classes of computational devices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8D548C-2FE0-848D-ECBC-C364B9112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764" y="1557218"/>
            <a:ext cx="3201024" cy="312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2B99A6-4C2F-6C2E-FE27-7CC6EF3E3EE4}"/>
              </a:ext>
            </a:extLst>
          </p:cNvPr>
          <p:cNvSpPr txBox="1"/>
          <p:nvPr/>
        </p:nvSpPr>
        <p:spPr>
          <a:xfrm>
            <a:off x="113988" y="363855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Motherboard: full computer w/o IO devices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7442F-E7C2-F8C9-27F3-4A4915CB5933}"/>
              </a:ext>
            </a:extLst>
          </p:cNvPr>
          <p:cNvSpPr txBox="1"/>
          <p:nvPr/>
        </p:nvSpPr>
        <p:spPr>
          <a:xfrm>
            <a:off x="3048000" y="478595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CPU: </a:t>
            </a:r>
            <a:r>
              <a:rPr lang="en-US" dirty="0">
                <a:solidFill>
                  <a:schemeClr val="accent5"/>
                </a:solidFill>
              </a:rPr>
              <a:t>microprocessor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20153F-2021-70C7-0B3C-FA7BFBEAE374}"/>
              </a:ext>
            </a:extLst>
          </p:cNvPr>
          <p:cNvCxnSpPr>
            <a:cxnSpLocks/>
          </p:cNvCxnSpPr>
          <p:nvPr/>
        </p:nvCxnSpPr>
        <p:spPr>
          <a:xfrm flipH="1" flipV="1">
            <a:off x="2895600" y="4345246"/>
            <a:ext cx="304800" cy="433268"/>
          </a:xfrm>
          <a:prstGeom prst="straightConnector1">
            <a:avLst/>
          </a:prstGeom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77CB54C-4364-DD31-81C7-8D9A477C3EDD}"/>
              </a:ext>
            </a:extLst>
          </p:cNvPr>
          <p:cNvSpPr txBox="1"/>
          <p:nvPr/>
        </p:nvSpPr>
        <p:spPr>
          <a:xfrm>
            <a:off x="748553" y="1653598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E5432F-EE53-2396-F3D1-23C8E5C06115}"/>
              </a:ext>
            </a:extLst>
          </p:cNvPr>
          <p:cNvCxnSpPr>
            <a:cxnSpLocks/>
          </p:cNvCxnSpPr>
          <p:nvPr/>
        </p:nvCxnSpPr>
        <p:spPr>
          <a:xfrm>
            <a:off x="1404502" y="2022930"/>
            <a:ext cx="692834" cy="219165"/>
          </a:xfrm>
          <a:prstGeom prst="straightConnector1">
            <a:avLst/>
          </a:prstGeom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2" name="Picture 2">
            <a:extLst>
              <a:ext uri="{FF2B5EF4-FFF2-40B4-BE49-F238E27FC236}">
                <a16:creationId xmlns:a16="http://schemas.microsoft.com/office/drawing/2014/main" id="{401626B7-54B2-3401-CFD9-66DCB759D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0480" y="1861886"/>
            <a:ext cx="2762248" cy="220979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4491AF18-AA92-72A3-E515-2657222A9480}"/>
              </a:ext>
            </a:extLst>
          </p:cNvPr>
          <p:cNvSpPr txBox="1">
            <a:spLocks/>
          </p:cNvSpPr>
          <p:nvPr/>
        </p:nvSpPr>
        <p:spPr>
          <a:xfrm>
            <a:off x="6324600" y="4174677"/>
            <a:ext cx="2514600" cy="8160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5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Raspberry Pi Zero </a:t>
            </a:r>
            <a:r>
              <a:rPr lang="en-US" sz="2400" dirty="0">
                <a:solidFill>
                  <a:schemeClr val="accent5"/>
                </a:solidFill>
              </a:rPr>
              <a:t>Microcontroller</a:t>
            </a:r>
          </a:p>
        </p:txBody>
      </p:sp>
    </p:spTree>
    <p:extLst>
      <p:ext uri="{BB962C8B-B14F-4D97-AF65-F5344CB8AC3E}">
        <p14:creationId xmlns:p14="http://schemas.microsoft.com/office/powerpoint/2010/main" val="100791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/>
              <a:t>Parts of a GP Computer (Microcomputer)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DA43C6-E3D1-E919-507F-854D5EC014A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C5A604-42C4-6ADC-DEA8-8931D135F44D}"/>
              </a:ext>
            </a:extLst>
          </p:cNvPr>
          <p:cNvSpPr txBox="1"/>
          <p:nvPr/>
        </p:nvSpPr>
        <p:spPr>
          <a:xfrm>
            <a:off x="1045484" y="4691853"/>
            <a:ext cx="8189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*https://www.anigma.com/blogs/education/top-5-components-when-building-your-gaming-pc?srsltid=AfmBOoq9b5cDu-FK5HJNF2T_qbeXVUweJj9ICYqWPGnuDFjqfjDiNtGB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377770-2CB4-BBD5-F574-F2C285A52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797" y="1040993"/>
            <a:ext cx="4086405" cy="40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EE625-D664-CE7E-A39A-976BA01F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32" y="514350"/>
            <a:ext cx="3095145" cy="15174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Raspberry Pi Zero Microcontroller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AD650E7-B8FE-B7E0-493B-80F8126FF11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41440A-CF77-F6CD-2338-4467349C1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D2222D8-81DC-220F-7659-765C85D25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9620" y="209551"/>
            <a:ext cx="4776737" cy="38213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FFD794-1D1F-BBBB-7666-9DCFC823C7FE}"/>
              </a:ext>
            </a:extLst>
          </p:cNvPr>
          <p:cNvSpPr txBox="1"/>
          <p:nvPr/>
        </p:nvSpPr>
        <p:spPr>
          <a:xfrm>
            <a:off x="520233" y="2031790"/>
            <a:ext cx="3095145" cy="19991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684086">
              <a:lnSpc>
                <a:spcPct val="120000"/>
              </a:lnSpc>
              <a:spcBef>
                <a:spcPts val="749"/>
              </a:spcBef>
              <a:buClr>
                <a:schemeClr val="accent1"/>
              </a:buClr>
              <a:buSzPct val="160000"/>
            </a:pPr>
            <a:r>
              <a:rPr lang="en-US" sz="1346" kern="1200" cap="none" baseline="0">
                <a:effectLst/>
                <a:latin typeface="+mn-lt"/>
                <a:ea typeface="+mn-ea"/>
                <a:cs typeface="+mn-cs"/>
              </a:rPr>
              <a:t>*https://www.raspberrypi.com/products/raspberry-pi-zero/</a:t>
            </a:r>
          </a:p>
        </p:txBody>
      </p:sp>
    </p:spTree>
    <p:extLst>
      <p:ext uri="{BB962C8B-B14F-4D97-AF65-F5344CB8AC3E}">
        <p14:creationId xmlns:p14="http://schemas.microsoft.com/office/powerpoint/2010/main" val="374202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46348-19BA-26CC-B13A-A6CEAE0DC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ED980-13DA-1209-F852-C2AF5A10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Microcontroller  vs. Microprocessor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A331E-04BB-4CD9-2AD0-1300185574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Microcontroller: heart of an embedded system.</a:t>
            </a:r>
          </a:p>
          <a:p>
            <a:pPr lvl="1"/>
            <a:r>
              <a:rPr lang="en-US" dirty="0"/>
              <a:t>Processor includes internal memory, I/O components</a:t>
            </a:r>
          </a:p>
          <a:p>
            <a:pPr lvl="1"/>
            <a:r>
              <a:rPr lang="en-US" dirty="0"/>
              <a:t>Small circuit</a:t>
            </a:r>
          </a:p>
          <a:p>
            <a:pPr lvl="1"/>
            <a:r>
              <a:rPr lang="en-US" dirty="0"/>
              <a:t>Low cost, power</a:t>
            </a:r>
          </a:p>
          <a:p>
            <a:pPr lvl="1"/>
            <a:r>
              <a:rPr lang="en-US" dirty="0"/>
              <a:t>Typically: more registers</a:t>
            </a:r>
          </a:p>
          <a:p>
            <a:r>
              <a:rPr lang="en-US" dirty="0"/>
              <a:t>I/O: often via GPIOs</a:t>
            </a:r>
          </a:p>
          <a:p>
            <a:pPr lvl="1"/>
            <a:r>
              <a:rPr lang="en-US" dirty="0"/>
              <a:t>General Purpose Input/Output</a:t>
            </a:r>
          </a:p>
          <a:p>
            <a:pPr lvl="1"/>
            <a:r>
              <a:rPr lang="en-US" dirty="0" err="1"/>
              <a:t>Rasberry</a:t>
            </a:r>
            <a:r>
              <a:rPr lang="en-US" dirty="0"/>
              <a:t> Pi: pins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D6632-DC03-BBF7-65FE-5472A6DC6C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 of standard computer</a:t>
            </a:r>
          </a:p>
          <a:p>
            <a:pPr lvl="1"/>
            <a:r>
              <a:rPr lang="en-US" dirty="0"/>
              <a:t>Just processor</a:t>
            </a:r>
          </a:p>
          <a:p>
            <a:pPr lvl="1"/>
            <a:r>
              <a:rPr lang="en-US" dirty="0"/>
              <a:t>memory, I/O separate</a:t>
            </a:r>
          </a:p>
          <a:p>
            <a:pPr lvl="1"/>
            <a:r>
              <a:rPr lang="en-US" dirty="0"/>
              <a:t>Larger circuit</a:t>
            </a:r>
          </a:p>
          <a:p>
            <a:pPr lvl="1"/>
            <a:r>
              <a:rPr lang="en-US" dirty="0"/>
              <a:t>More power</a:t>
            </a:r>
          </a:p>
          <a:p>
            <a:r>
              <a:rPr lang="en-US" dirty="0"/>
              <a:t>Input/Output:</a:t>
            </a:r>
          </a:p>
          <a:p>
            <a:pPr lvl="1"/>
            <a:r>
              <a:rPr lang="en-US" dirty="0"/>
              <a:t>Special instructions + registers</a:t>
            </a:r>
          </a:p>
          <a:p>
            <a:pPr lvl="1"/>
            <a:r>
              <a:rPr lang="en-US" dirty="0"/>
              <a:t>Memory-mapped I/O: read/write specific memory locations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>
            <a:normAutofit/>
          </a:bodyPr>
          <a:lstStyle/>
          <a:p>
            <a:r>
              <a:rPr lang="en-US" dirty="0" err="1"/>
              <a:t>Rasbperry</a:t>
            </a:r>
            <a:r>
              <a:rPr lang="en-US" dirty="0"/>
              <a:t> Pi 4B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DF6A986-5EBD-42A2-935A-690C589EB93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5971350"/>
              </p:ext>
            </p:extLst>
          </p:nvPr>
        </p:nvGraphicFramePr>
        <p:xfrm>
          <a:off x="514350" y="1547813"/>
          <a:ext cx="4953000" cy="4290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209">
                  <a:extLst>
                    <a:ext uri="{9D8B030D-6E8A-4147-A177-3AD203B41FA5}">
                      <a16:colId xmlns:a16="http://schemas.microsoft.com/office/drawing/2014/main" val="408175597"/>
                    </a:ext>
                  </a:extLst>
                </a:gridCol>
                <a:gridCol w="3178791">
                  <a:extLst>
                    <a:ext uri="{9D8B030D-6E8A-4147-A177-3AD203B41FA5}">
                      <a16:colId xmlns:a16="http://schemas.microsoft.com/office/drawing/2014/main" val="4083649915"/>
                    </a:ext>
                  </a:extLst>
                </a:gridCol>
              </a:tblGrid>
              <a:tr h="255866">
                <a:tc>
                  <a:txBody>
                    <a:bodyPr/>
                    <a:lstStyle/>
                    <a:p>
                      <a:r>
                        <a:rPr lang="en-US" sz="1200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Model 4B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0048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 Broadcom BCM2711 64-bit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601706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ARM Cortex-A72 Quad 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516975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Processor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1.5 GHz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86001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Voltage and current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600mA @ 5V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561485"/>
                  </a:ext>
                </a:extLst>
              </a:tr>
              <a:tr h="283922">
                <a:tc>
                  <a:txBody>
                    <a:bodyPr/>
                    <a:lstStyle/>
                    <a:p>
                      <a:r>
                        <a:rPr lang="en-US" sz="1100" dirty="0"/>
                        <a:t>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 Dual Core </a:t>
                      </a:r>
                      <a:r>
                        <a:rPr lang="en-US" sz="1100" dirty="0" err="1"/>
                        <a:t>VideoCore</a:t>
                      </a:r>
                      <a:r>
                        <a:rPr lang="en-US" sz="1100" dirty="0"/>
                        <a:t> VI Multimedia Co-Processor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120271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2, 4, 8 GB SDRAM @ 900 MHz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51953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Micro SD Card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99179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GPIO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600152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USB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2x USB 2, 2x USB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40962"/>
                  </a:ext>
                </a:extLst>
              </a:tr>
              <a:tr h="255866">
                <a:tc>
                  <a:txBody>
                    <a:bodyPr/>
                    <a:lstStyle/>
                    <a:p>
                      <a:r>
                        <a:rPr lang="en-US" sz="1100" dirty="0"/>
                        <a:t>Ethernet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 10/100/1000mb Ethernet RJ45 Jack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859446"/>
                  </a:ext>
                </a:extLst>
              </a:tr>
              <a:tr h="283922">
                <a:tc>
                  <a:txBody>
                    <a:bodyPr/>
                    <a:lstStyle/>
                    <a:p>
                      <a:r>
                        <a:rPr lang="en-US" sz="1100" dirty="0"/>
                        <a:t>Wireless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 Integrated 2.4GHz and 5GHz 802.11 b/g/n/ac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675487"/>
                  </a:ext>
                </a:extLst>
              </a:tr>
              <a:tr h="283922">
                <a:tc>
                  <a:txBody>
                    <a:bodyPr/>
                    <a:lstStyle/>
                    <a:p>
                      <a:r>
                        <a:rPr lang="en-US" sz="1100" dirty="0"/>
                        <a:t>Bluetooth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 Bluetooth 5.0, Bluetooth Low Energy (BLE)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13981"/>
                  </a:ext>
                </a:extLst>
              </a:tr>
              <a:tr h="426443">
                <a:tc>
                  <a:txBody>
                    <a:bodyPr/>
                    <a:lstStyle/>
                    <a:p>
                      <a:r>
                        <a:rPr lang="en-US" sz="1100" dirty="0"/>
                        <a:t>Audio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Multi-Channel HD Audio over HDMI, Analog Stereo from 3.5mm Headphone Jack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02346"/>
                  </a:ext>
                </a:extLst>
              </a:tr>
              <a:tr h="405603">
                <a:tc>
                  <a:txBody>
                    <a:bodyPr/>
                    <a:lstStyle/>
                    <a:p>
                      <a:r>
                        <a:rPr lang="en-US" sz="1100" dirty="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2x micro HDMI ports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21730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AFEF9AF-A98B-4059-B34A-A1649808E9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20" t="18377" r="17493" b="21816"/>
          <a:stretch/>
        </p:blipFill>
        <p:spPr>
          <a:xfrm rot="5400000">
            <a:off x="5499728" y="755836"/>
            <a:ext cx="4242466" cy="274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5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D5E4-2A8B-4370-9C08-CCD1EEF8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PI HAT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B23A8-BF94-4AA6-81B0-DD25CA5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160" y="1324557"/>
            <a:ext cx="7796213" cy="2482850"/>
          </a:xfrm>
        </p:spPr>
        <p:txBody>
          <a:bodyPr>
            <a:normAutofit/>
          </a:bodyPr>
          <a:lstStyle/>
          <a:p>
            <a:r>
              <a:rPr lang="en-US" dirty="0"/>
              <a:t>“Hardware Attached on Top”</a:t>
            </a:r>
          </a:p>
          <a:p>
            <a:pPr lvl="1"/>
            <a:r>
              <a:rPr lang="en-US" dirty="0"/>
              <a:t> A HAT is an add-on board for pi that conforms to a specific set of rules that will make life easier for users.</a:t>
            </a:r>
          </a:p>
          <a:p>
            <a:pPr lvl="2"/>
            <a:r>
              <a:rPr lang="en-US" dirty="0"/>
              <a:t>Voice Recognition / Voice Processing</a:t>
            </a:r>
          </a:p>
          <a:p>
            <a:pPr lvl="2"/>
            <a:r>
              <a:rPr lang="en-US" dirty="0"/>
              <a:t>Basic GPIO</a:t>
            </a:r>
          </a:p>
          <a:p>
            <a:pPr lvl="2"/>
            <a:r>
              <a:rPr lang="en-US" dirty="0"/>
              <a:t>Accelerometer sensing</a:t>
            </a:r>
          </a:p>
          <a:p>
            <a:pPr lvl="2"/>
            <a:r>
              <a:rPr lang="en-US" dirty="0"/>
              <a:t>GPS Sensing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ED425-769A-4068-94F2-6ECFD26F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40099"/>
            <a:ext cx="2018343" cy="14684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C69620-9661-4528-9F77-A5360B7E5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171817"/>
            <a:ext cx="1648558" cy="137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AA1567-1840-4EB0-A7AE-454C9070A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081967"/>
            <a:ext cx="1981200" cy="198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CF8792-B485-49A5-A9B9-9AB504686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987137" y="1797920"/>
            <a:ext cx="1393102" cy="256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DCC9D4-13B4-47EF-8222-FE484A22E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852"/>
          <a:stretch/>
        </p:blipFill>
        <p:spPr>
          <a:xfrm rot="5400000">
            <a:off x="5573372" y="1708809"/>
            <a:ext cx="4953000" cy="1649682"/>
          </a:xfrm>
          <a:prstGeom prst="rect">
            <a:avLst/>
          </a:prstGeom>
        </p:spPr>
      </p:pic>
      <p:pic>
        <p:nvPicPr>
          <p:cNvPr id="1026" name="Picture 2" descr="Raspberry Pi Pinout Diagram">
            <a:extLst>
              <a:ext uri="{FF2B5EF4-FFF2-40B4-BE49-F238E27FC236}">
                <a16:creationId xmlns:a16="http://schemas.microsoft.com/office/drawing/2014/main" id="{8896FB38-8FC1-4BD4-93BF-F553CB62E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8"/>
          <a:stretch/>
        </p:blipFill>
        <p:spPr bwMode="auto">
          <a:xfrm>
            <a:off x="685800" y="887681"/>
            <a:ext cx="6096000" cy="329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21B2D7-2061-436C-8784-9A0AFB38D566}"/>
              </a:ext>
            </a:extLst>
          </p:cNvPr>
          <p:cNvSpPr txBox="1"/>
          <p:nvPr/>
        </p:nvSpPr>
        <p:spPr>
          <a:xfrm>
            <a:off x="1066800" y="4324350"/>
            <a:ext cx="5594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Note: </a:t>
            </a:r>
            <a:r>
              <a:rPr lang="en-US" sz="2000" b="1" u="sng" dirty="0">
                <a:solidFill>
                  <a:srgbClr val="FF0000"/>
                </a:solidFill>
              </a:rPr>
              <a:t>NEVER</a:t>
            </a:r>
            <a:r>
              <a:rPr lang="en-US" sz="1600" b="1" dirty="0"/>
              <a:t> connect a voltage greater than 3.3V to any GPIO pin on the Raspberry Pi!  It will damage the hardware!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9E2F44-4B8F-3BAF-8AB3-16CC61D0CFD3}"/>
              </a:ext>
            </a:extLst>
          </p:cNvPr>
          <p:cNvSpPr txBox="1"/>
          <p:nvPr/>
        </p:nvSpPr>
        <p:spPr>
          <a:xfrm>
            <a:off x="381000" y="140553"/>
            <a:ext cx="4021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Raspberry Pi Components</a:t>
            </a:r>
          </a:p>
        </p:txBody>
      </p:sp>
    </p:spTree>
    <p:extLst>
      <p:ext uri="{BB962C8B-B14F-4D97-AF65-F5344CB8AC3E}">
        <p14:creationId xmlns:p14="http://schemas.microsoft.com/office/powerpoint/2010/main" val="129789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DE39-B6D7-731B-26BD-E00AD82FB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Balloons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BB7A3-2124-4F27-CFBB-03E78E11D3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r>
              <a:rPr lang="en-US" dirty="0"/>
              <a:t>Imagine a balloon filled with water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Imagine a balloon filled with hydrogen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0B653-9EB9-9031-C792-FEA878E26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907772"/>
            <a:ext cx="2971800" cy="376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>
            <a:normAutofit/>
          </a:bodyPr>
          <a:lstStyle/>
          <a:p>
            <a:r>
              <a:rPr lang="en-US" dirty="0"/>
              <a:t>Introduction to schematics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14351" y="1644398"/>
            <a:ext cx="7796030" cy="2908552"/>
          </a:xfrm>
        </p:spPr>
        <p:txBody>
          <a:bodyPr>
            <a:normAutofit/>
          </a:bodyPr>
          <a:lstStyle/>
          <a:p>
            <a:r>
              <a:rPr lang="en-US" dirty="0"/>
              <a:t>Resistor</a:t>
            </a:r>
          </a:p>
          <a:p>
            <a:endParaRPr lang="en-US" dirty="0"/>
          </a:p>
          <a:p>
            <a:r>
              <a:rPr lang="en-US" dirty="0"/>
              <a:t>Switch</a:t>
            </a:r>
          </a:p>
          <a:p>
            <a:endParaRPr lang="en-US" dirty="0"/>
          </a:p>
          <a:p>
            <a:r>
              <a:rPr lang="en-US" dirty="0"/>
              <a:t>Ground</a:t>
            </a:r>
          </a:p>
          <a:p>
            <a:endParaRPr lang="en-US" dirty="0"/>
          </a:p>
          <a:p>
            <a:r>
              <a:rPr lang="en-US" dirty="0"/>
              <a:t>LED</a:t>
            </a:r>
          </a:p>
        </p:txBody>
      </p:sp>
      <p:pic>
        <p:nvPicPr>
          <p:cNvPr id="12290" name="Picture 2" descr="[Schematic Symbol]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61631" y="1497054"/>
            <a:ext cx="685800" cy="514352"/>
          </a:xfrm>
          <a:prstGeom prst="rect">
            <a:avLst/>
          </a:prstGeom>
          <a:noFill/>
        </p:spPr>
      </p:pic>
      <p:pic>
        <p:nvPicPr>
          <p:cNvPr id="12292" name="Picture 4" descr="[Schematic Symbol]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85431" y="3098674"/>
            <a:ext cx="762000" cy="571502"/>
          </a:xfrm>
          <a:prstGeom prst="rect">
            <a:avLst/>
          </a:prstGeom>
          <a:noFill/>
        </p:spPr>
      </p:pic>
      <p:pic>
        <p:nvPicPr>
          <p:cNvPr id="12294" name="Picture 6" descr="[Schematic Symbol]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19400" y="3088388"/>
            <a:ext cx="762000" cy="571502"/>
          </a:xfrm>
          <a:prstGeom prst="rect">
            <a:avLst/>
          </a:prstGeom>
          <a:noFill/>
        </p:spPr>
      </p:pic>
      <p:pic>
        <p:nvPicPr>
          <p:cNvPr id="12296" name="Picture 8" descr="[Schematic Symbol]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85431" y="2269289"/>
            <a:ext cx="762000" cy="571502"/>
          </a:xfrm>
          <a:prstGeom prst="rect">
            <a:avLst/>
          </a:prstGeom>
          <a:noFill/>
        </p:spPr>
      </p:pic>
      <p:pic>
        <p:nvPicPr>
          <p:cNvPr id="12298" name="Picture 10" descr="[Schematic Symbol]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95600" y="2195328"/>
            <a:ext cx="860615" cy="64546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CF8202-9E66-4327-86F9-4E1E3D1278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86200" y="3409950"/>
            <a:ext cx="3064141" cy="1571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059B64-3830-67FF-BB6F-91805DF0DFA4}"/>
              </a:ext>
            </a:extLst>
          </p:cNvPr>
          <p:cNvSpPr txBox="1"/>
          <p:nvPr/>
        </p:nvSpPr>
        <p:spPr>
          <a:xfrm>
            <a:off x="5689967" y="1594729"/>
            <a:ext cx="2626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Language of circuits</a:t>
            </a:r>
          </a:p>
          <a:p>
            <a:pPr marL="285750" indent="-285750">
              <a:buFontTx/>
              <a:buChar char="-"/>
            </a:pPr>
            <a:r>
              <a:rPr lang="en-US" dirty="0"/>
              <a:t>Helpful to understand GPIO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21820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0167-6DF0-4AD1-9047-C5F470F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Definitions: common resister uses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3898B8-0281-4738-B6A8-B08C910067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>
            <a:normAutofit/>
          </a:bodyPr>
          <a:lstStyle/>
          <a:p>
            <a:r>
              <a:rPr lang="en-US" dirty="0"/>
              <a:t>Pull up resistor</a:t>
            </a:r>
          </a:p>
          <a:p>
            <a:pPr lvl="1"/>
            <a:r>
              <a:rPr lang="en-US" dirty="0"/>
              <a:t>Ensures wire is pulled to high logical level (“1”) if no input signal</a:t>
            </a:r>
          </a:p>
          <a:p>
            <a:r>
              <a:rPr lang="en-US" dirty="0"/>
              <a:t>Pull down Resistor</a:t>
            </a:r>
          </a:p>
          <a:p>
            <a:pPr lvl="1"/>
            <a:r>
              <a:rPr lang="en-US" dirty="0"/>
              <a:t>Wire pulled to low logical level (“0”) if no input signal</a:t>
            </a:r>
          </a:p>
          <a:p>
            <a:r>
              <a:rPr lang="en-US" dirty="0"/>
              <a:t>Dropping resistor</a:t>
            </a:r>
          </a:p>
          <a:p>
            <a:pPr lvl="1"/>
            <a:r>
              <a:rPr lang="en-US" dirty="0"/>
              <a:t>In series with device to reduce the current flow</a:t>
            </a:r>
          </a:p>
          <a:p>
            <a:pPr lvl="1"/>
            <a:r>
              <a:rPr lang="en-US" dirty="0"/>
              <a:t>Imagine it as “burning off” the extra current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9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0232" y="514350"/>
            <a:ext cx="3095145" cy="1517439"/>
          </a:xfrm>
        </p:spPr>
        <p:txBody>
          <a:bodyPr anchor="b">
            <a:normAutofit/>
          </a:bodyPr>
          <a:lstStyle/>
          <a:p>
            <a:r>
              <a:rPr lang="en-US" dirty="0"/>
              <a:t>A simple input circuit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2BDB72-4B2D-3B01-1E77-9E54A43E2F1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566E46-2C77-25D2-1408-39D5C7B79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291FAB-1F2B-4566-8F58-04527DD14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621" y="514351"/>
            <a:ext cx="4361736" cy="3516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145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0232" y="514350"/>
            <a:ext cx="3095145" cy="1517439"/>
          </a:xfrm>
        </p:spPr>
        <p:txBody>
          <a:bodyPr anchor="b">
            <a:normAutofit/>
          </a:bodyPr>
          <a:lstStyle/>
          <a:p>
            <a:r>
              <a:rPr lang="en-US" dirty="0"/>
              <a:t>A solution?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91B9A3B-A99F-6F0E-6906-904838768C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84C367F-D1EF-20FE-48FB-BC61B05F1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C0A89B-9222-4F34-BD17-61911902B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002" y="514351"/>
            <a:ext cx="3208974" cy="3516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486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0232" y="514350"/>
            <a:ext cx="3095145" cy="1517439"/>
          </a:xfrm>
        </p:spPr>
        <p:txBody>
          <a:bodyPr anchor="b">
            <a:normAutofit/>
          </a:bodyPr>
          <a:lstStyle/>
          <a:p>
            <a:r>
              <a:rPr lang="en-US" dirty="0"/>
              <a:t>A good solution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4F1382-EA91-36E1-5914-560CAFFB8D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909CBFE-22D1-EF64-EA37-1FCDC5B4B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21CFDA-0B9C-4DCD-A940-E3E44852A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262" y="514351"/>
            <a:ext cx="2004455" cy="35165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352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0232" y="514350"/>
            <a:ext cx="3095145" cy="1517439"/>
          </a:xfrm>
        </p:spPr>
        <p:txBody>
          <a:bodyPr anchor="b">
            <a:normAutofit/>
          </a:bodyPr>
          <a:lstStyle/>
          <a:p>
            <a:r>
              <a:rPr lang="en-US" dirty="0"/>
              <a:t>Another good solution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BBA5A9-4C7A-0C69-BFAA-B503FC3F98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687AE9-23CA-9120-CC0E-5B7E1FB94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3AD567-AF8B-4E6F-8358-F1260CF4C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96228"/>
            <a:ext cx="2209800" cy="4036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776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04143-DE55-401D-837C-CF328D94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Example – Think about these questions for a moment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92003F-FA79-452A-98B2-3025DCB51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657350"/>
            <a:ext cx="4164111" cy="2819400"/>
          </a:xfrm>
          <a:prstGeom prst="rect">
            <a:avLst/>
          </a:prstGeom>
          <a:noFill/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8FC1C98-0BE9-4C97-A6D0-77C801793333}"/>
              </a:ext>
            </a:extLst>
          </p:cNvPr>
          <p:cNvSpPr txBox="1">
            <a:spLocks/>
          </p:cNvSpPr>
          <p:nvPr/>
        </p:nvSpPr>
        <p:spPr>
          <a:xfrm>
            <a:off x="4724400" y="1693164"/>
            <a:ext cx="4038600" cy="2783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800" dirty="0"/>
              <a:t>What will be the input value if the switch is pressed?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800" dirty="0"/>
              <a:t>What will be the input value if the switch is released?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800" dirty="0"/>
              <a:t>What type of resistor (R2) is this?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800" dirty="0"/>
              <a:t>How would you make the light turn on?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4175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04143-DE55-401D-837C-CF328D94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Answers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8FC1C98-0BE9-4C97-A6D0-77C801793333}"/>
              </a:ext>
            </a:extLst>
          </p:cNvPr>
          <p:cNvSpPr txBox="1">
            <a:spLocks/>
          </p:cNvSpPr>
          <p:nvPr/>
        </p:nvSpPr>
        <p:spPr>
          <a:xfrm>
            <a:off x="174929" y="1504950"/>
            <a:ext cx="4895850" cy="3505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What will be the input value if the switch is pressed?</a:t>
            </a:r>
          </a:p>
          <a:p>
            <a:pPr lvl="1"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The value on GPIO16 will be a 1 if the switch is pressed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What will be the input value if the switch is released?</a:t>
            </a:r>
          </a:p>
          <a:p>
            <a:pPr lvl="1"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The value on GPIO 16 will be a 0 if the switch is released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What type of resistor (R2) is this?</a:t>
            </a:r>
          </a:p>
          <a:p>
            <a:pPr lvl="1"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Resistor R2 is a pull-down resistor, because it “pulls” the input pin down to ground when the switch is not pressed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How would you make the light turn on?</a:t>
            </a:r>
          </a:p>
          <a:p>
            <a:pPr lvl="1"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r>
              <a:rPr lang="en-US" sz="1600" dirty="0"/>
              <a:t>To turn on L1, the software would write a value of 0 to GPIO 6’s value file</a:t>
            </a:r>
          </a:p>
          <a:p>
            <a:pPr indent="-171022" defTabSz="684086">
              <a:lnSpc>
                <a:spcPct val="110000"/>
              </a:lnSpc>
              <a:buClr>
                <a:schemeClr val="accent1"/>
              </a:buClr>
              <a:buSzPct val="160000"/>
            </a:pP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92003F-FA79-452A-98B2-3025DCB51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168" y="1885950"/>
            <a:ext cx="3814903" cy="2327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85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DA4F1-BE0C-4D6E-96C3-12C3693561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99388" y="274954"/>
            <a:ext cx="2057400" cy="849311"/>
          </a:xfrm>
        </p:spPr>
        <p:txBody>
          <a:bodyPr>
            <a:normAutofit fontScale="90000"/>
          </a:bodyPr>
          <a:lstStyle/>
          <a:p>
            <a:r>
              <a:rPr lang="en-US" dirty="0"/>
              <a:t>Pi HAT Design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20BA49-7FB1-49AA-9AA5-4E499AB99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51777"/>
            <a:ext cx="5252018" cy="4736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A93F03-36A5-47FF-A16D-C8667D7D0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428133" y="2249877"/>
            <a:ext cx="3547110" cy="19288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9BD254-C925-4671-B4B0-BF23C32453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53" t="2672" r="17905" b="1974"/>
          <a:stretch/>
        </p:blipFill>
        <p:spPr>
          <a:xfrm>
            <a:off x="2574036" y="1854604"/>
            <a:ext cx="685800" cy="271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3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C72BC-F8FD-405A-9DF1-FDDD43E861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285750"/>
            <a:ext cx="1828800" cy="16764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Our GPIO Library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94ADC5-409F-47DD-A55C-23354B65F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85750"/>
            <a:ext cx="70104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243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961CD1-06A6-8E2D-94A5-4903BEA8E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86298"/>
            <a:ext cx="6583840" cy="49709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ED5B70-821B-99D1-4C96-DE4589DA1B0E}"/>
              </a:ext>
            </a:extLst>
          </p:cNvPr>
          <p:cNvSpPr txBox="1"/>
          <p:nvPr/>
        </p:nvSpPr>
        <p:spPr>
          <a:xfrm>
            <a:off x="152400" y="895350"/>
            <a:ext cx="1752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Startup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Parse arguments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 priority for timer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no page faults at runtime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 scheduler type</a:t>
            </a:r>
          </a:p>
        </p:txBody>
      </p:sp>
    </p:spTree>
    <p:extLst>
      <p:ext uri="{BB962C8B-B14F-4D97-AF65-F5344CB8AC3E}">
        <p14:creationId xmlns:p14="http://schemas.microsoft.com/office/powerpoint/2010/main" val="2067193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A78AE-B643-8C8A-3D3C-699328520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71475"/>
            <a:ext cx="6658033" cy="4400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9BFF47-9FEA-2A75-1D60-7E0943FC0C30}"/>
              </a:ext>
            </a:extLst>
          </p:cNvPr>
          <p:cNvSpPr txBox="1"/>
          <p:nvPr/>
        </p:nvSpPr>
        <p:spPr>
          <a:xfrm>
            <a:off x="152400" y="971550"/>
            <a:ext cx="1752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 out number of passes</a:t>
            </a:r>
          </a:p>
          <a:p>
            <a:endParaRPr lang="en-US" dirty="0"/>
          </a:p>
          <a:p>
            <a:r>
              <a:rPr lang="en-US" dirty="0"/>
              <a:t>Main loop: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Repeat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89BBF-405D-DC0C-E5DA-A69159EA61CE}"/>
              </a:ext>
            </a:extLst>
          </p:cNvPr>
          <p:cNvSpPr txBox="1"/>
          <p:nvPr/>
        </p:nvSpPr>
        <p:spPr>
          <a:xfrm>
            <a:off x="6133253" y="1885950"/>
            <a:ext cx="16764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Would want to create domain operations to do this…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C50E01A-1051-1094-880F-AC7F66C01C84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638800" y="2209116"/>
            <a:ext cx="494453" cy="5783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52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2CC7-AFFD-6259-219A-CB40A5BC8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2622C-70F7-19DF-6CC4-47CF1D755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Microprocessor vs. microcontroller</a:t>
            </a:r>
          </a:p>
          <a:p>
            <a:pPr lvl="1"/>
            <a:r>
              <a:rPr lang="en-US" dirty="0"/>
              <a:t>Microcontrollers have simpler design, lower power, cheaper</a:t>
            </a:r>
          </a:p>
          <a:p>
            <a:pPr lvl="1"/>
            <a:r>
              <a:rPr lang="en-US" dirty="0"/>
              <a:t>Microprocessor: heart of standard computer</a:t>
            </a:r>
          </a:p>
          <a:p>
            <a:r>
              <a:rPr lang="en-US" dirty="0"/>
              <a:t>Elements of Rasbery Pi with the HAT</a:t>
            </a:r>
          </a:p>
          <a:p>
            <a:r>
              <a:rPr lang="en-US" dirty="0"/>
              <a:t>Circuit-level explanation of why </a:t>
            </a:r>
            <a:r>
              <a:rPr lang="en-US" dirty="0" err="1"/>
              <a:t>PiHAT</a:t>
            </a:r>
            <a:r>
              <a:rPr lang="en-US" dirty="0"/>
              <a:t> diodes use 0 for light on</a:t>
            </a:r>
          </a:p>
          <a:p>
            <a:r>
              <a:rPr lang="en-US" dirty="0"/>
              <a:t>Code to flash </a:t>
            </a:r>
            <a:r>
              <a:rPr lang="en-US"/>
              <a:t>a light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441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-background-hasker-presentation" id="{1577FF19-119C-D341-8420-453FB74959AD}" vid="{F6E06238-5418-F24E-ADE0-7239319DCD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swe2710-presentation</Template>
  <TotalTime>4316</TotalTime>
  <Words>880</Words>
  <Application>Microsoft Macintosh PowerPoint</Application>
  <PresentationFormat>On-screen Show (16:9)</PresentationFormat>
  <Paragraphs>154</Paragraphs>
  <Slides>23</Slides>
  <Notes>4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Corbel</vt:lpstr>
      <vt:lpstr>Depth</vt:lpstr>
      <vt:lpstr>GPIO Hardware</vt:lpstr>
      <vt:lpstr>Response Time</vt:lpstr>
      <vt:lpstr>2 classes of computational devices</vt:lpstr>
      <vt:lpstr>Parts of a GP Computer (Microcomputer)</vt:lpstr>
      <vt:lpstr>Raspberry Pi Zero Microcontroller</vt:lpstr>
      <vt:lpstr>Microcontroller  vs. Microprocessor</vt:lpstr>
      <vt:lpstr>Rasbperry Pi 4B</vt:lpstr>
      <vt:lpstr>PI HAT</vt:lpstr>
      <vt:lpstr>PowerPoint Presentation</vt:lpstr>
      <vt:lpstr>Balloons </vt:lpstr>
      <vt:lpstr>Introduction to schematics</vt:lpstr>
      <vt:lpstr>Definitions: common resister uses  </vt:lpstr>
      <vt:lpstr>A simple input circuit</vt:lpstr>
      <vt:lpstr>A solution?</vt:lpstr>
      <vt:lpstr>A good solution</vt:lpstr>
      <vt:lpstr>Another good solution</vt:lpstr>
      <vt:lpstr>Example – Think about these questions for a moment</vt:lpstr>
      <vt:lpstr>Answers</vt:lpstr>
      <vt:lpstr>Pi HAT Design</vt:lpstr>
      <vt:lpstr>Our GPIO Library</vt:lpstr>
      <vt:lpstr>PowerPoint Presentation</vt:lpstr>
      <vt:lpstr>PowerPoint Presentation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Rob Hasker</cp:lastModifiedBy>
  <cp:revision>102</cp:revision>
  <dcterms:created xsi:type="dcterms:W3CDTF">2006-08-16T00:00:00Z</dcterms:created>
  <dcterms:modified xsi:type="dcterms:W3CDTF">2026-09-21T12:45:52Z</dcterms:modified>
</cp:coreProperties>
</file>