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5"/>
  </p:notesMasterIdLst>
  <p:sldIdLst>
    <p:sldId id="258" r:id="rId2"/>
    <p:sldId id="259" r:id="rId3"/>
    <p:sldId id="314" r:id="rId4"/>
    <p:sldId id="266" r:id="rId5"/>
    <p:sldId id="261" r:id="rId6"/>
    <p:sldId id="262" r:id="rId7"/>
    <p:sldId id="265" r:id="rId8"/>
    <p:sldId id="324" r:id="rId9"/>
    <p:sldId id="268" r:id="rId10"/>
    <p:sldId id="269" r:id="rId11"/>
    <p:sldId id="326" r:id="rId12"/>
    <p:sldId id="325" r:id="rId13"/>
    <p:sldId id="323" r:id="rId14"/>
  </p:sldIdLst>
  <p:sldSz cx="9144000" cy="5143500" type="screen16x9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illing, Dr. Walter" initials="SDW" lastIdx="0" clrIdx="0">
    <p:extLst>
      <p:ext uri="{19B8F6BF-5375-455C-9EA6-DF929625EA0E}">
        <p15:presenceInfo xmlns:p15="http://schemas.microsoft.com/office/powerpoint/2012/main" userId="Schilling, Dr. Wal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25"/>
    <p:restoredTop sz="83541" autoAdjust="0"/>
  </p:normalViewPr>
  <p:slideViewPr>
    <p:cSldViewPr>
      <p:cViewPr varScale="1">
        <p:scale>
          <a:sx n="139" d="100"/>
          <a:sy n="139" d="100"/>
        </p:scale>
        <p:origin x="1096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9-11T00:31:40.531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5FB6D-2FA2-46CA-9E8A-855843ED41D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8ACA6-37D2-4450-9E31-1ADD6AB7F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6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GPIO Pinouts</a:t>
            </a:r>
            <a:br>
              <a:rPr lang="en-US" dirty="0"/>
            </a:br>
            <a:r>
              <a:rPr lang="en-US" dirty="0"/>
              <a:t>(https://</a:t>
            </a:r>
            <a:r>
              <a:rPr lang="en-US" dirty="0" err="1"/>
              <a:t>www.raspberrypi.org</a:t>
            </a:r>
            <a:r>
              <a:rPr lang="en-US" dirty="0"/>
              <a:t>/documentation/usage/</a:t>
            </a:r>
            <a:r>
              <a:rPr lang="en-US" dirty="0" err="1"/>
              <a:t>gpio</a:t>
            </a:r>
            <a:r>
              <a:rPr lang="en-US" dirty="0"/>
              <a:t>/)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ecg</a:t>
            </a:r>
            <a:endParaRPr lang="en-US"/>
          </a:p>
          <a:p>
            <a:r>
              <a:rPr lang="en-US"/>
              <a:t>start</a:t>
            </a:r>
            <a:r>
              <a:rPr lang="en-US" dirty="0"/>
              <a:t>: p wave, atrial contraction is the peak </a:t>
            </a:r>
          </a:p>
          <a:p>
            <a:r>
              <a:rPr lang="en-US" dirty="0"/>
              <a:t>the large spike is the “</a:t>
            </a:r>
            <a:r>
              <a:rPr lang="en-US" dirty="0" err="1"/>
              <a:t>qrs</a:t>
            </a:r>
            <a:r>
              <a:rPr lang="en-US" dirty="0"/>
              <a:t>” complex: q is the start, r is the peak, s is the end: this is the electrical impulse that drives ventricular contraction</a:t>
            </a:r>
          </a:p>
          <a:p>
            <a:r>
              <a:rPr lang="en-US" dirty="0" err="1"/>
              <a:t>theis</a:t>
            </a:r>
            <a:r>
              <a:rPr lang="en-US" dirty="0"/>
              <a:t> is followed by the t wave, which is the heart repolarizing (its an electrical signal, it has to go back to neutral to allow the next pulse)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02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it looks like without any extra load on the PI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58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making </a:t>
            </a:r>
            <a:r>
              <a:rPr lang="en-US" dirty="0" err="1"/>
              <a:t>cpu</a:t>
            </a:r>
            <a:r>
              <a:rPr lang="en-US" dirty="0"/>
              <a:t> busy: 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astrophys</a:t>
            </a:r>
            <a:r>
              <a:rPr lang="en-US" dirty="0"/>
              <a:t>/busy-</a:t>
            </a:r>
            <a:r>
              <a:rPr lang="en-US" dirty="0" err="1"/>
              <a:t>cpu</a:t>
            </a:r>
            <a:r>
              <a:rPr lang="en-US" dirty="0"/>
              <a:t>-and-mem</a:t>
            </a:r>
          </a:p>
          <a:p>
            <a:r>
              <a:rPr lang="en-US" dirty="0"/>
              <a:t>(installed using README steps; did not need more libraries)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 arguments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5 500 (4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cpus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5 gig RAM, 500 seconds)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Command to blink lights: python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blinkLight.py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6 15 300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7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3348021"/>
            <a:ext cx="6858000" cy="1231118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solidFill>
                  <a:schemeClr val="tx1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43000" y="2632472"/>
            <a:ext cx="6858000" cy="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281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1369219"/>
            <a:ext cx="767535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23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3348021"/>
            <a:ext cx="6858000" cy="1231118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2770256"/>
            <a:ext cx="6858000" cy="565519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15553" y="3426017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347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369219"/>
            <a:ext cx="3768912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369219"/>
            <a:ext cx="377547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744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260872"/>
            <a:ext cx="3768912" cy="617934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1878806"/>
            <a:ext cx="3768912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260872"/>
            <a:ext cx="3776661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1878806"/>
            <a:ext cx="3776661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582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71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98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857" y="810090"/>
            <a:ext cx="4629150" cy="39929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25755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0316" y="1538107"/>
            <a:ext cx="2958703" cy="9886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932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0569"/>
            <a:ext cx="4629150" cy="410405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32167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0316" y="1538107"/>
            <a:ext cx="2958703" cy="9886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389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75370"/>
            <a:ext cx="7886700" cy="614516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9841" y="740569"/>
            <a:ext cx="7886700" cy="253480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889887"/>
            <a:ext cx="7885509" cy="511854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7191" y="4733925"/>
            <a:ext cx="429290" cy="273844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58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2650758"/>
          </a:xfrm>
        </p:spPr>
        <p:txBody>
          <a:bodyPr anchor="ctr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367049"/>
            <a:ext cx="7885509" cy="112637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0845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273844"/>
            <a:ext cx="6977064" cy="2244678"/>
          </a:xfrm>
        </p:spPr>
        <p:txBody>
          <a:bodyPr anchor="ctr"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3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3376297"/>
            <a:ext cx="7884318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968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45226"/>
            <a:ext cx="7886700" cy="1883876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37936"/>
            <a:ext cx="7885509" cy="855483"/>
          </a:xfrm>
        </p:spPr>
        <p:txBody>
          <a:bodyPr anchor="t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9987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414462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1928812"/>
            <a:ext cx="2195513" cy="2940844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414462"/>
            <a:ext cx="2202181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1928813"/>
            <a:ext cx="2210096" cy="2940843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414462"/>
            <a:ext cx="2199085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1928812"/>
            <a:ext cx="2199085" cy="294084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9893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4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3655323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5853241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09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861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543675" y="273843"/>
            <a:ext cx="0" cy="4358879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843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73562" y="4318000"/>
            <a:ext cx="2838450" cy="37385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SWE4211 Real Time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57191" y="4733925"/>
            <a:ext cx="429290" cy="273844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68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8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1"/>
            <a:ext cx="4038600" cy="1641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6322"/>
            <a:ext cx="4038600" cy="1641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905000" y="4686300"/>
            <a:ext cx="1828800" cy="3429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810000" y="4686300"/>
            <a:ext cx="3733800" cy="342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SWE4211 Real Time Systems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620000" y="4682729"/>
            <a:ext cx="10668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97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369219"/>
            <a:ext cx="7675350" cy="350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3717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40" r:id="rId1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4.emf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57350" y="3348021"/>
            <a:ext cx="6858000" cy="1231118"/>
          </a:xfrm>
        </p:spPr>
        <p:txBody>
          <a:bodyPr>
            <a:normAutofit/>
          </a:bodyPr>
          <a:lstStyle/>
          <a:p>
            <a:r>
              <a:rPr lang="en-US" dirty="0"/>
              <a:t>Oscilloscopes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657349" y="2770782"/>
            <a:ext cx="6858000" cy="565519"/>
          </a:xfrm>
        </p:spPr>
        <p:txBody>
          <a:bodyPr>
            <a:normAutofit/>
          </a:bodyPr>
          <a:lstStyle/>
          <a:p>
            <a:r>
              <a:rPr lang="en-US" dirty="0"/>
              <a:t>SWE4211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66CA5F-318C-B3C2-658C-6B1D499C69D7}"/>
              </a:ext>
            </a:extLst>
          </p:cNvPr>
          <p:cNvSpPr txBox="1"/>
          <p:nvPr/>
        </p:nvSpPr>
        <p:spPr>
          <a:xfrm>
            <a:off x="4419600" y="361950"/>
            <a:ext cx="44502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Explain the meaning of horizontal scaling on an oscilloscope.</a:t>
            </a:r>
          </a:p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Understand the meaning of vertical scaling on an oscilloscope.</a:t>
            </a:r>
          </a:p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Understand the relationship between frequency and period.</a:t>
            </a:r>
          </a:p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Use an oscilloscope to measure the period and frequency of a signal</a:t>
            </a:r>
          </a:p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Use an oscilloscope to measure the offset between two signals</a:t>
            </a:r>
          </a:p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Use an oscilloscope to measure latency.</a:t>
            </a:r>
          </a:p>
        </p:txBody>
      </p:sp>
    </p:spTree>
    <p:extLst>
      <p:ext uri="{BB962C8B-B14F-4D97-AF65-F5344CB8AC3E}">
        <p14:creationId xmlns:p14="http://schemas.microsoft.com/office/powerpoint/2010/main" val="2346179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14351" y="1547547"/>
            <a:ext cx="7796030" cy="2483392"/>
          </a:xfrm>
        </p:spPr>
        <p:txBody>
          <a:bodyPr>
            <a:normAutofit/>
          </a:bodyPr>
          <a:lstStyle/>
          <a:p>
            <a:r>
              <a:rPr lang="en-US" dirty="0"/>
              <a:t>Explain how to blink an LED using a shell script</a:t>
            </a:r>
          </a:p>
          <a:p>
            <a:r>
              <a:rPr lang="en-US" dirty="0"/>
              <a:t>Explain the meaning of horizontal scaling on an oscilloscope.</a:t>
            </a:r>
          </a:p>
          <a:p>
            <a:r>
              <a:rPr lang="en-US" dirty="0"/>
              <a:t>Understand the meaning of vertical scaling on an oscilloscope.</a:t>
            </a:r>
          </a:p>
          <a:p>
            <a:r>
              <a:rPr lang="en-US" dirty="0"/>
              <a:t>Understand the relationship between frequency and period.</a:t>
            </a:r>
          </a:p>
          <a:p>
            <a:r>
              <a:rPr lang="en-US" dirty="0"/>
              <a:t>Explain how to measure the CPU utilization of task on your raspberry PI.</a:t>
            </a:r>
          </a:p>
        </p:txBody>
      </p:sp>
    </p:spTree>
    <p:extLst>
      <p:ext uri="{BB962C8B-B14F-4D97-AF65-F5344CB8AC3E}">
        <p14:creationId xmlns:p14="http://schemas.microsoft.com/office/powerpoint/2010/main" val="145447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F034B-C922-404C-B9A6-0F08B0F6AE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588"/>
            <a:ext cx="3409950" cy="838200"/>
          </a:xfrm>
        </p:spPr>
        <p:txBody>
          <a:bodyPr>
            <a:normAutofit/>
          </a:bodyPr>
          <a:lstStyle/>
          <a:p>
            <a:r>
              <a:rPr lang="en-US" dirty="0"/>
              <a:t>GPIO Pinouts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AD3328-A9F1-475F-9B2A-4BE71D58A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839788"/>
            <a:ext cx="7034322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90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58D66-E6D9-4158-BCCB-FB5C118DFA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-95250"/>
            <a:ext cx="2286000" cy="1752600"/>
          </a:xfrm>
        </p:spPr>
        <p:txBody>
          <a:bodyPr/>
          <a:lstStyle/>
          <a:p>
            <a:r>
              <a:rPr lang="en-US" dirty="0"/>
              <a:t>What is this?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0F7E92-9ADA-440A-9617-19389C8DD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74638"/>
            <a:ext cx="5874966" cy="45942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7EBA8B-2FB2-D765-ECFF-DCCAD7E734E6}"/>
              </a:ext>
            </a:extLst>
          </p:cNvPr>
          <p:cNvSpPr txBox="1"/>
          <p:nvPr/>
        </p:nvSpPr>
        <p:spPr>
          <a:xfrm>
            <a:off x="5476298" y="2564774"/>
            <a:ext cx="2067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 wave</a:t>
            </a:r>
          </a:p>
          <a:p>
            <a:r>
              <a:rPr lang="en-US" dirty="0"/>
              <a:t>(start)</a:t>
            </a:r>
          </a:p>
          <a:p>
            <a:r>
              <a:rPr lang="en-US" dirty="0"/>
              <a:t>atrial contraction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4025609-160D-A270-1E5D-C432769336AA}"/>
              </a:ext>
            </a:extLst>
          </p:cNvPr>
          <p:cNvSpPr/>
          <p:nvPr/>
        </p:nvSpPr>
        <p:spPr>
          <a:xfrm>
            <a:off x="6324600" y="907018"/>
            <a:ext cx="273756" cy="2045732"/>
          </a:xfrm>
          <a:prstGeom prst="ellipse">
            <a:avLst/>
          </a:prstGeom>
          <a:noFill/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A53AAD-EC90-4D5F-F43A-5A3D843C1D16}"/>
              </a:ext>
            </a:extLst>
          </p:cNvPr>
          <p:cNvSpPr txBox="1"/>
          <p:nvPr/>
        </p:nvSpPr>
        <p:spPr>
          <a:xfrm>
            <a:off x="6527181" y="463881"/>
            <a:ext cx="2643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qrs</a:t>
            </a:r>
            <a:r>
              <a:rPr lang="en-US" dirty="0"/>
              <a:t> complex</a:t>
            </a:r>
          </a:p>
          <a:p>
            <a:r>
              <a:rPr lang="en-US" dirty="0"/>
              <a:t>(ventricular contraction)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942D336-2704-E458-2A11-4023FC26AD01}"/>
              </a:ext>
            </a:extLst>
          </p:cNvPr>
          <p:cNvSpPr/>
          <p:nvPr/>
        </p:nvSpPr>
        <p:spPr>
          <a:xfrm>
            <a:off x="6715308" y="1814032"/>
            <a:ext cx="576861" cy="777529"/>
          </a:xfrm>
          <a:prstGeom prst="ellipse">
            <a:avLst/>
          </a:prstGeom>
          <a:noFill/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125937-40AA-87D1-C1E3-0D90AE79AC44}"/>
              </a:ext>
            </a:extLst>
          </p:cNvPr>
          <p:cNvSpPr txBox="1"/>
          <p:nvPr/>
        </p:nvSpPr>
        <p:spPr>
          <a:xfrm>
            <a:off x="6782986" y="2592117"/>
            <a:ext cx="206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 wave: repolarizing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DE3605B-9865-FC17-13C0-BFAC183F29E8}"/>
              </a:ext>
            </a:extLst>
          </p:cNvPr>
          <p:cNvSpPr/>
          <p:nvPr/>
        </p:nvSpPr>
        <p:spPr>
          <a:xfrm>
            <a:off x="5964936" y="2202797"/>
            <a:ext cx="390708" cy="429165"/>
          </a:xfrm>
          <a:prstGeom prst="ellipse">
            <a:avLst/>
          </a:prstGeom>
          <a:noFill/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6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04800" y="120302"/>
            <a:ext cx="6019800" cy="857250"/>
          </a:xfrm>
        </p:spPr>
        <p:txBody>
          <a:bodyPr anchor="ctr">
            <a:normAutofit/>
          </a:bodyPr>
          <a:lstStyle/>
          <a:p>
            <a:r>
              <a:rPr lang="en-US" dirty="0"/>
              <a:t>What is an oscilloscope?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1208307" y="1065213"/>
            <a:ext cx="5486399" cy="1387475"/>
          </a:xfrm>
        </p:spPr>
        <p:txBody>
          <a:bodyPr anchor="ctr">
            <a:normAutofit/>
          </a:bodyPr>
          <a:lstStyle/>
          <a:p>
            <a:r>
              <a:rPr lang="en-US" altLang="ko-KR" dirty="0"/>
              <a:t>A graph-displaying device of electrical signal</a:t>
            </a:r>
          </a:p>
          <a:p>
            <a:pPr lvl="1"/>
            <a:r>
              <a:rPr lang="en-US" altLang="ko-KR" dirty="0"/>
              <a:t>X axis: Time</a:t>
            </a:r>
          </a:p>
          <a:p>
            <a:pPr lvl="1"/>
            <a:r>
              <a:rPr lang="en-US" altLang="ko-KR" dirty="0"/>
              <a:t>Y axis: Voltage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5153" y="2190750"/>
            <a:ext cx="7173693" cy="26669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25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Frequency Versus Period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14351" y="1547546"/>
            <a:ext cx="7796030" cy="3386403"/>
          </a:xfrm>
        </p:spPr>
        <p:txBody>
          <a:bodyPr/>
          <a:lstStyle/>
          <a:p>
            <a:r>
              <a:rPr lang="en-US" sz="2800" dirty="0"/>
              <a:t>Frequency</a:t>
            </a:r>
          </a:p>
          <a:p>
            <a:pPr lvl="1"/>
            <a:r>
              <a:rPr lang="en-US" sz="2000" dirty="0"/>
              <a:t>The number of times a signal completes a loop of rising and falling in a given unit of time, typically 1 second</a:t>
            </a:r>
          </a:p>
          <a:p>
            <a:pPr lvl="2"/>
            <a:r>
              <a:rPr lang="en-US" sz="1800" dirty="0"/>
              <a:t>Measured in Hertz (</a:t>
            </a:r>
            <a:r>
              <a:rPr lang="en-US" sz="1800" dirty="0" err="1"/>
              <a:t>hz</a:t>
            </a:r>
            <a:r>
              <a:rPr lang="en-US" sz="1800" dirty="0"/>
              <a:t>): cycles per second</a:t>
            </a:r>
          </a:p>
          <a:p>
            <a:r>
              <a:rPr lang="en-US" sz="2800" dirty="0"/>
              <a:t>Period</a:t>
            </a:r>
          </a:p>
          <a:p>
            <a:pPr lvl="1"/>
            <a:r>
              <a:rPr lang="en-US" sz="2000" dirty="0"/>
              <a:t>The length of time it takes for a signal to complete on complete transition start to finish, returning to where the signal started</a:t>
            </a:r>
          </a:p>
          <a:p>
            <a:pPr lvl="2"/>
            <a:r>
              <a:rPr lang="en-US" sz="1800" dirty="0"/>
              <a:t>Measured in units of time (s, </a:t>
            </a:r>
            <a:r>
              <a:rPr lang="en-US" sz="1800" dirty="0" err="1"/>
              <a:t>ms</a:t>
            </a:r>
            <a:r>
              <a:rPr lang="en-US" sz="1800" dirty="0"/>
              <a:t>, etc.)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71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DF14-1AEB-43EB-A555-D02E8F1D2F1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0913" y="209550"/>
            <a:ext cx="2741400" cy="993775"/>
          </a:xfrm>
        </p:spPr>
        <p:txBody>
          <a:bodyPr/>
          <a:lstStyle/>
          <a:p>
            <a:r>
              <a:rPr lang="en-US" dirty="0"/>
              <a:t>Review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087F4-40BA-402A-AF19-38E413B58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132" y="438150"/>
            <a:ext cx="5086847" cy="40955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FF3BA37-84D3-4C8D-817D-DE29EAE18B50}"/>
                  </a:ext>
                </a:extLst>
              </p14:cNvPr>
              <p14:cNvContentPartPr/>
              <p14:nvPr/>
            </p14:nvContentPartPr>
            <p14:xfrm>
              <a:off x="-297420" y="929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FF3BA37-84D3-4C8D-817D-DE29EAE18B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306060" y="92076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7ED9C3B-1442-477E-B1E6-458533F60499}"/>
              </a:ext>
            </a:extLst>
          </p:cNvPr>
          <p:cNvSpPr/>
          <p:nvPr/>
        </p:nvSpPr>
        <p:spPr>
          <a:xfrm>
            <a:off x="3526161" y="2027859"/>
            <a:ext cx="4908788" cy="811992"/>
          </a:xfrm>
          <a:custGeom>
            <a:avLst/>
            <a:gdLst>
              <a:gd name="connsiteX0" fmla="*/ 0 w 5142586"/>
              <a:gd name="connsiteY0" fmla="*/ 811992 h 811992"/>
              <a:gd name="connsiteX1" fmla="*/ 1038758 w 5142586"/>
              <a:gd name="connsiteY1" fmla="*/ 5 h 811992"/>
              <a:gd name="connsiteX2" fmla="*/ 2070202 w 5142586"/>
              <a:gd name="connsiteY2" fmla="*/ 797361 h 811992"/>
              <a:gd name="connsiteX3" fmla="*/ 3108960 w 5142586"/>
              <a:gd name="connsiteY3" fmla="*/ 7320 h 811992"/>
              <a:gd name="connsiteX4" fmla="*/ 4140403 w 5142586"/>
              <a:gd name="connsiteY4" fmla="*/ 797361 h 811992"/>
              <a:gd name="connsiteX5" fmla="*/ 5142586 w 5142586"/>
              <a:gd name="connsiteY5" fmla="*/ 7320 h 811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2586" h="811992">
                <a:moveTo>
                  <a:pt x="0" y="811992"/>
                </a:moveTo>
                <a:cubicBezTo>
                  <a:pt x="346862" y="407217"/>
                  <a:pt x="693724" y="2443"/>
                  <a:pt x="1038758" y="5"/>
                </a:cubicBezTo>
                <a:cubicBezTo>
                  <a:pt x="1383792" y="-2433"/>
                  <a:pt x="1725168" y="796142"/>
                  <a:pt x="2070202" y="797361"/>
                </a:cubicBezTo>
                <a:cubicBezTo>
                  <a:pt x="2415236" y="798580"/>
                  <a:pt x="2763927" y="7320"/>
                  <a:pt x="3108960" y="7320"/>
                </a:cubicBezTo>
                <a:cubicBezTo>
                  <a:pt x="3453993" y="7320"/>
                  <a:pt x="3801465" y="797361"/>
                  <a:pt x="4140403" y="797361"/>
                </a:cubicBezTo>
                <a:cubicBezTo>
                  <a:pt x="4479341" y="797361"/>
                  <a:pt x="4810963" y="402340"/>
                  <a:pt x="5142586" y="7320"/>
                </a:cubicBezTo>
              </a:path>
            </a:pathLst>
          </a:cu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782440-1B2F-47B4-8E52-3849664DE9D7}"/>
              </a:ext>
            </a:extLst>
          </p:cNvPr>
          <p:cNvSpPr txBox="1"/>
          <p:nvPr/>
        </p:nvSpPr>
        <p:spPr>
          <a:xfrm>
            <a:off x="322071" y="1430266"/>
            <a:ext cx="28402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The scale is 20ms / division.  What is the period and frequency?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If the scale is 5V per division, what is the peak-to-peak voltage of the signal? </a:t>
            </a:r>
          </a:p>
        </p:txBody>
      </p:sp>
    </p:spTree>
    <p:extLst>
      <p:ext uri="{BB962C8B-B14F-4D97-AF65-F5344CB8AC3E}">
        <p14:creationId xmlns:p14="http://schemas.microsoft.com/office/powerpoint/2010/main" val="3885415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AE63A9-B2B3-B015-3FB9-82AF623CC48F}"/>
              </a:ext>
            </a:extLst>
          </p:cNvPr>
          <p:cNvSpPr txBox="1"/>
          <p:nvPr/>
        </p:nvSpPr>
        <p:spPr>
          <a:xfrm>
            <a:off x="152400" y="43815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the code to flash a light: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DC9A21-3C53-A276-CE39-1BAD7E998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41468"/>
            <a:ext cx="4216400" cy="326056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815EA2C-5DB1-174C-D255-A87B9298CD59}"/>
              </a:ext>
            </a:extLst>
          </p:cNvPr>
          <p:cNvGrpSpPr>
            <a:grpSpLocks noChangeAspect="1"/>
          </p:cNvGrpSpPr>
          <p:nvPr/>
        </p:nvGrpSpPr>
        <p:grpSpPr>
          <a:xfrm>
            <a:off x="4775202" y="1846330"/>
            <a:ext cx="3802720" cy="3061677"/>
            <a:chOff x="3271265" y="424473"/>
            <a:chExt cx="5334000" cy="429455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EA2160A-ED88-F809-F83A-004767FEB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1265" y="424473"/>
              <a:ext cx="5334000" cy="429455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2B3DA32-BBFF-53A2-75BE-2E7F6385E84F}"/>
                </a:ext>
              </a:extLst>
            </p:cNvPr>
            <p:cNvCxnSpPr/>
            <p:nvPr/>
          </p:nvCxnSpPr>
          <p:spPr>
            <a:xfrm>
              <a:off x="3271265" y="1295400"/>
              <a:ext cx="1143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4A76410-C65B-FD9D-46DC-F11F23D6AE22}"/>
                </a:ext>
              </a:extLst>
            </p:cNvPr>
            <p:cNvCxnSpPr/>
            <p:nvPr/>
          </p:nvCxnSpPr>
          <p:spPr>
            <a:xfrm flipV="1">
              <a:off x="4414265" y="1295400"/>
              <a:ext cx="0" cy="8382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F37837-24E9-5493-ADD4-AB69FB823268}"/>
                </a:ext>
              </a:extLst>
            </p:cNvPr>
            <p:cNvCxnSpPr/>
            <p:nvPr/>
          </p:nvCxnSpPr>
          <p:spPr>
            <a:xfrm flipH="1">
              <a:off x="4414265" y="2133600"/>
              <a:ext cx="41148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6E0EAC0-0B09-2963-3BC1-33968BB3DD77}"/>
                </a:ext>
              </a:extLst>
            </p:cNvPr>
            <p:cNvCxnSpPr/>
            <p:nvPr/>
          </p:nvCxnSpPr>
          <p:spPr>
            <a:xfrm>
              <a:off x="3347465" y="2971800"/>
              <a:ext cx="2590800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E983916-47E0-A4E9-14C8-184B3C1B915C}"/>
                </a:ext>
              </a:extLst>
            </p:cNvPr>
            <p:cNvCxnSpPr/>
            <p:nvPr/>
          </p:nvCxnSpPr>
          <p:spPr>
            <a:xfrm>
              <a:off x="5938265" y="2971800"/>
              <a:ext cx="0" cy="83820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F05B788-B799-8C32-05DC-D57E92D1133B}"/>
                </a:ext>
              </a:extLst>
            </p:cNvPr>
            <p:cNvCxnSpPr/>
            <p:nvPr/>
          </p:nvCxnSpPr>
          <p:spPr>
            <a:xfrm flipH="1">
              <a:off x="5938265" y="3810000"/>
              <a:ext cx="2590800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4C50F2C-ECE3-0EF3-460E-F57C24EDFBEA}"/>
              </a:ext>
            </a:extLst>
          </p:cNvPr>
          <p:cNvSpPr txBox="1"/>
          <p:nvPr/>
        </p:nvSpPr>
        <p:spPr>
          <a:xfrm>
            <a:off x="4829527" y="598102"/>
            <a:ext cx="2601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Oscilloscope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red: input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yellow: light (output)</a:t>
            </a:r>
          </a:p>
          <a:p>
            <a:r>
              <a:rPr lang="en-US" dirty="0"/>
              <a:t>Why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16277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DF14-1AEB-43EB-A555-D02E8F1D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59" y="414377"/>
            <a:ext cx="2642614" cy="1612106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Measuring Time Differences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37262-7C0B-45CF-9E17-2FF5DCFFFB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8735" y="2309069"/>
            <a:ext cx="2457449" cy="1862404"/>
          </a:xfrm>
        </p:spPr>
        <p:txBody>
          <a:bodyPr>
            <a:normAutofit fontScale="92500"/>
          </a:bodyPr>
          <a:lstStyle/>
          <a:p>
            <a:r>
              <a:rPr lang="en-US" dirty="0"/>
              <a:t>Horizontal scale: </a:t>
            </a:r>
          </a:p>
          <a:p>
            <a:pPr lvl="1"/>
            <a:r>
              <a:rPr lang="en-US" dirty="0"/>
              <a:t>50 </a:t>
            </a:r>
            <a:r>
              <a:rPr lang="en-US" dirty="0" err="1"/>
              <a:t>ms</a:t>
            </a:r>
            <a:r>
              <a:rPr lang="en-US" dirty="0"/>
              <a:t> per division</a:t>
            </a:r>
          </a:p>
          <a:p>
            <a:r>
              <a:rPr lang="en-US" dirty="0"/>
              <a:t>What is the latency?</a:t>
            </a:r>
          </a:p>
          <a:p>
            <a:pPr lvl="1"/>
            <a:r>
              <a:rPr lang="en-US" dirty="0"/>
              <a:t>Time between red signal drop, light coming 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56AD32-51C6-5C18-E54C-50BC305D9A09}"/>
              </a:ext>
            </a:extLst>
          </p:cNvPr>
          <p:cNvGrpSpPr>
            <a:grpSpLocks noChangeAspect="1"/>
          </p:cNvGrpSpPr>
          <p:nvPr/>
        </p:nvGrpSpPr>
        <p:grpSpPr>
          <a:xfrm>
            <a:off x="3271265" y="424473"/>
            <a:ext cx="5334000" cy="4294554"/>
            <a:chOff x="3271265" y="424473"/>
            <a:chExt cx="5334000" cy="42945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B087F4-40BA-402A-AF19-38E413B58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1265" y="424473"/>
              <a:ext cx="5334000" cy="429455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DC858F2-0475-47D0-8B91-ACBA29FA0572}"/>
                </a:ext>
              </a:extLst>
            </p:cNvPr>
            <p:cNvCxnSpPr/>
            <p:nvPr/>
          </p:nvCxnSpPr>
          <p:spPr>
            <a:xfrm>
              <a:off x="3271265" y="1295400"/>
              <a:ext cx="1143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DEC7C6-EA6C-4D83-AF49-D1824B9BEA85}"/>
                </a:ext>
              </a:extLst>
            </p:cNvPr>
            <p:cNvCxnSpPr/>
            <p:nvPr/>
          </p:nvCxnSpPr>
          <p:spPr>
            <a:xfrm flipV="1">
              <a:off x="4414265" y="1295400"/>
              <a:ext cx="0" cy="8382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EFBBD32-9A11-40C9-81AB-C0F6C03346DB}"/>
                </a:ext>
              </a:extLst>
            </p:cNvPr>
            <p:cNvCxnSpPr/>
            <p:nvPr/>
          </p:nvCxnSpPr>
          <p:spPr>
            <a:xfrm flipH="1">
              <a:off x="4414265" y="2133600"/>
              <a:ext cx="41148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F971247-3D76-4E12-BECC-D30CFB0DCD3F}"/>
                </a:ext>
              </a:extLst>
            </p:cNvPr>
            <p:cNvCxnSpPr/>
            <p:nvPr/>
          </p:nvCxnSpPr>
          <p:spPr>
            <a:xfrm>
              <a:off x="3347465" y="2971800"/>
              <a:ext cx="2590800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603CCBC-3F9B-49B0-90BD-7946AE03E1A4}"/>
                </a:ext>
              </a:extLst>
            </p:cNvPr>
            <p:cNvCxnSpPr/>
            <p:nvPr/>
          </p:nvCxnSpPr>
          <p:spPr>
            <a:xfrm>
              <a:off x="5938265" y="2971800"/>
              <a:ext cx="0" cy="83820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463687E-A315-4E96-BAB6-0271BCFD79E9}"/>
                </a:ext>
              </a:extLst>
            </p:cNvPr>
            <p:cNvCxnSpPr/>
            <p:nvPr/>
          </p:nvCxnSpPr>
          <p:spPr>
            <a:xfrm flipH="1">
              <a:off x="5938265" y="3810000"/>
              <a:ext cx="2590800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994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CF72D-8978-442F-9B51-24E42086B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89511-0FB4-425D-8D17-8A8693955C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r>
              <a:rPr lang="en-US" dirty="0"/>
              <a:t>How accurate is GPIO blink rates on the Raspberry PI?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902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3A72CB-FC10-70F9-0D49-DECC3A738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4" y="209550"/>
            <a:ext cx="8901592" cy="273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59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030303-8AFF-CE70-C2BC-CAF6B2A1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2875"/>
            <a:ext cx="7331660" cy="4857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41FD1C-97CB-630D-0CAC-B214A1A8D0D5}"/>
              </a:ext>
            </a:extLst>
          </p:cNvPr>
          <p:cNvSpPr txBox="1"/>
          <p:nvPr/>
        </p:nvSpPr>
        <p:spPr>
          <a:xfrm>
            <a:off x="129844" y="1971585"/>
            <a:ext cx="1464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Pi with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application running to make </a:t>
            </a:r>
            <a:r>
              <a:rPr lang="en-US" sz="1200" dirty="0" err="1"/>
              <a:t>cpu</a:t>
            </a:r>
            <a:r>
              <a:rPr lang="en-US" sz="1200" dirty="0"/>
              <a:t>, memory busy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python used to blink light at 15hz for 300 seconds</a:t>
            </a:r>
          </a:p>
        </p:txBody>
      </p:sp>
    </p:spTree>
    <p:extLst>
      <p:ext uri="{BB962C8B-B14F-4D97-AF65-F5344CB8AC3E}">
        <p14:creationId xmlns:p14="http://schemas.microsoft.com/office/powerpoint/2010/main" val="273913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39588-D1A9-E625-B005-D5A735055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F2F6B-FE3B-3F27-C87B-F109F3A4E6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r>
              <a:rPr lang="en-US" dirty="0"/>
              <a:t>What is the latency between a button press and release?  How would we measure this?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324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-background-hasker-presentation" id="{1577FF19-119C-D341-8420-453FB74959AD}" vid="{F6E06238-5418-F24E-ADE0-7239319DCD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swe2710-presentation</Template>
  <TotalTime>5935</TotalTime>
  <Words>520</Words>
  <Application>Microsoft Macintosh PowerPoint</Application>
  <PresentationFormat>On-screen Show (16:9)</PresentationFormat>
  <Paragraphs>76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Corbel</vt:lpstr>
      <vt:lpstr>Depth</vt:lpstr>
      <vt:lpstr>Oscilloscopes</vt:lpstr>
      <vt:lpstr>Objectives</vt:lpstr>
      <vt:lpstr>GPIO Pinouts</vt:lpstr>
      <vt:lpstr>What is this?</vt:lpstr>
      <vt:lpstr>What is an oscilloscope?</vt:lpstr>
      <vt:lpstr>Frequency Versus Period</vt:lpstr>
      <vt:lpstr>Review</vt:lpstr>
      <vt:lpstr>PowerPoint Presentation</vt:lpstr>
      <vt:lpstr>Measuring Time Differences</vt:lpstr>
      <vt:lpstr>Demonstration</vt:lpstr>
      <vt:lpstr>PowerPoint Presentation</vt:lpstr>
      <vt:lpstr>PowerPoint Presentation</vt:lpstr>
      <vt:lpstr>Latency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wws</dc:creator>
  <cp:lastModifiedBy>Rob Hasker</cp:lastModifiedBy>
  <cp:revision>99</cp:revision>
  <dcterms:created xsi:type="dcterms:W3CDTF">2006-08-16T00:00:00Z</dcterms:created>
  <dcterms:modified xsi:type="dcterms:W3CDTF">2026-09-22T02:36:18Z</dcterms:modified>
</cp:coreProperties>
</file>