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2.xml" ContentType="application/vnd.openxmlformats-officedocument.presentationml.notesSlide+xml"/>
  <Override PartName="/ppt/tags/tag4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4" r:id="rId1"/>
  </p:sldMasterIdLst>
  <p:notesMasterIdLst>
    <p:notesMasterId r:id="rId22"/>
  </p:notesMasterIdLst>
  <p:sldIdLst>
    <p:sldId id="258" r:id="rId2"/>
    <p:sldId id="433" r:id="rId3"/>
    <p:sldId id="430" r:id="rId4"/>
    <p:sldId id="431" r:id="rId5"/>
    <p:sldId id="432" r:id="rId6"/>
    <p:sldId id="315" r:id="rId7"/>
    <p:sldId id="319" r:id="rId8"/>
    <p:sldId id="320" r:id="rId9"/>
    <p:sldId id="321" r:id="rId10"/>
    <p:sldId id="324" r:id="rId11"/>
    <p:sldId id="427" r:id="rId12"/>
    <p:sldId id="325" r:id="rId13"/>
    <p:sldId id="326" r:id="rId14"/>
    <p:sldId id="327" r:id="rId15"/>
    <p:sldId id="429" r:id="rId16"/>
    <p:sldId id="434" r:id="rId17"/>
    <p:sldId id="435" r:id="rId18"/>
    <p:sldId id="436" r:id="rId19"/>
    <p:sldId id="437" r:id="rId20"/>
    <p:sldId id="328" r:id="rId21"/>
  </p:sldIdLst>
  <p:sldSz cx="9144000" cy="5143500" type="screen16x9"/>
  <p:notesSz cx="6858000" cy="9144000"/>
  <p:custDataLst>
    <p:tags r:id="rId2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3493" autoAdjust="0"/>
  </p:normalViewPr>
  <p:slideViewPr>
    <p:cSldViewPr>
      <p:cViewPr varScale="1">
        <p:scale>
          <a:sx n="80" d="100"/>
          <a:sy n="80" d="100"/>
        </p:scale>
        <p:origin x="840" y="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D5FB6D-2FA2-46CA-9E8A-855843ED41DE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28ACA6-37D2-4450-9E31-1ADD6AB7FE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65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file:///Users/rob/a/2210/f25/web/notes/n09-inheritance.html</a:t>
            </a:r>
          </a:p>
          <a:p>
            <a:endParaRPr lang="en-US" dirty="0"/>
          </a:p>
          <a:p>
            <a:r>
              <a:rPr lang="en-US" dirty="0"/>
              <a:t>* Don’t use using statements in header files – why?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548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https://faculty-web.msoe.edu/hasker/swe4211/samples/wk03-crossbucks-video.mov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28ACA6-37D2-4450-9E31-1ADD6AB7FEE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082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3348021"/>
            <a:ext cx="6858000" cy="1231118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solidFill>
                  <a:schemeClr val="tx1"/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2770782"/>
            <a:ext cx="6858000" cy="565519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43000" y="2632472"/>
            <a:ext cx="6858000" cy="0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772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0000" y="1369219"/>
            <a:ext cx="7675350" cy="3500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20316" y="1260872"/>
            <a:ext cx="7895034" cy="16080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1943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3348021"/>
            <a:ext cx="6858000" cy="1231118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2770256"/>
            <a:ext cx="6858000" cy="565519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15554" y="3426017"/>
            <a:ext cx="7895034" cy="16080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7504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369219"/>
            <a:ext cx="3768912" cy="3500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369219"/>
            <a:ext cx="3775470" cy="35004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0316" y="1260872"/>
            <a:ext cx="7895034" cy="16080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64861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260872"/>
            <a:ext cx="3768912" cy="617934"/>
          </a:xfrm>
        </p:spPr>
        <p:txBody>
          <a:bodyPr anchor="b"/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1878806"/>
            <a:ext cx="3768912" cy="2990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260872"/>
            <a:ext cx="3776661" cy="61793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1878806"/>
            <a:ext cx="3776661" cy="29908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620316" y="1260872"/>
            <a:ext cx="7895034" cy="16080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81256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20316" y="1260872"/>
            <a:ext cx="7895034" cy="16080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56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1960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9857" y="810090"/>
            <a:ext cx="4629150" cy="399299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1543050"/>
            <a:ext cx="2739019" cy="3257551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20316" y="1538107"/>
            <a:ext cx="2958703" cy="9886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51546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740569"/>
            <a:ext cx="4629150" cy="4104055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1543050"/>
            <a:ext cx="2739019" cy="3321671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20316" y="1538107"/>
            <a:ext cx="2958703" cy="9886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231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275370"/>
            <a:ext cx="7886700" cy="614516"/>
          </a:xfrm>
        </p:spPr>
        <p:txBody>
          <a:bodyPr anchor="b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29841" y="740569"/>
            <a:ext cx="7886700" cy="2534801"/>
          </a:xfrm>
        </p:spPr>
        <p:txBody>
          <a:bodyPr anchor="t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889887"/>
            <a:ext cx="7885509" cy="511854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795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2650758"/>
          </a:xfrm>
        </p:spPr>
        <p:txBody>
          <a:bodyPr anchor="ctr"/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367049"/>
            <a:ext cx="7885509" cy="1126370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47649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273844"/>
            <a:ext cx="6977064" cy="2244678"/>
          </a:xfrm>
        </p:spPr>
        <p:txBody>
          <a:bodyPr anchor="ctr"/>
          <a:lstStyle>
            <a:lvl1pPr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524168"/>
            <a:ext cx="656422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3376297"/>
            <a:ext cx="7884318" cy="1117122"/>
          </a:xfrm>
        </p:spPr>
        <p:txBody>
          <a:bodyPr anchor="ctr">
            <a:norm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3283" y="590118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05740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82042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745226"/>
            <a:ext cx="7886700" cy="1883876"/>
          </a:xfrm>
        </p:spPr>
        <p:txBody>
          <a:bodyPr anchor="b">
            <a:norm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637936"/>
            <a:ext cx="7885509" cy="855483"/>
          </a:xfrm>
        </p:spPr>
        <p:txBody>
          <a:bodyPr anchor="t"/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37953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414462"/>
            <a:ext cx="2210150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1928812"/>
            <a:ext cx="2195513" cy="2940844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414462"/>
            <a:ext cx="2202181" cy="43219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1928813"/>
            <a:ext cx="2210096" cy="2940843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414462"/>
            <a:ext cx="2199085" cy="43219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1928812"/>
            <a:ext cx="2199085" cy="294084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6409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3223127"/>
            <a:ext cx="2205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999064" y="1692266"/>
            <a:ext cx="2205038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3655324"/>
            <a:ext cx="220503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3223127"/>
            <a:ext cx="219789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 hasCustomPrompt="1"/>
          </p:nvPr>
        </p:nvSpPr>
        <p:spPr>
          <a:xfrm>
            <a:off x="3426747" y="1692266"/>
            <a:ext cx="2197894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3655323"/>
            <a:ext cx="2200805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3223127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 hasCustomPrompt="1"/>
          </p:nvPr>
        </p:nvSpPr>
        <p:spPr>
          <a:xfrm>
            <a:off x="5853241" y="1692266"/>
            <a:ext cx="2199085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3655322"/>
            <a:ext cx="220199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>
                <a:solidFill>
                  <a:schemeClr val="tx1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88358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20316" y="1260872"/>
            <a:ext cx="7895034" cy="16080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5903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6543675" y="273844"/>
            <a:ext cx="0" cy="4358879"/>
          </a:xfrm>
          <a:prstGeom prst="line">
            <a:avLst/>
          </a:prstGeom>
          <a:ln w="41275">
            <a:solidFill>
              <a:srgbClr val="9E1B2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90202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1547547"/>
            <a:ext cx="7796030" cy="24833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73562" y="4318000"/>
            <a:ext cx="2838450" cy="37385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SWE4211 Real Time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7762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8360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8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80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905000" y="4686300"/>
            <a:ext cx="1828800" cy="3429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000" y="4686300"/>
            <a:ext cx="3733800" cy="3429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SWE4211 Real Time Systems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4682729"/>
            <a:ext cx="1066800" cy="342900"/>
          </a:xfrm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42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369219"/>
            <a:ext cx="7675350" cy="35004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57191" y="4733925"/>
            <a:ext cx="42929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8281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  <p:sldLayoutId id="2147483752" r:id="rId18"/>
    <p:sldLayoutId id="2147483753" r:id="rId1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5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9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tags" Target="../tags/tag28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12" Type="http://schemas.openxmlformats.org/officeDocument/2006/relationships/tags" Target="../tags/tag27.xml"/><Relationship Id="rId17" Type="http://schemas.openxmlformats.org/officeDocument/2006/relationships/tags" Target="../tags/tag32.xml"/><Relationship Id="rId2" Type="http://schemas.openxmlformats.org/officeDocument/2006/relationships/tags" Target="../tags/tag17.xml"/><Relationship Id="rId16" Type="http://schemas.openxmlformats.org/officeDocument/2006/relationships/tags" Target="../tags/tag31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tags" Target="../tags/tag26.xml"/><Relationship Id="rId5" Type="http://schemas.openxmlformats.org/officeDocument/2006/relationships/tags" Target="../tags/tag20.xml"/><Relationship Id="rId15" Type="http://schemas.openxmlformats.org/officeDocument/2006/relationships/tags" Target="../tags/tag30.xml"/><Relationship Id="rId10" Type="http://schemas.openxmlformats.org/officeDocument/2006/relationships/tags" Target="../tags/tag25.xml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tags" Target="../tags/tag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1.xml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657350" y="3348021"/>
            <a:ext cx="6858000" cy="1231118"/>
          </a:xfrm>
        </p:spPr>
        <p:txBody>
          <a:bodyPr>
            <a:normAutofit/>
          </a:bodyPr>
          <a:lstStyle/>
          <a:p>
            <a:r>
              <a:rPr lang="en-US" dirty="0"/>
              <a:t>Multithreading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/>
              <a:t>SWE4211</a:t>
            </a:r>
          </a:p>
        </p:txBody>
      </p:sp>
    </p:spTree>
    <p:extLst>
      <p:ext uri="{BB962C8B-B14F-4D97-AF65-F5344CB8AC3E}">
        <p14:creationId xmlns:p14="http://schemas.microsoft.com/office/powerpoint/2010/main" val="2346179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Review: explain the concept of a C++ namespace</a:t>
            </a:r>
          </a:p>
          <a:p>
            <a:r>
              <a:rPr lang="en-US" dirty="0"/>
              <a:t>Review: construct code that properly uses namespaces in C++ class management</a:t>
            </a:r>
          </a:p>
          <a:p>
            <a:r>
              <a:rPr lang="en-US" dirty="0"/>
              <a:t>Explain why one might want to multithread a simple application</a:t>
            </a:r>
          </a:p>
          <a:p>
            <a:r>
              <a:rPr lang="en-US" dirty="0"/>
              <a:t>Review POSIX multithreading APIs</a:t>
            </a:r>
          </a:p>
          <a:p>
            <a:r>
              <a:rPr lang="en-US" dirty="0"/>
              <a:t>Construct a simple C++11 multithreaded application</a:t>
            </a:r>
          </a:p>
          <a:p>
            <a:r>
              <a:rPr lang="en-US" dirty="0"/>
              <a:t>Explain the relationship between thread IDs and process IDs</a:t>
            </a:r>
          </a:p>
          <a:p>
            <a:r>
              <a:rPr lang="en-US" dirty="0"/>
              <a:t>Use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</a:rPr>
              <a:t>htop</a:t>
            </a:r>
            <a:r>
              <a:rPr lang="en-US" dirty="0"/>
              <a:t> to analyze system behavior</a:t>
            </a:r>
          </a:p>
          <a:p>
            <a:r>
              <a:rPr lang="en-US" i="1" dirty="0"/>
              <a:t>Stretch goal: demonstrate remote execution with the Raspberry Pi and Eclipse</a:t>
            </a:r>
          </a:p>
        </p:txBody>
      </p:sp>
    </p:spTree>
    <p:extLst>
      <p:ext uri="{BB962C8B-B14F-4D97-AF65-F5344CB8AC3E}">
        <p14:creationId xmlns:p14="http://schemas.microsoft.com/office/powerpoint/2010/main" val="1974838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2022B-6690-E03D-86B5-8B3269411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en-US" dirty="0"/>
              <a:t>C++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B14AE-6085-FE62-772A-9A497F2AE4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you recall about C++ namespaces?</a:t>
            </a:r>
          </a:p>
          <a:p>
            <a:pPr lvl="1"/>
            <a:r>
              <a:rPr lang="en-US" dirty="0"/>
              <a:t>How to create a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</a:rPr>
              <a:t>namespace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How to use identifiers from namespaces?</a:t>
            </a:r>
          </a:p>
          <a:p>
            <a:pPr lvl="1"/>
            <a:r>
              <a:rPr lang="en-US" dirty="0"/>
              <a:t>What does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</a:rPr>
              <a:t>using</a:t>
            </a:r>
            <a:r>
              <a:rPr lang="en-US" dirty="0"/>
              <a:t> accomplish?</a:t>
            </a:r>
          </a:p>
          <a:p>
            <a:pPr lvl="1"/>
            <a:r>
              <a:rPr lang="en-US" dirty="0"/>
              <a:t>Where is it appropriate to use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</a:rPr>
              <a:t>using</a:t>
            </a:r>
            <a:r>
              <a:rPr lang="en-US" dirty="0"/>
              <a:t> statements? Explain.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629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D307D-D2AB-C188-AAAC-2AF2C38CA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en-US" dirty="0"/>
              <a:t>What is a namespace?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B27B36-EC7F-8AFA-548B-2576B8CAF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</a:t>
            </a:r>
            <a:r>
              <a:rPr lang="en-US" dirty="0">
                <a:solidFill>
                  <a:schemeClr val="accent6"/>
                </a:solidFill>
              </a:rPr>
              <a:t>declarative region</a:t>
            </a:r>
            <a:r>
              <a:rPr lang="en-US" dirty="0"/>
              <a:t> that scopes identifiers — types, functions, variables, etc.</a:t>
            </a:r>
          </a:p>
          <a:p>
            <a:r>
              <a:rPr lang="en-US" dirty="0"/>
              <a:t>Organizes code into logical groups and prevents name collisions, especially across multiple libraries</a:t>
            </a:r>
          </a:p>
          <a:p>
            <a:r>
              <a:rPr lang="en-US" dirty="0"/>
              <a:t>All identifiers inside a namespace are visible to one another without qualification</a:t>
            </a:r>
          </a:p>
          <a:p>
            <a:r>
              <a:rPr lang="en-US" dirty="0"/>
              <a:t>Code outside the namespace can reach its members three ways:</a:t>
            </a:r>
          </a:p>
          <a:p>
            <a:pPr lvl="1"/>
            <a:r>
              <a:rPr lang="en-US" dirty="0"/>
              <a:t>Fully qualified name: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</a:rPr>
              <a:t>std::vector&lt;std::string&gt;</a:t>
            </a:r>
            <a:r>
              <a:rPr lang="en-US" dirty="0">
                <a:latin typeface="Consolas" panose="020B0609020204030204" pitchFamily="49" charset="0"/>
              </a:rPr>
              <a:t> vec;</a:t>
            </a:r>
          </a:p>
          <a:p>
            <a:pPr lvl="1"/>
            <a:r>
              <a:rPr lang="en-US" dirty="0"/>
              <a:t>A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</a:rPr>
              <a:t>using</a:t>
            </a:r>
            <a:r>
              <a:rPr lang="en-US" dirty="0"/>
              <a:t> declaration for a single identifier: </a:t>
            </a:r>
            <a:r>
              <a:rPr lang="en-US" dirty="0">
                <a:latin typeface="Consolas" panose="020B0609020204030204" pitchFamily="49" charset="0"/>
              </a:rPr>
              <a:t>using std::string;</a:t>
            </a:r>
          </a:p>
          <a:p>
            <a:pPr lvl="1"/>
            <a:r>
              <a:rPr lang="en-US" dirty="0"/>
              <a:t>A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</a:rPr>
              <a:t>using</a:t>
            </a:r>
            <a:r>
              <a:rPr lang="en-US" dirty="0"/>
              <a:t> directive for the whole namespace: </a:t>
            </a:r>
            <a:r>
              <a:rPr lang="en-US" dirty="0">
                <a:latin typeface="Consolas" panose="020B0609020204030204" pitchFamily="49" charset="0"/>
              </a:rPr>
              <a:t>using namespace std;</a:t>
            </a:r>
          </a:p>
          <a:p>
            <a:r>
              <a:rPr lang="en-US" dirty="0"/>
              <a:t>Header files should always use fully qualified names</a:t>
            </a:r>
          </a:p>
          <a:p>
            <a:pPr marL="0" indent="0">
              <a:buNone/>
            </a:pPr>
            <a:r>
              <a:rPr lang="en-US" sz="11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learn.microsoft.com — C++ namespaces</a:t>
            </a:r>
          </a:p>
        </p:txBody>
      </p:sp>
    </p:spTree>
    <p:extLst>
      <p:ext uri="{BB962C8B-B14F-4D97-AF65-F5344CB8AC3E}">
        <p14:creationId xmlns:p14="http://schemas.microsoft.com/office/powerpoint/2010/main" val="2259603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59. Don’t write namespace usings in a header file or before an #include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1" y="1547547"/>
            <a:ext cx="4700000" cy="3400000"/>
          </a:xfrm>
        </p:spPr>
        <p:txBody>
          <a:bodyPr anchor="t">
            <a:normAutofit lnSpcReduction="10000"/>
          </a:bodyPr>
          <a:lstStyle/>
          <a:p>
            <a:r>
              <a:rPr lang="en-US" dirty="0">
                <a:solidFill>
                  <a:schemeClr val="accent6"/>
                </a:solidFill>
              </a:rPr>
              <a:t>Rule</a:t>
            </a:r>
            <a:r>
              <a:rPr lang="en-US" dirty="0"/>
              <a:t>: never write a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</a:rPr>
              <a:t>using</a:t>
            </a:r>
            <a:r>
              <a:rPr lang="en-US" dirty="0"/>
              <a:t> declaration or directive before an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</a:rPr>
              <a:t>#include</a:t>
            </a:r>
            <a:r>
              <a:rPr lang="en-US" dirty="0"/>
              <a:t> directive</a:t>
            </a:r>
          </a:p>
          <a:p>
            <a:r>
              <a:rPr lang="en-US" dirty="0"/>
              <a:t>Namespace usings are for your own convenience — not for you to inflict on others</a:t>
            </a:r>
          </a:p>
          <a:p>
            <a:r>
              <a:rPr lang="en-US" dirty="0">
                <a:solidFill>
                  <a:schemeClr val="accent6"/>
                </a:solidFill>
              </a:rPr>
              <a:t>Corollary</a:t>
            </a:r>
            <a:r>
              <a:rPr lang="en-US" dirty="0"/>
              <a:t>: in header files, don’t write namespace-level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</a:rPr>
              <a:t>using</a:t>
            </a:r>
            <a:r>
              <a:rPr lang="en-US" dirty="0"/>
              <a:t>s — explicitly namespace-qualify all names instead</a:t>
            </a:r>
          </a:p>
          <a:p>
            <a:pPr lvl="1"/>
            <a:r>
              <a:rPr lang="en-US" dirty="0"/>
              <a:t>Headers can never know what other headers might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</a:rPr>
              <a:t>#include</a:t>
            </a:r>
            <a:r>
              <a:rPr lang="en-US" dirty="0"/>
              <a:t> them afterward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88000" y="1391000"/>
            <a:ext cx="2701550" cy="3352800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276330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en-US" dirty="0"/>
              <a:t>Question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How do you start designing a multithreaded application in C using POSIX?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894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en-US" altLang="en-US" sz="2800" dirty="0" err="1"/>
              <a:t>Posix</a:t>
            </a:r>
            <a:r>
              <a:rPr lang="en-US" altLang="en-US" sz="2800" dirty="0"/>
              <a:t> Threads (</a:t>
            </a:r>
            <a:r>
              <a:rPr lang="en-US" altLang="en-US" sz="2800" dirty="0" err="1"/>
              <a:t>Pthreads</a:t>
            </a:r>
            <a:r>
              <a:rPr lang="en-US" altLang="en-US" sz="2800" dirty="0"/>
              <a:t>) Interface</a:t>
            </a:r>
          </a:p>
        </p:txBody>
      </p:sp>
      <p:sp>
        <p:nvSpPr>
          <p:cNvPr id="874499" name="Rectangle 3"/>
          <p:cNvSpPr>
            <a:spLocks noGrp="1" noChangeArrowheads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Pthreads</a:t>
            </a:r>
            <a:r>
              <a:rPr lang="en-US" altLang="en-US" dirty="0"/>
              <a:t>: Standard interface for ~60 functions that manipulate threads from C programs</a:t>
            </a:r>
          </a:p>
          <a:p>
            <a:pPr lvl="1"/>
            <a:r>
              <a:rPr lang="en-US" altLang="en-US" dirty="0"/>
              <a:t>Creating and reaping threads</a:t>
            </a:r>
          </a:p>
          <a:p>
            <a:pPr lvl="2"/>
            <a:r>
              <a:rPr lang="en-US" altLang="en-US" dirty="0" err="1"/>
              <a:t>pthread_create</a:t>
            </a:r>
            <a:r>
              <a:rPr lang="en-US" altLang="en-US" dirty="0"/>
              <a:t>, </a:t>
            </a:r>
            <a:r>
              <a:rPr lang="en-US" altLang="en-US" dirty="0" err="1"/>
              <a:t>pthread_join</a:t>
            </a:r>
            <a:endParaRPr lang="en-US" altLang="en-US" dirty="0"/>
          </a:p>
          <a:p>
            <a:pPr lvl="1"/>
            <a:r>
              <a:rPr lang="en-US" altLang="en-US" dirty="0"/>
              <a:t>Determining your thread ID</a:t>
            </a:r>
          </a:p>
          <a:p>
            <a:pPr lvl="2"/>
            <a:r>
              <a:rPr lang="en-US" altLang="en-US" dirty="0" err="1"/>
              <a:t>pthread_self</a:t>
            </a:r>
            <a:endParaRPr lang="en-US" altLang="en-US" dirty="0"/>
          </a:p>
          <a:p>
            <a:pPr lvl="1"/>
            <a:r>
              <a:rPr lang="en-US" altLang="en-US" dirty="0"/>
              <a:t>Terminating threads</a:t>
            </a:r>
          </a:p>
          <a:p>
            <a:pPr lvl="2"/>
            <a:r>
              <a:rPr lang="en-US" altLang="en-US" dirty="0" err="1"/>
              <a:t>pthread_cancel</a:t>
            </a:r>
            <a:r>
              <a:rPr lang="en-US" altLang="en-US" dirty="0"/>
              <a:t>, </a:t>
            </a:r>
            <a:r>
              <a:rPr lang="en-US" altLang="en-US" dirty="0" err="1"/>
              <a:t>pthread_exit</a:t>
            </a:r>
            <a:endParaRPr lang="en-US" altLang="en-US" dirty="0"/>
          </a:p>
          <a:p>
            <a:pPr lvl="2"/>
            <a:r>
              <a:rPr lang="en-US" altLang="en-US" dirty="0"/>
              <a:t>exit  [terminates all threads] , return [terminates current thread]</a:t>
            </a:r>
          </a:p>
          <a:p>
            <a:pPr lvl="1"/>
            <a:r>
              <a:rPr lang="en-US" altLang="en-US" dirty="0"/>
              <a:t>Synchronizing access to shared variables</a:t>
            </a:r>
          </a:p>
          <a:p>
            <a:pPr lvl="2"/>
            <a:r>
              <a:rPr lang="en-US" altLang="en-US" dirty="0" err="1"/>
              <a:t>pthread_mutex_init</a:t>
            </a:r>
            <a:r>
              <a:rPr lang="en-US" altLang="en-US" dirty="0"/>
              <a:t>, </a:t>
            </a:r>
            <a:r>
              <a:rPr lang="en-US" altLang="en-US" dirty="0" err="1"/>
              <a:t>pthread_mutex</a:t>
            </a:r>
            <a:r>
              <a:rPr lang="en-US" altLang="en-US" dirty="0"/>
              <a:t>_[un]lock</a:t>
            </a:r>
          </a:p>
          <a:p>
            <a:pPr lvl="2"/>
            <a:r>
              <a:rPr lang="en-US" altLang="en-US" dirty="0" err="1"/>
              <a:t>pthread_cond_init</a:t>
            </a:r>
            <a:r>
              <a:rPr lang="en-US" altLang="en-US" dirty="0"/>
              <a:t>, </a:t>
            </a:r>
            <a:r>
              <a:rPr lang="en-US" altLang="en-US" dirty="0" err="1"/>
              <a:t>pthread_cond</a:t>
            </a:r>
            <a:r>
              <a:rPr lang="en-US" altLang="en-US" dirty="0"/>
              <a:t>_[timed]wait</a:t>
            </a:r>
          </a:p>
        </p:txBody>
      </p:sp>
    </p:spTree>
    <p:extLst>
      <p:ext uri="{BB962C8B-B14F-4D97-AF65-F5344CB8AC3E}">
        <p14:creationId xmlns:p14="http://schemas.microsoft.com/office/powerpoint/2010/main" val="121827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522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0" y="274638"/>
            <a:ext cx="2113875" cy="1382712"/>
          </a:xfrm>
        </p:spPr>
        <p:txBody>
          <a:bodyPr>
            <a:normAutofit/>
          </a:bodyPr>
          <a:lstStyle/>
          <a:p>
            <a:r>
              <a:rPr lang="en-US" altLang="en-US" sz="2600" dirty="0"/>
              <a:t>The </a:t>
            </a:r>
            <a:r>
              <a:rPr lang="en-US" altLang="en-US" sz="2600" dirty="0" err="1"/>
              <a:t>pthreads</a:t>
            </a:r>
            <a:r>
              <a:rPr lang="en-US" altLang="en-US" sz="2600" dirty="0"/>
              <a:t> "hello, world" Program</a:t>
            </a:r>
          </a:p>
        </p:txBody>
      </p:sp>
      <p:grpSp>
        <p:nvGrpSpPr>
          <p:cNvPr id="9001" name="Diagram Group"/>
          <p:cNvGrpSpPr/>
          <p:nvPr/>
        </p:nvGrpSpPr>
        <p:grpSpPr>
          <a:xfrm>
            <a:off x="2514600" y="450324"/>
            <a:ext cx="5257800" cy="3785652"/>
            <a:chOff x="1885950" y="-72221"/>
            <a:chExt cx="6262070" cy="4508733"/>
          </a:xfrm>
        </p:grpSpPr>
        <p:sp>
          <p:nvSpPr>
            <p:cNvPr id="875523" name="Rectangle 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885950" y="-72221"/>
              <a:ext cx="6262070" cy="4508733"/>
            </a:xfrm>
            <a:prstGeom prst="rect">
              <a:avLst/>
            </a:prstGeom>
            <a:solidFill>
              <a:schemeClr val="bg2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pPr algn="l"/>
              <a:r>
                <a:rPr lang="en-US" altLang="en-US" sz="1200" dirty="0">
                  <a:latin typeface="Courier New" panose="02070309020205020404" pitchFamily="49" charset="0"/>
                </a:rPr>
                <a:t>/* </a:t>
              </a:r>
            </a:p>
            <a:p>
              <a:pPr algn="l"/>
              <a:r>
                <a:rPr lang="en-US" altLang="en-US" sz="1200" dirty="0">
                  <a:latin typeface="Courier New" panose="02070309020205020404" pitchFamily="49" charset="0"/>
                </a:rPr>
                <a:t> * </a:t>
              </a:r>
              <a:r>
                <a:rPr lang="en-US" altLang="en-US" sz="1200" dirty="0" err="1">
                  <a:latin typeface="Courier New" panose="02070309020205020404" pitchFamily="49" charset="0"/>
                </a:rPr>
                <a:t>hello.c</a:t>
              </a:r>
              <a:r>
                <a:rPr lang="en-US" altLang="en-US" sz="1200" dirty="0">
                  <a:latin typeface="Courier New" panose="02070309020205020404" pitchFamily="49" charset="0"/>
                </a:rPr>
                <a:t> - </a:t>
              </a:r>
              <a:r>
                <a:rPr lang="en-US" altLang="en-US" sz="1200" dirty="0" err="1">
                  <a:latin typeface="Courier New" panose="02070309020205020404" pitchFamily="49" charset="0"/>
                </a:rPr>
                <a:t>Pthreads</a:t>
              </a:r>
              <a:r>
                <a:rPr lang="en-US" altLang="en-US" sz="1200" dirty="0">
                  <a:latin typeface="Courier New" panose="02070309020205020404" pitchFamily="49" charset="0"/>
                </a:rPr>
                <a:t> "hello, world" program </a:t>
              </a:r>
            </a:p>
            <a:p>
              <a:pPr algn="l"/>
              <a:r>
                <a:rPr lang="en-US" altLang="en-US" sz="1200" dirty="0">
                  <a:latin typeface="Courier New" panose="02070309020205020404" pitchFamily="49" charset="0"/>
                </a:rPr>
                <a:t> */</a:t>
              </a:r>
            </a:p>
            <a:p>
              <a:pPr algn="l"/>
              <a:r>
                <a:rPr lang="en-US" altLang="en-US" sz="1200" dirty="0">
                  <a:latin typeface="Courier New" panose="02070309020205020404" pitchFamily="49" charset="0"/>
                </a:rPr>
                <a:t>#include "</a:t>
              </a:r>
              <a:r>
                <a:rPr lang="en-US" altLang="en-US" sz="1200" dirty="0" err="1">
                  <a:latin typeface="Courier New" panose="02070309020205020404" pitchFamily="49" charset="0"/>
                </a:rPr>
                <a:t>csapp.h</a:t>
              </a:r>
              <a:r>
                <a:rPr lang="en-US" altLang="en-US" sz="1200" dirty="0">
                  <a:latin typeface="Courier New" panose="02070309020205020404" pitchFamily="49" charset="0"/>
                </a:rPr>
                <a:t>"</a:t>
              </a:r>
            </a:p>
            <a:p>
              <a:pPr algn="l"/>
              <a:endParaRPr lang="en-US" altLang="en-US" sz="1200" dirty="0">
                <a:latin typeface="Courier New" panose="02070309020205020404" pitchFamily="49" charset="0"/>
              </a:endParaRPr>
            </a:p>
            <a:p>
              <a:pPr algn="l"/>
              <a:r>
                <a:rPr lang="en-US" altLang="en-US" sz="1200" dirty="0">
                  <a:latin typeface="Courier New" panose="02070309020205020404" pitchFamily="49" charset="0"/>
                </a:rPr>
                <a:t>void *howdy(void *</a:t>
              </a:r>
              <a:r>
                <a:rPr lang="en-US" altLang="en-US" sz="1200" dirty="0" err="1">
                  <a:latin typeface="Courier New" panose="02070309020205020404" pitchFamily="49" charset="0"/>
                </a:rPr>
                <a:t>vargp</a:t>
              </a:r>
              <a:r>
                <a:rPr lang="en-US" altLang="en-US" sz="1200" dirty="0">
                  <a:latin typeface="Courier New" panose="02070309020205020404" pitchFamily="49" charset="0"/>
                </a:rPr>
                <a:t>);</a:t>
              </a:r>
            </a:p>
            <a:p>
              <a:pPr algn="l"/>
              <a:endParaRPr lang="en-US" altLang="en-US" sz="1200" dirty="0">
                <a:latin typeface="Courier New" panose="02070309020205020404" pitchFamily="49" charset="0"/>
              </a:endParaRPr>
            </a:p>
            <a:p>
              <a:pPr algn="l"/>
              <a:r>
                <a:rPr lang="en-US" altLang="en-US" sz="1200" dirty="0" err="1">
                  <a:latin typeface="Courier New" panose="02070309020205020404" pitchFamily="49" charset="0"/>
                </a:rPr>
                <a:t>int</a:t>
              </a:r>
              <a:r>
                <a:rPr lang="en-US" altLang="en-US" sz="1200" dirty="0">
                  <a:latin typeface="Courier New" panose="02070309020205020404" pitchFamily="49" charset="0"/>
                </a:rPr>
                <a:t> main() {</a:t>
              </a:r>
            </a:p>
            <a:p>
              <a:pPr algn="l"/>
              <a:r>
                <a:rPr lang="en-US" altLang="en-US" sz="1200" dirty="0">
                  <a:latin typeface="Courier New" panose="02070309020205020404" pitchFamily="49" charset="0"/>
                </a:rPr>
                <a:t>  </a:t>
              </a:r>
              <a:r>
                <a:rPr lang="en-US" altLang="en-US" sz="1200" dirty="0" err="1">
                  <a:latin typeface="Courier New" panose="02070309020205020404" pitchFamily="49" charset="0"/>
                </a:rPr>
                <a:t>pthread_t</a:t>
              </a:r>
              <a:r>
                <a:rPr lang="en-US" altLang="en-US" sz="1200" dirty="0">
                  <a:latin typeface="Courier New" panose="02070309020205020404" pitchFamily="49" charset="0"/>
                </a:rPr>
                <a:t> </a:t>
              </a:r>
              <a:r>
                <a:rPr lang="en-US" altLang="en-US" sz="1200" dirty="0" err="1">
                  <a:latin typeface="Courier New" panose="02070309020205020404" pitchFamily="49" charset="0"/>
                </a:rPr>
                <a:t>tid</a:t>
              </a:r>
              <a:r>
                <a:rPr lang="en-US" altLang="en-US" sz="1200" dirty="0">
                  <a:latin typeface="Courier New" panose="02070309020205020404" pitchFamily="49" charset="0"/>
                </a:rPr>
                <a:t>;</a:t>
              </a:r>
            </a:p>
            <a:p>
              <a:pPr algn="l"/>
              <a:endParaRPr lang="en-US" altLang="en-US" sz="1200" dirty="0">
                <a:latin typeface="Courier New" panose="02070309020205020404" pitchFamily="49" charset="0"/>
              </a:endParaRPr>
            </a:p>
            <a:p>
              <a:pPr algn="l"/>
              <a:r>
                <a:rPr lang="en-US" altLang="en-US" sz="1200" dirty="0">
                  <a:latin typeface="Courier New" panose="02070309020205020404" pitchFamily="49" charset="0"/>
                </a:rPr>
                <a:t>  </a:t>
              </a:r>
              <a:r>
                <a:rPr lang="en-US" altLang="en-US" sz="1200" dirty="0" err="1">
                  <a:latin typeface="Courier New" panose="02070309020205020404" pitchFamily="49" charset="0"/>
                </a:rPr>
                <a:t>pthread_create</a:t>
              </a:r>
              <a:r>
                <a:rPr lang="en-US" altLang="en-US" sz="1200" dirty="0">
                  <a:latin typeface="Courier New" panose="02070309020205020404" pitchFamily="49" charset="0"/>
                </a:rPr>
                <a:t>(&amp;</a:t>
              </a:r>
              <a:r>
                <a:rPr lang="en-US" altLang="en-US" sz="1200" dirty="0" err="1">
                  <a:latin typeface="Courier New" panose="02070309020205020404" pitchFamily="49" charset="0"/>
                </a:rPr>
                <a:t>tid</a:t>
              </a:r>
              <a:r>
                <a:rPr lang="en-US" altLang="en-US" sz="1200" dirty="0">
                  <a:latin typeface="Courier New" panose="02070309020205020404" pitchFamily="49" charset="0"/>
                </a:rPr>
                <a:t>, NULL, howdy, NULL);</a:t>
              </a:r>
            </a:p>
            <a:p>
              <a:pPr algn="l"/>
              <a:r>
                <a:rPr lang="en-US" altLang="en-US" sz="1200" dirty="0">
                  <a:latin typeface="Courier New" panose="02070309020205020404" pitchFamily="49" charset="0"/>
                </a:rPr>
                <a:t>  </a:t>
              </a:r>
              <a:r>
                <a:rPr lang="en-US" altLang="en-US" sz="1200" dirty="0" err="1">
                  <a:latin typeface="Courier New" panose="02070309020205020404" pitchFamily="49" charset="0"/>
                </a:rPr>
                <a:t>pthread_join</a:t>
              </a:r>
              <a:r>
                <a:rPr lang="en-US" altLang="en-US" sz="1200" dirty="0">
                  <a:latin typeface="Courier New" panose="02070309020205020404" pitchFamily="49" charset="0"/>
                </a:rPr>
                <a:t>(</a:t>
              </a:r>
              <a:r>
                <a:rPr lang="en-US" altLang="en-US" sz="1200" dirty="0" err="1">
                  <a:latin typeface="Courier New" panose="02070309020205020404" pitchFamily="49" charset="0"/>
                </a:rPr>
                <a:t>tid</a:t>
              </a:r>
              <a:r>
                <a:rPr lang="en-US" altLang="en-US" sz="1200" dirty="0">
                  <a:latin typeface="Courier New" panose="02070309020205020404" pitchFamily="49" charset="0"/>
                </a:rPr>
                <a:t>, NULL);</a:t>
              </a:r>
            </a:p>
            <a:p>
              <a:pPr algn="l"/>
              <a:r>
                <a:rPr lang="en-US" altLang="en-US" sz="1200" dirty="0">
                  <a:latin typeface="Courier New" panose="02070309020205020404" pitchFamily="49" charset="0"/>
                </a:rPr>
                <a:t>  exit(0);</a:t>
              </a:r>
            </a:p>
            <a:p>
              <a:pPr algn="l"/>
              <a:r>
                <a:rPr lang="en-US" altLang="en-US" sz="1200" dirty="0">
                  <a:latin typeface="Courier New" panose="02070309020205020404" pitchFamily="49" charset="0"/>
                </a:rPr>
                <a:t>}</a:t>
              </a:r>
            </a:p>
            <a:p>
              <a:pPr algn="l"/>
              <a:endParaRPr lang="en-US" altLang="en-US" sz="1200" dirty="0">
                <a:latin typeface="Courier New" panose="02070309020205020404" pitchFamily="49" charset="0"/>
              </a:endParaRPr>
            </a:p>
            <a:p>
              <a:pPr algn="l"/>
              <a:r>
                <a:rPr lang="en-US" altLang="en-US" sz="1200" dirty="0">
                  <a:latin typeface="Courier New" panose="02070309020205020404" pitchFamily="49" charset="0"/>
                </a:rPr>
                <a:t>/* thread routine */</a:t>
              </a:r>
            </a:p>
            <a:p>
              <a:pPr algn="l"/>
              <a:r>
                <a:rPr lang="en-US" altLang="en-US" sz="1200" dirty="0">
                  <a:latin typeface="Courier New" panose="02070309020205020404" pitchFamily="49" charset="0"/>
                </a:rPr>
                <a:t>void *howdy(void *</a:t>
              </a:r>
              <a:r>
                <a:rPr lang="en-US" altLang="en-US" sz="1200" dirty="0" err="1">
                  <a:latin typeface="Courier New" panose="02070309020205020404" pitchFamily="49" charset="0"/>
                </a:rPr>
                <a:t>vargp</a:t>
              </a:r>
              <a:r>
                <a:rPr lang="en-US" altLang="en-US" sz="1200" dirty="0">
                  <a:latin typeface="Courier New" panose="02070309020205020404" pitchFamily="49" charset="0"/>
                </a:rPr>
                <a:t>) {</a:t>
              </a:r>
            </a:p>
            <a:p>
              <a:pPr algn="l"/>
              <a:r>
                <a:rPr lang="en-US" altLang="en-US" sz="1200" dirty="0">
                  <a:latin typeface="Courier New" panose="02070309020205020404" pitchFamily="49" charset="0"/>
                </a:rPr>
                <a:t>  </a:t>
              </a:r>
              <a:r>
                <a:rPr lang="en-US" altLang="en-US" sz="1200" dirty="0" err="1">
                  <a:latin typeface="Courier New" panose="02070309020205020404" pitchFamily="49" charset="0"/>
                </a:rPr>
                <a:t>printf</a:t>
              </a:r>
              <a:r>
                <a:rPr lang="en-US" altLang="en-US" sz="1200" dirty="0">
                  <a:latin typeface="Courier New" panose="02070309020205020404" pitchFamily="49" charset="0"/>
                </a:rPr>
                <a:t>("Hello, world!\n"); </a:t>
              </a:r>
            </a:p>
            <a:p>
              <a:pPr algn="l"/>
              <a:r>
                <a:rPr lang="en-US" altLang="en-US" sz="1200" dirty="0">
                  <a:latin typeface="Courier New" panose="02070309020205020404" pitchFamily="49" charset="0"/>
                </a:rPr>
                <a:t>  return NULL;</a:t>
              </a:r>
            </a:p>
            <a:p>
              <a:pPr algn="l"/>
              <a:r>
                <a:rPr lang="en-US" altLang="en-US" sz="1200" dirty="0">
                  <a:latin typeface="Courier New" panose="02070309020205020404" pitchFamily="49" charset="0"/>
                </a:rPr>
                <a:t>}</a:t>
              </a:r>
            </a:p>
          </p:txBody>
        </p:sp>
        <p:sp>
          <p:nvSpPr>
            <p:cNvPr id="875524" name="Text Box 4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400800" y="789701"/>
              <a:ext cx="1656464" cy="60483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r>
                <a:rPr lang="en-US" altLang="en-US" sz="1350" i="1" dirty="0"/>
                <a:t>Thread attributes </a:t>
              </a:r>
            </a:p>
            <a:p>
              <a:r>
                <a:rPr lang="en-US" altLang="en-US" sz="1350" i="1" dirty="0"/>
                <a:t>(usually NULL)</a:t>
              </a:r>
            </a:p>
          </p:txBody>
        </p:sp>
        <p:sp>
          <p:nvSpPr>
            <p:cNvPr id="875525" name="Text Box 5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6400799" y="1499150"/>
              <a:ext cx="1747221" cy="60483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r>
                <a:rPr lang="en-US" altLang="en-US" sz="1350" i="1" dirty="0"/>
                <a:t>Thread arguments</a:t>
              </a:r>
            </a:p>
            <a:p>
              <a:r>
                <a:rPr lang="en-US" altLang="en-US" sz="1350" i="1" dirty="0"/>
                <a:t>(void *p) </a:t>
              </a:r>
            </a:p>
          </p:txBody>
        </p:sp>
        <p:sp>
          <p:nvSpPr>
            <p:cNvPr id="875526" name="Text Box 6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6399610" y="2666126"/>
              <a:ext cx="1203882" cy="60483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r>
                <a:rPr lang="en-US" altLang="en-US" sz="1350" i="1" dirty="0"/>
                <a:t>return value</a:t>
              </a:r>
            </a:p>
            <a:p>
              <a:r>
                <a:rPr lang="en-US" altLang="en-US" sz="1350" i="1" dirty="0"/>
                <a:t>(void **p)</a:t>
              </a:r>
            </a:p>
          </p:txBody>
        </p:sp>
        <p:sp>
          <p:nvSpPr>
            <p:cNvPr id="875527" name="Line 7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 flipH="1">
              <a:off x="4880853" y="1150456"/>
              <a:ext cx="1519947" cy="104044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875528" name="Line 8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H="1">
              <a:off x="6060663" y="1836256"/>
              <a:ext cx="340137" cy="35464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875529" name="Line 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 flipH="1" flipV="1">
              <a:off x="4608589" y="2617207"/>
              <a:ext cx="1792210" cy="3620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ECA9278-D7A3-6123-88B8-5D10CB371668}"/>
              </a:ext>
            </a:extLst>
          </p:cNvPr>
          <p:cNvSpPr txBox="1"/>
          <p:nvPr/>
        </p:nvSpPr>
        <p:spPr>
          <a:xfrm>
            <a:off x="95088" y="1769689"/>
            <a:ext cx="226711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One attribute: joinable?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Alternative: detached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Useful for daemons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Join return: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Int: 0 = success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2</a:t>
            </a:r>
            <a:r>
              <a:rPr lang="en-US" sz="1600" baseline="30000" dirty="0"/>
              <a:t>nd</a:t>
            </a:r>
            <a:r>
              <a:rPr lang="en-US" sz="1600" dirty="0"/>
              <a:t> </a:t>
            </a:r>
            <a:r>
              <a:rPr lang="en-US" sz="1600" dirty="0" err="1"/>
              <a:t>arg</a:t>
            </a:r>
            <a:r>
              <a:rPr lang="en-US" sz="1600" dirty="0"/>
              <a:t>: pointer to value passed to </a:t>
            </a:r>
            <a:r>
              <a:rPr lang="en-US" sz="1600" dirty="0" err="1"/>
              <a:t>pthread_exit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Note void*: must cast!</a:t>
            </a:r>
          </a:p>
        </p:txBody>
      </p:sp>
    </p:spTree>
    <p:extLst>
      <p:ext uri="{BB962C8B-B14F-4D97-AF65-F5344CB8AC3E}">
        <p14:creationId xmlns:p14="http://schemas.microsoft.com/office/powerpoint/2010/main" val="3829697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3535901" y="186986"/>
            <a:ext cx="5507820" cy="569099"/>
          </a:xfrm>
        </p:spPr>
        <p:txBody>
          <a:bodyPr/>
          <a:lstStyle/>
          <a:p>
            <a:r>
              <a:rPr lang="en-US" altLang="en-US" sz="2600" dirty="0"/>
              <a:t>Execution of Threaded “hello, world”</a:t>
            </a:r>
          </a:p>
        </p:txBody>
      </p:sp>
      <p:grpSp>
        <p:nvGrpSpPr>
          <p:cNvPr id="9001" name="Diagram Group"/>
          <p:cNvGrpSpPr/>
          <p:nvPr/>
        </p:nvGrpSpPr>
        <p:grpSpPr>
          <a:xfrm>
            <a:off x="205309" y="590550"/>
            <a:ext cx="6238332" cy="3566160"/>
            <a:chOff x="1247951" y="760505"/>
            <a:chExt cx="6409263" cy="3663873"/>
          </a:xfrm>
        </p:grpSpPr>
        <p:sp>
          <p:nvSpPr>
            <p:cNvPr id="876547" name="Text Box 3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2743200" y="760505"/>
              <a:ext cx="1134187" cy="316133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r>
                <a:rPr lang="en-US" altLang="en-US" sz="1350" dirty="0"/>
                <a:t>main thread</a:t>
              </a:r>
            </a:p>
          </p:txBody>
        </p:sp>
        <p:sp>
          <p:nvSpPr>
            <p:cNvPr id="876548" name="Text Box 4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750718" y="1678509"/>
              <a:ext cx="1101609" cy="308304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r>
                <a:rPr lang="en-US" altLang="en-US" sz="1350" dirty="0"/>
                <a:t>peer thread</a:t>
              </a:r>
            </a:p>
          </p:txBody>
        </p:sp>
        <p:sp>
          <p:nvSpPr>
            <p:cNvPr id="876549" name="Line 5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 flipH="1">
              <a:off x="3292078" y="1305239"/>
              <a:ext cx="0" cy="252412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876550" name="Line 6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6165056" y="2189873"/>
              <a:ext cx="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876551" name="Text Box 7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6222206" y="2395234"/>
              <a:ext cx="1435008" cy="3000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en-US" altLang="en-US" sz="1350" dirty="0">
                  <a:latin typeface="Courier New" panose="02070309020205020404" pitchFamily="49" charset="0"/>
                </a:rPr>
                <a:t>return NULL;</a:t>
              </a:r>
              <a:endParaRPr lang="en-US" altLang="en-US" sz="1350" dirty="0"/>
            </a:p>
          </p:txBody>
        </p:sp>
        <p:sp>
          <p:nvSpPr>
            <p:cNvPr id="876552" name="Line 8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>
              <a:off x="3293268" y="1573129"/>
              <a:ext cx="2871788" cy="6167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876553" name="Text Box 9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1531480" y="2359820"/>
              <a:ext cx="1737976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en-US" altLang="en-US" sz="1350"/>
                <a:t>main thread waits for </a:t>
              </a:r>
            </a:p>
            <a:p>
              <a:pPr algn="r"/>
              <a:r>
                <a:rPr lang="en-US" altLang="en-US" sz="1350"/>
                <a:t>peer  thread to terminate</a:t>
              </a:r>
            </a:p>
          </p:txBody>
        </p:sp>
        <p:sp>
          <p:nvSpPr>
            <p:cNvPr id="876554" name="Line 10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 flipH="1">
              <a:off x="3307556" y="2647073"/>
              <a:ext cx="2857500" cy="5715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350"/>
            </a:p>
          </p:txBody>
        </p:sp>
        <p:sp>
          <p:nvSpPr>
            <p:cNvPr id="876555" name="Text Box 11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2010871" y="3501048"/>
              <a:ext cx="1249060" cy="923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en-US" altLang="en-US" sz="1350">
                  <a:latin typeface="Courier New" panose="02070309020205020404" pitchFamily="49" charset="0"/>
                </a:rPr>
                <a:t>exit()</a:t>
              </a:r>
              <a:r>
                <a:rPr lang="en-US" altLang="en-US" sz="1350"/>
                <a:t> </a:t>
              </a:r>
            </a:p>
            <a:p>
              <a:pPr algn="r"/>
              <a:r>
                <a:rPr lang="en-US" altLang="en-US" sz="1350"/>
                <a:t>terminates </a:t>
              </a:r>
            </a:p>
            <a:p>
              <a:pPr algn="r"/>
              <a:r>
                <a:rPr lang="en-US" altLang="en-US" sz="1350"/>
                <a:t>main thread and </a:t>
              </a:r>
            </a:p>
            <a:p>
              <a:pPr algn="r"/>
              <a:r>
                <a:rPr lang="en-US" altLang="en-US" sz="1350"/>
                <a:t>any peer threads</a:t>
              </a:r>
            </a:p>
          </p:txBody>
        </p:sp>
        <p:sp>
          <p:nvSpPr>
            <p:cNvPr id="876556" name="Text Box 12"/>
            <p:cNvSpPr txBox="1"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527927" y="1401679"/>
              <a:ext cx="1708191" cy="308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/>
              <a:r>
                <a:rPr lang="en-US" altLang="en-US" sz="1350" dirty="0"/>
                <a:t>call </a:t>
              </a:r>
              <a:r>
                <a:rPr lang="en-US" altLang="en-US" sz="1350" dirty="0" err="1"/>
                <a:t>pthread_create</a:t>
              </a:r>
              <a:r>
                <a:rPr lang="en-US" altLang="en-US" sz="1350" dirty="0"/>
                <a:t>()</a:t>
              </a:r>
            </a:p>
          </p:txBody>
        </p:sp>
        <p:sp>
          <p:nvSpPr>
            <p:cNvPr id="876557" name="Text Box 13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717323" y="1973179"/>
              <a:ext cx="1518795" cy="308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/>
              <a:r>
                <a:rPr lang="en-US" altLang="en-US" sz="1350" dirty="0"/>
                <a:t>call </a:t>
              </a:r>
              <a:r>
                <a:rPr lang="en-US" altLang="en-US" sz="1350" dirty="0" err="1"/>
                <a:t>pthread_join</a:t>
              </a:r>
              <a:r>
                <a:rPr lang="en-US" altLang="en-US" sz="1350" dirty="0"/>
                <a:t>()</a:t>
              </a:r>
            </a:p>
          </p:txBody>
        </p:sp>
        <p:sp>
          <p:nvSpPr>
            <p:cNvPr id="876558" name="Text Box 14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350168" y="3059029"/>
              <a:ext cx="1885950" cy="308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/>
              <a:r>
                <a:rPr lang="en-US" altLang="en-US" sz="1350" dirty="0" err="1"/>
                <a:t>pthread_join</a:t>
              </a:r>
              <a:r>
                <a:rPr lang="en-US" altLang="en-US" sz="1350" dirty="0"/>
                <a:t>() returns</a:t>
              </a:r>
            </a:p>
          </p:txBody>
        </p:sp>
        <p:sp>
          <p:nvSpPr>
            <p:cNvPr id="876559" name="Text Box 15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6207919" y="2132105"/>
              <a:ext cx="1018227" cy="3000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en-US" altLang="en-US" sz="1350">
                  <a:latin typeface="Courier New" panose="02070309020205020404" pitchFamily="49" charset="0"/>
                </a:rPr>
                <a:t>printf()</a:t>
              </a:r>
              <a:endParaRPr lang="en-US" altLang="en-US" sz="1350"/>
            </a:p>
          </p:txBody>
        </p:sp>
        <p:sp>
          <p:nvSpPr>
            <p:cNvPr id="876560" name="Text Box 16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6222206" y="2601830"/>
              <a:ext cx="954107" cy="5078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en-US" sz="1350"/>
                <a:t>(peer thread</a:t>
              </a:r>
            </a:p>
            <a:p>
              <a:pPr algn="l"/>
              <a:r>
                <a:rPr lang="en-US" altLang="en-US" sz="1350"/>
                <a:t>terminates)</a:t>
              </a:r>
            </a:p>
          </p:txBody>
        </p:sp>
        <p:sp>
          <p:nvSpPr>
            <p:cNvPr id="876561" name="Text Box 17"/>
            <p:cNvSpPr txBox="1"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247951" y="1630279"/>
              <a:ext cx="1988168" cy="3083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r"/>
              <a:r>
                <a:rPr lang="en-US" altLang="en-US" sz="1350" dirty="0" err="1"/>
                <a:t>pthread_create</a:t>
              </a:r>
              <a:r>
                <a:rPr lang="en-US" altLang="en-US" sz="1350" dirty="0"/>
                <a:t>() returns</a:t>
              </a:r>
            </a:p>
          </p:txBody>
        </p:sp>
      </p:grpSp>
      <p:sp>
        <p:nvSpPr>
          <p:cNvPr id="11" name="Rectangle 3">
            <a:extLst>
              <a:ext uri="{FF2B5EF4-FFF2-40B4-BE49-F238E27FC236}">
                <a16:creationId xmlns:a16="http://schemas.microsoft.com/office/drawing/2014/main" id="{E0B91527-8944-89A5-EE51-078F4FC58C28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43600" y="2994156"/>
            <a:ext cx="3100121" cy="2031325"/>
          </a:xfrm>
          <a:prstGeom prst="rect">
            <a:avLst/>
          </a:prstGeom>
          <a:solidFill>
            <a:schemeClr val="bg2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l"/>
            <a:endParaRPr lang="en-US" altLang="en-US" sz="900" dirty="0">
              <a:latin typeface="Courier New" panose="02070309020205020404" pitchFamily="49" charset="0"/>
            </a:endParaRPr>
          </a:p>
          <a:p>
            <a:pPr algn="l"/>
            <a:r>
              <a:rPr lang="en-US" altLang="en-US" sz="900" dirty="0" err="1">
                <a:latin typeface="Courier New" panose="02070309020205020404" pitchFamily="49" charset="0"/>
              </a:rPr>
              <a:t>int</a:t>
            </a:r>
            <a:r>
              <a:rPr lang="en-US" altLang="en-US" sz="900" dirty="0">
                <a:latin typeface="Courier New" panose="02070309020205020404" pitchFamily="49" charset="0"/>
              </a:rPr>
              <a:t> main() {</a:t>
            </a:r>
          </a:p>
          <a:p>
            <a:pPr algn="l"/>
            <a:r>
              <a:rPr lang="en-US" altLang="en-US" sz="900" dirty="0">
                <a:latin typeface="Courier New" panose="02070309020205020404" pitchFamily="49" charset="0"/>
              </a:rPr>
              <a:t>  </a:t>
            </a:r>
            <a:r>
              <a:rPr lang="en-US" altLang="en-US" sz="900" dirty="0" err="1">
                <a:latin typeface="Courier New" panose="02070309020205020404" pitchFamily="49" charset="0"/>
              </a:rPr>
              <a:t>pthread_t</a:t>
            </a:r>
            <a:r>
              <a:rPr lang="en-US" altLang="en-US" sz="900" dirty="0">
                <a:latin typeface="Courier New" panose="02070309020205020404" pitchFamily="49" charset="0"/>
              </a:rPr>
              <a:t> </a:t>
            </a:r>
            <a:r>
              <a:rPr lang="en-US" altLang="en-US" sz="900" dirty="0" err="1">
                <a:latin typeface="Courier New" panose="02070309020205020404" pitchFamily="49" charset="0"/>
              </a:rPr>
              <a:t>tid</a:t>
            </a:r>
            <a:r>
              <a:rPr lang="en-US" altLang="en-US" sz="900" dirty="0">
                <a:latin typeface="Courier New" panose="02070309020205020404" pitchFamily="49" charset="0"/>
              </a:rPr>
              <a:t>;</a:t>
            </a:r>
          </a:p>
          <a:p>
            <a:pPr algn="l"/>
            <a:endParaRPr lang="en-US" altLang="en-US" sz="900" dirty="0">
              <a:latin typeface="Courier New" panose="02070309020205020404" pitchFamily="49" charset="0"/>
            </a:endParaRPr>
          </a:p>
          <a:p>
            <a:pPr algn="l"/>
            <a:r>
              <a:rPr lang="en-US" altLang="en-US" sz="900" dirty="0">
                <a:latin typeface="Courier New" panose="02070309020205020404" pitchFamily="49" charset="0"/>
              </a:rPr>
              <a:t>  </a:t>
            </a:r>
            <a:r>
              <a:rPr lang="en-US" altLang="en-US" sz="900" dirty="0" err="1">
                <a:latin typeface="Courier New" panose="02070309020205020404" pitchFamily="49" charset="0"/>
              </a:rPr>
              <a:t>pthread_create</a:t>
            </a:r>
            <a:r>
              <a:rPr lang="en-US" altLang="en-US" sz="900" dirty="0">
                <a:latin typeface="Courier New" panose="02070309020205020404" pitchFamily="49" charset="0"/>
              </a:rPr>
              <a:t>(&amp;</a:t>
            </a:r>
            <a:r>
              <a:rPr lang="en-US" altLang="en-US" sz="900" dirty="0" err="1">
                <a:latin typeface="Courier New" panose="02070309020205020404" pitchFamily="49" charset="0"/>
              </a:rPr>
              <a:t>tid</a:t>
            </a:r>
            <a:r>
              <a:rPr lang="en-US" altLang="en-US" sz="900" dirty="0">
                <a:latin typeface="Courier New" panose="02070309020205020404" pitchFamily="49" charset="0"/>
              </a:rPr>
              <a:t>, NULL, howdy, NULL);</a:t>
            </a:r>
          </a:p>
          <a:p>
            <a:pPr algn="l"/>
            <a:r>
              <a:rPr lang="en-US" altLang="en-US" sz="900" dirty="0">
                <a:latin typeface="Courier New" panose="02070309020205020404" pitchFamily="49" charset="0"/>
              </a:rPr>
              <a:t>  </a:t>
            </a:r>
            <a:r>
              <a:rPr lang="en-US" altLang="en-US" sz="900" dirty="0" err="1">
                <a:latin typeface="Courier New" panose="02070309020205020404" pitchFamily="49" charset="0"/>
              </a:rPr>
              <a:t>pthread_join</a:t>
            </a:r>
            <a:r>
              <a:rPr lang="en-US" altLang="en-US" sz="900" dirty="0">
                <a:latin typeface="Courier New" panose="02070309020205020404" pitchFamily="49" charset="0"/>
              </a:rPr>
              <a:t>(</a:t>
            </a:r>
            <a:r>
              <a:rPr lang="en-US" altLang="en-US" sz="900" dirty="0" err="1">
                <a:latin typeface="Courier New" panose="02070309020205020404" pitchFamily="49" charset="0"/>
              </a:rPr>
              <a:t>tid</a:t>
            </a:r>
            <a:r>
              <a:rPr lang="en-US" altLang="en-US" sz="900" dirty="0">
                <a:latin typeface="Courier New" panose="02070309020205020404" pitchFamily="49" charset="0"/>
              </a:rPr>
              <a:t>, NULL);</a:t>
            </a:r>
          </a:p>
          <a:p>
            <a:pPr algn="l"/>
            <a:r>
              <a:rPr lang="en-US" altLang="en-US" sz="900" dirty="0">
                <a:latin typeface="Courier New" panose="02070309020205020404" pitchFamily="49" charset="0"/>
              </a:rPr>
              <a:t>  exit(0);</a:t>
            </a:r>
          </a:p>
          <a:p>
            <a:pPr algn="l"/>
            <a:r>
              <a:rPr lang="en-US" altLang="en-US" sz="900" dirty="0">
                <a:latin typeface="Courier New" panose="02070309020205020404" pitchFamily="49" charset="0"/>
              </a:rPr>
              <a:t>}</a:t>
            </a:r>
          </a:p>
          <a:p>
            <a:pPr algn="l"/>
            <a:endParaRPr lang="en-US" altLang="en-US" sz="900" dirty="0">
              <a:latin typeface="Courier New" panose="02070309020205020404" pitchFamily="49" charset="0"/>
            </a:endParaRPr>
          </a:p>
          <a:p>
            <a:pPr algn="l"/>
            <a:r>
              <a:rPr lang="en-US" altLang="en-US" sz="900" dirty="0">
                <a:latin typeface="Courier New" panose="02070309020205020404" pitchFamily="49" charset="0"/>
              </a:rPr>
              <a:t>/* thread routine */</a:t>
            </a:r>
          </a:p>
          <a:p>
            <a:pPr algn="l"/>
            <a:r>
              <a:rPr lang="en-US" altLang="en-US" sz="900" dirty="0">
                <a:latin typeface="Courier New" panose="02070309020205020404" pitchFamily="49" charset="0"/>
              </a:rPr>
              <a:t>void *howdy(void *</a:t>
            </a:r>
            <a:r>
              <a:rPr lang="en-US" altLang="en-US" sz="900" dirty="0" err="1">
                <a:latin typeface="Courier New" panose="02070309020205020404" pitchFamily="49" charset="0"/>
              </a:rPr>
              <a:t>vargp</a:t>
            </a:r>
            <a:r>
              <a:rPr lang="en-US" altLang="en-US" sz="900" dirty="0">
                <a:latin typeface="Courier New" panose="02070309020205020404" pitchFamily="49" charset="0"/>
              </a:rPr>
              <a:t>) {</a:t>
            </a:r>
          </a:p>
          <a:p>
            <a:pPr algn="l"/>
            <a:r>
              <a:rPr lang="en-US" altLang="en-US" sz="900" dirty="0">
                <a:latin typeface="Courier New" panose="02070309020205020404" pitchFamily="49" charset="0"/>
              </a:rPr>
              <a:t>  </a:t>
            </a:r>
            <a:r>
              <a:rPr lang="en-US" altLang="en-US" sz="900" dirty="0" err="1">
                <a:latin typeface="Courier New" panose="02070309020205020404" pitchFamily="49" charset="0"/>
              </a:rPr>
              <a:t>printf</a:t>
            </a:r>
            <a:r>
              <a:rPr lang="en-US" altLang="en-US" sz="900" dirty="0">
                <a:latin typeface="Courier New" panose="02070309020205020404" pitchFamily="49" charset="0"/>
              </a:rPr>
              <a:t>("Hello, world!\n"); </a:t>
            </a:r>
          </a:p>
          <a:p>
            <a:pPr algn="l"/>
            <a:r>
              <a:rPr lang="en-US" altLang="en-US" sz="900" dirty="0">
                <a:latin typeface="Courier New" panose="02070309020205020404" pitchFamily="49" charset="0"/>
              </a:rPr>
              <a:t>  return NULL;</a:t>
            </a:r>
          </a:p>
          <a:p>
            <a:pPr algn="l"/>
            <a:r>
              <a:rPr lang="en-US" altLang="en-US" sz="900" dirty="0">
                <a:latin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93447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en-US" dirty="0"/>
              <a:t>Pop Quiz #2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How do we use multithreading in Java?</a:t>
            </a:r>
          </a:p>
        </p:txBody>
      </p:sp>
    </p:spTree>
    <p:extLst>
      <p:ext uri="{BB962C8B-B14F-4D97-AF65-F5344CB8AC3E}">
        <p14:creationId xmlns:p14="http://schemas.microsoft.com/office/powerpoint/2010/main" val="633788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Threads Example</a:t>
            </a:r>
          </a:p>
        </p:txBody>
      </p:sp>
      <p:sp>
        <p:nvSpPr>
          <p:cNvPr id="10" name="Main Class Code"/>
          <p:cNvSpPr txBox="1"/>
          <p:nvPr/>
        </p:nvSpPr>
        <p:spPr>
          <a:xfrm>
            <a:off x="365760" y="1417320"/>
            <a:ext cx="4069080" cy="3246120"/>
          </a:xfrm>
          <a:prstGeom prst="rect">
            <a:avLst/>
          </a:prstGeom>
          <a:noFill/>
        </p:spPr>
        <p:txBody>
          <a:bodyPr lIns="91440" tIns="45720" rIns="45720" bIns="45720">
            <a:normAutofit/>
          </a:bodyPr>
          <a:lstStyle/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Main {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public static void main(String [] args) {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System.out.println("Starting thread_1...");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//create a thread class instance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Thread thread_1 = new ThreadClassDemo(15);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//start the thread thread_1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thread_1.start();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try {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//wait for thread_1 to die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thread_1.join();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} catch (InterruptedException e) {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System.out.println("Thread interrupted.");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}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System.out.println("Starting thread_2...");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Thread thread_2 = new ThreadClassDemo(20);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//start thread_2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thread_2.start();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System.out.println("main() is ending...");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1" name="ThreadClassDemo Code"/>
          <p:cNvSpPr txBox="1"/>
          <p:nvPr/>
        </p:nvSpPr>
        <p:spPr>
          <a:xfrm>
            <a:off x="4709160" y="1417320"/>
            <a:ext cx="4069080" cy="3246120"/>
          </a:xfrm>
          <a:prstGeom prst="rect">
            <a:avLst/>
          </a:prstGeom>
          <a:noFill/>
        </p:spPr>
        <p:txBody>
          <a:bodyPr lIns="45720" tIns="45720" rIns="45720" bIns="45720">
            <a:normAutofit/>
          </a:bodyPr>
          <a:lstStyle/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//class inherited from "Thread"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class ThreadClassDemo extends Thread {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private int number;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//class constructor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public ThreadClassDemo(int number) {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this.number = number;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//run method =&gt; execution code for thread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public void run() {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int counter = 0;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int numInt = 0;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//prints the number till specified number is reached, starting from 10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do {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numInt = (int) (counter + 10);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System.out.println(this.getName() + " prints " + numInt);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counter++;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} while(numInt != number);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   System.out.println("** Correct! " + this.getName() + "printed " + counter + " times.**");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pPr marL="0" indent="0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2" name="Citation"/>
          <p:cNvSpPr txBox="1"/>
          <p:nvPr/>
        </p:nvSpPr>
        <p:spPr>
          <a:xfrm>
            <a:off x="365760" y="4800600"/>
            <a:ext cx="8412480" cy="274320"/>
          </a:xfrm>
          <a:prstGeom prst="rect">
            <a:avLst/>
          </a:prstGeom>
          <a:noFill/>
        </p:spPr>
        <p:txBody>
          <a:bodyPr/>
          <a:lstStyle/>
          <a:p>
            <a:r>
              <a:rPr lang="en-US" sz="11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softwaretestinghelp.com/multithreading-in-java</a:t>
            </a:r>
          </a:p>
        </p:txBody>
      </p:sp>
    </p:spTree>
    <p:extLst>
      <p:ext uri="{BB962C8B-B14F-4D97-AF65-F5344CB8AC3E}">
        <p14:creationId xmlns:p14="http://schemas.microsoft.com/office/powerpoint/2010/main" val="1850793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en-US" dirty="0"/>
              <a:t>C++ threads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C++11 threads: the new kid on the block</a:t>
            </a:r>
          </a:p>
          <a:p>
            <a:r>
              <a:rPr lang="en-US" dirty="0" err="1"/>
              <a:t>std</a:t>
            </a:r>
            <a:r>
              <a:rPr lang="en-US" dirty="0"/>
              <a:t>::thread class now part of standard C++ library</a:t>
            </a:r>
          </a:p>
          <a:p>
            <a:r>
              <a:rPr lang="en-US" dirty="0" err="1"/>
              <a:t>std</a:t>
            </a:r>
            <a:r>
              <a:rPr lang="en-US" dirty="0"/>
              <a:t>::thread is an abstraction ─ maps to local platform threads</a:t>
            </a:r>
          </a:p>
          <a:p>
            <a:pPr lvl="1"/>
            <a:r>
              <a:rPr lang="en-US" dirty="0"/>
              <a:t>(POSIX, Windows, etc.)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20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>
            <a:noAutofit/>
          </a:bodyPr>
          <a:lstStyle/>
          <a:p>
            <a:r>
              <a:rPr lang="en-US" dirty="0"/>
              <a:t>C++11 thread example</a:t>
            </a:r>
          </a:p>
        </p:txBody>
      </p:sp>
      <p:pic>
        <p:nvPicPr>
          <p:cNvPr id="5" name="Picture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914658" y="1417320"/>
            <a:ext cx="5314684" cy="356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297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en-US" dirty="0"/>
              <a:t>C++11 </a:t>
            </a:r>
            <a:r>
              <a:rPr lang="en-US" dirty="0">
                <a:latin typeface="Consolas" panose="020B0609020204030204" pitchFamily="49" charset="0"/>
              </a:rPr>
              <a:t>std::thread </a:t>
            </a:r>
            <a:r>
              <a:rPr lang="en-US" dirty="0"/>
              <a:t>constructors, =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class </a:t>
            </a:r>
            <a:r>
              <a:rPr lang="en-US" dirty="0">
                <a:solidFill>
                  <a:schemeClr val="accent5"/>
                </a:solidFill>
                <a:latin typeface="Consolas" panose="020B0609020204030204" pitchFamily="49" charset="0"/>
              </a:rPr>
              <a:t>thread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{</a:t>
            </a:r>
          </a:p>
          <a:p>
            <a:pPr marL="342900" lvl="1" indent="0">
              <a:buNone/>
            </a:pPr>
            <a:r>
              <a:rPr lang="en-US" dirty="0">
                <a:solidFill>
                  <a:schemeClr val="accent5"/>
                </a:solidFill>
                <a:latin typeface="Consolas" panose="020B0609020204030204" pitchFamily="49" charset="0"/>
              </a:rPr>
              <a:t>thread();</a:t>
            </a:r>
            <a:r>
              <a:rPr lang="en-US" dirty="0">
                <a:latin typeface="Consolas" panose="020B0609020204030204" pitchFamily="49" charset="0"/>
              </a:rPr>
              <a:t> // creates new thread object that does *not* 		  //   represent a thread (i.e. not joinable)</a:t>
            </a:r>
          </a:p>
          <a:p>
            <a:pPr marL="342900" lvl="1" indent="0">
              <a:buNone/>
            </a:pPr>
            <a:r>
              <a:rPr lang="en-US" dirty="0">
                <a:solidFill>
                  <a:schemeClr val="accent5"/>
                </a:solidFill>
                <a:latin typeface="Consolas" panose="020B0609020204030204" pitchFamily="49" charset="0"/>
              </a:rPr>
              <a:t>thread(std::Function&amp;&amp; f, </a:t>
            </a:r>
            <a:r>
              <a:rPr lang="en-US" dirty="0" err="1">
                <a:solidFill>
                  <a:schemeClr val="accent5"/>
                </a:solidFill>
                <a:latin typeface="Consolas" panose="020B0609020204030204" pitchFamily="49" charset="0"/>
              </a:rPr>
              <a:t>Args</a:t>
            </a:r>
            <a:r>
              <a:rPr lang="en-US" dirty="0">
                <a:solidFill>
                  <a:schemeClr val="accent5"/>
                </a:solidFill>
                <a:latin typeface="Consolas" panose="020B0609020204030204" pitchFamily="49" charset="0"/>
              </a:rPr>
              <a:t>&amp;&amp;... </a:t>
            </a:r>
            <a:r>
              <a:rPr lang="en-US" dirty="0" err="1">
                <a:solidFill>
                  <a:schemeClr val="accent5"/>
                </a:solidFill>
                <a:latin typeface="Consolas" panose="020B0609020204030204" pitchFamily="49" charset="0"/>
              </a:rPr>
              <a:t>args</a:t>
            </a:r>
            <a:r>
              <a:rPr lang="en-US" dirty="0">
                <a:solidFill>
                  <a:schemeClr val="accent5"/>
                </a:solidFill>
                <a:latin typeface="Consolas" panose="020B0609020204030204" pitchFamily="49" charset="0"/>
              </a:rPr>
              <a:t>);</a:t>
            </a:r>
            <a:r>
              <a:rPr lang="en-US" dirty="0">
                <a:latin typeface="Consolas" panose="020B0609020204030204" pitchFamily="49" charset="0"/>
              </a:rPr>
              <a:t> </a:t>
            </a: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		  // creates new thread to execute function f</a:t>
            </a:r>
          </a:p>
          <a:p>
            <a:pPr marL="342900" lvl="1" indent="0">
              <a:buNone/>
            </a:pPr>
            <a:r>
              <a:rPr lang="en-US" dirty="0">
                <a:solidFill>
                  <a:schemeClr val="accent5"/>
                </a:solidFill>
                <a:latin typeface="Consolas" panose="020B0609020204030204" pitchFamily="49" charset="0"/>
              </a:rPr>
              <a:t>thread(thread&amp;&amp; other);</a:t>
            </a:r>
            <a:r>
              <a:rPr lang="en-US" dirty="0">
                <a:latin typeface="Consolas" panose="020B0609020204030204" pitchFamily="49" charset="0"/>
              </a:rPr>
              <a:t> // *move* constructor, assignment</a:t>
            </a:r>
          </a:p>
          <a:p>
            <a:pPr marL="342900" lvl="1" indent="0">
              <a:buNone/>
            </a:pPr>
            <a:r>
              <a:rPr lang="en-US" dirty="0">
                <a:solidFill>
                  <a:schemeClr val="accent5"/>
                </a:solidFill>
                <a:latin typeface="Consolas" panose="020B0609020204030204" pitchFamily="49" charset="0"/>
              </a:rPr>
              <a:t>thread&amp; operator=(const thread&amp;&amp; other);</a:t>
            </a:r>
          </a:p>
          <a:p>
            <a:pPr marL="342900" lvl="1" indent="0">
              <a:buNone/>
            </a:pPr>
            <a:r>
              <a:rPr lang="en-US" dirty="0">
                <a:solidFill>
                  <a:schemeClr val="accent5"/>
                </a:solidFill>
                <a:latin typeface="Consolas" panose="020B0609020204030204" pitchFamily="49" charset="0"/>
              </a:rPr>
              <a:t>thread(thread&amp; other) </a:t>
            </a:r>
            <a:r>
              <a:rPr lang="en-US" dirty="0">
                <a:solidFill>
                  <a:schemeClr val="accent3"/>
                </a:solidFill>
                <a:latin typeface="Consolas" panose="020B0609020204030204" pitchFamily="49" charset="0"/>
              </a:rPr>
              <a:t>= delete;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// no copy – why?</a:t>
            </a:r>
          </a:p>
          <a:p>
            <a:pPr marL="342900" lvl="1" indent="0">
              <a:buNone/>
            </a:pPr>
            <a:r>
              <a:rPr lang="en-US" dirty="0">
                <a:solidFill>
                  <a:schemeClr val="accent5"/>
                </a:solidFill>
                <a:latin typeface="Consolas" panose="020B0609020204030204" pitchFamily="49" charset="0"/>
              </a:rPr>
              <a:t>thread&amp; operator=(const thread&amp; other) </a:t>
            </a:r>
            <a:r>
              <a:rPr lang="en-US" dirty="0">
                <a:solidFill>
                  <a:schemeClr val="accent3"/>
                </a:solidFill>
                <a:latin typeface="Consolas" panose="020B0609020204030204" pitchFamily="49" charset="0"/>
              </a:rPr>
              <a:t>= delete;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767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62416-2C5F-4EC4-8A93-8A298FD90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en-US" dirty="0"/>
              <a:t>Thread IDs and Process IDs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22E570-DE70-475E-AC14-CA7CC891D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chemeClr val="accent6"/>
                </a:solidFill>
              </a:rPr>
              <a:t>Process ID</a:t>
            </a:r>
          </a:p>
          <a:p>
            <a:pPr lvl="1"/>
            <a:r>
              <a:rPr lang="en-US" dirty="0"/>
              <a:t>Unique numeric id (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</a:rPr>
              <a:t>pid_t</a:t>
            </a:r>
            <a:r>
              <a:rPr lang="en-US" dirty="0"/>
              <a:t>) assigned when a process is created</a:t>
            </a:r>
          </a:p>
          <a:p>
            <a:pPr lvl="1"/>
            <a:r>
              <a:rPr lang="en-US" dirty="0"/>
              <a:t>IDs get reused over time — only guaranteed unique while the process is still running</a:t>
            </a:r>
          </a:p>
          <a:p>
            <a:pPr lvl="1"/>
            <a:r>
              <a:rPr lang="en-US" dirty="0"/>
              <a:t>A process’s lifetime ends once its parent waits on it after it terminates</a:t>
            </a:r>
          </a:p>
          <a:p>
            <a:r>
              <a:rPr lang="en-US" dirty="0">
                <a:solidFill>
                  <a:schemeClr val="accent6"/>
                </a:solidFill>
              </a:rPr>
              <a:t>Thread ID</a:t>
            </a:r>
            <a:r>
              <a:rPr lang="en-US" dirty="0"/>
              <a:t> (Linux-specific)</a:t>
            </a:r>
          </a:p>
          <a:p>
            <a:pPr lvl="1"/>
            <a:r>
              <a:rPr lang="en-US" dirty="0"/>
              <a:t>Threads created with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</a:rPr>
              <a:t>pthread_create</a:t>
            </a:r>
            <a:r>
              <a:rPr lang="en-US" dirty="0"/>
              <a:t> also get a thread ID, from the same numbering space as process IDs</a:t>
            </a:r>
          </a:p>
          <a:p>
            <a:pPr lvl="1"/>
            <a:r>
              <a:rPr lang="en-US" dirty="0"/>
              <a:t>Main thread’s ID = the process ID; other threads get distinct IDs</a:t>
            </a:r>
          </a:p>
          <a:p>
            <a:pPr lvl="1"/>
            <a:r>
              <a:rPr lang="en-US" dirty="0"/>
              <a:t>Threads are never explicitly waited on, so an ID is eligible for reuse as soon as that thread exits or is canceled</a:t>
            </a:r>
          </a:p>
          <a:p>
            <a:r>
              <a:rPr lang="en-US" dirty="0">
                <a:solidFill>
                  <a:schemeClr val="accent6"/>
                </a:solidFill>
              </a:rPr>
              <a:t>Methods</a:t>
            </a:r>
          </a:p>
          <a:p>
            <a:pPr lvl="1"/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</a:rPr>
              <a:t>pid_t getpid(void)</a:t>
            </a:r>
            <a:r>
              <a:rPr lang="en-US" dirty="0"/>
              <a:t> — process ID of the calling process</a:t>
            </a:r>
          </a:p>
          <a:p>
            <a:pPr lvl="1"/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</a:rPr>
              <a:t>pid_t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</a:rPr>
              <a:t> gettid(void)</a:t>
            </a:r>
            <a:r>
              <a:rPr lang="en-US" dirty="0"/>
              <a:t> — thread ID of the calling thread (Linux-specific; not cached)</a:t>
            </a:r>
          </a:p>
          <a:p>
            <a:pPr marL="0" indent="0">
              <a:buNone/>
            </a:pPr>
            <a:r>
              <a:rPr lang="en-US" sz="11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gnu.org/software/libc/manual/html_node/Process-Identification.html</a:t>
            </a:r>
          </a:p>
        </p:txBody>
      </p:sp>
    </p:spTree>
    <p:extLst>
      <p:ext uri="{BB962C8B-B14F-4D97-AF65-F5344CB8AC3E}">
        <p14:creationId xmlns:p14="http://schemas.microsoft.com/office/powerpoint/2010/main" val="4108768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70FAFC7-C3BD-06A5-B789-179322129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33350"/>
            <a:ext cx="7356082" cy="48173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76B24B-796B-7819-766B-239695C85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000" y="285750"/>
            <a:ext cx="1769895" cy="13144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0B55B4-2B52-D592-2A60-740C75B97C94}"/>
              </a:ext>
            </a:extLst>
          </p:cNvPr>
          <p:cNvSpPr txBox="1"/>
          <p:nvPr/>
        </p:nvSpPr>
        <p:spPr>
          <a:xfrm>
            <a:off x="76200" y="514350"/>
            <a:ext cx="1295401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CrossBucks</a:t>
            </a:r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Signal on button press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See video in samples</a:t>
            </a:r>
          </a:p>
        </p:txBody>
      </p:sp>
    </p:spTree>
    <p:extLst>
      <p:ext uri="{BB962C8B-B14F-4D97-AF65-F5344CB8AC3E}">
        <p14:creationId xmlns:p14="http://schemas.microsoft.com/office/powerpoint/2010/main" val="8860887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2C761D-5EFB-2736-7A0A-7952A05B4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86" y="0"/>
            <a:ext cx="888422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846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49FA25-3035-24DC-1A6D-2331AE681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369" y="0"/>
            <a:ext cx="759926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514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668233-260D-A56E-EB8E-7A9740761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190" y="0"/>
            <a:ext cx="701161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469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>
            <a:normAutofit/>
          </a:bodyPr>
          <a:lstStyle/>
          <a:p>
            <a:r>
              <a:rPr lang="en-US" dirty="0"/>
              <a:t>Example on the Raspberry Pi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91B2E0-B310-4D56-BA28-9BE0B2A73E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875" b="20000"/>
          <a:stretch/>
        </p:blipFill>
        <p:spPr>
          <a:xfrm>
            <a:off x="1316176" y="2119121"/>
            <a:ext cx="2926080" cy="21625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4635BF-D8E8-4639-A667-FE558BAFC5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5551" y="1417320"/>
            <a:ext cx="3402689" cy="356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9889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-background-hasker-presentation" id="{1577FF19-119C-D341-8420-453FB74959AD}" vid="{F6E06238-5418-F24E-ADE0-7239319DCD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swe2710-presentation</Template>
  <TotalTime>2234</TotalTime>
  <Words>1395</Words>
  <Application>Microsoft Office PowerPoint</Application>
  <PresentationFormat>On-screen Show (16:9)</PresentationFormat>
  <Paragraphs>202</Paragraphs>
  <Slides>20</Slides>
  <Notes>2</Notes>
  <HiddenSlides>3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Consolas</vt:lpstr>
      <vt:lpstr>Corbel</vt:lpstr>
      <vt:lpstr>Courier New</vt:lpstr>
      <vt:lpstr>Depth</vt:lpstr>
      <vt:lpstr>Multithreading</vt:lpstr>
      <vt:lpstr>Objectives</vt:lpstr>
      <vt:lpstr>C++ Review</vt:lpstr>
      <vt:lpstr>What is a namespace?</vt:lpstr>
      <vt:lpstr>59. Don’t write namespace usings in a header file or before an #include</vt:lpstr>
      <vt:lpstr>Question</vt:lpstr>
      <vt:lpstr>Posix Threads (Pthreads) Interface</vt:lpstr>
      <vt:lpstr>The pthreads "hello, world" Program</vt:lpstr>
      <vt:lpstr>Execution of Threaded “hello, world”</vt:lpstr>
      <vt:lpstr>Pop Quiz #2</vt:lpstr>
      <vt:lpstr>Java Threads Example</vt:lpstr>
      <vt:lpstr>C++ threads</vt:lpstr>
      <vt:lpstr>C++11 thread example</vt:lpstr>
      <vt:lpstr>C++11 std::thread constructors, =</vt:lpstr>
      <vt:lpstr>Thread IDs and Process IDs</vt:lpstr>
      <vt:lpstr>PowerPoint Presentation</vt:lpstr>
      <vt:lpstr>PowerPoint Presentation</vt:lpstr>
      <vt:lpstr>PowerPoint Presentation</vt:lpstr>
      <vt:lpstr>PowerPoint Presentation</vt:lpstr>
      <vt:lpstr>Example on the Raspberry Pi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wws</dc:creator>
  <cp:lastModifiedBy>Hasker, Robert</cp:lastModifiedBy>
  <cp:revision>92</cp:revision>
  <dcterms:created xsi:type="dcterms:W3CDTF">2006-08-16T00:00:00Z</dcterms:created>
  <dcterms:modified xsi:type="dcterms:W3CDTF">2026-09-21T19:03:50Z</dcterms:modified>
</cp:coreProperties>
</file>