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25"/>
  </p:notesMasterIdLst>
  <p:sldIdLst>
    <p:sldId id="258" r:id="rId2"/>
    <p:sldId id="580" r:id="rId3"/>
    <p:sldId id="579" r:id="rId4"/>
    <p:sldId id="323" r:id="rId5"/>
    <p:sldId id="581" r:id="rId6"/>
    <p:sldId id="271" r:id="rId7"/>
    <p:sldId id="336" r:id="rId8"/>
    <p:sldId id="575" r:id="rId9"/>
    <p:sldId id="583" r:id="rId10"/>
    <p:sldId id="585" r:id="rId11"/>
    <p:sldId id="567" r:id="rId12"/>
    <p:sldId id="568" r:id="rId13"/>
    <p:sldId id="281" r:id="rId14"/>
    <p:sldId id="283" r:id="rId15"/>
    <p:sldId id="282" r:id="rId16"/>
    <p:sldId id="284" r:id="rId17"/>
    <p:sldId id="288" r:id="rId18"/>
    <p:sldId id="570" r:id="rId19"/>
    <p:sldId id="578" r:id="rId20"/>
    <p:sldId id="577" r:id="rId21"/>
    <p:sldId id="574" r:id="rId22"/>
    <p:sldId id="576" r:id="rId23"/>
    <p:sldId id="584" r:id="rId24"/>
  </p:sldIdLst>
  <p:sldSz cx="9144000" cy="5143500" type="screen16x9"/>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4"/>
    <p:restoredTop sz="94675"/>
  </p:normalViewPr>
  <p:slideViewPr>
    <p:cSldViewPr>
      <p:cViewPr varScale="1">
        <p:scale>
          <a:sx n="71" d="100"/>
          <a:sy n="71" d="100"/>
        </p:scale>
        <p:origin x="392" y="4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D5FB6D-2FA2-46CA-9E8A-855843ED41DE}" type="datetimeFigureOut">
              <a:rPr lang="en-US" smtClean="0"/>
              <a:t>9/21/2026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28ACA6-37D2-4450-9E31-1ADD6AB7FEE1}" type="slidenum">
              <a:rPr lang="en-US" smtClean="0"/>
              <a:t>‹#›</a:t>
            </a:fld>
            <a:endParaRPr lang="en-US"/>
          </a:p>
        </p:txBody>
      </p:sp>
    </p:spTree>
    <p:extLst>
      <p:ext uri="{BB962C8B-B14F-4D97-AF65-F5344CB8AC3E}">
        <p14:creationId xmlns:p14="http://schemas.microsoft.com/office/powerpoint/2010/main" val="3088765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Simpsons image: https://</a:t>
            </a:r>
            <a:r>
              <a:rPr lang="en-US" dirty="0" err="1"/>
              <a:t>archive.org</a:t>
            </a:r>
            <a:r>
              <a:rPr lang="en-US" dirty="0"/>
              <a:t>/details/tvtunes_4780</a:t>
            </a:r>
          </a:p>
          <a:p>
            <a:endParaRPr lang="en-US" dirty="0"/>
          </a:p>
        </p:txBody>
      </p:sp>
      <p:sp>
        <p:nvSpPr>
          <p:cNvPr id="4" name="Slide Number Placeholder 3"/>
          <p:cNvSpPr>
            <a:spLocks noGrp="1"/>
          </p:cNvSpPr>
          <p:nvPr>
            <p:ph type="sldNum" sz="quarter" idx="5"/>
          </p:nvPr>
        </p:nvSpPr>
        <p:spPr/>
        <p:txBody>
          <a:bodyPr/>
          <a:lstStyle/>
          <a:p>
            <a:fld id="{F728ACA6-37D2-4450-9E31-1ADD6AB7FEE1}" type="slidenum">
              <a:rPr lang="en-US" smtClean="0"/>
              <a:t>1</a:t>
            </a:fld>
            <a:endParaRPr lang="en-US"/>
          </a:p>
        </p:txBody>
      </p:sp>
    </p:spTree>
    <p:extLst>
      <p:ext uri="{BB962C8B-B14F-4D97-AF65-F5344CB8AC3E}">
        <p14:creationId xmlns:p14="http://schemas.microsoft.com/office/powerpoint/2010/main" val="3493532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800" dirty="0"/>
              <a:t>(Note: How many of your other classes have used Bart Simpson as an example?)</a:t>
            </a:r>
            <a:endParaRPr lang="en-US" dirty="0"/>
          </a:p>
        </p:txBody>
      </p:sp>
      <p:sp>
        <p:nvSpPr>
          <p:cNvPr id="4" name="Slide Number Placeholder 3"/>
          <p:cNvSpPr>
            <a:spLocks noGrp="1"/>
          </p:cNvSpPr>
          <p:nvPr>
            <p:ph type="sldNum" sz="quarter" idx="5"/>
          </p:nvPr>
        </p:nvSpPr>
        <p:spPr/>
        <p:txBody>
          <a:bodyPr/>
          <a:lstStyle/>
          <a:p>
            <a:fld id="{F728ACA6-37D2-4450-9E31-1ADD6AB7FEE1}" type="slidenum">
              <a:rPr lang="en-US" smtClean="0"/>
              <a:t>2</a:t>
            </a:fld>
            <a:endParaRPr lang="en-US"/>
          </a:p>
        </p:txBody>
      </p:sp>
    </p:spTree>
    <p:extLst>
      <p:ext uri="{BB962C8B-B14F-4D97-AF65-F5344CB8AC3E}">
        <p14:creationId xmlns:p14="http://schemas.microsoft.com/office/powerpoint/2010/main" val="1956890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err="1"/>
              <a:t>Anobvious</a:t>
            </a:r>
            <a:r>
              <a:rPr lang="en-US" dirty="0"/>
              <a:t> advantage of such an approach is its simplicity, but, on the other </a:t>
            </a:r>
            <a:r>
              <a:rPr lang="en-US" dirty="0" err="1"/>
              <a:t>hand,it</a:t>
            </a:r>
            <a:r>
              <a:rPr lang="en-US" dirty="0"/>
              <a:t> loads the CPU due to possibly unnecessary status requests. Typically, only </a:t>
            </a:r>
            <a:r>
              <a:rPr lang="en-US" dirty="0" err="1"/>
              <a:t>aminority</a:t>
            </a:r>
            <a:r>
              <a:rPr lang="en-US" dirty="0"/>
              <a:t> of status requests leads to either input or output transactions </a:t>
            </a:r>
            <a:r>
              <a:rPr lang="en-US" dirty="0" err="1"/>
              <a:t>withthe</a:t>
            </a:r>
            <a:r>
              <a:rPr lang="en-US" dirty="0"/>
              <a:t> data register. This unnecessary loading could be reduced by less </a:t>
            </a:r>
            <a:r>
              <a:rPr lang="en-US" dirty="0" err="1"/>
              <a:t>frequentpolling</a:t>
            </a:r>
            <a:r>
              <a:rPr lang="en-US" dirty="0"/>
              <a:t> of the I/O status. However, that would increase the worst - case I/</a:t>
            </a:r>
            <a:r>
              <a:rPr lang="en-US" dirty="0" err="1"/>
              <a:t>Olatency</a:t>
            </a:r>
            <a:r>
              <a:rPr lang="en-US" dirty="0"/>
              <a:t>. Hence, an appropriate polling interval is an application - </a:t>
            </a:r>
            <a:r>
              <a:rPr lang="en-US" dirty="0" err="1"/>
              <a:t>specifi</a:t>
            </a:r>
            <a:r>
              <a:rPr lang="en-US" dirty="0"/>
              <a:t> c </a:t>
            </a:r>
            <a:r>
              <a:rPr lang="en-US" dirty="0" err="1"/>
              <a:t>compromisebetween</a:t>
            </a:r>
            <a:r>
              <a:rPr lang="en-US" dirty="0"/>
              <a:t> the desired CPU utilization factor and allowed I/O latency.</a:t>
            </a:r>
          </a:p>
          <a:p>
            <a:endParaRPr lang="en-US" dirty="0"/>
          </a:p>
        </p:txBody>
      </p:sp>
      <p:sp>
        <p:nvSpPr>
          <p:cNvPr id="4" name="Slide Number Placeholder 3"/>
          <p:cNvSpPr>
            <a:spLocks noGrp="1"/>
          </p:cNvSpPr>
          <p:nvPr>
            <p:ph type="sldNum" sz="quarter" idx="10"/>
          </p:nvPr>
        </p:nvSpPr>
        <p:spPr/>
        <p:txBody>
          <a:bodyPr/>
          <a:lstStyle/>
          <a:p>
            <a:fld id="{F728ACA6-37D2-4450-9E31-1ADD6AB7FEE1}" type="slidenum">
              <a:rPr lang="en-US" smtClean="0"/>
              <a:t>6</a:t>
            </a:fld>
            <a:endParaRPr lang="en-US"/>
          </a:p>
        </p:txBody>
      </p:sp>
    </p:spTree>
    <p:extLst>
      <p:ext uri="{BB962C8B-B14F-4D97-AF65-F5344CB8AC3E}">
        <p14:creationId xmlns:p14="http://schemas.microsoft.com/office/powerpoint/2010/main" val="2693526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SETUP</a:t>
            </a:r>
          </a:p>
          <a:p>
            <a:endParaRPr lang="en-US" dirty="0"/>
          </a:p>
          <a:p>
            <a:r>
              <a:rPr lang="en-US" dirty="0"/>
              <a:t>Three programs, identical behavior: two buttons, two lights, hold a button and its light comes on. That is the whole spec. Deliberately boring - when the requirements are trivial, the only thing left to compare is the structure.</a:t>
            </a:r>
          </a:p>
          <a:p>
            <a:endParaRPr lang="en-US" dirty="0"/>
          </a:p>
          <a:p>
            <a:r>
              <a:rPr lang="en-US" dirty="0"/>
              <a:t>Everything outside the one main file is identical in all three: same GPIO class, same build, same toolchain. Only TwoLightControllerDemoSolutionA/B/C.cpp changes. Tell them to go straight there and ignore the rest.</a:t>
            </a:r>
          </a:p>
          <a:p>
            <a:endParaRPr lang="en-US" dirty="0"/>
          </a:p>
          <a:p>
            <a:r>
              <a:rPr lang="en-US" dirty="0"/>
              <a:t>THE QUESTION TO ASK WHILE READING</a:t>
            </a:r>
          </a:p>
          <a:p>
            <a:endParaRPr lang="en-US" dirty="0"/>
          </a:p>
          <a:p>
            <a:r>
              <a:rPr lang="en-US" dirty="0"/>
              <a:t>Not "what does it do" - they already know. It is "how does this program wait?" That is the only real difference between the three. A and B wait by asking over and over. C waits by being told.</a:t>
            </a:r>
          </a:p>
          <a:p>
            <a:endParaRPr lang="en-US" dirty="0"/>
          </a:p>
          <a:p>
            <a:r>
              <a:rPr lang="en-US" dirty="0"/>
              <a:t>PLAN</a:t>
            </a:r>
          </a:p>
          <a:p>
            <a:endParaRPr lang="en-US" dirty="0"/>
          </a:p>
          <a:p>
            <a:r>
              <a:rPr lang="en-US" dirty="0"/>
              <a:t>Five minutes with a neighbor. Then fill in the grid on the next slide together. Then run all three on the Pi under htop and let them watch the CPU column.</a:t>
            </a:r>
          </a:p>
          <a:p>
            <a:endParaRPr lang="en-US" dirty="0"/>
          </a:p>
          <a:p>
            <a:r>
              <a:rPr lang="en-US" dirty="0"/>
              <a:t>WATCH FOR</a:t>
            </a:r>
          </a:p>
          <a:p>
            <a:endParaRPr lang="en-US" dirty="0"/>
          </a:p>
          <a:p>
            <a:r>
              <a:rPr lang="en-US" dirty="0"/>
              <a:t>A and B look nearly identical at a glance. Students will say "B is just A with threads" and stop there. That is the trap - the grid is what breaks them out of it.</a:t>
            </a:r>
          </a:p>
          <a:p>
            <a:endParaRPr lang="en-US" dirty="0"/>
          </a:p>
          <a:p>
            <a:r>
              <a:rPr lang="en-US" dirty="0"/>
              <a:t>CODE</a:t>
            </a:r>
          </a:p>
          <a:p>
            <a:endParaRPr lang="en-US" dirty="0"/>
          </a:p>
          <a:p>
            <a:r>
              <a:rPr lang="en-US" dirty="0"/>
              <a:t>samples/wk04a/demo1 - light1 = A, light2 = B, light3 = C. README.md in that folder has the full comparison.</a:t>
            </a:r>
          </a:p>
        </p:txBody>
      </p:sp>
      <p:sp>
        <p:nvSpPr>
          <p:cNvPr id="4" name="Slide Number Placeholder 3"/>
          <p:cNvSpPr>
            <a:spLocks noGrp="1"/>
          </p:cNvSpPr>
          <p:nvPr>
            <p:ph type="sldNum" sz="quarter" idx="5"/>
          </p:nvPr>
        </p:nvSpPr>
        <p:spPr/>
        <p:txBody>
          <a:bodyPr/>
          <a:lstStyle/>
          <a:p>
            <a:fld id="{F728ACA6-37D2-4450-9E31-1ADD6AB7FEE4}"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3B117-F9A7-664B-8FC9-1BFBF8837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4CE98-1159-D16F-C0DC-616675809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016935-31CE-7053-7D55-5FCD5EFD6772}"/>
              </a:ext>
            </a:extLst>
          </p:cNvPr>
          <p:cNvSpPr>
            <a:spLocks noGrp="1"/>
          </p:cNvSpPr>
          <p:nvPr>
            <p:ph type="body" idx="1"/>
          </p:nvPr>
        </p:nvSpPr>
        <p:spPr/>
        <p:txBody>
          <a:bodyPr/>
          <a:lstStyle/>
          <a:p>
            <a:r>
              <a:rPr lang="en-US" dirty="0"/>
              <a:t>See samples folder for </a:t>
            </a:r>
            <a:r>
              <a:rPr lang="en-US"/>
              <a:t>the three</a:t>
            </a:r>
            <a:endParaRPr lang="en-US" dirty="0"/>
          </a:p>
          <a:p>
            <a:endParaRPr lang="en-US" dirty="0"/>
          </a:p>
          <a:p>
            <a:r>
              <a:rPr lang="en-US" dirty="0"/>
              <a:t>Threads:  A = 1,  B = 2,  C = 2</a:t>
            </a:r>
          </a:p>
          <a:p>
            <a:r>
              <a:rPr lang="en-US" dirty="0"/>
              <a:t>CPU / performance:  A = one core pinned at 100%.  B = TWO cores pinned at 100%.  C = ~0% while idle.</a:t>
            </a:r>
          </a:p>
          <a:p>
            <a:r>
              <a:rPr lang="en-US" dirty="0"/>
              <a:t>Per-light latency control:  A = none, one loop and one rate, shared.  B = per-thread rate AND priority, passed as parameters.  C = per-thread priority; latency is interrupt latency, not a poll period.</a:t>
            </a:r>
          </a:p>
          <a:p>
            <a:r>
              <a:rPr lang="en-US" dirty="0"/>
              <a:t>Scalability:  A = edit the loop, and every new light slows the existing ones.  B = add a thread per light, but each new thread burns another core.  C = add a thread per light, and each one is blocked rather than spinning.</a:t>
            </a:r>
          </a:p>
          <a:p>
            <a:endParaRPr lang="en-US" dirty="0"/>
          </a:p>
          <a:p>
            <a:r>
              <a:rPr lang="en-US" dirty="0"/>
              <a:t>THREADS - the easy column</a:t>
            </a:r>
          </a:p>
          <a:p>
            <a:endParaRPr lang="en-US" dirty="0"/>
          </a:p>
          <a:p>
            <a:r>
              <a:rPr lang="en-US" dirty="0"/>
              <a:t>One, two, two. Get it on the board and move on. Least interesting row.</a:t>
            </a:r>
          </a:p>
          <a:p>
            <a:endParaRPr lang="en-US" dirty="0"/>
          </a:p>
          <a:p>
            <a:r>
              <a:rPr lang="en-US" dirty="0"/>
              <a:t>CPU - where the surprise is</a:t>
            </a:r>
          </a:p>
          <a:p>
            <a:endParaRPr lang="en-US" dirty="0"/>
          </a:p>
          <a:p>
            <a:r>
              <a:rPr lang="en-US" dirty="0"/>
              <a:t>Everybody expects A to be bad. Watch what happens with B: it is WORSE. A pins one core, B pins two. We added threads and doubled the waste, because both threads are still spinning on usleep(1).</a:t>
            </a:r>
          </a:p>
          <a:p>
            <a:endParaRPr lang="en-US" dirty="0"/>
          </a:p>
          <a:p>
            <a:r>
              <a:rPr lang="en-US" dirty="0"/>
              <a:t>That is the headline of the whole exercise: THREADING IS NOT A FIX FOR POLLING. They are orthogonal. You can have a beautifully structured concurrent program that is still burning every cycle you own asking "are we there yet."</a:t>
            </a:r>
          </a:p>
          <a:p>
            <a:endParaRPr lang="en-US" dirty="0"/>
          </a:p>
          <a:p>
            <a:r>
              <a:rPr lang="en-US" dirty="0"/>
              <a:t>And it is worse than the CPU number looks, because both threads run at max SCHED_FIFO priority - the highest-priority thing in the box, busy-waiting. On a single-core Pi that starves real work.</a:t>
            </a:r>
          </a:p>
          <a:p>
            <a:endParaRPr lang="en-US" dirty="0"/>
          </a:p>
          <a:p>
            <a:r>
              <a:rPr lang="en-US" dirty="0"/>
              <a:t>LATENCY CONTROL - where B earns its keep</a:t>
            </a:r>
          </a:p>
          <a:p>
            <a:endParaRPr lang="en-US" dirty="0"/>
          </a:p>
          <a:p>
            <a:r>
              <a:rPr lang="en-US" dirty="0"/>
              <a:t>In A the two lights share one loop and one rate. There is no knob to turn; you cannot give one light a tighter deadline than the other, period.</a:t>
            </a:r>
          </a:p>
          <a:p>
            <a:endParaRPr lang="en-US" dirty="0"/>
          </a:p>
          <a:p>
            <a:r>
              <a:rPr lang="en-US" dirty="0"/>
              <a:t>In B, rate and priority are parameters of the thread function. main happens to pass the same values to both, but it does not have to. That is the hook for rate monotonic analysis in a couple of weeks: the light that needs a faster response gets a shorter period and a higher priority.</a:t>
            </a:r>
          </a:p>
          <a:p>
            <a:endParaRPr lang="en-US" dirty="0"/>
          </a:p>
          <a:p>
            <a:r>
              <a:rPr lang="en-US" dirty="0"/>
              <a:t>So B is not worthless. It buys real structure. It just does not buy efficiency.</a:t>
            </a:r>
          </a:p>
          <a:p>
            <a:endParaRPr lang="en-US" dirty="0"/>
          </a:p>
          <a:p>
            <a:r>
              <a:rPr lang="en-US" dirty="0"/>
              <a:t>SCALABILITY</a:t>
            </a:r>
          </a:p>
          <a:p>
            <a:endParaRPr lang="en-US" dirty="0"/>
          </a:p>
          <a:p>
            <a:r>
              <a:rPr lang="en-US" dirty="0"/>
              <a:t>A scales by editing the loop, and every edit changes the timing of the lights that were already working - the cyclic executive problem from the taxonomy slides. Fragile, breaks when you touch it.</a:t>
            </a:r>
          </a:p>
          <a:p>
            <a:endParaRPr lang="en-US" dirty="0"/>
          </a:p>
          <a:p>
            <a:r>
              <a:rPr lang="en-US" dirty="0"/>
              <a:t>B and C both scale by adding a thread. The difference: B's new thread costs a core, C's costs almost nothing.</a:t>
            </a:r>
          </a:p>
          <a:p>
            <a:endParaRPr lang="en-US" dirty="0"/>
          </a:p>
          <a:p>
            <a:r>
              <a:rPr lang="en-US" dirty="0"/>
              <a:t>SO WHICH IS BETTER?</a:t>
            </a:r>
          </a:p>
          <a:p>
            <a:endParaRPr lang="en-US" dirty="0"/>
          </a:p>
          <a:p>
            <a:r>
              <a:rPr lang="en-US" dirty="0"/>
              <a:t>C - but be precise about why. Not "because threads," because B has the same threads. Because of HOW IT WAITS. waitForEdge is a blocking wait: zero CPU while nothing is happening, immediate response when something does. Reduced latency without increased load - that is the line from the polling-versus-interrupts slide, and this is what it looks like in code.</a:t>
            </a:r>
          </a:p>
          <a:p>
            <a:endParaRPr lang="en-US" dirty="0"/>
          </a:p>
          <a:p>
            <a:r>
              <a:rPr lang="en-US" dirty="0"/>
              <a:t>The deeper point: a button press is an APERIODIC event. It happens whenever someone decides to press it, with no minimum spacing. A and B impose a period on something that does not have one - answering a question nobody asked, 250,000 times a second. C is the only version that models the event as what it actually is.</a:t>
            </a:r>
          </a:p>
          <a:p>
            <a:endParaRPr lang="en-US" dirty="0"/>
          </a:p>
          <a:p>
            <a:r>
              <a:rPr lang="en-US" dirty="0"/>
              <a:t>BACK POCKET - "C is not free" (use if the room converges on C too fast)</a:t>
            </a:r>
          </a:p>
          <a:p>
            <a:endParaRPr lang="en-US" dirty="0"/>
          </a:p>
          <a:p>
            <a:r>
              <a:rPr lang="en-US" dirty="0"/>
              <a:t>Debugging is harder. Nothing in the source tells you when that thread resumes; the dispatch is a 29-case switch over per-pin handlers in GPIO.cpp.</a:t>
            </a:r>
          </a:p>
          <a:p>
            <a:endParaRPr lang="en-US" dirty="0"/>
          </a:p>
          <a:p>
            <a:r>
              <a:rPr lang="en-US" dirty="0"/>
              <a:t>Shutdown is broken, and it LOOKS like B's. Both threads sit in waitForEdge with an 11.5-day timeout, so keepGoing = false does not wake them. You type your character, main calls join(), and it hangs until somebody physically presses each button one more time. Good exercise: fix it - short timeout in a loop, or a separate wake mechanism.</a:t>
            </a:r>
          </a:p>
          <a:p>
            <a:endParaRPr lang="en-US" dirty="0"/>
          </a:p>
          <a:p>
            <a:r>
              <a:rPr lang="en-US" dirty="0"/>
              <a:t>SLEEPLENGTH is dead code in C. Bumped to 250000, still passed in as rate, and the thread body never touches it. Leftover from B. Nice thing for students to spot themselves - evidence that the concept of a rate stopped applying.</a:t>
            </a:r>
          </a:p>
          <a:p>
            <a:endParaRPr lang="en-US" dirty="0"/>
          </a:p>
          <a:p>
            <a:r>
              <a:rPr lang="en-US" dirty="0"/>
              <a:t>Open question from the polling slide: what happens when both buttons are pressed at the same instant? Two interrupts, two threads, same priority. C hands that to the OS. A and B never had to think about it - which is the one thing polling is genuinely good at.</a:t>
            </a:r>
          </a:p>
          <a:p>
            <a:endParaRPr lang="en-US" dirty="0"/>
          </a:p>
          <a:p>
            <a:r>
              <a:rPr lang="en-US" dirty="0"/>
              <a:t>TWO THINGS SOMEBODY WILL ASK</a:t>
            </a:r>
          </a:p>
          <a:p>
            <a:endParaRPr lang="en-US" dirty="0"/>
          </a:p>
          <a:p>
            <a:r>
              <a:rPr lang="en-US" dirty="0"/>
              <a:t>keepGoing is a plain bool shared across threads in both B and C, not std::atomic&lt;bool&gt;. Works in practice, but it is a data race as written.</a:t>
            </a:r>
          </a:p>
          <a:p>
            <a:endParaRPr lang="en-US" dirty="0"/>
          </a:p>
          <a:p>
            <a:r>
              <a:rPr lang="en-US" dirty="0"/>
              <a:t>All three need root on the Pi, or sched_setscheduler fails and the program exits immediately.</a:t>
            </a:r>
          </a:p>
        </p:txBody>
      </p:sp>
      <p:sp>
        <p:nvSpPr>
          <p:cNvPr id="4" name="Slide Number Placeholder 3">
            <a:extLst>
              <a:ext uri="{FF2B5EF4-FFF2-40B4-BE49-F238E27FC236}">
                <a16:creationId xmlns:a16="http://schemas.microsoft.com/office/drawing/2014/main" id="{AFED1A1A-E76F-DC27-9B06-AB26646BDF81}"/>
              </a:ext>
            </a:extLst>
          </p:cNvPr>
          <p:cNvSpPr>
            <a:spLocks noGrp="1"/>
          </p:cNvSpPr>
          <p:nvPr>
            <p:ph type="sldNum" sz="quarter" idx="5"/>
          </p:nvPr>
        </p:nvSpPr>
        <p:spPr/>
        <p:txBody>
          <a:bodyPr/>
          <a:lstStyle/>
          <a:p>
            <a:fld id="{F728ACA6-37D2-4450-9E31-1ADD6AB7FEE5}" type="slidenum">
              <a:rPr lang="en-US" smtClean="0"/>
              <a:t>9</a:t>
            </a:fld>
            <a:endParaRPr lang="en-US"/>
          </a:p>
        </p:txBody>
      </p:sp>
    </p:spTree>
    <p:extLst>
      <p:ext uri="{BB962C8B-B14F-4D97-AF65-F5344CB8AC3E}">
        <p14:creationId xmlns:p14="http://schemas.microsoft.com/office/powerpoint/2010/main" val="4237360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AB64D-44C3-1818-6F96-BF9AFA5AB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E6552A-CAD3-485F-BB83-E0004DAC0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74A660-8EAE-E9E5-531F-5D778E8B94C8}"/>
              </a:ext>
            </a:extLst>
          </p:cNvPr>
          <p:cNvSpPr>
            <a:spLocks noGrp="1"/>
          </p:cNvSpPr>
          <p:nvPr>
            <p:ph type="body" idx="1"/>
          </p:nvPr>
        </p:nvSpPr>
        <p:spPr/>
        <p:txBody>
          <a:bodyPr/>
          <a:lstStyle/>
          <a:p>
            <a:r>
              <a:rPr lang="en-US" dirty="0"/>
              <a:t>Gen AI says 2 threads for B, C (each)</a:t>
            </a:r>
          </a:p>
          <a:p>
            <a:endParaRPr lang="en-US" dirty="0"/>
          </a:p>
          <a:p>
            <a:r>
              <a:rPr lang="en-US" dirty="0"/>
              <a:t>Threads:  A = 1,  B = 2,  C = 2</a:t>
            </a:r>
          </a:p>
          <a:p>
            <a:r>
              <a:rPr lang="en-US" dirty="0"/>
              <a:t>CPU / performance:  A = one core pinned at 100%.  B = TWO cores pinned at 100%.  C = ~0% while idle.</a:t>
            </a:r>
          </a:p>
          <a:p>
            <a:r>
              <a:rPr lang="en-US" dirty="0"/>
              <a:t>Per-light latency control:  A = none, one loop and one rate, shared.  B = per-thread rate AND priority, passed as parameters.  C = per-thread priority; latency is interrupt latency, not a poll period.</a:t>
            </a:r>
          </a:p>
          <a:p>
            <a:r>
              <a:rPr lang="en-US" dirty="0"/>
              <a:t>Scalability:  A = edit the loop, and every new light slows the existing ones.  B = add a thread per light, but each new thread burns another core.  C = add a thread per light, and each one is blocked rather than spinning.</a:t>
            </a:r>
          </a:p>
          <a:p>
            <a:endParaRPr lang="en-US" dirty="0"/>
          </a:p>
          <a:p>
            <a:r>
              <a:rPr lang="en-US" dirty="0"/>
              <a:t>THREADS - the easy column</a:t>
            </a:r>
          </a:p>
          <a:p>
            <a:endParaRPr lang="en-US" dirty="0"/>
          </a:p>
          <a:p>
            <a:r>
              <a:rPr lang="en-US" dirty="0"/>
              <a:t>One, two, two. Get it on the board and move on. Least interesting row.</a:t>
            </a:r>
          </a:p>
          <a:p>
            <a:endParaRPr lang="en-US" dirty="0"/>
          </a:p>
          <a:p>
            <a:r>
              <a:rPr lang="en-US" dirty="0"/>
              <a:t>CPU - where the surprise is</a:t>
            </a:r>
          </a:p>
          <a:p>
            <a:endParaRPr lang="en-US" dirty="0"/>
          </a:p>
          <a:p>
            <a:r>
              <a:rPr lang="en-US" dirty="0"/>
              <a:t>Everybody expects A to be bad. Watch what happens with B: it is WORSE. A pins one core, B pins two. We added threads and doubled the waste, because both threads are still spinning on usleep(1).</a:t>
            </a:r>
          </a:p>
          <a:p>
            <a:endParaRPr lang="en-US" dirty="0"/>
          </a:p>
          <a:p>
            <a:r>
              <a:rPr lang="en-US" dirty="0"/>
              <a:t>That is the headline of the whole exercise: THREADING IS NOT A FIX FOR POLLING. They are orthogonal. You can have a beautifully structured concurrent program that is still burning every cycle you own asking "are we there yet."</a:t>
            </a:r>
          </a:p>
          <a:p>
            <a:endParaRPr lang="en-US" dirty="0"/>
          </a:p>
          <a:p>
            <a:r>
              <a:rPr lang="en-US" dirty="0"/>
              <a:t>And it is worse than the CPU number looks, because both threads run at max SCHED_FIFO priority - the highest-priority thing in the box, busy-waiting. On a single-core Pi that starves real work.</a:t>
            </a:r>
          </a:p>
          <a:p>
            <a:endParaRPr lang="en-US" dirty="0"/>
          </a:p>
          <a:p>
            <a:r>
              <a:rPr lang="en-US" dirty="0"/>
              <a:t>LATENCY CONTROL - where B earns its keep</a:t>
            </a:r>
          </a:p>
          <a:p>
            <a:endParaRPr lang="en-US" dirty="0"/>
          </a:p>
          <a:p>
            <a:r>
              <a:rPr lang="en-US" dirty="0"/>
              <a:t>In A the two lights share one loop and one rate. There is no knob to turn; you cannot give one light a tighter deadline than the other, period.</a:t>
            </a:r>
          </a:p>
          <a:p>
            <a:endParaRPr lang="en-US" dirty="0"/>
          </a:p>
          <a:p>
            <a:r>
              <a:rPr lang="en-US" dirty="0"/>
              <a:t>In B, rate and priority are parameters of the thread function. main happens to pass the same values to both, but it does not have to. That is the hook for rate monotonic analysis in a couple of weeks: the light that needs a faster response gets a shorter period and a higher priority.</a:t>
            </a:r>
          </a:p>
          <a:p>
            <a:endParaRPr lang="en-US" dirty="0"/>
          </a:p>
          <a:p>
            <a:r>
              <a:rPr lang="en-US" dirty="0"/>
              <a:t>So B is not worthless. It buys real structure. It just does not buy efficiency.</a:t>
            </a:r>
          </a:p>
          <a:p>
            <a:endParaRPr lang="en-US" dirty="0"/>
          </a:p>
          <a:p>
            <a:r>
              <a:rPr lang="en-US" dirty="0"/>
              <a:t>SCALABILITY</a:t>
            </a:r>
          </a:p>
          <a:p>
            <a:endParaRPr lang="en-US" dirty="0"/>
          </a:p>
          <a:p>
            <a:r>
              <a:rPr lang="en-US" dirty="0"/>
              <a:t>A scales by editing the loop, and every edit changes the timing of the lights that were already working - the cyclic executive problem from the taxonomy slides. Fragile, breaks when you touch it.</a:t>
            </a:r>
          </a:p>
          <a:p>
            <a:endParaRPr lang="en-US" dirty="0"/>
          </a:p>
          <a:p>
            <a:r>
              <a:rPr lang="en-US" dirty="0"/>
              <a:t>B and C both scale by adding a thread. The difference: B's new thread costs a core, C's costs almost nothing.</a:t>
            </a:r>
          </a:p>
          <a:p>
            <a:endParaRPr lang="en-US" dirty="0"/>
          </a:p>
          <a:p>
            <a:r>
              <a:rPr lang="en-US" dirty="0"/>
              <a:t>SO WHICH IS BETTER?</a:t>
            </a:r>
          </a:p>
          <a:p>
            <a:endParaRPr lang="en-US" dirty="0"/>
          </a:p>
          <a:p>
            <a:r>
              <a:rPr lang="en-US" dirty="0"/>
              <a:t>C - but be precise about why. Not "because threads," because B has the same threads. Because of HOW IT WAITS. waitForEdge is a blocking wait: zero CPU while nothing is happening, immediate response when something does. Reduced latency without increased load - that is the line from the polling-versus-interrupts slide, and this is what it looks like in code.</a:t>
            </a:r>
          </a:p>
          <a:p>
            <a:endParaRPr lang="en-US" dirty="0"/>
          </a:p>
          <a:p>
            <a:r>
              <a:rPr lang="en-US" dirty="0"/>
              <a:t>The deeper point: a button press is an APERIODIC event. It happens whenever someone decides to press it, with no minimum spacing. A and B impose a period on something that does not have one - answering a question nobody asked, 250,000 times a second. C is the only version that models the event as what it actually is.</a:t>
            </a:r>
          </a:p>
          <a:p>
            <a:endParaRPr lang="en-US" dirty="0"/>
          </a:p>
          <a:p>
            <a:r>
              <a:rPr lang="en-US" dirty="0"/>
              <a:t>BACK POCKET - "C is not free" (use if the room converges on C too fast)</a:t>
            </a:r>
          </a:p>
          <a:p>
            <a:endParaRPr lang="en-US" dirty="0"/>
          </a:p>
          <a:p>
            <a:r>
              <a:rPr lang="en-US" dirty="0"/>
              <a:t>Debugging is harder. Nothing in the source tells you when that thread resumes; the dispatch is a 29-case switch over per-pin handlers in GPIO.cpp.</a:t>
            </a:r>
          </a:p>
          <a:p>
            <a:endParaRPr lang="en-US" dirty="0"/>
          </a:p>
          <a:p>
            <a:r>
              <a:rPr lang="en-US" dirty="0"/>
              <a:t>Shutdown is broken, and it LOOKS like B's. Both threads sit in waitForEdge with an 11.5-day timeout, so keepGoing = false does not wake them. You type your character, main calls join(), and it hangs until somebody physically presses each button one more time. Good exercise: fix it - short timeout in a loop, or a separate wake mechanism.</a:t>
            </a:r>
          </a:p>
          <a:p>
            <a:endParaRPr lang="en-US" dirty="0"/>
          </a:p>
          <a:p>
            <a:r>
              <a:rPr lang="en-US" dirty="0"/>
              <a:t>SLEEPLENGTH is dead code in C. Bumped to 250000, still passed in as rate, and the thread body never touches it. Leftover from B. Nice thing for students to spot themselves - evidence that the concept of a rate stopped applying.</a:t>
            </a:r>
          </a:p>
          <a:p>
            <a:endParaRPr lang="en-US" dirty="0"/>
          </a:p>
          <a:p>
            <a:r>
              <a:rPr lang="en-US" dirty="0"/>
              <a:t>Open question from the polling slide: what happens when both buttons are pressed at the same instant? Two interrupts, two threads, same priority. C hands that to the OS. A and B never had to think about it - which is the one thing polling is genuinely good at.</a:t>
            </a:r>
          </a:p>
          <a:p>
            <a:endParaRPr lang="en-US" dirty="0"/>
          </a:p>
          <a:p>
            <a:r>
              <a:rPr lang="en-US" dirty="0"/>
              <a:t>TWO THINGS SOMEBODY WILL ASK</a:t>
            </a:r>
          </a:p>
          <a:p>
            <a:endParaRPr lang="en-US" dirty="0"/>
          </a:p>
          <a:p>
            <a:r>
              <a:rPr lang="en-US" dirty="0"/>
              <a:t>keepGoing is a plain bool shared across threads in both B and C, not std::atomic&lt;bool&gt;. Works in practice, but it is a data race as written.</a:t>
            </a:r>
          </a:p>
          <a:p>
            <a:endParaRPr lang="en-US" dirty="0"/>
          </a:p>
          <a:p>
            <a:r>
              <a:rPr lang="en-US" dirty="0"/>
              <a:t>All three need root on the Pi, or sched_setscheduler fails and the program exits immediately.</a:t>
            </a:r>
          </a:p>
        </p:txBody>
      </p:sp>
      <p:sp>
        <p:nvSpPr>
          <p:cNvPr id="4" name="Slide Number Placeholder 3">
            <a:extLst>
              <a:ext uri="{FF2B5EF4-FFF2-40B4-BE49-F238E27FC236}">
                <a16:creationId xmlns:a16="http://schemas.microsoft.com/office/drawing/2014/main" id="{11FD199B-C130-581C-2396-7A5349864F0E}"/>
              </a:ext>
            </a:extLst>
          </p:cNvPr>
          <p:cNvSpPr>
            <a:spLocks noGrp="1"/>
          </p:cNvSpPr>
          <p:nvPr>
            <p:ph type="sldNum" sz="quarter" idx="5"/>
          </p:nvPr>
        </p:nvSpPr>
        <p:spPr/>
        <p:txBody>
          <a:bodyPr/>
          <a:lstStyle/>
          <a:p>
            <a:fld id="{F728ACA6-37D2-4450-9E31-1ADD6AB7FEE5}" type="slidenum">
              <a:rPr lang="en-US" smtClean="0"/>
              <a:t>10</a:t>
            </a:fld>
            <a:endParaRPr lang="en-US"/>
          </a:p>
        </p:txBody>
      </p:sp>
    </p:spTree>
    <p:extLst>
      <p:ext uri="{BB962C8B-B14F-4D97-AF65-F5344CB8AC3E}">
        <p14:creationId xmlns:p14="http://schemas.microsoft.com/office/powerpoint/2010/main" val="1613881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28ACA6-37D2-4450-9E31-1ADD6AB7FEE1}" type="slidenum">
              <a:rPr lang="en-US" smtClean="0"/>
              <a:t>13</a:t>
            </a:fld>
            <a:endParaRPr lang="en-US"/>
          </a:p>
        </p:txBody>
      </p:sp>
    </p:spTree>
    <p:extLst>
      <p:ext uri="{BB962C8B-B14F-4D97-AF65-F5344CB8AC3E}">
        <p14:creationId xmlns:p14="http://schemas.microsoft.com/office/powerpoint/2010/main" val="2820980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RMA: an analysis technique for static-priority scheduling</a:t>
            </a:r>
          </a:p>
        </p:txBody>
      </p:sp>
      <p:sp>
        <p:nvSpPr>
          <p:cNvPr id="4" name="Slide Number Placeholder 3"/>
          <p:cNvSpPr>
            <a:spLocks noGrp="1"/>
          </p:cNvSpPr>
          <p:nvPr>
            <p:ph type="sldNum" sz="quarter" idx="5"/>
          </p:nvPr>
        </p:nvSpPr>
        <p:spPr/>
        <p:txBody>
          <a:bodyPr/>
          <a:lstStyle/>
          <a:p>
            <a:fld id="{F728ACA6-37D2-4450-9E31-1ADD6AB7FEE1}" type="slidenum">
              <a:rPr lang="en-US" smtClean="0"/>
              <a:t>17</a:t>
            </a:fld>
            <a:endParaRPr lang="en-US"/>
          </a:p>
        </p:txBody>
      </p:sp>
    </p:spTree>
    <p:extLst>
      <p:ext uri="{BB962C8B-B14F-4D97-AF65-F5344CB8AC3E}">
        <p14:creationId xmlns:p14="http://schemas.microsoft.com/office/powerpoint/2010/main" val="771994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structure of the code from the engineer’s garage; it’s service frequency depends strongly on the machine you use…</a:t>
            </a:r>
          </a:p>
        </p:txBody>
      </p:sp>
      <p:sp>
        <p:nvSpPr>
          <p:cNvPr id="4" name="Slide Number Placeholder 3"/>
          <p:cNvSpPr>
            <a:spLocks noGrp="1"/>
          </p:cNvSpPr>
          <p:nvPr>
            <p:ph type="sldNum" sz="quarter" idx="5"/>
          </p:nvPr>
        </p:nvSpPr>
        <p:spPr/>
        <p:txBody>
          <a:bodyPr/>
          <a:lstStyle/>
          <a:p>
            <a:fld id="{F728ACA6-37D2-4450-9E31-1ADD6AB7FEE1}" type="slidenum">
              <a:rPr lang="en-US" smtClean="0"/>
              <a:t>19</a:t>
            </a:fld>
            <a:endParaRPr lang="en-US"/>
          </a:p>
        </p:txBody>
      </p:sp>
    </p:spTree>
    <p:extLst>
      <p:ext uri="{BB962C8B-B14F-4D97-AF65-F5344CB8AC3E}">
        <p14:creationId xmlns:p14="http://schemas.microsoft.com/office/powerpoint/2010/main" val="212711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solidFill>
                  <a:schemeClr val="tx1"/>
                </a:soli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10" name="Straight Connector 9"/>
          <p:cNvCxnSpPr/>
          <p:nvPr/>
        </p:nvCxnSpPr>
        <p:spPr>
          <a:xfrm>
            <a:off x="1143000" y="2632472"/>
            <a:ext cx="6858000" cy="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56540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840000" y="1369219"/>
            <a:ext cx="7675350"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flipV="1">
            <a:off x="620316" y="1260872"/>
            <a:ext cx="7895034" cy="1608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41360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cxnSp>
        <p:nvCxnSpPr>
          <p:cNvPr id="9" name="Straight Connector 8"/>
          <p:cNvCxnSpPr/>
          <p:nvPr/>
        </p:nvCxnSpPr>
        <p:spPr>
          <a:xfrm flipV="1">
            <a:off x="615553" y="3426017"/>
            <a:ext cx="7895034" cy="1608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9724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5004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p:nvCxnSpPr>
        <p:spPr>
          <a:xfrm flipV="1">
            <a:off x="620316" y="1260872"/>
            <a:ext cx="7895034" cy="1608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216782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lvl1pPr>
              <a:defRPr>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99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9908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flipV="1">
            <a:off x="620316" y="1260872"/>
            <a:ext cx="7895034" cy="1608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70560072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cxnSp>
        <p:nvCxnSpPr>
          <p:cNvPr id="6" name="Straight Connector 5"/>
          <p:cNvCxnSpPr/>
          <p:nvPr/>
        </p:nvCxnSpPr>
        <p:spPr>
          <a:xfrm flipV="1">
            <a:off x="620316" y="1260872"/>
            <a:ext cx="7895034" cy="1608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5456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36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3909857" y="810090"/>
            <a:ext cx="4629150" cy="399299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325755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8" name="Straight Connector 7"/>
          <p:cNvCxnSpPr/>
          <p:nvPr/>
        </p:nvCxnSpPr>
        <p:spPr>
          <a:xfrm>
            <a:off x="620316" y="1538107"/>
            <a:ext cx="2958703" cy="9886"/>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667466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3887391" y="740569"/>
            <a:ext cx="4629150" cy="4104055"/>
          </a:xfrm>
        </p:spPr>
        <p:txBody>
          <a:bodyPr anchor="t"/>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840000" y="1543050"/>
            <a:ext cx="2739019" cy="332167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cxnSp>
        <p:nvCxnSpPr>
          <p:cNvPr id="8" name="Straight Connector 7"/>
          <p:cNvCxnSpPr/>
          <p:nvPr/>
        </p:nvCxnSpPr>
        <p:spPr>
          <a:xfrm>
            <a:off x="620316" y="1538107"/>
            <a:ext cx="2958703" cy="9886"/>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74692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hasCustomPrompt="1"/>
          </p:nvPr>
        </p:nvSpPr>
        <p:spPr>
          <a:xfrm>
            <a:off x="629841" y="740569"/>
            <a:ext cx="7886700" cy="2534801"/>
          </a:xfrm>
        </p:spPr>
        <p:txBody>
          <a:bodyPr anchor="t"/>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Drag picture to placeholder or click icon to add</a:t>
            </a:r>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25858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solidFill>
                  <a:schemeClr val="tx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941063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solidFill>
                  <a:schemeClr val="tx1"/>
                </a:solidFill>
              </a:defRPr>
            </a:lvl1pPr>
          </a:lstStyle>
          <a:p>
            <a:r>
              <a:rPr lang="en-US"/>
              <a:t>Click to edit Master title style</a:t>
            </a:r>
            <a:endParaRPr lang="en-US" dirty="0"/>
          </a:p>
        </p:txBody>
      </p:sp>
      <p:sp>
        <p:nvSpPr>
          <p:cNvPr id="12" name="Text Placeholder 3"/>
          <p:cNvSpPr>
            <a:spLocks noGrp="1"/>
          </p:cNvSpPr>
          <p:nvPr>
            <p:ph type="body" sz="half" idx="13"/>
          </p:nvPr>
        </p:nvSpPr>
        <p:spPr>
          <a:xfrm>
            <a:off x="1290483" y="2524168"/>
            <a:ext cx="6564224" cy="411726"/>
          </a:xfrm>
        </p:spPr>
        <p:txBody>
          <a:bodyPr anchor="t">
            <a:normAutofit/>
          </a:bodyPr>
          <a:lstStyle>
            <a:lvl1pPr marL="0" indent="0">
              <a:buNone/>
              <a:defRPr sz="105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9623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solidFill>
                  <a:schemeClr val="tx1"/>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8448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lvl1pPr>
              <a:defRPr>
                <a:solidFill>
                  <a:schemeClr val="tx1"/>
                </a:solidFill>
              </a:defRPr>
            </a:lvl1p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940844"/>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3"/>
            <a:ext cx="2210096" cy="2940843"/>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94084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24716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lvl1pPr>
              <a:defRPr>
                <a:solidFill>
                  <a:schemeClr val="tx1"/>
                </a:solidFill>
              </a:defRPr>
            </a:lvl1p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hasCustomPrompt="1"/>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Drag picture to placeholder or click icon to add</a:t>
            </a:r>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hasCustomPrompt="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Drag picture to placeholder or click icon to add</a:t>
            </a:r>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hasCustomPrompt="1"/>
          </p:nvPr>
        </p:nvSpPr>
        <p:spPr>
          <a:xfrm>
            <a:off x="5853241"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solidFill>
                  <a:schemeClr val="tx1"/>
                </a:solidFill>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Drag picture to placeholder or click icon to add</a:t>
            </a:r>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252998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flipV="1">
            <a:off x="620316" y="1260872"/>
            <a:ext cx="7895034" cy="16080"/>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389666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6543675" y="273843"/>
            <a:ext cx="0" cy="4358879"/>
          </a:xfrm>
          <a:prstGeom prst="line">
            <a:avLst/>
          </a:prstGeom>
          <a:ln w="41275">
            <a:solidFill>
              <a:srgbClr val="9E1B2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59669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1547547"/>
            <a:ext cx="7796030" cy="24833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73562" y="4318000"/>
            <a:ext cx="2838450" cy="373853"/>
          </a:xfrm>
          <a:prstGeom prst="rect">
            <a:avLst/>
          </a:prstGeom>
        </p:spPr>
        <p:txBody>
          <a:bodyPr/>
          <a:lstStyle/>
          <a:p>
            <a:pPr>
              <a:defRPr/>
            </a:pP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7892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5004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57191" y="4733925"/>
            <a:ext cx="42929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99987757"/>
      </p:ext>
    </p:extLst>
  </p:cSld>
  <p:clrMap bg1="dk1" tx1="lt1" bg2="dk2" tx2="lt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Lst>
  <p:hf sldNum="0" hdr="0" ftr="0" dt="0"/>
  <p:txStyles>
    <p:titleStyle>
      <a:lvl1pPr algn="l" defTabSz="685800" rtl="0" eaLnBrk="1" latinLnBrk="0" hangingPunct="1">
        <a:lnSpc>
          <a:spcPct val="90000"/>
        </a:lnSpc>
        <a:spcBef>
          <a:spcPct val="0"/>
        </a:spcBef>
        <a:buNone/>
        <a:defRPr sz="4050" b="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faculty-web.msoe.edu/hasker/swe4211/sampl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custDataLst>
              <p:tags r:id="rId1"/>
            </p:custDataLst>
          </p:nvPr>
        </p:nvSpPr>
        <p:spPr>
          <a:xfrm>
            <a:off x="476016" y="3363155"/>
            <a:ext cx="8104222" cy="966506"/>
          </a:xfrm>
        </p:spPr>
        <p:txBody>
          <a:bodyPr anchor="ctr">
            <a:noAutofit/>
          </a:bodyPr>
          <a:lstStyle/>
          <a:p>
            <a:r>
              <a:rPr lang="en-US" sz="3600" dirty="0"/>
              <a:t>Polling, Blocking, Periodic, and Aperiodic Tasks</a:t>
            </a:r>
          </a:p>
        </p:txBody>
      </p:sp>
      <p:sp>
        <p:nvSpPr>
          <p:cNvPr id="2" name="Subtitle 1"/>
          <p:cNvSpPr>
            <a:spLocks noGrp="1"/>
          </p:cNvSpPr>
          <p:nvPr>
            <p:ph type="subTitle" idx="1"/>
            <p:custDataLst>
              <p:tags r:id="rId2"/>
            </p:custDataLst>
          </p:nvPr>
        </p:nvSpPr>
        <p:spPr>
          <a:xfrm>
            <a:off x="6477000" y="2880929"/>
            <a:ext cx="1905000" cy="437321"/>
          </a:xfrm>
        </p:spPr>
        <p:txBody>
          <a:bodyPr>
            <a:normAutofit/>
          </a:bodyPr>
          <a:lstStyle/>
          <a:p>
            <a:r>
              <a:rPr lang="en-US" dirty="0"/>
              <a:t>SWE 4211</a:t>
            </a:r>
          </a:p>
        </p:txBody>
      </p:sp>
      <p:sp>
        <p:nvSpPr>
          <p:cNvPr id="6" name="TextBox 5">
            <a:extLst>
              <a:ext uri="{FF2B5EF4-FFF2-40B4-BE49-F238E27FC236}">
                <a16:creationId xmlns:a16="http://schemas.microsoft.com/office/drawing/2014/main" id="{D46985F6-89F6-4F43-1F12-E15023327289}"/>
              </a:ext>
            </a:extLst>
          </p:cNvPr>
          <p:cNvSpPr txBox="1"/>
          <p:nvPr/>
        </p:nvSpPr>
        <p:spPr>
          <a:xfrm>
            <a:off x="2590801" y="4682282"/>
            <a:ext cx="6553200" cy="253916"/>
          </a:xfrm>
          <a:prstGeom prst="rect">
            <a:avLst/>
          </a:prstGeom>
          <a:noFill/>
        </p:spPr>
        <p:txBody>
          <a:bodyPr wrap="square">
            <a:spAutoFit/>
          </a:bodyPr>
          <a:lstStyle/>
          <a:p>
            <a:r>
              <a:rPr lang="en-US" sz="1050" dirty="0"/>
              <a:t>*https://www.facebook.com/wesoftwarengineers/photos/a.161429497358109/1284860741681640/?type=3&amp;theater</a:t>
            </a:r>
          </a:p>
        </p:txBody>
      </p:sp>
      <p:pic>
        <p:nvPicPr>
          <p:cNvPr id="5" name="Picture 4">
            <a:extLst>
              <a:ext uri="{FF2B5EF4-FFF2-40B4-BE49-F238E27FC236}">
                <a16:creationId xmlns:a16="http://schemas.microsoft.com/office/drawing/2014/main" id="{C7CC7C6D-512E-0F2D-7CFF-BB9F2B34DB95}"/>
              </a:ext>
            </a:extLst>
          </p:cNvPr>
          <p:cNvPicPr>
            <a:picLocks noChangeAspect="1"/>
          </p:cNvPicPr>
          <p:nvPr/>
        </p:nvPicPr>
        <p:blipFill>
          <a:blip r:embed="rId5"/>
          <a:stretch>
            <a:fillRect/>
          </a:stretch>
        </p:blipFill>
        <p:spPr>
          <a:xfrm>
            <a:off x="685800" y="277197"/>
            <a:ext cx="1371719" cy="2042337"/>
          </a:xfrm>
          <a:prstGeom prst="rect">
            <a:avLst/>
          </a:prstGeom>
        </p:spPr>
      </p:pic>
    </p:spTree>
    <p:extLst>
      <p:ext uri="{BB962C8B-B14F-4D97-AF65-F5344CB8AC3E}">
        <p14:creationId xmlns:p14="http://schemas.microsoft.com/office/powerpoint/2010/main" val="2346179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840000" y="1369219"/>
            <a:ext cx="7675350" cy="3336131"/>
          </a:xfrm>
        </p:spPr>
        <p:txBody>
          <a:bodyPr>
            <a:normAutofit/>
          </a:bodyPr>
          <a:lstStyle/>
          <a:p>
            <a:r>
              <a:rPr lang="en-US" dirty="0"/>
              <a:t>Blocking vs. polling I/O</a:t>
            </a:r>
          </a:p>
          <a:p>
            <a:pPr lvl="1"/>
            <a:r>
              <a:rPr lang="en-US" dirty="0"/>
              <a:t>Impact to scalability, CPU usage</a:t>
            </a:r>
          </a:p>
          <a:p>
            <a:pPr lvl="1"/>
            <a:r>
              <a:rPr lang="en-US" dirty="0"/>
              <a:t>Impact on OS</a:t>
            </a:r>
          </a:p>
          <a:p>
            <a:r>
              <a:rPr lang="en-US" dirty="0"/>
              <a:t>Periodic vs. aperiodic tasks</a:t>
            </a:r>
          </a:p>
          <a:p>
            <a:pPr lvl="1"/>
            <a:r>
              <a:rPr lang="en-US" dirty="0"/>
              <a:t>Periodic tasks in real-time systems</a:t>
            </a:r>
          </a:p>
          <a:p>
            <a:r>
              <a:rPr lang="en-US" dirty="0"/>
              <a:t>Polling, event-driven, and aperiodic servers</a:t>
            </a:r>
          </a:p>
          <a:p>
            <a:r>
              <a:rPr lang="en-US" dirty="0"/>
              <a:t>Critique the design of a periodic, task-based system</a:t>
            </a:r>
          </a:p>
          <a:p>
            <a:endParaRPr lang="en-US" dirty="0"/>
          </a:p>
          <a:p>
            <a:pPr marL="0" indent="0">
              <a:buNone/>
            </a:pPr>
            <a:r>
              <a:rPr lang="en-US" i="1" dirty="0">
                <a:solidFill>
                  <a:schemeClr val="accent6"/>
                </a:solidFill>
              </a:rPr>
              <a:t>Just in case: ensure you are registered for the career fair...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A6398-1660-FE5D-0E47-97A82E285BB0}"/>
              </a:ext>
            </a:extLst>
          </p:cNvPr>
          <p:cNvSpPr>
            <a:spLocks noGrp="1"/>
          </p:cNvSpPr>
          <p:nvPr>
            <p:ph type="title" idx="4294967295"/>
          </p:nvPr>
        </p:nvSpPr>
        <p:spPr>
          <a:xfrm>
            <a:off x="228600" y="3105150"/>
            <a:ext cx="8610600" cy="1143000"/>
          </a:xfrm>
        </p:spPr>
        <p:txBody>
          <a:bodyPr anchor="b">
            <a:normAutofit/>
          </a:bodyPr>
          <a:lstStyle/>
          <a:p>
            <a:pPr algn="ctr"/>
            <a:r>
              <a:rPr lang="en-US" dirty="0"/>
              <a:t>Consider a long car ride (or long line…)</a:t>
            </a:r>
          </a:p>
        </p:txBody>
      </p:sp>
      <p:pic>
        <p:nvPicPr>
          <p:cNvPr id="5" name="Picture 4">
            <a:extLst>
              <a:ext uri="{FF2B5EF4-FFF2-40B4-BE49-F238E27FC236}">
                <a16:creationId xmlns:a16="http://schemas.microsoft.com/office/drawing/2014/main" id="{949181C5-528C-4FEF-1509-6AA4ED7C916D}"/>
              </a:ext>
            </a:extLst>
          </p:cNvPr>
          <p:cNvPicPr>
            <a:picLocks noChangeAspect="1"/>
          </p:cNvPicPr>
          <p:nvPr/>
        </p:nvPicPr>
        <p:blipFill>
          <a:blip r:embed="rId2"/>
          <a:srcRect t="11305" b="23632"/>
          <a:stretch/>
        </p:blipFill>
        <p:spPr>
          <a:xfrm>
            <a:off x="914400" y="514350"/>
            <a:ext cx="7794385" cy="2396177"/>
          </a:xfrm>
          <a:prstGeom prst="rect">
            <a:avLst/>
          </a:prstGeom>
          <a:noFill/>
          <a:ln w="57150" cmpd="thinThick">
            <a:solidFill>
              <a:schemeClr val="bg1">
                <a:lumMod val="50000"/>
              </a:schemeClr>
            </a:solidFill>
            <a:miter lim="800000"/>
          </a:ln>
        </p:spPr>
      </p:pic>
    </p:spTree>
    <p:extLst>
      <p:ext uri="{BB962C8B-B14F-4D97-AF65-F5344CB8AC3E}">
        <p14:creationId xmlns:p14="http://schemas.microsoft.com/office/powerpoint/2010/main" val="3249859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custDataLst>
              <p:tags r:id="rId1"/>
            </p:custDataLst>
          </p:nvPr>
        </p:nvSpPr>
        <p:spPr>
          <a:xfrm>
            <a:off x="0" y="274638"/>
            <a:ext cx="3505200" cy="2068512"/>
          </a:xfrm>
        </p:spPr>
        <p:txBody>
          <a:bodyPr/>
          <a:lstStyle/>
          <a:p>
            <a:pPr algn="ctr"/>
            <a:r>
              <a:rPr lang="en-US" dirty="0"/>
              <a:t>Solution 1: </a:t>
            </a:r>
            <a:r>
              <a:rPr lang="en-US" i="1" dirty="0">
                <a:solidFill>
                  <a:schemeClr val="accent6"/>
                </a:solidFill>
              </a:rPr>
              <a:t>Polling</a:t>
            </a:r>
          </a:p>
        </p:txBody>
      </p:sp>
      <p:pic>
        <p:nvPicPr>
          <p:cNvPr id="26626" name="Picture 2"/>
          <p:cNvPicPr>
            <a:picLocks noChangeAspect="1" noChangeArrowheads="1"/>
          </p:cNvPicPr>
          <p:nvPr>
            <p:custDataLst>
              <p:tags r:id="rId2"/>
            </p:custDataLst>
          </p:nvPr>
        </p:nvPicPr>
        <p:blipFill>
          <a:blip r:embed="rId4" cstate="print"/>
          <a:srcRect t="12616"/>
          <a:stretch>
            <a:fillRect/>
          </a:stretch>
        </p:blipFill>
        <p:spPr bwMode="auto">
          <a:xfrm>
            <a:off x="4038600" y="476250"/>
            <a:ext cx="4828059" cy="4191000"/>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E22C4C67-7801-0CC9-3C0F-0A9304AF576B}"/>
              </a:ext>
            </a:extLst>
          </p:cNvPr>
          <p:cNvSpPr txBox="1"/>
          <p:nvPr/>
        </p:nvSpPr>
        <p:spPr>
          <a:xfrm>
            <a:off x="419100" y="2266950"/>
            <a:ext cx="26670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Routinely checking to see if something has happened</a:t>
            </a:r>
          </a:p>
        </p:txBody>
      </p:sp>
    </p:spTree>
    <p:extLst>
      <p:ext uri="{BB962C8B-B14F-4D97-AF65-F5344CB8AC3E}">
        <p14:creationId xmlns:p14="http://schemas.microsoft.com/office/powerpoint/2010/main" val="78578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6310C-6C20-B476-469B-51FA1B9F3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17768F-FDB3-F9E9-32EA-1942528C15EF}"/>
              </a:ext>
            </a:extLst>
          </p:cNvPr>
          <p:cNvSpPr>
            <a:spLocks noGrp="1"/>
          </p:cNvSpPr>
          <p:nvPr>
            <p:ph type="title" idx="4294967295"/>
            <p:custDataLst>
              <p:tags r:id="rId1"/>
            </p:custDataLst>
          </p:nvPr>
        </p:nvSpPr>
        <p:spPr>
          <a:xfrm>
            <a:off x="0" y="274638"/>
            <a:ext cx="3505200" cy="2068512"/>
          </a:xfrm>
        </p:spPr>
        <p:txBody>
          <a:bodyPr/>
          <a:lstStyle/>
          <a:p>
            <a:pPr algn="ctr"/>
            <a:r>
              <a:rPr lang="en-US" dirty="0"/>
              <a:t>Solution 2: </a:t>
            </a:r>
            <a:r>
              <a:rPr lang="en-US" i="1" dirty="0">
                <a:solidFill>
                  <a:schemeClr val="accent6"/>
                </a:solidFill>
              </a:rPr>
              <a:t>Blocking</a:t>
            </a:r>
          </a:p>
        </p:txBody>
      </p:sp>
      <p:pic>
        <p:nvPicPr>
          <p:cNvPr id="3" name="Picture 2">
            <a:extLst>
              <a:ext uri="{FF2B5EF4-FFF2-40B4-BE49-F238E27FC236}">
                <a16:creationId xmlns:a16="http://schemas.microsoft.com/office/drawing/2014/main" id="{C351C644-DA74-0787-9A8B-48AB00C1CD9E}"/>
              </a:ext>
            </a:extLst>
          </p:cNvPr>
          <p:cNvPicPr>
            <a:picLocks noChangeAspect="1" noChangeArrowheads="1"/>
          </p:cNvPicPr>
          <p:nvPr>
            <p:custDataLst>
              <p:tags r:id="rId2"/>
            </p:custDataLst>
          </p:nvPr>
        </p:nvPicPr>
        <p:blipFill>
          <a:blip r:embed="rId6" cstate="print"/>
          <a:srcRect/>
          <a:stretch>
            <a:fillRect/>
          </a:stretch>
        </p:blipFill>
        <p:spPr bwMode="auto">
          <a:xfrm>
            <a:off x="3477768" y="2038350"/>
            <a:ext cx="5257800" cy="2906813"/>
          </a:xfrm>
          <a:prstGeom prst="rect">
            <a:avLst/>
          </a:prstGeom>
          <a:noFill/>
          <a:ln w="9525">
            <a:noFill/>
            <a:miter lim="800000"/>
            <a:headEnd/>
            <a:tailEnd/>
          </a:ln>
          <a:effectLst/>
        </p:spPr>
      </p:pic>
      <p:sp>
        <p:nvSpPr>
          <p:cNvPr id="4" name="Oval 3">
            <a:extLst>
              <a:ext uri="{FF2B5EF4-FFF2-40B4-BE49-F238E27FC236}">
                <a16:creationId xmlns:a16="http://schemas.microsoft.com/office/drawing/2014/main" id="{A91E036A-A2BF-A6ED-FA3C-2420D6DFA2A7}"/>
              </a:ext>
            </a:extLst>
          </p:cNvPr>
          <p:cNvSpPr/>
          <p:nvPr>
            <p:custDataLst>
              <p:tags r:id="rId3"/>
            </p:custDataLst>
          </p:nvPr>
        </p:nvSpPr>
        <p:spPr>
          <a:xfrm>
            <a:off x="4450650" y="424812"/>
            <a:ext cx="3532584" cy="1046642"/>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No! Shut up and I’ll tell you when we are there!</a:t>
            </a:r>
          </a:p>
        </p:txBody>
      </p:sp>
      <p:cxnSp>
        <p:nvCxnSpPr>
          <p:cNvPr id="5" name="Straight Connector 4">
            <a:extLst>
              <a:ext uri="{FF2B5EF4-FFF2-40B4-BE49-F238E27FC236}">
                <a16:creationId xmlns:a16="http://schemas.microsoft.com/office/drawing/2014/main" id="{EC6F185E-9371-DE07-3CEE-91F1682D4C68}"/>
              </a:ext>
            </a:extLst>
          </p:cNvPr>
          <p:cNvCxnSpPr>
            <a:cxnSpLocks/>
            <a:endCxn id="4" idx="4"/>
          </p:cNvCxnSpPr>
          <p:nvPr>
            <p:custDataLst>
              <p:tags r:id="rId4"/>
            </p:custDataLst>
          </p:nvPr>
        </p:nvCxnSpPr>
        <p:spPr>
          <a:xfrm flipH="1" flipV="1">
            <a:off x="6216942" y="1471454"/>
            <a:ext cx="1053108" cy="2077558"/>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4EFFBD5-3DF7-62FD-6875-8AC98B2962D8}"/>
              </a:ext>
            </a:extLst>
          </p:cNvPr>
          <p:cNvSpPr txBox="1"/>
          <p:nvPr/>
        </p:nvSpPr>
        <p:spPr>
          <a:xfrm>
            <a:off x="419100" y="2266950"/>
            <a:ext cx="26670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Stop doing anything until event happens</a:t>
            </a:r>
          </a:p>
          <a:p>
            <a:pPr marL="285750" indent="-285750">
              <a:buFont typeface="Arial" panose="020B0604020202020204" pitchFamily="34" charset="0"/>
              <a:buChar char="•"/>
            </a:pPr>
            <a:r>
              <a:rPr lang="en-US" dirty="0"/>
              <a:t>That is, wait on event</a:t>
            </a:r>
          </a:p>
        </p:txBody>
      </p:sp>
    </p:spTree>
    <p:extLst>
      <p:ext uri="{BB962C8B-B14F-4D97-AF65-F5344CB8AC3E}">
        <p14:creationId xmlns:p14="http://schemas.microsoft.com/office/powerpoint/2010/main" val="325390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81000" y="266985"/>
            <a:ext cx="5410200" cy="863974"/>
          </a:xfrm>
        </p:spPr>
        <p:txBody>
          <a:bodyPr/>
          <a:lstStyle/>
          <a:p>
            <a:r>
              <a:rPr lang="en-US" dirty="0"/>
              <a:t>Polling versus interrupts</a:t>
            </a:r>
          </a:p>
        </p:txBody>
      </p:sp>
      <p:sp>
        <p:nvSpPr>
          <p:cNvPr id="4" name="Content Placeholder 3"/>
          <p:cNvSpPr>
            <a:spLocks noGrp="1"/>
          </p:cNvSpPr>
          <p:nvPr>
            <p:ph sz="quarter" idx="13"/>
            <p:custDataLst>
              <p:tags r:id="rId2"/>
            </p:custDataLst>
          </p:nvPr>
        </p:nvSpPr>
        <p:spPr>
          <a:xfrm>
            <a:off x="609600" y="1369219"/>
            <a:ext cx="5029200" cy="3507296"/>
          </a:xfrm>
        </p:spPr>
        <p:txBody>
          <a:bodyPr>
            <a:normAutofit fontScale="85000" lnSpcReduction="20000"/>
          </a:bodyPr>
          <a:lstStyle/>
          <a:p>
            <a:r>
              <a:rPr lang="en-US" dirty="0">
                <a:solidFill>
                  <a:schemeClr val="accent6"/>
                </a:solidFill>
              </a:rPr>
              <a:t>Polling I/O System</a:t>
            </a:r>
          </a:p>
          <a:p>
            <a:pPr lvl="1"/>
            <a:r>
              <a:rPr lang="en-US" dirty="0"/>
              <a:t>Status checked periodically (regularly)</a:t>
            </a:r>
          </a:p>
          <a:p>
            <a:pPr lvl="1"/>
            <a:r>
              <a:rPr lang="en-US" dirty="0"/>
              <a:t>All I/O is software controlled</a:t>
            </a:r>
          </a:p>
          <a:p>
            <a:pPr lvl="2"/>
            <a:r>
              <a:rPr lang="en-US" dirty="0"/>
              <a:t>Software decides when to read, write</a:t>
            </a:r>
          </a:p>
          <a:p>
            <a:pPr lvl="1"/>
            <a:r>
              <a:rPr lang="en-US" dirty="0"/>
              <a:t>Hardware: status + data</a:t>
            </a:r>
          </a:p>
          <a:p>
            <a:pPr lvl="2"/>
            <a:r>
              <a:rPr lang="en-US" dirty="0"/>
              <a:t>Status: is data available?</a:t>
            </a:r>
          </a:p>
          <a:p>
            <a:pPr lvl="2"/>
            <a:r>
              <a:rPr lang="en-US" dirty="0"/>
              <a:t>Data: information to transmit</a:t>
            </a:r>
          </a:p>
          <a:p>
            <a:pPr lvl="1"/>
            <a:r>
              <a:rPr lang="en-US" dirty="0"/>
              <a:t>Issue: checking takes </a:t>
            </a:r>
            <a:r>
              <a:rPr lang="en-US" dirty="0" err="1"/>
              <a:t>cpu</a:t>
            </a:r>
            <a:r>
              <a:rPr lang="en-US" dirty="0"/>
              <a:t> cycles!</a:t>
            </a:r>
          </a:p>
          <a:p>
            <a:pPr lvl="1"/>
            <a:endParaRPr lang="en-US" dirty="0"/>
          </a:p>
          <a:p>
            <a:r>
              <a:rPr lang="en-US" dirty="0">
                <a:solidFill>
                  <a:schemeClr val="accent6"/>
                </a:solidFill>
              </a:rPr>
              <a:t>Blocking I/O System</a:t>
            </a:r>
          </a:p>
          <a:p>
            <a:pPr lvl="1"/>
            <a:r>
              <a:rPr lang="en-US" dirty="0"/>
              <a:t>Aka </a:t>
            </a:r>
            <a:r>
              <a:rPr lang="en-US" i="1" dirty="0">
                <a:solidFill>
                  <a:schemeClr val="accent3"/>
                </a:solidFill>
              </a:rPr>
              <a:t>interrupt driven</a:t>
            </a:r>
          </a:p>
          <a:p>
            <a:pPr lvl="1"/>
            <a:r>
              <a:rPr lang="en-US" dirty="0"/>
              <a:t>Hardware calls routine when data ready</a:t>
            </a:r>
          </a:p>
          <a:p>
            <a:pPr lvl="2"/>
            <a:r>
              <a:rPr lang="en-US" dirty="0"/>
              <a:t>No CPU cycles spent during wait</a:t>
            </a:r>
          </a:p>
          <a:p>
            <a:pPr lvl="2"/>
            <a:r>
              <a:rPr lang="en-US" dirty="0"/>
              <a:t>Typically reduces latency w/o increasing load</a:t>
            </a:r>
          </a:p>
          <a:p>
            <a:pPr lvl="1"/>
            <a:r>
              <a:rPr lang="en-US" dirty="0"/>
              <a:t>What if different channels have data at same time?</a:t>
            </a:r>
          </a:p>
          <a:p>
            <a:pPr lvl="2"/>
            <a:r>
              <a:rPr lang="en-US" dirty="0"/>
              <a:t>That is, multiple interrupts at same time</a:t>
            </a:r>
          </a:p>
        </p:txBody>
      </p:sp>
      <p:pic>
        <p:nvPicPr>
          <p:cNvPr id="6" name="Picture 5">
            <a:extLst>
              <a:ext uri="{FF2B5EF4-FFF2-40B4-BE49-F238E27FC236}">
                <a16:creationId xmlns:a16="http://schemas.microsoft.com/office/drawing/2014/main" id="{7ACBC19A-D2DE-2A8B-53AF-78163B7ADE46}"/>
              </a:ext>
            </a:extLst>
          </p:cNvPr>
          <p:cNvPicPr>
            <a:picLocks noChangeAspect="1"/>
          </p:cNvPicPr>
          <p:nvPr/>
        </p:nvPicPr>
        <p:blipFill>
          <a:blip r:embed="rId5"/>
          <a:stretch>
            <a:fillRect/>
          </a:stretch>
        </p:blipFill>
        <p:spPr>
          <a:xfrm>
            <a:off x="5791200" y="1369219"/>
            <a:ext cx="3032833" cy="3728561"/>
          </a:xfrm>
          <a:prstGeom prst="rect">
            <a:avLst/>
          </a:prstGeom>
        </p:spPr>
      </p:pic>
    </p:spTree>
    <p:extLst>
      <p:ext uri="{BB962C8B-B14F-4D97-AF65-F5344CB8AC3E}">
        <p14:creationId xmlns:p14="http://schemas.microsoft.com/office/powerpoint/2010/main" val="195493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8B0A4B-0406-3B2B-6244-316964D1100F}"/>
              </a:ext>
            </a:extLst>
          </p:cNvPr>
          <p:cNvSpPr>
            <a:spLocks noGrp="1"/>
          </p:cNvSpPr>
          <p:nvPr>
            <p:ph idx="1"/>
          </p:nvPr>
        </p:nvSpPr>
        <p:spPr>
          <a:xfrm>
            <a:off x="840000" y="1369218"/>
            <a:ext cx="4926479" cy="3488531"/>
          </a:xfrm>
        </p:spPr>
        <p:txBody>
          <a:bodyPr>
            <a:normAutofit/>
          </a:bodyPr>
          <a:lstStyle/>
          <a:p>
            <a:r>
              <a:rPr lang="en-US" sz="1600" dirty="0"/>
              <a:t>Polling</a:t>
            </a:r>
          </a:p>
          <a:p>
            <a:pPr lvl="1"/>
            <a:r>
              <a:rPr lang="en-US" sz="1600" dirty="0"/>
              <a:t>What if new data arrives between checking, capturing data?</a:t>
            </a:r>
          </a:p>
          <a:p>
            <a:pPr lvl="1"/>
            <a:r>
              <a:rPr lang="en-US" sz="1600" dirty="0"/>
              <a:t>Reading data takes multiple steps</a:t>
            </a:r>
          </a:p>
          <a:p>
            <a:pPr marL="342900" lvl="1" indent="0">
              <a:buNone/>
            </a:pPr>
            <a:endParaRPr lang="en-US" sz="1600" dirty="0"/>
          </a:p>
          <a:p>
            <a:r>
              <a:rPr lang="en-US" sz="1600" dirty="0"/>
              <a:t>Interrupts</a:t>
            </a:r>
          </a:p>
          <a:p>
            <a:pPr lvl="1"/>
            <a:r>
              <a:rPr lang="en-US" sz="1600" dirty="0"/>
              <a:t>Changes are rare</a:t>
            </a:r>
          </a:p>
          <a:p>
            <a:pPr lvl="1"/>
            <a:r>
              <a:rPr lang="en-US" sz="1600" dirty="0"/>
              <a:t>The device can be setup to interrupt easily</a:t>
            </a:r>
          </a:p>
          <a:p>
            <a:pPr lvl="1"/>
            <a:r>
              <a:rPr lang="en-US" sz="1600" dirty="0"/>
              <a:t>You only need to know when the data changes</a:t>
            </a:r>
          </a:p>
          <a:p>
            <a:pPr lvl="1"/>
            <a:r>
              <a:rPr lang="en-US" sz="1600" dirty="0"/>
              <a:t>State changes very quickly and may not be stable all the time</a:t>
            </a:r>
          </a:p>
          <a:p>
            <a:pPr marL="0" indent="0">
              <a:buNone/>
            </a:pPr>
            <a:endParaRPr lang="en-US" dirty="0"/>
          </a:p>
        </p:txBody>
      </p:sp>
      <p:pic>
        <p:nvPicPr>
          <p:cNvPr id="6" name="Picture 5">
            <a:extLst>
              <a:ext uri="{FF2B5EF4-FFF2-40B4-BE49-F238E27FC236}">
                <a16:creationId xmlns:a16="http://schemas.microsoft.com/office/drawing/2014/main" id="{20799A02-4162-47CE-B6F3-52241EDDB9E6}"/>
              </a:ext>
            </a:extLst>
          </p:cNvPr>
          <p:cNvPicPr>
            <a:picLocks noChangeAspect="1"/>
          </p:cNvPicPr>
          <p:nvPr/>
        </p:nvPicPr>
        <p:blipFill>
          <a:blip r:embed="rId3"/>
          <a:stretch>
            <a:fillRect/>
          </a:stretch>
        </p:blipFill>
        <p:spPr>
          <a:xfrm>
            <a:off x="6150373" y="1365408"/>
            <a:ext cx="2369833" cy="2055929"/>
          </a:xfrm>
          <a:prstGeom prst="rect">
            <a:avLst/>
          </a:prstGeom>
        </p:spPr>
      </p:pic>
      <p:pic>
        <p:nvPicPr>
          <p:cNvPr id="8" name="Picture 7">
            <a:extLst>
              <a:ext uri="{FF2B5EF4-FFF2-40B4-BE49-F238E27FC236}">
                <a16:creationId xmlns:a16="http://schemas.microsoft.com/office/drawing/2014/main" id="{BBCAE6AD-3919-4E54-8F26-2084E8913479}"/>
              </a:ext>
            </a:extLst>
          </p:cNvPr>
          <p:cNvPicPr>
            <a:picLocks noChangeAspect="1"/>
          </p:cNvPicPr>
          <p:nvPr/>
        </p:nvPicPr>
        <p:blipFill>
          <a:blip r:embed="rId4"/>
          <a:stretch>
            <a:fillRect/>
          </a:stretch>
        </p:blipFill>
        <p:spPr>
          <a:xfrm>
            <a:off x="6149017" y="3661507"/>
            <a:ext cx="2918784" cy="1436050"/>
          </a:xfrm>
          <a:prstGeom prst="rect">
            <a:avLst/>
          </a:prstGeom>
        </p:spPr>
      </p:pic>
      <p:sp>
        <p:nvSpPr>
          <p:cNvPr id="5" name="Title 1">
            <a:extLst>
              <a:ext uri="{FF2B5EF4-FFF2-40B4-BE49-F238E27FC236}">
                <a16:creationId xmlns:a16="http://schemas.microsoft.com/office/drawing/2014/main" id="{8FB02D42-8537-CD86-41AD-5A4BD464CA54}"/>
              </a:ext>
            </a:extLst>
          </p:cNvPr>
          <p:cNvSpPr txBox="1">
            <a:spLocks/>
          </p:cNvSpPr>
          <p:nvPr>
            <p:custDataLst>
              <p:tags r:id="rId1"/>
            </p:custDataLst>
          </p:nvPr>
        </p:nvSpPr>
        <p:spPr>
          <a:xfrm>
            <a:off x="2061804" y="99817"/>
            <a:ext cx="5410200" cy="86397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050" b="0" kern="1200">
                <a:solidFill>
                  <a:schemeClr val="tx1"/>
                </a:solidFill>
                <a:latin typeface="+mj-lt"/>
                <a:ea typeface="+mj-ea"/>
                <a:cs typeface="+mj-cs"/>
              </a:defRPr>
            </a:lvl1pPr>
          </a:lstStyle>
          <a:p>
            <a:endParaRPr lang="en-US" dirty="0"/>
          </a:p>
        </p:txBody>
      </p:sp>
      <p:sp>
        <p:nvSpPr>
          <p:cNvPr id="9" name="Title 8">
            <a:extLst>
              <a:ext uri="{FF2B5EF4-FFF2-40B4-BE49-F238E27FC236}">
                <a16:creationId xmlns:a16="http://schemas.microsoft.com/office/drawing/2014/main" id="{0B4B98A0-5912-C158-42F0-1019B7ED1234}"/>
              </a:ext>
            </a:extLst>
          </p:cNvPr>
          <p:cNvSpPr>
            <a:spLocks noGrp="1"/>
          </p:cNvSpPr>
          <p:nvPr>
            <p:ph type="title"/>
          </p:nvPr>
        </p:nvSpPr>
        <p:spPr>
          <a:xfrm>
            <a:off x="381000" y="205978"/>
            <a:ext cx="7886700" cy="994172"/>
          </a:xfrm>
        </p:spPr>
        <p:txBody>
          <a:bodyPr>
            <a:normAutofit/>
          </a:bodyPr>
          <a:lstStyle/>
          <a:p>
            <a:r>
              <a:rPr lang="en-US" dirty="0"/>
              <a:t>Polling versus interrupts</a:t>
            </a:r>
          </a:p>
        </p:txBody>
      </p:sp>
    </p:spTree>
    <p:extLst>
      <p:ext uri="{BB962C8B-B14F-4D97-AF65-F5344CB8AC3E}">
        <p14:creationId xmlns:p14="http://schemas.microsoft.com/office/powerpoint/2010/main" val="3480405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C37BD-5413-FB31-C028-AFD9A7EDB5A2}"/>
              </a:ext>
            </a:extLst>
          </p:cNvPr>
          <p:cNvSpPr>
            <a:spLocks noGrp="1"/>
          </p:cNvSpPr>
          <p:nvPr>
            <p:ph type="title"/>
          </p:nvPr>
        </p:nvSpPr>
        <p:spPr/>
        <p:txBody>
          <a:bodyPr/>
          <a:lstStyle/>
          <a:p>
            <a:r>
              <a:rPr lang="en-US" dirty="0"/>
              <a:t>Code Handout</a:t>
            </a:r>
          </a:p>
        </p:txBody>
      </p:sp>
      <p:sp>
        <p:nvSpPr>
          <p:cNvPr id="3" name="Content Placeholder 2">
            <a:extLst>
              <a:ext uri="{FF2B5EF4-FFF2-40B4-BE49-F238E27FC236}">
                <a16:creationId xmlns:a16="http://schemas.microsoft.com/office/drawing/2014/main" id="{37135708-F4BF-95FA-645F-AC4DAD81C4E5}"/>
              </a:ext>
            </a:extLst>
          </p:cNvPr>
          <p:cNvSpPr>
            <a:spLocks noGrp="1"/>
          </p:cNvSpPr>
          <p:nvPr>
            <p:ph idx="1"/>
          </p:nvPr>
        </p:nvSpPr>
        <p:spPr/>
        <p:txBody>
          <a:bodyPr/>
          <a:lstStyle/>
          <a:p>
            <a:r>
              <a:rPr lang="en-US" dirty="0"/>
              <a:t>The code handout starts with 3 versions of a program.</a:t>
            </a:r>
          </a:p>
          <a:p>
            <a:pPr lvl="1"/>
            <a:r>
              <a:rPr lang="en-US" dirty="0"/>
              <a:t>Each version allows one to control two lights with two buttons</a:t>
            </a:r>
          </a:p>
          <a:p>
            <a:pPr lvl="2"/>
            <a:r>
              <a:rPr lang="en-US" dirty="0"/>
              <a:t>OK, yeah, not the most exciting problem…</a:t>
            </a:r>
          </a:p>
          <a:p>
            <a:pPr lvl="1"/>
            <a:r>
              <a:rPr lang="en-US" dirty="0"/>
              <a:t>With your neighbor, compare the implementations and look at how they differ</a:t>
            </a:r>
          </a:p>
          <a:p>
            <a:pPr lvl="2"/>
            <a:r>
              <a:rPr lang="en-US" dirty="0"/>
              <a:t>We’ll be answering some questions in a moment.</a:t>
            </a:r>
          </a:p>
          <a:p>
            <a:pPr lvl="1"/>
            <a:r>
              <a:rPr lang="en-US" dirty="0"/>
              <a:t>We also will be looking at some performance data for the code</a:t>
            </a:r>
          </a:p>
          <a:p>
            <a:pPr lvl="2"/>
            <a:r>
              <a:rPr lang="en-US" dirty="0"/>
              <a:t>HTOP, </a:t>
            </a:r>
            <a:r>
              <a:rPr lang="en-US" dirty="0" err="1"/>
              <a:t>cpu</a:t>
            </a:r>
            <a:r>
              <a:rPr lang="en-US" dirty="0"/>
              <a:t> usage, etc.</a:t>
            </a:r>
          </a:p>
          <a:p>
            <a:r>
              <a:rPr lang="en-US" dirty="0"/>
              <a:t>The code is also available at </a:t>
            </a:r>
            <a:r>
              <a:rPr lang="en-US" dirty="0">
                <a:hlinkClick r:id="rId3"/>
              </a:rPr>
              <a:t>https://faculty-web.msoe.edu/hasker/swe4211/samples/</a:t>
            </a:r>
            <a:r>
              <a:rPr lang="en-US" dirty="0"/>
              <a:t> </a:t>
            </a:r>
          </a:p>
          <a:p>
            <a:pPr lvl="1"/>
            <a:r>
              <a:rPr lang="en-US" dirty="0"/>
              <a:t>Review </a:t>
            </a:r>
            <a:r>
              <a:rPr lang="en-US" dirty="0">
                <a:latin typeface="Consolas" panose="020B0609020204030204" pitchFamily="49" charset="0"/>
              </a:rPr>
              <a:t>TwoLightControllerDemoSolution[A,B,C].cpp</a:t>
            </a:r>
          </a:p>
          <a:p>
            <a:endParaRPr lang="en-US" dirty="0"/>
          </a:p>
        </p:txBody>
      </p:sp>
    </p:spTree>
    <p:extLst>
      <p:ext uri="{BB962C8B-B14F-4D97-AF65-F5344CB8AC3E}">
        <p14:creationId xmlns:p14="http://schemas.microsoft.com/office/powerpoint/2010/main" val="4224908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13EEF-9D99-8392-AD51-A4B7922BF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571F9-003A-DF16-50D7-9401F024EF0A}"/>
              </a:ext>
            </a:extLst>
          </p:cNvPr>
          <p:cNvSpPr>
            <a:spLocks noGrp="1"/>
          </p:cNvSpPr>
          <p:nvPr>
            <p:ph type="title"/>
          </p:nvPr>
        </p:nvSpPr>
        <p:spPr>
          <a:xfrm>
            <a:off x="522976" y="-11645"/>
            <a:ext cx="7886700" cy="994172"/>
          </a:xfrm>
        </p:spPr>
        <p:txBody>
          <a:bodyPr/>
          <a:lstStyle/>
          <a:p>
            <a:r>
              <a:rPr lang="en-US" sz="2400" dirty="0"/>
              <a:t>Discussion: Talk with your neighbor about the solutions</a:t>
            </a:r>
          </a:p>
        </p:txBody>
      </p:sp>
      <p:sp>
        <p:nvSpPr>
          <p:cNvPr id="4" name="Content Placeholder 3">
            <a:extLst>
              <a:ext uri="{FF2B5EF4-FFF2-40B4-BE49-F238E27FC236}">
                <a16:creationId xmlns:a16="http://schemas.microsoft.com/office/drawing/2014/main" id="{0B332EB2-D9C0-C5D7-0A3F-53E3C8D2050D}"/>
              </a:ext>
            </a:extLst>
          </p:cNvPr>
          <p:cNvSpPr>
            <a:spLocks noGrp="1"/>
          </p:cNvSpPr>
          <p:nvPr>
            <p:ph idx="1"/>
          </p:nvPr>
        </p:nvSpPr>
        <p:spPr>
          <a:xfrm>
            <a:off x="990600" y="895350"/>
            <a:ext cx="8305800" cy="669131"/>
          </a:xfrm>
        </p:spPr>
        <p:txBody>
          <a:bodyPr>
            <a:normAutofit/>
          </a:bodyPr>
          <a:lstStyle/>
          <a:p>
            <a:r>
              <a:rPr lang="en-US" sz="1800" dirty="0"/>
              <a:t>I would like to control two lights with two push buttons.  Which is better?</a:t>
            </a:r>
          </a:p>
        </p:txBody>
      </p:sp>
      <p:graphicFrame>
        <p:nvGraphicFramePr>
          <p:cNvPr id="5" name="Table 4">
            <a:extLst>
              <a:ext uri="{FF2B5EF4-FFF2-40B4-BE49-F238E27FC236}">
                <a16:creationId xmlns:a16="http://schemas.microsoft.com/office/drawing/2014/main" id="{130B751C-692D-3847-1B57-4538527D9C07}"/>
              </a:ext>
            </a:extLst>
          </p:cNvPr>
          <p:cNvGraphicFramePr>
            <a:graphicFrameLocks noGrp="1"/>
          </p:cNvGraphicFramePr>
          <p:nvPr>
            <p:extLst>
              <p:ext uri="{D42A27DB-BD31-4B8C-83A1-F6EECF244321}">
                <p14:modId xmlns:p14="http://schemas.microsoft.com/office/powerpoint/2010/main" val="2350552720"/>
              </p:ext>
            </p:extLst>
          </p:nvPr>
        </p:nvGraphicFramePr>
        <p:xfrm>
          <a:off x="457200" y="1428750"/>
          <a:ext cx="8305800" cy="3505200"/>
        </p:xfrm>
        <a:graphic>
          <a:graphicData uri="http://schemas.openxmlformats.org/drawingml/2006/table">
            <a:tbl>
              <a:tblPr firstRow="1" bandRow="1">
                <a:tableStyleId>{5C22544A-7EE6-4342-B048-85BDC9FD1C3A}</a:tableStyleId>
              </a:tblPr>
              <a:tblGrid>
                <a:gridCol w="1094476">
                  <a:extLst>
                    <a:ext uri="{9D8B030D-6E8A-4147-A177-3AD203B41FA5}">
                      <a16:colId xmlns:a16="http://schemas.microsoft.com/office/drawing/2014/main" val="70811776"/>
                    </a:ext>
                  </a:extLst>
                </a:gridCol>
                <a:gridCol w="1066800">
                  <a:extLst>
                    <a:ext uri="{9D8B030D-6E8A-4147-A177-3AD203B41FA5}">
                      <a16:colId xmlns:a16="http://schemas.microsoft.com/office/drawing/2014/main" val="3588816089"/>
                    </a:ext>
                  </a:extLst>
                </a:gridCol>
                <a:gridCol w="1524000">
                  <a:extLst>
                    <a:ext uri="{9D8B030D-6E8A-4147-A177-3AD203B41FA5}">
                      <a16:colId xmlns:a16="http://schemas.microsoft.com/office/drawing/2014/main" val="762528541"/>
                    </a:ext>
                  </a:extLst>
                </a:gridCol>
                <a:gridCol w="2362200">
                  <a:extLst>
                    <a:ext uri="{9D8B030D-6E8A-4147-A177-3AD203B41FA5}">
                      <a16:colId xmlns:a16="http://schemas.microsoft.com/office/drawing/2014/main" val="3094381870"/>
                    </a:ext>
                  </a:extLst>
                </a:gridCol>
                <a:gridCol w="2258324">
                  <a:extLst>
                    <a:ext uri="{9D8B030D-6E8A-4147-A177-3AD203B41FA5}">
                      <a16:colId xmlns:a16="http://schemas.microsoft.com/office/drawing/2014/main" val="2457856225"/>
                    </a:ext>
                  </a:extLst>
                </a:gridCol>
              </a:tblGrid>
              <a:tr h="566618">
                <a:tc>
                  <a:txBody>
                    <a:bodyPr/>
                    <a:lstStyle/>
                    <a:p>
                      <a:r>
                        <a:rPr lang="en-US" dirty="0">
                          <a:solidFill>
                            <a:schemeClr val="bg1"/>
                          </a:solidFill>
                        </a:rPr>
                        <a:t>Solution</a:t>
                      </a:r>
                    </a:p>
                  </a:txBody>
                  <a:tcPr/>
                </a:tc>
                <a:tc>
                  <a:txBody>
                    <a:bodyPr/>
                    <a:lstStyle/>
                    <a:p>
                      <a:pPr algn="ctr"/>
                      <a:r>
                        <a:rPr lang="en-US" dirty="0">
                          <a:solidFill>
                            <a:schemeClr val="bg1"/>
                          </a:solidFill>
                        </a:rPr>
                        <a:t>Number of Threads</a:t>
                      </a:r>
                    </a:p>
                  </a:txBody>
                  <a:tcPr/>
                </a:tc>
                <a:tc>
                  <a:txBody>
                    <a:bodyPr/>
                    <a:lstStyle/>
                    <a:p>
                      <a:pPr algn="ctr"/>
                      <a:r>
                        <a:rPr lang="en-US" dirty="0">
                          <a:solidFill>
                            <a:schemeClr val="bg1"/>
                          </a:solidFill>
                        </a:rPr>
                        <a:t>CPU Utilization / Performance</a:t>
                      </a:r>
                    </a:p>
                  </a:txBody>
                  <a:tcPr/>
                </a:tc>
                <a:tc>
                  <a:txBody>
                    <a:bodyPr/>
                    <a:lstStyle/>
                    <a:p>
                      <a:pPr algn="ctr"/>
                      <a:r>
                        <a:rPr lang="en-US" dirty="0">
                          <a:solidFill>
                            <a:schemeClr val="bg1"/>
                          </a:solidFill>
                        </a:rPr>
                        <a:t>Ability to control latency of different lights</a:t>
                      </a:r>
                    </a:p>
                  </a:txBody>
                  <a:tcPr/>
                </a:tc>
                <a:tc>
                  <a:txBody>
                    <a:bodyPr/>
                    <a:lstStyle/>
                    <a:p>
                      <a:pPr algn="ctr"/>
                      <a:r>
                        <a:rPr lang="en-US" dirty="0">
                          <a:solidFill>
                            <a:schemeClr val="bg1"/>
                          </a:solidFill>
                        </a:rPr>
                        <a:t>Scalability</a:t>
                      </a:r>
                    </a:p>
                    <a:p>
                      <a:pPr algn="ctr"/>
                      <a:r>
                        <a:rPr lang="en-US" dirty="0">
                          <a:solidFill>
                            <a:schemeClr val="bg1"/>
                          </a:solidFill>
                        </a:rPr>
                        <a:t>(</a:t>
                      </a:r>
                      <a:r>
                        <a:rPr lang="en-US" dirty="0" err="1">
                          <a:solidFill>
                            <a:schemeClr val="bg1"/>
                          </a:solidFill>
                        </a:rPr>
                        <a:t>ie</a:t>
                      </a:r>
                      <a:r>
                        <a:rPr lang="en-US" dirty="0">
                          <a:solidFill>
                            <a:schemeClr val="bg1"/>
                          </a:solidFill>
                        </a:rPr>
                        <a:t> adding lights)</a:t>
                      </a:r>
                    </a:p>
                  </a:txBody>
                  <a:tcPr/>
                </a:tc>
                <a:extLst>
                  <a:ext uri="{0D108BD9-81ED-4DB2-BD59-A6C34878D82A}">
                    <a16:rowId xmlns:a16="http://schemas.microsoft.com/office/drawing/2014/main" val="2332993827"/>
                  </a:ext>
                </a:extLst>
              </a:tr>
              <a:tr h="525600">
                <a:tc>
                  <a:txBody>
                    <a:bodyPr/>
                    <a:lstStyle/>
                    <a:p>
                      <a:r>
                        <a:rPr lang="en-US" dirty="0"/>
                        <a:t>A (Polled)</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726400789"/>
                  </a:ext>
                </a:extLst>
              </a:tr>
              <a:tr h="310582">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522027455"/>
                  </a:ext>
                </a:extLst>
              </a:tr>
              <a:tr h="740618">
                <a:tc>
                  <a:txBody>
                    <a:bodyPr/>
                    <a:lstStyle/>
                    <a:p>
                      <a:r>
                        <a:rPr lang="en-US" dirty="0"/>
                        <a:t>B (Polled)</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726911168"/>
                  </a:ext>
                </a:extLst>
              </a:tr>
              <a:tr h="310582">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366463720"/>
                  </a:ext>
                </a:extLst>
              </a:tr>
              <a:tr h="740618">
                <a:tc>
                  <a:txBody>
                    <a:bodyPr/>
                    <a:lstStyle/>
                    <a:p>
                      <a:r>
                        <a:rPr lang="en-US" dirty="0"/>
                        <a:t>C (Interrupt)</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070733854"/>
                  </a:ext>
                </a:extLst>
              </a:tr>
              <a:tr h="310582">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30212317"/>
                  </a:ext>
                </a:extLst>
              </a:tr>
            </a:tbl>
          </a:graphicData>
        </a:graphic>
      </p:graphicFrame>
    </p:spTree>
    <p:extLst>
      <p:ext uri="{BB962C8B-B14F-4D97-AF65-F5344CB8AC3E}">
        <p14:creationId xmlns:p14="http://schemas.microsoft.com/office/powerpoint/2010/main" val="4200812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935BB-4794-7068-4DD2-BD7C4FB8F0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EDBB-E437-B469-4FFB-1AB2B3C0F085}"/>
              </a:ext>
            </a:extLst>
          </p:cNvPr>
          <p:cNvSpPr>
            <a:spLocks noGrp="1"/>
          </p:cNvSpPr>
          <p:nvPr>
            <p:ph type="title"/>
          </p:nvPr>
        </p:nvSpPr>
        <p:spPr>
          <a:xfrm>
            <a:off x="522976" y="-11645"/>
            <a:ext cx="7886700" cy="994172"/>
          </a:xfrm>
        </p:spPr>
        <p:txBody>
          <a:bodyPr/>
          <a:lstStyle/>
          <a:p>
            <a:r>
              <a:rPr lang="en-US" sz="2400" dirty="0"/>
              <a:t>Discussion: Talk with your neighbor about the solutions</a:t>
            </a:r>
          </a:p>
        </p:txBody>
      </p:sp>
      <p:sp>
        <p:nvSpPr>
          <p:cNvPr id="4" name="Content Placeholder 3">
            <a:extLst>
              <a:ext uri="{FF2B5EF4-FFF2-40B4-BE49-F238E27FC236}">
                <a16:creationId xmlns:a16="http://schemas.microsoft.com/office/drawing/2014/main" id="{C10A43FB-BE46-4C60-770A-2E24A9C6C3E8}"/>
              </a:ext>
            </a:extLst>
          </p:cNvPr>
          <p:cNvSpPr>
            <a:spLocks noGrp="1"/>
          </p:cNvSpPr>
          <p:nvPr>
            <p:ph idx="1"/>
          </p:nvPr>
        </p:nvSpPr>
        <p:spPr>
          <a:xfrm>
            <a:off x="990600" y="895350"/>
            <a:ext cx="8305800" cy="669131"/>
          </a:xfrm>
        </p:spPr>
        <p:txBody>
          <a:bodyPr>
            <a:normAutofit/>
          </a:bodyPr>
          <a:lstStyle/>
          <a:p>
            <a:r>
              <a:rPr lang="en-US" sz="1800" dirty="0"/>
              <a:t>I would like to control two lights with two push buttons.  Which is better?</a:t>
            </a:r>
          </a:p>
        </p:txBody>
      </p:sp>
      <p:graphicFrame>
        <p:nvGraphicFramePr>
          <p:cNvPr id="5" name="Table 4">
            <a:extLst>
              <a:ext uri="{FF2B5EF4-FFF2-40B4-BE49-F238E27FC236}">
                <a16:creationId xmlns:a16="http://schemas.microsoft.com/office/drawing/2014/main" id="{44E9B9E1-43D3-FCD1-CA37-DA1A7AEF43F1}"/>
              </a:ext>
            </a:extLst>
          </p:cNvPr>
          <p:cNvGraphicFramePr>
            <a:graphicFrameLocks noGrp="1"/>
          </p:cNvGraphicFramePr>
          <p:nvPr/>
        </p:nvGraphicFramePr>
        <p:xfrm>
          <a:off x="457200" y="1428750"/>
          <a:ext cx="8305800" cy="3505200"/>
        </p:xfrm>
        <a:graphic>
          <a:graphicData uri="http://schemas.openxmlformats.org/drawingml/2006/table">
            <a:tbl>
              <a:tblPr firstRow="1" bandRow="1">
                <a:tableStyleId>{5C22544A-7EE6-4342-B048-85BDC9FD1C3A}</a:tableStyleId>
              </a:tblPr>
              <a:tblGrid>
                <a:gridCol w="1094476">
                  <a:extLst>
                    <a:ext uri="{9D8B030D-6E8A-4147-A177-3AD203B41FA5}">
                      <a16:colId xmlns:a16="http://schemas.microsoft.com/office/drawing/2014/main" val="70811776"/>
                    </a:ext>
                  </a:extLst>
                </a:gridCol>
                <a:gridCol w="1066800">
                  <a:extLst>
                    <a:ext uri="{9D8B030D-6E8A-4147-A177-3AD203B41FA5}">
                      <a16:colId xmlns:a16="http://schemas.microsoft.com/office/drawing/2014/main" val="3588816089"/>
                    </a:ext>
                  </a:extLst>
                </a:gridCol>
                <a:gridCol w="1524000">
                  <a:extLst>
                    <a:ext uri="{9D8B030D-6E8A-4147-A177-3AD203B41FA5}">
                      <a16:colId xmlns:a16="http://schemas.microsoft.com/office/drawing/2014/main" val="762528541"/>
                    </a:ext>
                  </a:extLst>
                </a:gridCol>
                <a:gridCol w="2362200">
                  <a:extLst>
                    <a:ext uri="{9D8B030D-6E8A-4147-A177-3AD203B41FA5}">
                      <a16:colId xmlns:a16="http://schemas.microsoft.com/office/drawing/2014/main" val="3094381870"/>
                    </a:ext>
                  </a:extLst>
                </a:gridCol>
                <a:gridCol w="2258324">
                  <a:extLst>
                    <a:ext uri="{9D8B030D-6E8A-4147-A177-3AD203B41FA5}">
                      <a16:colId xmlns:a16="http://schemas.microsoft.com/office/drawing/2014/main" val="2457856225"/>
                    </a:ext>
                  </a:extLst>
                </a:gridCol>
              </a:tblGrid>
              <a:tr h="566618">
                <a:tc>
                  <a:txBody>
                    <a:bodyPr/>
                    <a:lstStyle/>
                    <a:p>
                      <a:r>
                        <a:rPr lang="en-US" dirty="0">
                          <a:solidFill>
                            <a:schemeClr val="bg1"/>
                          </a:solidFill>
                        </a:rPr>
                        <a:t>Solution</a:t>
                      </a:r>
                    </a:p>
                  </a:txBody>
                  <a:tcPr/>
                </a:tc>
                <a:tc>
                  <a:txBody>
                    <a:bodyPr/>
                    <a:lstStyle/>
                    <a:p>
                      <a:pPr algn="ctr"/>
                      <a:r>
                        <a:rPr lang="en-US" dirty="0">
                          <a:solidFill>
                            <a:schemeClr val="bg1"/>
                          </a:solidFill>
                        </a:rPr>
                        <a:t>Number of Threads</a:t>
                      </a:r>
                    </a:p>
                  </a:txBody>
                  <a:tcPr/>
                </a:tc>
                <a:tc>
                  <a:txBody>
                    <a:bodyPr/>
                    <a:lstStyle/>
                    <a:p>
                      <a:pPr algn="ctr"/>
                      <a:r>
                        <a:rPr lang="en-US" dirty="0">
                          <a:solidFill>
                            <a:schemeClr val="bg1"/>
                          </a:solidFill>
                        </a:rPr>
                        <a:t>CPU Utilization / Performance</a:t>
                      </a:r>
                    </a:p>
                  </a:txBody>
                  <a:tcPr/>
                </a:tc>
                <a:tc>
                  <a:txBody>
                    <a:bodyPr/>
                    <a:lstStyle/>
                    <a:p>
                      <a:pPr algn="ctr"/>
                      <a:r>
                        <a:rPr lang="en-US" dirty="0">
                          <a:solidFill>
                            <a:schemeClr val="bg1"/>
                          </a:solidFill>
                        </a:rPr>
                        <a:t>Ability to control latency of different lights</a:t>
                      </a:r>
                    </a:p>
                  </a:txBody>
                  <a:tcPr/>
                </a:tc>
                <a:tc>
                  <a:txBody>
                    <a:bodyPr/>
                    <a:lstStyle/>
                    <a:p>
                      <a:pPr algn="ctr"/>
                      <a:r>
                        <a:rPr lang="en-US" dirty="0">
                          <a:solidFill>
                            <a:schemeClr val="bg1"/>
                          </a:solidFill>
                        </a:rPr>
                        <a:t>Scalability</a:t>
                      </a:r>
                    </a:p>
                    <a:p>
                      <a:pPr algn="ctr"/>
                      <a:r>
                        <a:rPr lang="en-US" dirty="0">
                          <a:solidFill>
                            <a:schemeClr val="bg1"/>
                          </a:solidFill>
                        </a:rPr>
                        <a:t>(</a:t>
                      </a:r>
                      <a:r>
                        <a:rPr lang="en-US" dirty="0" err="1">
                          <a:solidFill>
                            <a:schemeClr val="bg1"/>
                          </a:solidFill>
                        </a:rPr>
                        <a:t>ie</a:t>
                      </a:r>
                      <a:r>
                        <a:rPr lang="en-US" dirty="0">
                          <a:solidFill>
                            <a:schemeClr val="bg1"/>
                          </a:solidFill>
                        </a:rPr>
                        <a:t> adding lights)</a:t>
                      </a:r>
                    </a:p>
                  </a:txBody>
                  <a:tcPr/>
                </a:tc>
                <a:extLst>
                  <a:ext uri="{0D108BD9-81ED-4DB2-BD59-A6C34878D82A}">
                    <a16:rowId xmlns:a16="http://schemas.microsoft.com/office/drawing/2014/main" val="2332993827"/>
                  </a:ext>
                </a:extLst>
              </a:tr>
              <a:tr h="525600">
                <a:tc>
                  <a:txBody>
                    <a:bodyPr/>
                    <a:lstStyle/>
                    <a:p>
                      <a:r>
                        <a:rPr lang="en-US" dirty="0"/>
                        <a:t>A (Polled)</a:t>
                      </a:r>
                    </a:p>
                  </a:txBody>
                  <a:tcPr/>
                </a:tc>
                <a:tc>
                  <a:txBody>
                    <a:bodyPr/>
                    <a:lstStyle/>
                    <a:p>
                      <a:pPr algn="ctr"/>
                      <a:r>
                        <a:rPr lang="en-US" dirty="0"/>
                        <a:t>1</a:t>
                      </a:r>
                    </a:p>
                  </a:txBody>
                  <a:tcPr/>
                </a:tc>
                <a:tc>
                  <a:txBody>
                    <a:bodyPr/>
                    <a:lstStyle/>
                    <a:p>
                      <a:pPr algn="ctr"/>
                      <a:r>
                        <a:rPr lang="en-US" dirty="0"/>
                        <a:t>High (100%)</a:t>
                      </a:r>
                    </a:p>
                  </a:txBody>
                  <a:tcPr/>
                </a:tc>
                <a:tc>
                  <a:txBody>
                    <a:bodyPr/>
                    <a:lstStyle/>
                    <a:p>
                      <a:pPr algn="ctr"/>
                      <a:r>
                        <a:rPr lang="en-US" dirty="0"/>
                        <a:t>None – both at same rate</a:t>
                      </a:r>
                    </a:p>
                  </a:txBody>
                  <a:tcPr/>
                </a:tc>
                <a:tc>
                  <a:txBody>
                    <a:bodyPr/>
                    <a:lstStyle/>
                    <a:p>
                      <a:pPr algn="ctr"/>
                      <a:r>
                        <a:rPr lang="en-US" dirty="0"/>
                        <a:t>Poor: every light added slows others</a:t>
                      </a:r>
                    </a:p>
                  </a:txBody>
                  <a:tcPr/>
                </a:tc>
                <a:extLst>
                  <a:ext uri="{0D108BD9-81ED-4DB2-BD59-A6C34878D82A}">
                    <a16:rowId xmlns:a16="http://schemas.microsoft.com/office/drawing/2014/main" val="726400789"/>
                  </a:ext>
                </a:extLst>
              </a:tr>
              <a:tr h="310582">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522027455"/>
                  </a:ext>
                </a:extLst>
              </a:tr>
              <a:tr h="740618">
                <a:tc>
                  <a:txBody>
                    <a:bodyPr/>
                    <a:lstStyle/>
                    <a:p>
                      <a:r>
                        <a:rPr lang="en-US" dirty="0"/>
                        <a:t>B (Polled)</a:t>
                      </a:r>
                    </a:p>
                  </a:txBody>
                  <a:tcPr/>
                </a:tc>
                <a:tc>
                  <a:txBody>
                    <a:bodyPr/>
                    <a:lstStyle/>
                    <a:p>
                      <a:pPr algn="ctr"/>
                      <a:r>
                        <a:rPr lang="en-US" dirty="0"/>
                        <a:t>3</a:t>
                      </a:r>
                    </a:p>
                  </a:txBody>
                  <a:tcPr/>
                </a:tc>
                <a:tc>
                  <a:txBody>
                    <a:bodyPr/>
                    <a:lstStyle/>
                    <a:p>
                      <a:pPr algn="ctr"/>
                      <a:r>
                        <a:rPr lang="en-US" dirty="0"/>
                        <a:t>High (100%)</a:t>
                      </a:r>
                    </a:p>
                  </a:txBody>
                  <a:tcPr/>
                </a:tc>
                <a:tc>
                  <a:txBody>
                    <a:bodyPr/>
                    <a:lstStyle/>
                    <a:p>
                      <a:pPr algn="ctr"/>
                      <a:r>
                        <a:rPr lang="en-US" dirty="0"/>
                        <a:t>Yes – priority passed as parameters</a:t>
                      </a:r>
                    </a:p>
                  </a:txBody>
                  <a:tcPr/>
                </a:tc>
                <a:tc>
                  <a:txBody>
                    <a:bodyPr/>
                    <a:lstStyle/>
                    <a:p>
                      <a:pPr algn="ctr"/>
                      <a:r>
                        <a:rPr lang="en-US" dirty="0"/>
                        <a:t>Moderate: thread count grows with lights, each spinning</a:t>
                      </a:r>
                    </a:p>
                  </a:txBody>
                  <a:tcPr/>
                </a:tc>
                <a:extLst>
                  <a:ext uri="{0D108BD9-81ED-4DB2-BD59-A6C34878D82A}">
                    <a16:rowId xmlns:a16="http://schemas.microsoft.com/office/drawing/2014/main" val="2726911168"/>
                  </a:ext>
                </a:extLst>
              </a:tr>
              <a:tr h="310582">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366463720"/>
                  </a:ext>
                </a:extLst>
              </a:tr>
              <a:tr h="740618">
                <a:tc>
                  <a:txBody>
                    <a:bodyPr/>
                    <a:lstStyle/>
                    <a:p>
                      <a:r>
                        <a:rPr lang="en-US" dirty="0"/>
                        <a:t>C (Interrupt)</a:t>
                      </a:r>
                    </a:p>
                  </a:txBody>
                  <a:tcPr/>
                </a:tc>
                <a:tc>
                  <a:txBody>
                    <a:bodyPr/>
                    <a:lstStyle/>
                    <a:p>
                      <a:pPr algn="ctr"/>
                      <a:r>
                        <a:rPr lang="en-US" dirty="0"/>
                        <a:t>3</a:t>
                      </a:r>
                    </a:p>
                  </a:txBody>
                  <a:tcPr/>
                </a:tc>
                <a:tc>
                  <a:txBody>
                    <a:bodyPr/>
                    <a:lstStyle/>
                    <a:p>
                      <a:pPr algn="ctr"/>
                      <a:r>
                        <a:rPr lang="en-US" dirty="0"/>
                        <a:t>Very low</a:t>
                      </a:r>
                    </a:p>
                  </a:txBody>
                  <a:tcPr/>
                </a:tc>
                <a:tc>
                  <a:txBody>
                    <a:bodyPr/>
                    <a:lstStyle/>
                    <a:p>
                      <a:pPr algn="ctr"/>
                      <a:r>
                        <a:rPr lang="en-US" dirty="0"/>
                        <a:t>No – almost no latency</a:t>
                      </a:r>
                    </a:p>
                  </a:txBody>
                  <a:tcPr/>
                </a:tc>
                <a:tc>
                  <a:txBody>
                    <a:bodyPr/>
                    <a:lstStyle/>
                    <a:p>
                      <a:pPr algn="ctr"/>
                      <a:r>
                        <a:rPr lang="en-US" dirty="0"/>
                        <a:t>Good: thread counts grow with lights, but each blocked until needed</a:t>
                      </a:r>
                    </a:p>
                  </a:txBody>
                  <a:tcPr/>
                </a:tc>
                <a:extLst>
                  <a:ext uri="{0D108BD9-81ED-4DB2-BD59-A6C34878D82A}">
                    <a16:rowId xmlns:a16="http://schemas.microsoft.com/office/drawing/2014/main" val="3070733854"/>
                  </a:ext>
                </a:extLst>
              </a:tr>
              <a:tr h="310582">
                <a:tc>
                  <a:txBody>
                    <a:bodyPr/>
                    <a:lstStyle/>
                    <a:p>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30212317"/>
                  </a:ext>
                </a:extLst>
              </a:tr>
            </a:tbl>
          </a:graphicData>
        </a:graphic>
      </p:graphicFrame>
    </p:spTree>
    <p:extLst>
      <p:ext uri="{BB962C8B-B14F-4D97-AF65-F5344CB8AC3E}">
        <p14:creationId xmlns:p14="http://schemas.microsoft.com/office/powerpoint/2010/main" val="3911179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959E1483-1365-4F70-ADC4-661F8BA0EB24}"/>
              </a:ext>
            </a:extLst>
          </p:cNvPr>
          <p:cNvSpPr>
            <a:spLocks noGrp="1"/>
          </p:cNvSpPr>
          <p:nvPr>
            <p:ph type="title" idx="4294967295"/>
          </p:nvPr>
        </p:nvSpPr>
        <p:spPr>
          <a:xfrm>
            <a:off x="76200" y="361950"/>
            <a:ext cx="2949575" cy="1200150"/>
          </a:xfrm>
        </p:spPr>
        <p:txBody>
          <a:bodyPr>
            <a:normAutofit/>
          </a:bodyPr>
          <a:lstStyle/>
          <a:p>
            <a:r>
              <a:rPr lang="en-US" altLang="en-US" sz="2800" dirty="0"/>
              <a:t>OS States (Review)</a:t>
            </a:r>
          </a:p>
        </p:txBody>
      </p:sp>
      <p:pic>
        <p:nvPicPr>
          <p:cNvPr id="34822" name="Picture 6">
            <a:extLst>
              <a:ext uri="{FF2B5EF4-FFF2-40B4-BE49-F238E27FC236}">
                <a16:creationId xmlns:a16="http://schemas.microsoft.com/office/drawing/2014/main" id="{CC0055FB-A3E6-45BC-AACB-179E5E4C0F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09550"/>
            <a:ext cx="7086601"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1274661D-ADFF-4FCB-BA6B-1DEA8A3ED6C7}"/>
              </a:ext>
            </a:extLst>
          </p:cNvPr>
          <p:cNvSpPr>
            <a:spLocks noGrp="1"/>
          </p:cNvSpPr>
          <p:nvPr>
            <p:ph type="title" idx="4294967295"/>
          </p:nvPr>
        </p:nvSpPr>
        <p:spPr>
          <a:xfrm>
            <a:off x="152400" y="285750"/>
            <a:ext cx="3048000" cy="1238250"/>
          </a:xfrm>
        </p:spPr>
        <p:txBody>
          <a:bodyPr>
            <a:normAutofit/>
          </a:bodyPr>
          <a:lstStyle/>
          <a:p>
            <a:r>
              <a:rPr lang="en-US" altLang="en-US" dirty="0"/>
              <a:t>State machine</a:t>
            </a:r>
          </a:p>
        </p:txBody>
      </p:sp>
      <p:pic>
        <p:nvPicPr>
          <p:cNvPr id="35846" name="Picture 5">
            <a:extLst>
              <a:ext uri="{FF2B5EF4-FFF2-40B4-BE49-F238E27FC236}">
                <a16:creationId xmlns:a16="http://schemas.microsoft.com/office/drawing/2014/main" id="{F8858C43-8B60-476F-9A9F-AE0ED48AED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524" y="209550"/>
            <a:ext cx="6396002"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a:extLst>
              <a:ext uri="{FF2B5EF4-FFF2-40B4-BE49-F238E27FC236}">
                <a16:creationId xmlns:a16="http://schemas.microsoft.com/office/drawing/2014/main" id="{675B0C25-97FA-C72B-5FE9-77E9196A58DF}"/>
              </a:ext>
            </a:extLst>
          </p:cNvPr>
          <p:cNvSpPr/>
          <p:nvPr/>
        </p:nvSpPr>
        <p:spPr>
          <a:xfrm>
            <a:off x="2667000" y="819150"/>
            <a:ext cx="2743200" cy="3200400"/>
          </a:xfrm>
          <a:prstGeom prst="round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28A0C2FF-8749-CD45-14B3-1EBF09D57BB3}"/>
              </a:ext>
            </a:extLst>
          </p:cNvPr>
          <p:cNvSpPr/>
          <p:nvPr/>
        </p:nvSpPr>
        <p:spPr>
          <a:xfrm>
            <a:off x="5715000" y="2114550"/>
            <a:ext cx="990600" cy="2743200"/>
          </a:xfrm>
          <a:prstGeom prst="round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27F155D-EA29-BE6D-C3FC-F7A47E9C8AD8}"/>
              </a:ext>
            </a:extLst>
          </p:cNvPr>
          <p:cNvSpPr txBox="1"/>
          <p:nvPr/>
        </p:nvSpPr>
        <p:spPr>
          <a:xfrm>
            <a:off x="2743200" y="939284"/>
            <a:ext cx="947439" cy="369332"/>
          </a:xfrm>
          <a:prstGeom prst="rect">
            <a:avLst/>
          </a:prstGeom>
          <a:noFill/>
        </p:spPr>
        <p:txBody>
          <a:bodyPr wrap="none" rtlCol="0">
            <a:spAutoFit/>
          </a:bodyPr>
          <a:lstStyle/>
          <a:p>
            <a:r>
              <a:rPr lang="en-US" dirty="0">
                <a:solidFill>
                  <a:schemeClr val="accent6">
                    <a:lumMod val="50000"/>
                  </a:schemeClr>
                </a:solidFill>
              </a:rPr>
              <a:t>“Active”</a:t>
            </a:r>
          </a:p>
        </p:txBody>
      </p:sp>
      <p:sp>
        <p:nvSpPr>
          <p:cNvPr id="5" name="TextBox 4">
            <a:extLst>
              <a:ext uri="{FF2B5EF4-FFF2-40B4-BE49-F238E27FC236}">
                <a16:creationId xmlns:a16="http://schemas.microsoft.com/office/drawing/2014/main" id="{B434BEAD-2AFD-B36E-49D2-2BD7C6B81103}"/>
              </a:ext>
            </a:extLst>
          </p:cNvPr>
          <p:cNvSpPr txBox="1"/>
          <p:nvPr/>
        </p:nvSpPr>
        <p:spPr>
          <a:xfrm>
            <a:off x="6657940" y="3024485"/>
            <a:ext cx="1158240" cy="923330"/>
          </a:xfrm>
          <a:prstGeom prst="rect">
            <a:avLst/>
          </a:prstGeom>
          <a:noFill/>
        </p:spPr>
        <p:txBody>
          <a:bodyPr wrap="square" rtlCol="0">
            <a:spAutoFit/>
          </a:bodyPr>
          <a:lstStyle/>
          <a:p>
            <a:r>
              <a:rPr lang="en-US" dirty="0">
                <a:solidFill>
                  <a:schemeClr val="accent6">
                    <a:lumMod val="50000"/>
                  </a:schemeClr>
                </a:solidFill>
              </a:rPr>
              <a:t>“Loaded, not running”</a:t>
            </a:r>
          </a:p>
        </p:txBody>
      </p:sp>
      <p:sp>
        <p:nvSpPr>
          <p:cNvPr id="6" name="TextBox 5">
            <a:extLst>
              <a:ext uri="{FF2B5EF4-FFF2-40B4-BE49-F238E27FC236}">
                <a16:creationId xmlns:a16="http://schemas.microsoft.com/office/drawing/2014/main" id="{DABF4010-6C97-A727-1376-F0E54EDE6EAA}"/>
              </a:ext>
            </a:extLst>
          </p:cNvPr>
          <p:cNvSpPr txBox="1"/>
          <p:nvPr/>
        </p:nvSpPr>
        <p:spPr>
          <a:xfrm>
            <a:off x="152400" y="1971585"/>
            <a:ext cx="19812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States of process/job from OS perspective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D15A0-57C3-4579-ABB1-E2026768C3C8}"/>
              </a:ext>
            </a:extLst>
          </p:cNvPr>
          <p:cNvSpPr>
            <a:spLocks noGrp="1"/>
          </p:cNvSpPr>
          <p:nvPr>
            <p:ph type="title"/>
          </p:nvPr>
        </p:nvSpPr>
        <p:spPr/>
        <p:txBody>
          <a:bodyPr>
            <a:normAutofit fontScale="90000"/>
          </a:bodyPr>
          <a:lstStyle/>
          <a:p>
            <a:r>
              <a:rPr lang="en-US" dirty="0"/>
              <a:t>Taxonomy of Real Time Systems Architectures</a:t>
            </a:r>
          </a:p>
        </p:txBody>
      </p:sp>
      <p:sp>
        <p:nvSpPr>
          <p:cNvPr id="4" name="Content Placeholder 3">
            <a:extLst>
              <a:ext uri="{FF2B5EF4-FFF2-40B4-BE49-F238E27FC236}">
                <a16:creationId xmlns:a16="http://schemas.microsoft.com/office/drawing/2014/main" id="{964C95DD-0DBB-49AB-95C5-40C4D3894802}"/>
              </a:ext>
            </a:extLst>
          </p:cNvPr>
          <p:cNvSpPr>
            <a:spLocks noGrp="1"/>
          </p:cNvSpPr>
          <p:nvPr>
            <p:ph idx="1"/>
          </p:nvPr>
        </p:nvSpPr>
        <p:spPr/>
        <p:txBody>
          <a:bodyPr>
            <a:normAutofit lnSpcReduction="10000"/>
          </a:bodyPr>
          <a:lstStyle/>
          <a:p>
            <a:pPr>
              <a:buFont typeface="Wingdings" panose="05000000000000000000" pitchFamily="2" charset="2"/>
              <a:buChar char="§"/>
            </a:pPr>
            <a:r>
              <a:rPr lang="en-US" dirty="0"/>
              <a:t>Virtually all real-time applications use elements from at least one of five architectural patterns</a:t>
            </a:r>
          </a:p>
          <a:p>
            <a:pPr lvl="1">
              <a:buFont typeface="Wingdings" panose="05000000000000000000" pitchFamily="2" charset="2"/>
              <a:buChar char="§"/>
            </a:pPr>
            <a:r>
              <a:rPr lang="en-US" dirty="0"/>
              <a:t>Will discuss each in following slides</a:t>
            </a:r>
          </a:p>
          <a:p>
            <a:pPr>
              <a:buFont typeface="Wingdings" panose="05000000000000000000" pitchFamily="2" charset="2"/>
              <a:buChar char="§"/>
            </a:pPr>
            <a:r>
              <a:rPr lang="en-US" dirty="0"/>
              <a:t>Cyclic executives – polling in a loop </a:t>
            </a:r>
            <a:r>
              <a:rPr lang="en-US" sz="1400" dirty="0"/>
              <a:t>(see next slide)</a:t>
            </a:r>
          </a:p>
          <a:p>
            <a:pPr lvl="1">
              <a:buFont typeface="Wingdings" panose="05000000000000000000" pitchFamily="2" charset="2"/>
              <a:buChar char="§"/>
            </a:pPr>
            <a:r>
              <a:rPr lang="en-US" dirty="0"/>
              <a:t>also called “timelines” or frame-based systems</a:t>
            </a:r>
          </a:p>
          <a:p>
            <a:pPr>
              <a:buFont typeface="Wingdings" panose="05000000000000000000" pitchFamily="2" charset="2"/>
              <a:buChar char="§"/>
            </a:pPr>
            <a:r>
              <a:rPr lang="en-US" dirty="0"/>
              <a:t>Event-driven systems – waits </a:t>
            </a:r>
            <a:r>
              <a:rPr lang="en-US" sz="1600" dirty="0"/>
              <a:t>(see below)</a:t>
            </a:r>
            <a:endParaRPr lang="en-US" dirty="0"/>
          </a:p>
          <a:p>
            <a:pPr lvl="1">
              <a:buFont typeface="Wingdings" panose="05000000000000000000" pitchFamily="2" charset="2"/>
              <a:buChar char="§"/>
            </a:pPr>
            <a:r>
              <a:rPr lang="en-US" dirty="0"/>
              <a:t>with both periodic and aperiodic activities</a:t>
            </a:r>
          </a:p>
          <a:p>
            <a:pPr>
              <a:buFont typeface="Wingdings" panose="05000000000000000000" pitchFamily="2" charset="2"/>
              <a:buChar char="§"/>
            </a:pPr>
            <a:r>
              <a:rPr lang="en-US" dirty="0"/>
              <a:t>Pipelined systems</a:t>
            </a:r>
          </a:p>
          <a:p>
            <a:pPr>
              <a:buFont typeface="Wingdings" panose="05000000000000000000" pitchFamily="2" charset="2"/>
              <a:buChar char="§"/>
            </a:pPr>
            <a:r>
              <a:rPr lang="en-US" dirty="0"/>
              <a:t>Client-server systems</a:t>
            </a:r>
          </a:p>
          <a:p>
            <a:pPr>
              <a:buFont typeface="Wingdings" panose="05000000000000000000" pitchFamily="2" charset="2"/>
              <a:buChar char="§"/>
            </a:pPr>
            <a:r>
              <a:rPr lang="en-US" dirty="0"/>
              <a:t>State machine systems</a:t>
            </a:r>
          </a:p>
          <a:p>
            <a:endParaRPr lang="en-US" dirty="0"/>
          </a:p>
        </p:txBody>
      </p:sp>
      <p:grpSp>
        <p:nvGrpSpPr>
          <p:cNvPr id="6" name="Group 5">
            <a:extLst>
              <a:ext uri="{FF2B5EF4-FFF2-40B4-BE49-F238E27FC236}">
                <a16:creationId xmlns:a16="http://schemas.microsoft.com/office/drawing/2014/main" id="{F0AA27D9-0407-7944-6D76-18C30E7A4611}"/>
              </a:ext>
            </a:extLst>
          </p:cNvPr>
          <p:cNvGrpSpPr/>
          <p:nvPr/>
        </p:nvGrpSpPr>
        <p:grpSpPr>
          <a:xfrm>
            <a:off x="5943600" y="2952750"/>
            <a:ext cx="2819400" cy="1676400"/>
            <a:chOff x="5562600" y="2952750"/>
            <a:chExt cx="2819400" cy="1676400"/>
          </a:xfrm>
        </p:grpSpPr>
        <p:sp>
          <p:nvSpPr>
            <p:cNvPr id="3" name="Right Brace 2">
              <a:extLst>
                <a:ext uri="{FF2B5EF4-FFF2-40B4-BE49-F238E27FC236}">
                  <a16:creationId xmlns:a16="http://schemas.microsoft.com/office/drawing/2014/main" id="{6D353D28-508E-3841-5DAE-66AF502C5BCA}"/>
                </a:ext>
              </a:extLst>
            </p:cNvPr>
            <p:cNvSpPr/>
            <p:nvPr/>
          </p:nvSpPr>
          <p:spPr>
            <a:xfrm>
              <a:off x="5562600" y="2952750"/>
              <a:ext cx="381000" cy="1676400"/>
            </a:xfrm>
            <a:prstGeom prst="rightBrace">
              <a:avLst/>
            </a:prstGeom>
            <a:ln w="38100"/>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DFC7487A-9A39-C7ED-1A20-8A7F1FFDE4D9}"/>
                </a:ext>
              </a:extLst>
            </p:cNvPr>
            <p:cNvSpPr txBox="1"/>
            <p:nvPr/>
          </p:nvSpPr>
          <p:spPr>
            <a:xfrm>
              <a:off x="5943600" y="3189417"/>
              <a:ext cx="2438400" cy="1200329"/>
            </a:xfrm>
            <a:prstGeom prst="rect">
              <a:avLst/>
            </a:prstGeom>
            <a:noFill/>
          </p:spPr>
          <p:txBody>
            <a:bodyPr wrap="square" rtlCol="0">
              <a:spAutoFit/>
            </a:bodyPr>
            <a:lstStyle/>
            <a:p>
              <a:r>
                <a:rPr lang="en-US" dirty="0"/>
                <a:t>Closely related</a:t>
              </a:r>
            </a:p>
            <a:p>
              <a:r>
                <a:rPr lang="en-US" dirty="0"/>
                <a:t>Pipelined/client-server/</a:t>
              </a:r>
            </a:p>
            <a:p>
              <a:r>
                <a:rPr lang="en-US" dirty="0"/>
                <a:t>state machine: distributed approaches</a:t>
              </a:r>
            </a:p>
          </p:txBody>
        </p:sp>
      </p:grpSp>
    </p:spTree>
    <p:extLst>
      <p:ext uri="{BB962C8B-B14F-4D97-AF65-F5344CB8AC3E}">
        <p14:creationId xmlns:p14="http://schemas.microsoft.com/office/powerpoint/2010/main" val="421035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B0E86-0AD7-423C-98C4-965863247091}"/>
              </a:ext>
            </a:extLst>
          </p:cNvPr>
          <p:cNvSpPr>
            <a:spLocks noGrp="1"/>
          </p:cNvSpPr>
          <p:nvPr>
            <p:ph type="title" idx="4294967295"/>
          </p:nvPr>
        </p:nvSpPr>
        <p:spPr>
          <a:xfrm>
            <a:off x="0" y="274638"/>
            <a:ext cx="2438400" cy="1306512"/>
          </a:xfrm>
        </p:spPr>
        <p:txBody>
          <a:bodyPr/>
          <a:lstStyle/>
          <a:p>
            <a:r>
              <a:rPr lang="en-US" dirty="0"/>
              <a:t>Cyclic Executive</a:t>
            </a:r>
          </a:p>
        </p:txBody>
      </p:sp>
      <p:pic>
        <p:nvPicPr>
          <p:cNvPr id="5" name="Picture 4">
            <a:extLst>
              <a:ext uri="{FF2B5EF4-FFF2-40B4-BE49-F238E27FC236}">
                <a16:creationId xmlns:a16="http://schemas.microsoft.com/office/drawing/2014/main" id="{EF10667C-F0CB-479B-843D-EAD11E087A3C}"/>
              </a:ext>
            </a:extLst>
          </p:cNvPr>
          <p:cNvPicPr>
            <a:picLocks noChangeAspect="1"/>
          </p:cNvPicPr>
          <p:nvPr/>
        </p:nvPicPr>
        <p:blipFill>
          <a:blip r:embed="rId2"/>
          <a:stretch>
            <a:fillRect/>
          </a:stretch>
        </p:blipFill>
        <p:spPr>
          <a:xfrm>
            <a:off x="2362200" y="438150"/>
            <a:ext cx="6582639" cy="4267200"/>
          </a:xfrm>
          <a:prstGeom prst="rect">
            <a:avLst/>
          </a:prstGeom>
        </p:spPr>
      </p:pic>
      <p:sp>
        <p:nvSpPr>
          <p:cNvPr id="3" name="TextBox 2">
            <a:extLst>
              <a:ext uri="{FF2B5EF4-FFF2-40B4-BE49-F238E27FC236}">
                <a16:creationId xmlns:a16="http://schemas.microsoft.com/office/drawing/2014/main" id="{638DED3B-5A8B-1D27-9E76-D74E38600EBE}"/>
              </a:ext>
            </a:extLst>
          </p:cNvPr>
          <p:cNvSpPr txBox="1"/>
          <p:nvPr/>
        </p:nvSpPr>
        <p:spPr>
          <a:xfrm>
            <a:off x="175781" y="1581150"/>
            <a:ext cx="2010639" cy="2616101"/>
          </a:xfrm>
          <a:prstGeom prst="rect">
            <a:avLst/>
          </a:prstGeom>
          <a:noFill/>
        </p:spPr>
        <p:txBody>
          <a:bodyPr wrap="square" rtlCol="0">
            <a:spAutoFit/>
          </a:bodyPr>
          <a:lstStyle/>
          <a:p>
            <a:pPr marL="285750" indent="-285750">
              <a:buFont typeface="Arial" panose="020B0604020202020204" pitchFamily="34" charset="0"/>
              <a:buChar char="•"/>
            </a:pPr>
            <a:r>
              <a:rPr lang="en-US" dirty="0"/>
              <a:t>Executive run periodically</a:t>
            </a:r>
          </a:p>
          <a:p>
            <a:pPr marL="742950" lvl="1" indent="-285750">
              <a:buFont typeface="Arial" panose="020B0604020202020204" pitchFamily="34" charset="0"/>
              <a:buChar char="•"/>
            </a:pPr>
            <a:r>
              <a:rPr lang="en-US" sz="1600" dirty="0"/>
              <a:t>Possibly loops with wait()</a:t>
            </a:r>
          </a:p>
          <a:p>
            <a:pPr marL="742950" lvl="1" indent="-285750">
              <a:buFont typeface="Arial" panose="020B0604020202020204" pitchFamily="34" charset="0"/>
              <a:buChar char="•"/>
            </a:pPr>
            <a:r>
              <a:rPr lang="en-US" sz="1600" dirty="0"/>
              <a:t>May be run from timer</a:t>
            </a:r>
          </a:p>
          <a:p>
            <a:pPr marL="285750" indent="-285750">
              <a:buFont typeface="Arial" panose="020B0604020202020204" pitchFamily="34" charset="0"/>
              <a:buChar char="•"/>
            </a:pPr>
            <a:r>
              <a:rPr lang="en-US" sz="1600" dirty="0"/>
              <a:t>Each function checks status, responds</a:t>
            </a:r>
          </a:p>
        </p:txBody>
      </p:sp>
    </p:spTree>
    <p:extLst>
      <p:ext uri="{BB962C8B-B14F-4D97-AF65-F5344CB8AC3E}">
        <p14:creationId xmlns:p14="http://schemas.microsoft.com/office/powerpoint/2010/main" val="425587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7059D-6186-40FC-A358-5D2749F441B5}"/>
              </a:ext>
            </a:extLst>
          </p:cNvPr>
          <p:cNvSpPr>
            <a:spLocks noGrp="1"/>
          </p:cNvSpPr>
          <p:nvPr>
            <p:ph type="title"/>
          </p:nvPr>
        </p:nvSpPr>
        <p:spPr/>
        <p:txBody>
          <a:bodyPr/>
          <a:lstStyle/>
          <a:p>
            <a:r>
              <a:rPr lang="en-US" dirty="0"/>
              <a:t>Cyclic Executive Detail</a:t>
            </a:r>
          </a:p>
        </p:txBody>
      </p:sp>
      <p:sp>
        <p:nvSpPr>
          <p:cNvPr id="4" name="Content Placeholder 3">
            <a:extLst>
              <a:ext uri="{FF2B5EF4-FFF2-40B4-BE49-F238E27FC236}">
                <a16:creationId xmlns:a16="http://schemas.microsoft.com/office/drawing/2014/main" id="{F93A5EDC-8895-4007-9AEE-E83614F208B1}"/>
              </a:ext>
            </a:extLst>
          </p:cNvPr>
          <p:cNvSpPr>
            <a:spLocks noGrp="1"/>
          </p:cNvSpPr>
          <p:nvPr>
            <p:ph idx="1"/>
          </p:nvPr>
        </p:nvSpPr>
        <p:spPr>
          <a:xfrm>
            <a:off x="533400" y="1733549"/>
            <a:ext cx="2756640" cy="3059955"/>
          </a:xfrm>
        </p:spPr>
        <p:txBody>
          <a:bodyPr>
            <a:normAutofit/>
          </a:bodyPr>
          <a:lstStyle/>
          <a:p>
            <a:r>
              <a:rPr lang="en-US" sz="1800" dirty="0"/>
              <a:t>Major frame: a set of tasks</a:t>
            </a:r>
          </a:p>
          <a:p>
            <a:r>
              <a:rPr lang="en-US" sz="1800" dirty="0"/>
              <a:t>Minor frame: a slice of time within a major frame</a:t>
            </a:r>
          </a:p>
          <a:p>
            <a:pPr lvl="1"/>
            <a:r>
              <a:rPr lang="en-US" dirty="0"/>
              <a:t>Minor frame may run every time or every n major frames</a:t>
            </a:r>
          </a:p>
          <a:p>
            <a:r>
              <a:rPr lang="en-US" sz="1800" dirty="0"/>
              <a:t>No usage of concurrency</a:t>
            </a:r>
          </a:p>
          <a:p>
            <a:pPr lvl="1"/>
            <a:r>
              <a:rPr lang="en-US" sz="1500" dirty="0"/>
              <a:t>Though could run each function in its own thread</a:t>
            </a:r>
          </a:p>
        </p:txBody>
      </p:sp>
      <p:pic>
        <p:nvPicPr>
          <p:cNvPr id="5" name="Picture 4">
            <a:extLst>
              <a:ext uri="{FF2B5EF4-FFF2-40B4-BE49-F238E27FC236}">
                <a16:creationId xmlns:a16="http://schemas.microsoft.com/office/drawing/2014/main" id="{42E1F84B-D32F-44CE-B9A8-B72E2D6C3ECF}"/>
              </a:ext>
            </a:extLst>
          </p:cNvPr>
          <p:cNvPicPr>
            <a:picLocks noChangeAspect="1"/>
          </p:cNvPicPr>
          <p:nvPr/>
        </p:nvPicPr>
        <p:blipFill>
          <a:blip r:embed="rId2"/>
          <a:stretch>
            <a:fillRect/>
          </a:stretch>
        </p:blipFill>
        <p:spPr>
          <a:xfrm>
            <a:off x="3581400" y="2298667"/>
            <a:ext cx="5334000" cy="2446737"/>
          </a:xfrm>
          <a:prstGeom prst="rect">
            <a:avLst/>
          </a:prstGeom>
        </p:spPr>
      </p:pic>
    </p:spTree>
    <p:extLst>
      <p:ext uri="{BB962C8B-B14F-4D97-AF65-F5344CB8AC3E}">
        <p14:creationId xmlns:p14="http://schemas.microsoft.com/office/powerpoint/2010/main" val="1816902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2744-241E-41FC-8C8C-72CAC4BEFF73}"/>
              </a:ext>
            </a:extLst>
          </p:cNvPr>
          <p:cNvSpPr>
            <a:spLocks noGrp="1"/>
          </p:cNvSpPr>
          <p:nvPr>
            <p:ph type="title"/>
          </p:nvPr>
        </p:nvSpPr>
        <p:spPr/>
        <p:txBody>
          <a:bodyPr/>
          <a:lstStyle/>
          <a:p>
            <a:r>
              <a:rPr lang="en-US" dirty="0"/>
              <a:t>Event-Driven System</a:t>
            </a:r>
          </a:p>
        </p:txBody>
      </p:sp>
      <p:sp>
        <p:nvSpPr>
          <p:cNvPr id="4" name="Content Placeholder 3">
            <a:extLst>
              <a:ext uri="{FF2B5EF4-FFF2-40B4-BE49-F238E27FC236}">
                <a16:creationId xmlns:a16="http://schemas.microsoft.com/office/drawing/2014/main" id="{80574657-497C-4C33-B898-9C32DEFE6A24}"/>
              </a:ext>
            </a:extLst>
          </p:cNvPr>
          <p:cNvSpPr>
            <a:spLocks noGrp="1"/>
          </p:cNvSpPr>
          <p:nvPr>
            <p:ph idx="1"/>
          </p:nvPr>
        </p:nvSpPr>
        <p:spPr>
          <a:xfrm>
            <a:off x="840000" y="1428750"/>
            <a:ext cx="3137640" cy="3581399"/>
          </a:xfrm>
        </p:spPr>
        <p:txBody>
          <a:bodyPr>
            <a:normAutofit fontScale="92500"/>
          </a:bodyPr>
          <a:lstStyle/>
          <a:p>
            <a:r>
              <a:rPr lang="en-US" dirty="0"/>
              <a:t>Uses real-time I/O completion or timer events to trigger schedulable tasks</a:t>
            </a:r>
          </a:p>
          <a:p>
            <a:r>
              <a:rPr lang="en-US" dirty="0"/>
              <a:t>Uses priorities to weight different tasks</a:t>
            </a:r>
          </a:p>
          <a:p>
            <a:pPr lvl="1"/>
            <a:r>
              <a:rPr lang="en-US" dirty="0"/>
              <a:t>Priorities should be determined by time constraints</a:t>
            </a:r>
          </a:p>
          <a:p>
            <a:pPr lvl="1"/>
            <a:r>
              <a:rPr lang="en-US" dirty="0"/>
              <a:t>Sometimes: prioritize user – slow, so respond as soon as take action</a:t>
            </a:r>
          </a:p>
          <a:p>
            <a:pPr lvl="1"/>
            <a:r>
              <a:rPr lang="en-US" dirty="0"/>
              <a:t>Priorities need careful review!</a:t>
            </a:r>
          </a:p>
        </p:txBody>
      </p:sp>
      <p:pic>
        <p:nvPicPr>
          <p:cNvPr id="5" name="Picture 4">
            <a:extLst>
              <a:ext uri="{FF2B5EF4-FFF2-40B4-BE49-F238E27FC236}">
                <a16:creationId xmlns:a16="http://schemas.microsoft.com/office/drawing/2014/main" id="{7B0EA8AE-A0AB-4AE1-BDDD-37DCEC66D051}"/>
              </a:ext>
            </a:extLst>
          </p:cNvPr>
          <p:cNvPicPr>
            <a:picLocks noChangeAspect="1"/>
          </p:cNvPicPr>
          <p:nvPr/>
        </p:nvPicPr>
        <p:blipFill>
          <a:blip r:embed="rId2"/>
          <a:stretch>
            <a:fillRect/>
          </a:stretch>
        </p:blipFill>
        <p:spPr>
          <a:xfrm>
            <a:off x="4114800" y="1369219"/>
            <a:ext cx="4638675" cy="3168735"/>
          </a:xfrm>
          <a:prstGeom prst="rect">
            <a:avLst/>
          </a:prstGeom>
        </p:spPr>
      </p:pic>
    </p:spTree>
    <p:extLst>
      <p:ext uri="{BB962C8B-B14F-4D97-AF65-F5344CB8AC3E}">
        <p14:creationId xmlns:p14="http://schemas.microsoft.com/office/powerpoint/2010/main" val="126346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700CC-BFC2-4E27-908E-3D7341D6C613}"/>
              </a:ext>
            </a:extLst>
          </p:cNvPr>
          <p:cNvSpPr>
            <a:spLocks noGrp="1"/>
          </p:cNvSpPr>
          <p:nvPr>
            <p:ph type="title" idx="4294967295"/>
          </p:nvPr>
        </p:nvSpPr>
        <p:spPr>
          <a:xfrm>
            <a:off x="2209800" y="172431"/>
            <a:ext cx="4724400" cy="754063"/>
          </a:xfrm>
        </p:spPr>
        <p:txBody>
          <a:bodyPr>
            <a:normAutofit/>
          </a:bodyPr>
          <a:lstStyle/>
          <a:p>
            <a:pPr algn="ctr"/>
            <a:r>
              <a:rPr lang="en-US" sz="2800" dirty="0"/>
              <a:t>Architecture Comparisons</a:t>
            </a:r>
          </a:p>
        </p:txBody>
      </p:sp>
      <p:graphicFrame>
        <p:nvGraphicFramePr>
          <p:cNvPr id="6" name="Content Placeholder 5">
            <a:extLst>
              <a:ext uri="{FF2B5EF4-FFF2-40B4-BE49-F238E27FC236}">
                <a16:creationId xmlns:a16="http://schemas.microsoft.com/office/drawing/2014/main" id="{7F44B17F-EFA5-94C5-B7ED-2C0404600E4B}"/>
              </a:ext>
            </a:extLst>
          </p:cNvPr>
          <p:cNvGraphicFramePr>
            <a:graphicFrameLocks noGrp="1"/>
          </p:cNvGraphicFramePr>
          <p:nvPr>
            <p:ph idx="4294967295"/>
            <p:extLst>
              <p:ext uri="{D42A27DB-BD31-4B8C-83A1-F6EECF244321}">
                <p14:modId xmlns:p14="http://schemas.microsoft.com/office/powerpoint/2010/main" val="1479011915"/>
              </p:ext>
            </p:extLst>
          </p:nvPr>
        </p:nvGraphicFramePr>
        <p:xfrm>
          <a:off x="381000" y="926494"/>
          <a:ext cx="8534400" cy="4007456"/>
        </p:xfrm>
        <a:graphic>
          <a:graphicData uri="http://schemas.openxmlformats.org/drawingml/2006/table">
            <a:tbl>
              <a:tblPr firstRow="1" bandRow="1">
                <a:tableStyleId>{5C22544A-7EE6-4342-B048-85BDC9FD1C3A}</a:tableStyleId>
              </a:tblPr>
              <a:tblGrid>
                <a:gridCol w="1865062">
                  <a:extLst>
                    <a:ext uri="{9D8B030D-6E8A-4147-A177-3AD203B41FA5}">
                      <a16:colId xmlns:a16="http://schemas.microsoft.com/office/drawing/2014/main" val="4092965703"/>
                    </a:ext>
                  </a:extLst>
                </a:gridCol>
                <a:gridCol w="3824538">
                  <a:extLst>
                    <a:ext uri="{9D8B030D-6E8A-4147-A177-3AD203B41FA5}">
                      <a16:colId xmlns:a16="http://schemas.microsoft.com/office/drawing/2014/main" val="4182047373"/>
                    </a:ext>
                  </a:extLst>
                </a:gridCol>
                <a:gridCol w="2844800">
                  <a:extLst>
                    <a:ext uri="{9D8B030D-6E8A-4147-A177-3AD203B41FA5}">
                      <a16:colId xmlns:a16="http://schemas.microsoft.com/office/drawing/2014/main" val="1027570092"/>
                    </a:ext>
                  </a:extLst>
                </a:gridCol>
              </a:tblGrid>
              <a:tr h="479792">
                <a:tc>
                  <a:txBody>
                    <a:bodyPr/>
                    <a:lstStyle/>
                    <a:p>
                      <a:endParaRPr lang="en-US" dirty="0">
                        <a:latin typeface="Arial" panose="020B0604020202020204" pitchFamily="34" charset="0"/>
                        <a:cs typeface="Arial" panose="020B0604020202020204" pitchFamily="34" charset="0"/>
                      </a:endParaRPr>
                    </a:p>
                  </a:txBody>
                  <a:tcPr/>
                </a:tc>
                <a:tc>
                  <a:txBody>
                    <a:bodyPr/>
                    <a:lstStyle/>
                    <a:p>
                      <a:r>
                        <a:rPr lang="en-US" dirty="0">
                          <a:solidFill>
                            <a:schemeClr val="bg2"/>
                          </a:solidFill>
                          <a:latin typeface="Arial" panose="020B0604020202020204" pitchFamily="34" charset="0"/>
                          <a:cs typeface="Arial" panose="020B0604020202020204" pitchFamily="34" charset="0"/>
                        </a:rPr>
                        <a:t>Benefits</a:t>
                      </a:r>
                    </a:p>
                  </a:txBody>
                  <a:tcPr/>
                </a:tc>
                <a:tc>
                  <a:txBody>
                    <a:bodyPr/>
                    <a:lstStyle/>
                    <a:p>
                      <a:r>
                        <a:rPr lang="en-US" dirty="0">
                          <a:solidFill>
                            <a:schemeClr val="bg2"/>
                          </a:solidFill>
                          <a:latin typeface="Arial" panose="020B0604020202020204" pitchFamily="34" charset="0"/>
                          <a:cs typeface="Arial" panose="020B0604020202020204" pitchFamily="34" charset="0"/>
                        </a:rPr>
                        <a:t>Drawbacks</a:t>
                      </a:r>
                    </a:p>
                  </a:txBody>
                  <a:tcPr/>
                </a:tc>
                <a:extLst>
                  <a:ext uri="{0D108BD9-81ED-4DB2-BD59-A6C34878D82A}">
                    <a16:rowId xmlns:a16="http://schemas.microsoft.com/office/drawing/2014/main" val="4029008950"/>
                  </a:ext>
                </a:extLst>
              </a:tr>
              <a:tr h="2001271">
                <a:tc>
                  <a:txBody>
                    <a:bodyPr/>
                    <a:lstStyle/>
                    <a:p>
                      <a:r>
                        <a:rPr lang="en-US" sz="1400" dirty="0">
                          <a:solidFill>
                            <a:schemeClr val="accent6">
                              <a:lumMod val="50000"/>
                            </a:schemeClr>
                          </a:solidFill>
                          <a:latin typeface="Arial" panose="020B0604020202020204" pitchFamily="34" charset="0"/>
                          <a:cs typeface="Arial" panose="020B0604020202020204" pitchFamily="34" charset="0"/>
                        </a:rPr>
                        <a:t>Cyclic Executive</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Simple/easy to understand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Deterministic</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Repeatable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Common approach for very simple systems</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Fragile!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Adding, changing procedures can break the system</a:t>
                      </a:r>
                    </a:p>
                    <a:p>
                      <a:pPr marL="6286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Very complex to maintain</a:t>
                      </a:r>
                    </a:p>
                    <a:p>
                      <a:pPr marL="6286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Only good for very small systems</a:t>
                      </a:r>
                    </a:p>
                  </a:txBody>
                  <a:tcPr/>
                </a:tc>
                <a:extLst>
                  <a:ext uri="{0D108BD9-81ED-4DB2-BD59-A6C34878D82A}">
                    <a16:rowId xmlns:a16="http://schemas.microsoft.com/office/drawing/2014/main" val="2088298166"/>
                  </a:ext>
                </a:extLst>
              </a:tr>
              <a:tr h="1526393">
                <a:tc>
                  <a:txBody>
                    <a:bodyPr/>
                    <a:lstStyle/>
                    <a:p>
                      <a:r>
                        <a:rPr lang="en-US" sz="1400" dirty="0">
                          <a:solidFill>
                            <a:schemeClr val="accent6">
                              <a:lumMod val="50000"/>
                            </a:schemeClr>
                          </a:solidFill>
                          <a:latin typeface="Arial" panose="020B0604020202020204" pitchFamily="34" charset="0"/>
                          <a:cs typeface="Arial" panose="020B0604020202020204" pitchFamily="34" charset="0"/>
                        </a:rPr>
                        <a:t>Event-Driven</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Priority driven – well suited to RMA (Rate Monotonic Analysis)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Relatively simple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Good for systems that are statically analyzable (not dynamically changing load)</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Not as well suited to distributed environments as some other systems.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Debugging may be more challenging.</a:t>
                      </a:r>
                    </a:p>
                  </a:txBody>
                  <a:tcPr/>
                </a:tc>
                <a:extLst>
                  <a:ext uri="{0D108BD9-81ED-4DB2-BD59-A6C34878D82A}">
                    <a16:rowId xmlns:a16="http://schemas.microsoft.com/office/drawing/2014/main" val="3270916707"/>
                  </a:ext>
                </a:extLst>
              </a:tr>
            </a:tbl>
          </a:graphicData>
        </a:graphic>
      </p:graphicFrame>
    </p:spTree>
    <p:extLst>
      <p:ext uri="{BB962C8B-B14F-4D97-AF65-F5344CB8AC3E}">
        <p14:creationId xmlns:p14="http://schemas.microsoft.com/office/powerpoint/2010/main" val="2178694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54D76-0410-467C-B42E-8450DD5ED695}"/>
              </a:ext>
            </a:extLst>
          </p:cNvPr>
          <p:cNvSpPr>
            <a:spLocks noGrp="1"/>
          </p:cNvSpPr>
          <p:nvPr>
            <p:ph type="title"/>
          </p:nvPr>
        </p:nvSpPr>
        <p:spPr/>
        <p:txBody>
          <a:bodyPr>
            <a:normAutofit/>
          </a:bodyPr>
          <a:lstStyle/>
          <a:p>
            <a:r>
              <a:rPr lang="en-US" dirty="0"/>
              <a:t>Task Classification</a:t>
            </a:r>
          </a:p>
        </p:txBody>
      </p:sp>
      <p:sp>
        <p:nvSpPr>
          <p:cNvPr id="3" name="Content Placeholder 2">
            <a:extLst>
              <a:ext uri="{FF2B5EF4-FFF2-40B4-BE49-F238E27FC236}">
                <a16:creationId xmlns:a16="http://schemas.microsoft.com/office/drawing/2014/main" id="{7652CB41-D19B-45AE-A86B-14F18FAD17ED}"/>
              </a:ext>
            </a:extLst>
          </p:cNvPr>
          <p:cNvSpPr>
            <a:spLocks noGrp="1"/>
          </p:cNvSpPr>
          <p:nvPr>
            <p:ph idx="1"/>
          </p:nvPr>
        </p:nvSpPr>
        <p:spPr/>
        <p:txBody>
          <a:bodyPr>
            <a:normAutofit fontScale="77500" lnSpcReduction="20000"/>
          </a:bodyPr>
          <a:lstStyle/>
          <a:p>
            <a:pPr>
              <a:lnSpc>
                <a:spcPct val="120000"/>
              </a:lnSpc>
              <a:spcBef>
                <a:spcPts val="0"/>
              </a:spcBef>
              <a:spcAft>
                <a:spcPts val="0"/>
              </a:spcAft>
            </a:pPr>
            <a:r>
              <a:rPr lang="en-US" sz="2100" i="1" dirty="0">
                <a:solidFill>
                  <a:schemeClr val="accent5"/>
                </a:solidFill>
                <a:latin typeface="Calibri" panose="020F0502020204030204" pitchFamily="34" charset="0"/>
                <a:ea typeface="Calibri" panose="020F0502020204030204" pitchFamily="34" charset="0"/>
                <a:cs typeface="Calibri" panose="020F0502020204030204" pitchFamily="34" charset="0"/>
              </a:rPr>
              <a:t>Fixed-instance</a:t>
            </a:r>
            <a:r>
              <a:rPr lang="en-US" dirty="0">
                <a:latin typeface="Calibri" panose="020F0502020204030204" pitchFamily="34" charset="0"/>
                <a:ea typeface="Calibri" panose="020F0502020204030204" pitchFamily="34" charset="0"/>
                <a:cs typeface="Calibri" panose="020F0502020204030204" pitchFamily="34" charset="0"/>
              </a:rPr>
              <a:t>: e</a:t>
            </a:r>
            <a:r>
              <a:rPr lang="en-US" sz="2100" dirty="0">
                <a:latin typeface="Calibri" panose="020F0502020204030204" pitchFamily="34" charset="0"/>
                <a:ea typeface="Calibri" panose="020F0502020204030204" pitchFamily="34" charset="0"/>
                <a:cs typeface="Calibri" panose="020F0502020204030204" pitchFamily="34" charset="0"/>
              </a:rPr>
              <a:t>xecutes a fixed number of times, often just once</a:t>
            </a:r>
          </a:p>
          <a:p>
            <a:pPr lvl="1">
              <a:lnSpc>
                <a:spcPct val="120000"/>
              </a:lnSpc>
              <a:spcBef>
                <a:spcPts val="0"/>
              </a:spcBef>
            </a:pPr>
            <a:r>
              <a:rPr lang="en-US" sz="2100" dirty="0">
                <a:latin typeface="Calibri" panose="020F0502020204030204" pitchFamily="34" charset="0"/>
                <a:ea typeface="Calibri" panose="020F0502020204030204" pitchFamily="34" charset="0"/>
                <a:cs typeface="Calibri" panose="020F0502020204030204" pitchFamily="34" charset="0"/>
              </a:rPr>
              <a:t>Often for initialization, shut down</a:t>
            </a:r>
          </a:p>
          <a:p>
            <a:pPr lvl="1">
              <a:lnSpc>
                <a:spcPct val="120000"/>
              </a:lnSpc>
              <a:spcBef>
                <a:spcPts val="0"/>
              </a:spcBef>
            </a:pPr>
            <a:r>
              <a:rPr lang="en-US" sz="2100" dirty="0">
                <a:latin typeface="Calibri" panose="020F0502020204030204" pitchFamily="34" charset="0"/>
                <a:ea typeface="Calibri" panose="020F0502020204030204" pitchFamily="34" charset="0"/>
                <a:cs typeface="Calibri" panose="020F0502020204030204" pitchFamily="34" charset="0"/>
              </a:rPr>
              <a:t>Little impact to analysis; generally, only care about steady state</a:t>
            </a:r>
            <a:endParaRPr lang="en-US" sz="2400" dirty="0">
              <a:latin typeface="Calibri" panose="020F0502020204030204" pitchFamily="34" charset="0"/>
              <a:ea typeface="Calibri" panose="020F0502020204030204" pitchFamily="34" charset="0"/>
              <a:cs typeface="Calibri" panose="020F0502020204030204" pitchFamily="34" charset="0"/>
            </a:endParaRPr>
          </a:p>
          <a:p>
            <a:pPr>
              <a:lnSpc>
                <a:spcPct val="120000"/>
              </a:lnSpc>
              <a:spcBef>
                <a:spcPts val="0"/>
              </a:spcBef>
              <a:spcAft>
                <a:spcPts val="0"/>
              </a:spcAft>
            </a:pPr>
            <a:r>
              <a:rPr lang="en-US" sz="2100" i="1" dirty="0">
                <a:solidFill>
                  <a:schemeClr val="accent5"/>
                </a:solidFill>
                <a:latin typeface="Calibri" panose="020F0502020204030204" pitchFamily="34" charset="0"/>
                <a:ea typeface="Calibri" panose="020F0502020204030204" pitchFamily="34" charset="0"/>
                <a:cs typeface="Calibri" panose="020F0502020204030204" pitchFamily="34" charset="0"/>
              </a:rPr>
              <a:t>Periodic</a:t>
            </a:r>
            <a:r>
              <a:rPr lang="en-US" sz="2100" dirty="0">
                <a:latin typeface="Calibri" panose="020F0502020204030204" pitchFamily="34" charset="0"/>
                <a:ea typeface="Calibri" panose="020F0502020204030204" pitchFamily="34" charset="0"/>
                <a:cs typeface="Calibri" panose="020F0502020204030204" pitchFamily="34" charset="0"/>
              </a:rPr>
              <a:t>: run with a fixed cycle</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cs typeface="Calibri" panose="020F0502020204030204" pitchFamily="34" charset="0"/>
              </a:rPr>
              <a:t>Matches well with real-time: often require periodic operation of various tasks</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cs typeface="Calibri" panose="020F0502020204030204" pitchFamily="34" charset="0"/>
              </a:rPr>
              <a:t>Eg: video streaming, ensuring new image at 24 Hz (24 times per second)</a:t>
            </a:r>
          </a:p>
          <a:p>
            <a:pPr>
              <a:lnSpc>
                <a:spcPct val="120000"/>
              </a:lnSpc>
              <a:spcBef>
                <a:spcPts val="0"/>
              </a:spcBef>
              <a:spcAft>
                <a:spcPts val="0"/>
              </a:spcAft>
            </a:pPr>
            <a:r>
              <a:rPr lang="en-US" sz="2100" i="1" dirty="0">
                <a:solidFill>
                  <a:schemeClr val="accent5"/>
                </a:solidFill>
                <a:latin typeface="Calibri" panose="020F0502020204030204" pitchFamily="34" charset="0"/>
                <a:ea typeface="Calibri" panose="020F0502020204030204" pitchFamily="34" charset="0"/>
                <a:cs typeface="Calibri" panose="020F0502020204030204" pitchFamily="34" charset="0"/>
              </a:rPr>
              <a:t>Aperiodic</a:t>
            </a:r>
            <a:r>
              <a:rPr lang="en-US" sz="2100" dirty="0">
                <a:latin typeface="Calibri" panose="020F0502020204030204" pitchFamily="34" charset="0"/>
                <a:ea typeface="Calibri" panose="020F0502020204030204" pitchFamily="34" charset="0"/>
                <a:cs typeface="Calibri" panose="020F0502020204030204" pitchFamily="34" charset="0"/>
              </a:rPr>
              <a:t>: respond to </a:t>
            </a:r>
            <a:r>
              <a:rPr lang="en-US" dirty="0">
                <a:latin typeface="Calibri" panose="020F0502020204030204" pitchFamily="34" charset="0"/>
                <a:ea typeface="Calibri" panose="020F0502020204030204" pitchFamily="34" charset="0"/>
                <a:cs typeface="Calibri" panose="020F0502020204030204" pitchFamily="34" charset="0"/>
              </a:rPr>
              <a:t>events at irregular intervals</a:t>
            </a:r>
            <a:endParaRPr lang="en-US" sz="2100" dirty="0">
              <a:latin typeface="Calibri" panose="020F0502020204030204" pitchFamily="34" charset="0"/>
              <a:ea typeface="Calibri" panose="020F0502020204030204" pitchFamily="34" charset="0"/>
              <a:cs typeface="Calibri" panose="020F0502020204030204" pitchFamily="34" charset="0"/>
            </a:endParaRP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cs typeface="Calibri" panose="020F0502020204030204" pitchFamily="34" charset="0"/>
              </a:rPr>
              <a:t>Even if two events with same response occur at about the same time!</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cs typeface="Calibri" panose="020F0502020204030204" pitchFamily="34" charset="0"/>
              </a:rPr>
              <a:t>Challenging to meet hard real-time constraints</a:t>
            </a:r>
          </a:p>
          <a:p>
            <a:pPr lvl="2">
              <a:lnSpc>
                <a:spcPct val="120000"/>
              </a:lnSpc>
              <a:spcBef>
                <a:spcPts val="0"/>
              </a:spcBef>
            </a:pPr>
            <a:r>
              <a:rPr lang="en-US" sz="1800" dirty="0">
                <a:latin typeface="Calibri" panose="020F0502020204030204" pitchFamily="34" charset="0"/>
                <a:ea typeface="Calibri" panose="020F0502020204030204" pitchFamily="34" charset="0"/>
                <a:cs typeface="Calibri" panose="020F0502020204030204" pitchFamily="34" charset="0"/>
              </a:rPr>
              <a:t>Must ensure responding to aperiodic tasks does not result missed deadlines for hard real-time tasks</a:t>
            </a:r>
          </a:p>
          <a:p>
            <a:pPr>
              <a:lnSpc>
                <a:spcPct val="120000"/>
              </a:lnSpc>
              <a:spcBef>
                <a:spcPts val="0"/>
              </a:spcBef>
              <a:spcAft>
                <a:spcPts val="0"/>
              </a:spcAft>
            </a:pPr>
            <a:r>
              <a:rPr lang="en-US" sz="2100" i="1" dirty="0">
                <a:solidFill>
                  <a:schemeClr val="accent5"/>
                </a:solidFill>
                <a:latin typeface="Calibri" panose="020F0502020204030204" pitchFamily="34" charset="0"/>
                <a:ea typeface="Calibri" panose="020F0502020204030204" pitchFamily="34" charset="0"/>
                <a:cs typeface="Calibri" panose="020F0502020204030204" pitchFamily="34" charset="0"/>
              </a:rPr>
              <a:t>Sporadic</a:t>
            </a:r>
            <a:r>
              <a:rPr lang="en-US" sz="2100" dirty="0">
                <a:latin typeface="Calibri" panose="020F0502020204030204" pitchFamily="34" charset="0"/>
                <a:ea typeface="Calibri" panose="020F0502020204030204" pitchFamily="34" charset="0"/>
                <a:cs typeface="Calibri" panose="020F0502020204030204" pitchFamily="34" charset="0"/>
              </a:rPr>
              <a:t>: aperiodic tasks requiring a firm (or hard</a:t>
            </a:r>
            <a:r>
              <a:rPr lang="en-US" dirty="0">
                <a:latin typeface="Calibri" panose="020F0502020204030204" pitchFamily="34" charset="0"/>
                <a:ea typeface="Calibri" panose="020F0502020204030204" pitchFamily="34" charset="0"/>
                <a:cs typeface="Calibri" panose="020F0502020204030204" pitchFamily="34" charset="0"/>
              </a:rPr>
              <a:t>)</a:t>
            </a:r>
            <a:r>
              <a:rPr lang="en-US" sz="2100" dirty="0">
                <a:latin typeface="Calibri" panose="020F0502020204030204" pitchFamily="34" charset="0"/>
                <a:ea typeface="Calibri" panose="020F0502020204030204" pitchFamily="34" charset="0"/>
                <a:cs typeface="Calibri" panose="020F0502020204030204" pitchFamily="34" charset="0"/>
              </a:rPr>
              <a:t> real-time response</a:t>
            </a:r>
          </a:p>
          <a:p>
            <a:pPr lvl="1">
              <a:lnSpc>
                <a:spcPct val="120000"/>
              </a:lnSpc>
              <a:spcBef>
                <a:spcPts val="0"/>
              </a:spcBef>
              <a:spcAft>
                <a:spcPts val="0"/>
              </a:spcAft>
            </a:pPr>
            <a:r>
              <a:rPr lang="en-US" sz="2100" dirty="0">
                <a:latin typeface="Calibri" panose="020F0502020204030204" pitchFamily="34" charset="0"/>
                <a:ea typeface="Calibri" panose="020F0502020204030204" pitchFamily="34" charset="0"/>
                <a:cs typeface="Calibri" panose="020F0502020204030204" pitchFamily="34" charset="0"/>
              </a:rPr>
              <a:t>Sporadic tasks, by their nature, may overload the system.</a:t>
            </a:r>
          </a:p>
          <a:p>
            <a:pPr lvl="1"/>
            <a:endParaRPr lang="en-US" dirty="0"/>
          </a:p>
        </p:txBody>
      </p:sp>
      <p:sp>
        <p:nvSpPr>
          <p:cNvPr id="5" name="TextBox 4">
            <a:extLst>
              <a:ext uri="{FF2B5EF4-FFF2-40B4-BE49-F238E27FC236}">
                <a16:creationId xmlns:a16="http://schemas.microsoft.com/office/drawing/2014/main" id="{74964876-AAA7-4590-B72D-556E3364B52D}"/>
              </a:ext>
            </a:extLst>
          </p:cNvPr>
          <p:cNvSpPr txBox="1"/>
          <p:nvPr/>
        </p:nvSpPr>
        <p:spPr>
          <a:xfrm>
            <a:off x="2514600" y="4840055"/>
            <a:ext cx="6934200" cy="261610"/>
          </a:xfrm>
          <a:prstGeom prst="rect">
            <a:avLst/>
          </a:prstGeom>
          <a:noFill/>
        </p:spPr>
        <p:txBody>
          <a:bodyPr wrap="square" rtlCol="0">
            <a:spAutoFit/>
          </a:bodyPr>
          <a:lstStyle/>
          <a:p>
            <a:r>
              <a:rPr lang="en-US" sz="1050" dirty="0">
                <a:solidFill>
                  <a:schemeClr val="accent1"/>
                </a:solidFill>
              </a:rPr>
              <a:t>From: </a:t>
            </a:r>
            <a:r>
              <a:rPr lang="en-US" sz="1050" i="1" dirty="0">
                <a:solidFill>
                  <a:schemeClr val="accent1"/>
                </a:solidFill>
              </a:rPr>
              <a:t>A practical introduction to real-time systems for undergraduate engineering</a:t>
            </a:r>
            <a:r>
              <a:rPr lang="en-US" sz="1050" dirty="0">
                <a:solidFill>
                  <a:schemeClr val="accent1"/>
                </a:solidFill>
              </a:rPr>
              <a:t>, Harder, </a:t>
            </a:r>
            <a:r>
              <a:rPr lang="en-US" sz="1050" dirty="0" err="1">
                <a:solidFill>
                  <a:schemeClr val="accent1"/>
                </a:solidFill>
              </a:rPr>
              <a:t>Zarnett</a:t>
            </a:r>
            <a:r>
              <a:rPr lang="en-US" sz="1050" dirty="0">
                <a:solidFill>
                  <a:schemeClr val="accent1"/>
                </a:solidFill>
              </a:rPr>
              <a:t>, et all., V 2018.07.31</a:t>
            </a:r>
          </a:p>
        </p:txBody>
      </p:sp>
    </p:spTree>
    <p:extLst>
      <p:ext uri="{BB962C8B-B14F-4D97-AF65-F5344CB8AC3E}">
        <p14:creationId xmlns:p14="http://schemas.microsoft.com/office/powerpoint/2010/main" val="467703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CC48-4715-3DBC-010F-7180A79BEC1D}"/>
              </a:ext>
            </a:extLst>
          </p:cNvPr>
          <p:cNvSpPr>
            <a:spLocks noGrp="1"/>
          </p:cNvSpPr>
          <p:nvPr>
            <p:ph type="title"/>
          </p:nvPr>
        </p:nvSpPr>
        <p:spPr/>
        <p:txBody>
          <a:bodyPr/>
          <a:lstStyle/>
          <a:p>
            <a:r>
              <a:rPr lang="en-US" dirty="0"/>
              <a:t>Arduino Example – </a:t>
            </a:r>
            <a:r>
              <a:rPr lang="en-US" i="1" dirty="0">
                <a:solidFill>
                  <a:schemeClr val="accent3"/>
                </a:solidFill>
              </a:rPr>
              <a:t>What to </a:t>
            </a:r>
            <a:r>
              <a:rPr lang="en-US" sz="3600" i="1" dirty="0">
                <a:solidFill>
                  <a:schemeClr val="accent3"/>
                </a:solidFill>
              </a:rPr>
              <a:t>avoid!</a:t>
            </a:r>
            <a:endParaRPr lang="en-US" i="1" dirty="0">
              <a:solidFill>
                <a:schemeClr val="accent3"/>
              </a:solidFill>
            </a:endParaRPr>
          </a:p>
        </p:txBody>
      </p:sp>
      <p:sp>
        <p:nvSpPr>
          <p:cNvPr id="4" name="Content Placeholder 3">
            <a:extLst>
              <a:ext uri="{FF2B5EF4-FFF2-40B4-BE49-F238E27FC236}">
                <a16:creationId xmlns:a16="http://schemas.microsoft.com/office/drawing/2014/main" id="{87E3B547-A8C9-2D75-BB09-F23DD7CE5607}"/>
              </a:ext>
            </a:extLst>
          </p:cNvPr>
          <p:cNvSpPr>
            <a:spLocks noGrp="1"/>
          </p:cNvSpPr>
          <p:nvPr>
            <p:ph idx="1"/>
          </p:nvPr>
        </p:nvSpPr>
        <p:spPr>
          <a:xfrm>
            <a:off x="6629400" y="1369219"/>
            <a:ext cx="2438400" cy="3460151"/>
          </a:xfrm>
        </p:spPr>
        <p:txBody>
          <a:bodyPr>
            <a:normAutofit fontScale="92500"/>
          </a:bodyPr>
          <a:lstStyle/>
          <a:p>
            <a:r>
              <a:rPr lang="en-US" dirty="0"/>
              <a:t>Loop has no timer</a:t>
            </a:r>
          </a:p>
          <a:p>
            <a:r>
              <a:rPr lang="en-US" dirty="0"/>
              <a:t>Frequency depends on processor</a:t>
            </a:r>
          </a:p>
          <a:p>
            <a:pPr lvl="1"/>
            <a:r>
              <a:rPr lang="en-US" dirty="0"/>
              <a:t>In particular, speed is 1.6e7 divided by cycles per loop</a:t>
            </a:r>
          </a:p>
          <a:p>
            <a:pPr lvl="1"/>
            <a:r>
              <a:rPr lang="en-US" dirty="0"/>
              <a:t>If empty loop: 16MHz</a:t>
            </a:r>
          </a:p>
          <a:p>
            <a:pPr lvl="1"/>
            <a:r>
              <a:rPr lang="en-US" dirty="0"/>
              <a:t>If 3.2e7 instruction cycles in loop: 0.5 Hz</a:t>
            </a:r>
          </a:p>
          <a:p>
            <a:r>
              <a:rPr lang="en-US" dirty="0"/>
              <a:t>Not robust!</a:t>
            </a:r>
          </a:p>
        </p:txBody>
      </p:sp>
      <p:pic>
        <p:nvPicPr>
          <p:cNvPr id="1026" name="Picture 2" descr="delay() Arduino Function: Tight Loops and Blocking Code | Programming ...">
            <a:extLst>
              <a:ext uri="{FF2B5EF4-FFF2-40B4-BE49-F238E27FC236}">
                <a16:creationId xmlns:a16="http://schemas.microsoft.com/office/drawing/2014/main" id="{3B4CAB3B-D07B-C706-2B28-37DCA78D98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81246"/>
            <a:ext cx="6233183" cy="340011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7A6BC41-0E6B-F2BB-A439-3763F054CDBA}"/>
              </a:ext>
            </a:extLst>
          </p:cNvPr>
          <p:cNvSpPr txBox="1"/>
          <p:nvPr/>
        </p:nvSpPr>
        <p:spPr>
          <a:xfrm>
            <a:off x="3200400" y="4829370"/>
            <a:ext cx="8243457" cy="276999"/>
          </a:xfrm>
          <a:prstGeom prst="rect">
            <a:avLst/>
          </a:prstGeom>
          <a:noFill/>
        </p:spPr>
        <p:txBody>
          <a:bodyPr wrap="square">
            <a:spAutoFit/>
          </a:bodyPr>
          <a:lstStyle/>
          <a:p>
            <a:r>
              <a:rPr lang="en-US" sz="1200" dirty="0"/>
              <a:t>from https://www.engineersgarage.com/bluetooth-controlled-home-automation-system/</a:t>
            </a:r>
          </a:p>
        </p:txBody>
      </p:sp>
    </p:spTree>
    <p:extLst>
      <p:ext uri="{BB962C8B-B14F-4D97-AF65-F5344CB8AC3E}">
        <p14:creationId xmlns:p14="http://schemas.microsoft.com/office/powerpoint/2010/main" val="4120993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DFC9E-6EC1-AF55-0E64-ABD14D5AC75C}"/>
              </a:ext>
            </a:extLst>
          </p:cNvPr>
          <p:cNvSpPr>
            <a:spLocks noGrp="1"/>
          </p:cNvSpPr>
          <p:nvPr>
            <p:ph type="title"/>
          </p:nvPr>
        </p:nvSpPr>
        <p:spPr/>
        <p:txBody>
          <a:bodyPr>
            <a:normAutofit fontScale="90000"/>
          </a:bodyPr>
          <a:lstStyle/>
          <a:p>
            <a:r>
              <a:rPr lang="en-US" dirty="0"/>
              <a:t>Runnable Class vs. Periodic Task Class</a:t>
            </a:r>
          </a:p>
        </p:txBody>
      </p:sp>
      <p:sp>
        <p:nvSpPr>
          <p:cNvPr id="3" name="Content Placeholder 2">
            <a:extLst>
              <a:ext uri="{FF2B5EF4-FFF2-40B4-BE49-F238E27FC236}">
                <a16:creationId xmlns:a16="http://schemas.microsoft.com/office/drawing/2014/main" id="{DC56FE63-A7F4-C075-04FD-CD0CC46CB450}"/>
              </a:ext>
            </a:extLst>
          </p:cNvPr>
          <p:cNvSpPr>
            <a:spLocks noGrp="1"/>
          </p:cNvSpPr>
          <p:nvPr>
            <p:ph idx="1"/>
          </p:nvPr>
        </p:nvSpPr>
        <p:spPr/>
        <p:txBody>
          <a:bodyPr/>
          <a:lstStyle/>
          <a:p>
            <a:r>
              <a:rPr lang="en-US" dirty="0">
                <a:solidFill>
                  <a:schemeClr val="accent5"/>
                </a:solidFill>
              </a:rPr>
              <a:t>Runnable Class</a:t>
            </a:r>
          </a:p>
          <a:p>
            <a:pPr lvl="1"/>
            <a:r>
              <a:rPr lang="en-US" dirty="0"/>
              <a:t>Mimics a C++ runnable class</a:t>
            </a:r>
          </a:p>
          <a:p>
            <a:pPr lvl="1"/>
            <a:r>
              <a:rPr lang="en-US" dirty="0"/>
              <a:t>Provides an interface to allow the construction of a “run” method</a:t>
            </a:r>
          </a:p>
          <a:p>
            <a:pPr lvl="1"/>
            <a:r>
              <a:rPr lang="en-US" dirty="0"/>
              <a:t>Run represents a thread</a:t>
            </a:r>
          </a:p>
          <a:p>
            <a:r>
              <a:rPr lang="en-US" dirty="0">
                <a:solidFill>
                  <a:schemeClr val="accent5"/>
                </a:solidFill>
              </a:rPr>
              <a:t>Periodic Task</a:t>
            </a:r>
          </a:p>
          <a:p>
            <a:pPr lvl="1"/>
            <a:r>
              <a:rPr lang="en-US" dirty="0"/>
              <a:t>Mimics a task that runs every x </a:t>
            </a:r>
            <a:r>
              <a:rPr lang="en-US" dirty="0" err="1"/>
              <a:t>ms</a:t>
            </a:r>
            <a:endParaRPr lang="en-US" dirty="0"/>
          </a:p>
          <a:p>
            <a:pPr lvl="1"/>
            <a:r>
              <a:rPr lang="en-US" dirty="0"/>
              <a:t>Requires a single </a:t>
            </a:r>
            <a:r>
              <a:rPr lang="en-US" dirty="0" err="1"/>
              <a:t>taskMethod</a:t>
            </a:r>
            <a:r>
              <a:rPr lang="en-US" dirty="0"/>
              <a:t> which returns when task complete</a:t>
            </a:r>
          </a:p>
          <a:p>
            <a:pPr lvl="2"/>
            <a:r>
              <a:rPr lang="en-US" dirty="0"/>
              <a:t>That is, don’t loop on multiple events</a:t>
            </a:r>
          </a:p>
          <a:p>
            <a:pPr lvl="1"/>
            <a:r>
              <a:rPr lang="en-US" dirty="0"/>
              <a:t>Automatically invoked every </a:t>
            </a:r>
            <a:r>
              <a:rPr lang="en-US" i="1" dirty="0"/>
              <a:t>x</a:t>
            </a:r>
            <a:r>
              <a:rPr lang="en-US" dirty="0"/>
              <a:t> milliseconds</a:t>
            </a:r>
          </a:p>
          <a:p>
            <a:pPr lvl="1"/>
            <a:endParaRPr lang="en-US" dirty="0"/>
          </a:p>
        </p:txBody>
      </p:sp>
    </p:spTree>
    <p:extLst>
      <p:ext uri="{BB962C8B-B14F-4D97-AF65-F5344CB8AC3E}">
        <p14:creationId xmlns:p14="http://schemas.microsoft.com/office/powerpoint/2010/main" val="503387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AE2A8-8961-4D37-84DD-6EDA86009E9C}"/>
              </a:ext>
            </a:extLst>
          </p:cNvPr>
          <p:cNvSpPr>
            <a:spLocks noGrp="1"/>
          </p:cNvSpPr>
          <p:nvPr>
            <p:ph type="title" idx="4294967295"/>
          </p:nvPr>
        </p:nvSpPr>
        <p:spPr>
          <a:xfrm>
            <a:off x="76200" y="-95250"/>
            <a:ext cx="1447800" cy="1154111"/>
          </a:xfrm>
        </p:spPr>
        <p:txBody>
          <a:bodyPr>
            <a:noAutofit/>
          </a:bodyPr>
          <a:lstStyle/>
          <a:p>
            <a:r>
              <a:rPr lang="en-US" sz="2000" dirty="0"/>
              <a:t>Software Example…</a:t>
            </a:r>
          </a:p>
        </p:txBody>
      </p:sp>
      <p:pic>
        <p:nvPicPr>
          <p:cNvPr id="5" name="Picture 4">
            <a:extLst>
              <a:ext uri="{FF2B5EF4-FFF2-40B4-BE49-F238E27FC236}">
                <a16:creationId xmlns:a16="http://schemas.microsoft.com/office/drawing/2014/main" id="{6CA7A55A-8964-40D3-B7BE-B454E34BBF82}"/>
              </a:ext>
            </a:extLst>
          </p:cNvPr>
          <p:cNvPicPr>
            <a:picLocks noChangeAspect="1"/>
          </p:cNvPicPr>
          <p:nvPr/>
        </p:nvPicPr>
        <p:blipFill>
          <a:blip r:embed="rId2"/>
          <a:stretch>
            <a:fillRect/>
          </a:stretch>
        </p:blipFill>
        <p:spPr>
          <a:xfrm>
            <a:off x="1447800" y="35929"/>
            <a:ext cx="7467600" cy="5071641"/>
          </a:xfrm>
          <a:prstGeom prst="rect">
            <a:avLst/>
          </a:prstGeom>
          <a:solidFill>
            <a:schemeClr val="accent1"/>
          </a:solidFill>
        </p:spPr>
      </p:pic>
    </p:spTree>
    <p:extLst>
      <p:ext uri="{BB962C8B-B14F-4D97-AF65-F5344CB8AC3E}">
        <p14:creationId xmlns:p14="http://schemas.microsoft.com/office/powerpoint/2010/main" val="3584596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B2BCE-1E65-55C9-8716-5A9EE0FEF6C7}"/>
              </a:ext>
            </a:extLst>
          </p:cNvPr>
          <p:cNvSpPr>
            <a:spLocks noGrp="1"/>
          </p:cNvSpPr>
          <p:nvPr>
            <p:ph type="title"/>
          </p:nvPr>
        </p:nvSpPr>
        <p:spPr/>
        <p:txBody>
          <a:bodyPr/>
          <a:lstStyle/>
          <a:p>
            <a:r>
              <a:rPr lang="en-US" dirty="0"/>
              <a:t>Why does this matter?</a:t>
            </a:r>
          </a:p>
        </p:txBody>
      </p:sp>
      <p:sp>
        <p:nvSpPr>
          <p:cNvPr id="3" name="Content Placeholder 2">
            <a:extLst>
              <a:ext uri="{FF2B5EF4-FFF2-40B4-BE49-F238E27FC236}">
                <a16:creationId xmlns:a16="http://schemas.microsoft.com/office/drawing/2014/main" id="{75584BB4-79AC-983E-2403-B008A238CE6A}"/>
              </a:ext>
            </a:extLst>
          </p:cNvPr>
          <p:cNvSpPr>
            <a:spLocks noGrp="1"/>
          </p:cNvSpPr>
          <p:nvPr>
            <p:ph idx="1"/>
          </p:nvPr>
        </p:nvSpPr>
        <p:spPr>
          <a:xfrm>
            <a:off x="840000" y="1369219"/>
            <a:ext cx="7675350" cy="3640931"/>
          </a:xfrm>
        </p:spPr>
        <p:txBody>
          <a:bodyPr/>
          <a:lstStyle/>
          <a:p>
            <a:r>
              <a:rPr lang="en-US" dirty="0"/>
              <a:t>Some tasks run routinely</a:t>
            </a:r>
          </a:p>
          <a:p>
            <a:pPr lvl="1"/>
            <a:r>
              <a:rPr lang="en-US" dirty="0"/>
              <a:t>E.g., a furnace thermostat checking air temperature once/minute</a:t>
            </a:r>
          </a:p>
          <a:p>
            <a:r>
              <a:rPr lang="en-US" dirty="0"/>
              <a:t>Some tasks run only once</a:t>
            </a:r>
          </a:p>
          <a:p>
            <a:pPr lvl="1"/>
            <a:r>
              <a:rPr lang="en-US" dirty="0"/>
              <a:t>E.g., computer doing disk check on boot to verify file system validity</a:t>
            </a:r>
          </a:p>
          <a:p>
            <a:r>
              <a:rPr lang="en-US" dirty="0"/>
              <a:t>Some tasks run rarely</a:t>
            </a:r>
          </a:p>
          <a:p>
            <a:pPr lvl="1"/>
            <a:r>
              <a:rPr lang="en-US" dirty="0"/>
              <a:t>E.g., motion sensor triggers and turns on an outdoor light</a:t>
            </a:r>
          </a:p>
          <a:p>
            <a:r>
              <a:rPr lang="en-US" dirty="0"/>
              <a:t>Some tasks are real-time dependent for non-repeatable events</a:t>
            </a:r>
          </a:p>
          <a:p>
            <a:pPr lvl="1"/>
            <a:r>
              <a:rPr lang="en-US" dirty="0"/>
              <a:t>E.g., trail cam used to record deer running in woods</a:t>
            </a:r>
          </a:p>
          <a:p>
            <a:pPr lvl="1"/>
            <a:r>
              <a:rPr lang="en-US" dirty="0"/>
              <a:t>Unlike motion sensor, “catching it on the next cycle” does not work</a:t>
            </a:r>
          </a:p>
        </p:txBody>
      </p:sp>
    </p:spTree>
    <p:extLst>
      <p:ext uri="{BB962C8B-B14F-4D97-AF65-F5344CB8AC3E}">
        <p14:creationId xmlns:p14="http://schemas.microsoft.com/office/powerpoint/2010/main" val="194026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9E37D-0DD8-62AA-DF5E-7CEB97A669F9}"/>
              </a:ext>
            </a:extLst>
          </p:cNvPr>
          <p:cNvSpPr>
            <a:spLocks noGrp="1"/>
          </p:cNvSpPr>
          <p:nvPr>
            <p:ph type="title"/>
          </p:nvPr>
        </p:nvSpPr>
        <p:spPr/>
        <p:txBody>
          <a:bodyPr/>
          <a:lstStyle/>
          <a:p>
            <a:r>
              <a:rPr lang="en-US" dirty="0"/>
              <a:t>Review</a:t>
            </a:r>
          </a:p>
        </p:txBody>
      </p:sp>
      <p:sp>
        <p:nvSpPr>
          <p:cNvPr id="3" name="Content Placeholder 2">
            <a:extLst>
              <a:ext uri="{FF2B5EF4-FFF2-40B4-BE49-F238E27FC236}">
                <a16:creationId xmlns:a16="http://schemas.microsoft.com/office/drawing/2014/main" id="{50D65BBE-FB93-701C-3568-060E2DD79208}"/>
              </a:ext>
            </a:extLst>
          </p:cNvPr>
          <p:cNvSpPr>
            <a:spLocks noGrp="1"/>
          </p:cNvSpPr>
          <p:nvPr>
            <p:ph idx="1"/>
          </p:nvPr>
        </p:nvSpPr>
        <p:spPr/>
        <p:txBody>
          <a:bodyPr/>
          <a:lstStyle/>
          <a:p>
            <a:r>
              <a:rPr lang="en-US" dirty="0"/>
              <a:t>Blocking vs. polling I/O</a:t>
            </a:r>
          </a:p>
          <a:p>
            <a:pPr lvl="1"/>
            <a:r>
              <a:rPr lang="en-US" dirty="0"/>
              <a:t>Impact to scalability, CPU usage</a:t>
            </a:r>
          </a:p>
          <a:p>
            <a:pPr lvl="1"/>
            <a:r>
              <a:rPr lang="en-US" dirty="0"/>
              <a:t>Impact on OS</a:t>
            </a:r>
          </a:p>
          <a:p>
            <a:r>
              <a:rPr lang="en-US" dirty="0"/>
              <a:t>Periodic vs. aperiodic tasks</a:t>
            </a:r>
          </a:p>
          <a:p>
            <a:pPr lvl="1"/>
            <a:r>
              <a:rPr lang="en-US" dirty="0"/>
              <a:t>Periodic tasks in real-time systems</a:t>
            </a:r>
          </a:p>
          <a:p>
            <a:r>
              <a:rPr lang="en-US" dirty="0"/>
              <a:t>Polling, event-driven, and aperiodic servers</a:t>
            </a:r>
          </a:p>
          <a:p>
            <a:r>
              <a:rPr lang="en-US" dirty="0"/>
              <a:t>Classifications for periodic, task-based systems</a:t>
            </a:r>
          </a:p>
          <a:p>
            <a:endParaRPr lang="en-US" dirty="0"/>
          </a:p>
        </p:txBody>
      </p:sp>
    </p:spTree>
    <p:extLst>
      <p:ext uri="{BB962C8B-B14F-4D97-AF65-F5344CB8AC3E}">
        <p14:creationId xmlns:p14="http://schemas.microsoft.com/office/powerpoint/2010/main" val="77158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background-hasker-presentation" id="{1577FF19-119C-D341-8420-453FB74959AD}" vid="{F6E06238-5418-F24E-ADE0-7239319DCD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swe2710-presentation</Template>
  <TotalTime>2388</TotalTime>
  <Words>3514</Words>
  <Application>Microsoft Office PowerPoint</Application>
  <PresentationFormat>On-screen Show (16:9)</PresentationFormat>
  <Paragraphs>338</Paragraphs>
  <Slides>23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Consolas</vt:lpstr>
      <vt:lpstr>Corbel</vt:lpstr>
      <vt:lpstr>Wingdings</vt:lpstr>
      <vt:lpstr>Depth</vt:lpstr>
      <vt:lpstr>Polling, Blocking, Periodic, and Aperiodic Tasks</vt:lpstr>
      <vt:lpstr>Objectives</vt:lpstr>
      <vt:lpstr>Consider a long car ride (or long line…)</vt:lpstr>
      <vt:lpstr>Solution 1: Polling</vt:lpstr>
      <vt:lpstr>Solution 2: Blocking</vt:lpstr>
      <vt:lpstr>Polling versus interrupts</vt:lpstr>
      <vt:lpstr>Polling versus interrupts</vt:lpstr>
      <vt:lpstr>Code Handout</vt:lpstr>
      <vt:lpstr>Discussion: Talk with your neighbor about the solutions</vt:lpstr>
      <vt:lpstr>Discussion: Talk with your neighbor about the solutions</vt:lpstr>
      <vt:lpstr>OS States (Review)</vt:lpstr>
      <vt:lpstr>State machine</vt:lpstr>
      <vt:lpstr>Taxonomy of Real Time Systems Architectures</vt:lpstr>
      <vt:lpstr>Cyclic Executive</vt:lpstr>
      <vt:lpstr>Cyclic Executive Detail</vt:lpstr>
      <vt:lpstr>Event-Driven System</vt:lpstr>
      <vt:lpstr>Architecture Comparisons</vt:lpstr>
      <vt:lpstr>Task Classification</vt:lpstr>
      <vt:lpstr>Arduino Example – What to avoid!</vt:lpstr>
      <vt:lpstr>Runnable Class vs. Periodic Task Class</vt:lpstr>
      <vt:lpstr>Software Example…</vt:lpstr>
      <vt:lpstr>Why does this matter?</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wws</dc:creator>
  <cp:lastModifiedBy>Hasker, Robert</cp:lastModifiedBy>
  <cp:revision>93</cp:revision>
  <dcterms:created xsi:type="dcterms:W3CDTF">2006-08-16T00:00:00Z</dcterms:created>
  <dcterms:modified xsi:type="dcterms:W3CDTF">2026-09-21T20:18:30Z</dcterms:modified>
</cp:coreProperties>
</file>