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8.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90" r:id="rId1"/>
  </p:sldMasterIdLst>
  <p:notesMasterIdLst>
    <p:notesMasterId r:id="rId25"/>
  </p:notesMasterIdLst>
  <p:sldIdLst>
    <p:sldId id="258" r:id="rId2"/>
    <p:sldId id="259" r:id="rId3"/>
    <p:sldId id="618" r:id="rId4"/>
    <p:sldId id="641" r:id="rId5"/>
    <p:sldId id="642" r:id="rId6"/>
    <p:sldId id="620" r:id="rId7"/>
    <p:sldId id="628" r:id="rId8"/>
    <p:sldId id="627" r:id="rId9"/>
    <p:sldId id="622" r:id="rId10"/>
    <p:sldId id="626" r:id="rId11"/>
    <p:sldId id="606" r:id="rId12"/>
    <p:sldId id="608" r:id="rId13"/>
    <p:sldId id="609" r:id="rId14"/>
    <p:sldId id="610" r:id="rId15"/>
    <p:sldId id="633" r:id="rId16"/>
    <p:sldId id="261" r:id="rId17"/>
    <p:sldId id="639" r:id="rId18"/>
    <p:sldId id="611" r:id="rId19"/>
    <p:sldId id="634" r:id="rId20"/>
    <p:sldId id="635" r:id="rId21"/>
    <p:sldId id="636" r:id="rId22"/>
    <p:sldId id="637" r:id="rId23"/>
    <p:sldId id="638" r:id="rId24"/>
  </p:sldIdLst>
  <p:sldSz cx="9144000" cy="5143500" type="screen16x9"/>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5270" autoAdjust="0"/>
  </p:normalViewPr>
  <p:slideViewPr>
    <p:cSldViewPr>
      <p:cViewPr varScale="1">
        <p:scale>
          <a:sx n="142" d="100"/>
          <a:sy n="142" d="100"/>
        </p:scale>
        <p:origin x="1304" y="168"/>
      </p:cViewPr>
      <p:guideLst>
        <p:guide orient="horz" pos="1620"/>
        <p:guide pos="2880"/>
      </p:guideLst>
    </p:cSldViewPr>
  </p:slideViewPr>
  <p:notesTextViewPr>
    <p:cViewPr>
      <p:scale>
        <a:sx n="100" d="100"/>
        <a:sy n="100" d="100"/>
      </p:scale>
      <p:origin x="0" y="0"/>
    </p:cViewPr>
  </p:notesTextViewPr>
  <p:sorterViewPr>
    <p:cViewPr>
      <p:scale>
        <a:sx n="200" d="100"/>
        <a:sy n="200" d="100"/>
      </p:scale>
      <p:origin x="0" y="-1025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336FAEF-214E-67ED-24EC-59577D398815}"/>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86BD3592-238D-C3F8-1228-F1C7C9AF3D35}"/>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0F2A9C88-17A3-3549-AA5D-39852B81FDF1}" type="datetimeFigureOut">
              <a:rPr lang="en-US"/>
              <a:pPr>
                <a:defRPr/>
              </a:pPr>
              <a:t>10/15/26</a:t>
            </a:fld>
            <a:endParaRPr lang="en-US"/>
          </a:p>
        </p:txBody>
      </p:sp>
      <p:sp>
        <p:nvSpPr>
          <p:cNvPr id="4" name="Slide Image Placeholder 3">
            <a:extLst>
              <a:ext uri="{FF2B5EF4-FFF2-40B4-BE49-F238E27FC236}">
                <a16:creationId xmlns:a16="http://schemas.microsoft.com/office/drawing/2014/main" id="{7CC0864E-2F69-D831-2526-8787084E1CCF}"/>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74E34F0-B2E1-269D-4D1A-43E2D3178F42}"/>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E6C0995-E858-742B-3C14-428E0EAAA958}"/>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6EAA5B72-812A-4B5E-553B-A744F951F013}"/>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Calibri" panose="020F0502020204030204" pitchFamily="34" charset="0"/>
              </a:defRPr>
            </a:lvl1pPr>
          </a:lstStyle>
          <a:p>
            <a:pPr>
              <a:defRPr/>
            </a:pPr>
            <a:fld id="{33A36CEE-01FC-624D-8585-39B0A67817F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a:t>
            </a:r>
            <a:r>
              <a:rPr lang="en-US" dirty="0" err="1"/>
              <a:t>pwmDemo</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33A36CEE-01FC-624D-8585-39B0A67817F9}" type="slidenum">
              <a:rPr lang="en-US" altLang="en-US" smtClean="0"/>
              <a:pPr>
                <a:defRPr/>
              </a:pPr>
              <a:t>1</a:t>
            </a:fld>
            <a:endParaRPr lang="en-US" altLang="en-US"/>
          </a:p>
        </p:txBody>
      </p:sp>
    </p:spTree>
    <p:extLst>
      <p:ext uri="{BB962C8B-B14F-4D97-AF65-F5344CB8AC3E}">
        <p14:creationId xmlns:p14="http://schemas.microsoft.com/office/powerpoint/2010/main" val="3985690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a:extLst>
              <a:ext uri="{FF2B5EF4-FFF2-40B4-BE49-F238E27FC236}">
                <a16:creationId xmlns:a16="http://schemas.microsoft.com/office/drawing/2014/main" id="{C7EF5A1F-A915-7C02-DB93-1A7C755041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6" name="Notes Placeholder 2">
            <a:extLst>
              <a:ext uri="{FF2B5EF4-FFF2-40B4-BE49-F238E27FC236}">
                <a16:creationId xmlns:a16="http://schemas.microsoft.com/office/drawing/2014/main" id="{B5B92A8F-AF6A-9462-2B81-99A5A1CEE04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Intel 4004</a:t>
            </a:r>
          </a:p>
          <a:p>
            <a:pPr eaLnBrk="1" hangingPunct="1">
              <a:spcBef>
                <a:spcPct val="0"/>
              </a:spcBef>
            </a:pPr>
            <a:r>
              <a:rPr lang="en-US" altLang="en-US"/>
              <a:t>Highlight that this was a 4 bit processor</a:t>
            </a:r>
          </a:p>
          <a:p>
            <a:pPr eaLnBrk="1" hangingPunct="1">
              <a:spcBef>
                <a:spcPct val="0"/>
              </a:spcBef>
            </a:pPr>
            <a:r>
              <a:rPr lang="en-US" altLang="en-US"/>
              <a:t>Highlight that ram was very limited</a:t>
            </a:r>
          </a:p>
          <a:p>
            <a:pPr eaLnBrk="1" hangingPunct="1">
              <a:spcBef>
                <a:spcPct val="0"/>
              </a:spcBef>
            </a:pPr>
            <a:r>
              <a:rPr lang="en-US" altLang="en-US"/>
              <a:t>Highlight hardware stack</a:t>
            </a:r>
          </a:p>
          <a:p>
            <a:pPr eaLnBrk="1" hangingPunct="1">
              <a:spcBef>
                <a:spcPct val="0"/>
              </a:spcBef>
            </a:pPr>
            <a:endParaRPr lang="en-US" altLang="en-US"/>
          </a:p>
        </p:txBody>
      </p:sp>
      <p:sp>
        <p:nvSpPr>
          <p:cNvPr id="11267" name="Header Placeholder 3">
            <a:extLst>
              <a:ext uri="{FF2B5EF4-FFF2-40B4-BE49-F238E27FC236}">
                <a16:creationId xmlns:a16="http://schemas.microsoft.com/office/drawing/2014/main" id="{A3710C8B-E557-889C-41A7-E2DC1F69824E}"/>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r>
              <a:rPr lang="en-US" altLang="en-US" sz="1100">
                <a:latin typeface="Times New Roman" panose="02020603050405020304" pitchFamily="18" charset="0"/>
              </a:rPr>
              <a:t>CS 3841 Operating Systems</a:t>
            </a:r>
          </a:p>
        </p:txBody>
      </p:sp>
      <p:sp>
        <p:nvSpPr>
          <p:cNvPr id="11268" name="Date Placeholder 4">
            <a:extLst>
              <a:ext uri="{FF2B5EF4-FFF2-40B4-BE49-F238E27FC236}">
                <a16:creationId xmlns:a16="http://schemas.microsoft.com/office/drawing/2014/main" id="{E2362233-8EDA-7CBC-A92F-27493C14825C}"/>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12804910-8660-8747-AF44-6F7789DF66D7}" type="datetime1">
              <a:rPr lang="en-US" altLang="en-US" sz="1100" smtClean="0">
                <a:latin typeface="Times New Roman" panose="02020603050405020304" pitchFamily="18" charset="0"/>
              </a:rPr>
              <a:pPr fontAlgn="base">
                <a:spcBef>
                  <a:spcPct val="0"/>
                </a:spcBef>
                <a:spcAft>
                  <a:spcPct val="0"/>
                </a:spcAft>
              </a:pPr>
              <a:t>10/15/26</a:t>
            </a:fld>
            <a:endParaRPr lang="en-US" altLang="en-US" sz="1100">
              <a:latin typeface="Times New Roman" panose="02020603050405020304" pitchFamily="18" charset="0"/>
            </a:endParaRPr>
          </a:p>
        </p:txBody>
      </p:sp>
      <p:sp>
        <p:nvSpPr>
          <p:cNvPr id="11269" name="Footer Placeholder 5">
            <a:extLst>
              <a:ext uri="{FF2B5EF4-FFF2-40B4-BE49-F238E27FC236}">
                <a16:creationId xmlns:a16="http://schemas.microsoft.com/office/drawing/2014/main" id="{7854DA8C-C3B1-CD47-A18B-609EF8335245}"/>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r>
              <a:rPr lang="en-US" altLang="en-US" sz="1100">
                <a:latin typeface="Times New Roman" panose="02020603050405020304" pitchFamily="18" charset="0"/>
              </a:rPr>
              <a:t>Copyright 2009 by Dr. Walter W. Schilling, Jr.</a:t>
            </a:r>
          </a:p>
        </p:txBody>
      </p:sp>
      <p:sp>
        <p:nvSpPr>
          <p:cNvPr id="11270" name="Slide Number Placeholder 6">
            <a:extLst>
              <a:ext uri="{FF2B5EF4-FFF2-40B4-BE49-F238E27FC236}">
                <a16:creationId xmlns:a16="http://schemas.microsoft.com/office/drawing/2014/main" id="{71B0666D-B6AE-C5B8-FC80-AFD85BEBC4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8F9489F5-CE7F-B24A-B43D-F75D55C55215}" type="slidenum">
              <a:rPr lang="en-US" altLang="en-US" sz="1100" smtClean="0">
                <a:latin typeface="Times New Roman" panose="02020603050405020304" pitchFamily="18" charset="0"/>
              </a:rPr>
              <a:pPr fontAlgn="base">
                <a:spcBef>
                  <a:spcPct val="0"/>
                </a:spcBef>
                <a:spcAft>
                  <a:spcPct val="0"/>
                </a:spcAft>
              </a:pPr>
              <a:t>3</a:t>
            </a:fld>
            <a:endParaRPr lang="en-US" altLang="en-US" sz="110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654E5-E756-5A1A-35D8-6E9620E9AE7E}"/>
            </a:ext>
          </a:extLst>
        </p:cNvPr>
        <p:cNvGrpSpPr/>
        <p:nvPr/>
      </p:nvGrpSpPr>
      <p:grpSpPr>
        <a:xfrm>
          <a:off x="0" y="0"/>
          <a:ext cx="0" cy="0"/>
          <a:chOff x="0" y="0"/>
          <a:chExt cx="0" cy="0"/>
        </a:xfrm>
      </p:grpSpPr>
      <p:sp>
        <p:nvSpPr>
          <p:cNvPr id="13313" name="Slide Image Placeholder 1">
            <a:extLst>
              <a:ext uri="{FF2B5EF4-FFF2-40B4-BE49-F238E27FC236}">
                <a16:creationId xmlns:a16="http://schemas.microsoft.com/office/drawing/2014/main" id="{2CE27889-A09C-9093-7694-A65263694F2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3C119AD7-1DC9-0FAC-ADE5-22BC8DEE22C4}"/>
              </a:ext>
            </a:extLst>
          </p:cNvPr>
          <p:cNvSpPr>
            <a:spLocks noGrp="1"/>
          </p:cNvSpPr>
          <p:nvPr>
            <p:ph type="body" idx="1"/>
          </p:nvPr>
        </p:nvSpPr>
        <p:spPr/>
        <p:txBody>
          <a:bodyPr>
            <a:normAutofit fontScale="92500"/>
          </a:bodyPr>
          <a:lstStyle/>
          <a:p>
            <a:pPr eaLnBrk="1" fontAlgn="auto" hangingPunct="1">
              <a:spcBef>
                <a:spcPts val="0"/>
              </a:spcBef>
              <a:spcAft>
                <a:spcPts val="0"/>
              </a:spcAft>
              <a:defRPr/>
            </a:pPr>
            <a:r>
              <a:rPr lang="en-US" dirty="0"/>
              <a:t>"Little </a:t>
            </a:r>
            <a:r>
              <a:rPr lang="en-US" dirty="0" err="1"/>
              <a:t>Endian</a:t>
            </a:r>
            <a:r>
              <a:rPr lang="en-US" dirty="0"/>
              <a:t>" means that the low-order byte of the number is stored in memory at the lowest address, and the high-order byte at the highest address. (The little end comes first.) For example, a 4 byte </a:t>
            </a:r>
            <a:r>
              <a:rPr lang="en-US" dirty="0" err="1"/>
              <a:t>LongInt</a:t>
            </a:r>
            <a:endParaRPr lang="en-US" dirty="0"/>
          </a:p>
          <a:p>
            <a:pPr eaLnBrk="1" fontAlgn="auto" hangingPunct="1">
              <a:spcBef>
                <a:spcPts val="0"/>
              </a:spcBef>
              <a:spcAft>
                <a:spcPts val="0"/>
              </a:spcAft>
              <a:defRPr/>
            </a:pPr>
            <a:r>
              <a:rPr lang="en-US" dirty="0"/>
              <a:t>Byte3 Byte2 Byte1 Byte0 will be arranged in memory as follows: Base Address+0 Byte0 Base Address+1 Byte1 Base Address+2 Byte2 Base Address+3 Byte3 Intel processors (those used in PC's) use "Little </a:t>
            </a:r>
            <a:r>
              <a:rPr lang="en-US" dirty="0" err="1"/>
              <a:t>Endian</a:t>
            </a:r>
            <a:r>
              <a:rPr lang="en-US" dirty="0"/>
              <a:t>" byte order."Big </a:t>
            </a:r>
            <a:r>
              <a:rPr lang="en-US" dirty="0" err="1"/>
              <a:t>Endian</a:t>
            </a:r>
            <a:r>
              <a:rPr lang="en-US" dirty="0"/>
              <a:t>" means that the high-order byte of the number is stored in memory at the lowest address, and the low-order byte at the highest address. (The big end comes first.) Our </a:t>
            </a:r>
            <a:r>
              <a:rPr lang="en-US" dirty="0" err="1"/>
              <a:t>LongInt</a:t>
            </a:r>
            <a:r>
              <a:rPr lang="en-US" dirty="0"/>
              <a:t>, would then be stored as:</a:t>
            </a:r>
          </a:p>
          <a:p>
            <a:pPr eaLnBrk="1" fontAlgn="auto" hangingPunct="1">
              <a:spcBef>
                <a:spcPts val="0"/>
              </a:spcBef>
              <a:spcAft>
                <a:spcPts val="0"/>
              </a:spcAft>
              <a:defRPr/>
            </a:pPr>
            <a:r>
              <a:rPr lang="en-US" dirty="0"/>
              <a:t>Base Address+0 Byte3 Base Address+1 Byte2 Base Address+2 Byte1 Base Address+3 Byte0 Motorola processors (those used in Mac's) use "Big </a:t>
            </a:r>
            <a:r>
              <a:rPr lang="en-US" dirty="0" err="1"/>
              <a:t>Endian</a:t>
            </a:r>
            <a:r>
              <a:rPr lang="en-US" dirty="0"/>
              <a:t>" byte order.</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You may see a lot of discussion about the relative merits of the two formats, mostly religious arguments based on the relative merits of the PC versus the Mac. Both formats have their advantages and disadvantages.</a:t>
            </a:r>
          </a:p>
          <a:p>
            <a:pPr eaLnBrk="1" fontAlgn="auto" hangingPunct="1">
              <a:spcBef>
                <a:spcPts val="0"/>
              </a:spcBef>
              <a:spcAft>
                <a:spcPts val="0"/>
              </a:spcAft>
              <a:defRPr/>
            </a:pPr>
            <a:r>
              <a:rPr lang="en-US" dirty="0"/>
              <a:t>In "Little </a:t>
            </a:r>
            <a:r>
              <a:rPr lang="en-US" dirty="0" err="1"/>
              <a:t>Endian</a:t>
            </a:r>
            <a:r>
              <a:rPr lang="en-US" dirty="0"/>
              <a:t>" form, assembly language instructions for picking up a 1, 2, 4, or longer byte number proceed in exactly the same way for all formats: first pick up the lowest order byte at offset 0. Also, because of the 1:1 relationship between address offset and byte number (offset 0 is byte 0), multiple precision math routines are correspondingly easy to write.</a:t>
            </a:r>
          </a:p>
          <a:p>
            <a:pPr eaLnBrk="1" fontAlgn="auto" hangingPunct="1">
              <a:spcBef>
                <a:spcPts val="0"/>
              </a:spcBef>
              <a:spcAft>
                <a:spcPts val="0"/>
              </a:spcAft>
              <a:defRPr/>
            </a:pPr>
            <a:r>
              <a:rPr lang="en-US" dirty="0"/>
              <a:t>In "Big </a:t>
            </a:r>
            <a:r>
              <a:rPr lang="en-US" dirty="0" err="1"/>
              <a:t>Endian</a:t>
            </a:r>
            <a:r>
              <a:rPr lang="en-US" dirty="0"/>
              <a:t>" form, by having the high-order byte come first, you can always test whether the number is positive or negative by looking at the byte at offset zero. You don't have to know how long the number is, nor do you have to skip over any bytes to find the byte containing the sign information. The numbers are also stored in the order in which they are printed out, so binary to decimal routines are particularly efficient.</a:t>
            </a:r>
          </a:p>
          <a:p>
            <a:pPr eaLnBrk="1" fontAlgn="auto" hangingPunct="1">
              <a:spcBef>
                <a:spcPts val="0"/>
              </a:spcBef>
              <a:spcAft>
                <a:spcPts val="0"/>
              </a:spcAft>
              <a:defRPr/>
            </a:pPr>
            <a:endParaRPr lang="en-US" dirty="0"/>
          </a:p>
        </p:txBody>
      </p:sp>
      <p:sp>
        <p:nvSpPr>
          <p:cNvPr id="13315" name="Header Placeholder 3">
            <a:extLst>
              <a:ext uri="{FF2B5EF4-FFF2-40B4-BE49-F238E27FC236}">
                <a16:creationId xmlns:a16="http://schemas.microsoft.com/office/drawing/2014/main" id="{3D936F80-0890-5782-48BE-7CB86C4BF866}"/>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r>
              <a:rPr lang="en-US" altLang="en-US" sz="1100">
                <a:latin typeface="Times New Roman" panose="02020603050405020304" pitchFamily="18" charset="0"/>
              </a:rPr>
              <a:t>CS 3841 Operating Systems</a:t>
            </a:r>
          </a:p>
        </p:txBody>
      </p:sp>
      <p:sp>
        <p:nvSpPr>
          <p:cNvPr id="13316" name="Date Placeholder 4">
            <a:extLst>
              <a:ext uri="{FF2B5EF4-FFF2-40B4-BE49-F238E27FC236}">
                <a16:creationId xmlns:a16="http://schemas.microsoft.com/office/drawing/2014/main" id="{E5F929AE-0D80-3E05-E432-139A1AFE6652}"/>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B64AD9B0-CC11-0B4A-8969-A52EACD2521E}" type="datetime1">
              <a:rPr lang="en-US" altLang="en-US" sz="1100" smtClean="0">
                <a:latin typeface="Times New Roman" panose="02020603050405020304" pitchFamily="18" charset="0"/>
              </a:rPr>
              <a:pPr fontAlgn="base">
                <a:spcBef>
                  <a:spcPct val="0"/>
                </a:spcBef>
                <a:spcAft>
                  <a:spcPct val="0"/>
                </a:spcAft>
              </a:pPr>
              <a:t>10/15/26</a:t>
            </a:fld>
            <a:endParaRPr lang="en-US" altLang="en-US" sz="1100">
              <a:latin typeface="Times New Roman" panose="02020603050405020304" pitchFamily="18" charset="0"/>
            </a:endParaRPr>
          </a:p>
        </p:txBody>
      </p:sp>
      <p:sp>
        <p:nvSpPr>
          <p:cNvPr id="13317" name="Footer Placeholder 5">
            <a:extLst>
              <a:ext uri="{FF2B5EF4-FFF2-40B4-BE49-F238E27FC236}">
                <a16:creationId xmlns:a16="http://schemas.microsoft.com/office/drawing/2014/main" id="{C0414659-365A-0F77-0A6C-0096D5639002}"/>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r>
              <a:rPr lang="en-US" altLang="en-US" sz="1100">
                <a:latin typeface="Times New Roman" panose="02020603050405020304" pitchFamily="18" charset="0"/>
              </a:rPr>
              <a:t>Copyright 2009 by Dr. Walter W. Schilling, Jr.</a:t>
            </a:r>
          </a:p>
        </p:txBody>
      </p:sp>
      <p:sp>
        <p:nvSpPr>
          <p:cNvPr id="13318" name="Slide Number Placeholder 6">
            <a:extLst>
              <a:ext uri="{FF2B5EF4-FFF2-40B4-BE49-F238E27FC236}">
                <a16:creationId xmlns:a16="http://schemas.microsoft.com/office/drawing/2014/main" id="{8CC945E5-491B-996D-5395-8404AE1F9E0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70A92848-E3DD-5A4C-9BA4-8369AB5E5FCE}" type="slidenum">
              <a:rPr lang="en-US" altLang="en-US" sz="1100" smtClean="0">
                <a:latin typeface="Times New Roman" panose="02020603050405020304" pitchFamily="18" charset="0"/>
              </a:rPr>
              <a:pPr fontAlgn="base">
                <a:spcBef>
                  <a:spcPct val="0"/>
                </a:spcBef>
                <a:spcAft>
                  <a:spcPct val="0"/>
                </a:spcAft>
              </a:pPr>
              <a:t>4</a:t>
            </a:fld>
            <a:endParaRPr lang="en-US" altLang="en-US" sz="1100">
              <a:latin typeface="Times New Roman" panose="02020603050405020304" pitchFamily="18" charset="0"/>
            </a:endParaRPr>
          </a:p>
        </p:txBody>
      </p:sp>
    </p:spTree>
    <p:extLst>
      <p:ext uri="{BB962C8B-B14F-4D97-AF65-F5344CB8AC3E}">
        <p14:creationId xmlns:p14="http://schemas.microsoft.com/office/powerpoint/2010/main" val="2383145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079CF-CE47-60FF-3527-AC90AC92EBE2}"/>
            </a:ext>
          </a:extLst>
        </p:cNvPr>
        <p:cNvGrpSpPr/>
        <p:nvPr/>
      </p:nvGrpSpPr>
      <p:grpSpPr>
        <a:xfrm>
          <a:off x="0" y="0"/>
          <a:ext cx="0" cy="0"/>
          <a:chOff x="0" y="0"/>
          <a:chExt cx="0" cy="0"/>
        </a:xfrm>
      </p:grpSpPr>
      <p:sp>
        <p:nvSpPr>
          <p:cNvPr id="13313" name="Slide Image Placeholder 1">
            <a:extLst>
              <a:ext uri="{FF2B5EF4-FFF2-40B4-BE49-F238E27FC236}">
                <a16:creationId xmlns:a16="http://schemas.microsoft.com/office/drawing/2014/main" id="{617E89BC-1B98-C0E9-BFA5-5666FC0E969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3700C391-3719-2131-C17D-6686929AD008}"/>
              </a:ext>
            </a:extLst>
          </p:cNvPr>
          <p:cNvSpPr>
            <a:spLocks noGrp="1"/>
          </p:cNvSpPr>
          <p:nvPr>
            <p:ph type="body" idx="1"/>
          </p:nvPr>
        </p:nvSpPr>
        <p:spPr/>
        <p:txBody>
          <a:bodyPr>
            <a:normAutofit fontScale="92500"/>
          </a:bodyPr>
          <a:lstStyle/>
          <a:p>
            <a:pPr eaLnBrk="1" fontAlgn="auto" hangingPunct="1">
              <a:spcBef>
                <a:spcPts val="0"/>
              </a:spcBef>
              <a:spcAft>
                <a:spcPts val="0"/>
              </a:spcAft>
              <a:defRPr/>
            </a:pPr>
            <a:r>
              <a:rPr lang="en-US" dirty="0"/>
              <a:t>"Little </a:t>
            </a:r>
            <a:r>
              <a:rPr lang="en-US" dirty="0" err="1"/>
              <a:t>Endian</a:t>
            </a:r>
            <a:r>
              <a:rPr lang="en-US" dirty="0"/>
              <a:t>" means that the low-order byte of the number is stored in memory at the lowest address, and the high-order byte at the highest address. (The little end comes first.) For example, a 4 byte </a:t>
            </a:r>
            <a:r>
              <a:rPr lang="en-US" dirty="0" err="1"/>
              <a:t>LongInt</a:t>
            </a:r>
            <a:endParaRPr lang="en-US" dirty="0"/>
          </a:p>
          <a:p>
            <a:pPr eaLnBrk="1" fontAlgn="auto" hangingPunct="1">
              <a:spcBef>
                <a:spcPts val="0"/>
              </a:spcBef>
              <a:spcAft>
                <a:spcPts val="0"/>
              </a:spcAft>
              <a:defRPr/>
            </a:pPr>
            <a:r>
              <a:rPr lang="en-US" dirty="0"/>
              <a:t>Byte3 Byte2 Byte1 Byte0 will be arranged in memory as follows: Base Address+0 Byte0 Base Address+1 Byte1 Base Address+2 Byte2 Base Address+3 Byte3 Intel processors (those used in PC's) use "Little </a:t>
            </a:r>
            <a:r>
              <a:rPr lang="en-US" dirty="0" err="1"/>
              <a:t>Endian</a:t>
            </a:r>
            <a:r>
              <a:rPr lang="en-US" dirty="0"/>
              <a:t>" byte order."Big </a:t>
            </a:r>
            <a:r>
              <a:rPr lang="en-US" dirty="0" err="1"/>
              <a:t>Endian</a:t>
            </a:r>
            <a:r>
              <a:rPr lang="en-US" dirty="0"/>
              <a:t>" means that the high-order byte of the number is stored in memory at the lowest address, and the low-order byte at the highest address. (The big end comes first.) Our </a:t>
            </a:r>
            <a:r>
              <a:rPr lang="en-US" dirty="0" err="1"/>
              <a:t>LongInt</a:t>
            </a:r>
            <a:r>
              <a:rPr lang="en-US" dirty="0"/>
              <a:t>, would then be stored as:</a:t>
            </a:r>
          </a:p>
          <a:p>
            <a:pPr eaLnBrk="1" fontAlgn="auto" hangingPunct="1">
              <a:spcBef>
                <a:spcPts val="0"/>
              </a:spcBef>
              <a:spcAft>
                <a:spcPts val="0"/>
              </a:spcAft>
              <a:defRPr/>
            </a:pPr>
            <a:r>
              <a:rPr lang="en-US" dirty="0"/>
              <a:t>Base Address+0 Byte3 Base Address+1 Byte2 Base Address+2 Byte1 Base Address+3 Byte0 Motorola processors (those used in Mac's) use "Big </a:t>
            </a:r>
            <a:r>
              <a:rPr lang="en-US" dirty="0" err="1"/>
              <a:t>Endian</a:t>
            </a:r>
            <a:r>
              <a:rPr lang="en-US" dirty="0"/>
              <a:t>" byte order.</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You may see a lot of discussion about the relative merits of the two formats, mostly religious arguments based on the relative merits of the PC versus the Mac. Both formats have their advantages and disadvantages.</a:t>
            </a:r>
          </a:p>
          <a:p>
            <a:pPr eaLnBrk="1" fontAlgn="auto" hangingPunct="1">
              <a:spcBef>
                <a:spcPts val="0"/>
              </a:spcBef>
              <a:spcAft>
                <a:spcPts val="0"/>
              </a:spcAft>
              <a:defRPr/>
            </a:pPr>
            <a:r>
              <a:rPr lang="en-US" dirty="0"/>
              <a:t>In "Little </a:t>
            </a:r>
            <a:r>
              <a:rPr lang="en-US" dirty="0" err="1"/>
              <a:t>Endian</a:t>
            </a:r>
            <a:r>
              <a:rPr lang="en-US" dirty="0"/>
              <a:t>" form, assembly language instructions for picking up a 1, 2, 4, or longer byte number proceed in exactly the same way for all formats: first pick up the lowest order byte at offset 0. Also, because of the 1:1 relationship between address offset and byte number (offset 0 is byte 0), multiple precision math routines are correspondingly easy to write.</a:t>
            </a:r>
          </a:p>
          <a:p>
            <a:pPr eaLnBrk="1" fontAlgn="auto" hangingPunct="1">
              <a:spcBef>
                <a:spcPts val="0"/>
              </a:spcBef>
              <a:spcAft>
                <a:spcPts val="0"/>
              </a:spcAft>
              <a:defRPr/>
            </a:pPr>
            <a:r>
              <a:rPr lang="en-US" dirty="0"/>
              <a:t>In "Big </a:t>
            </a:r>
            <a:r>
              <a:rPr lang="en-US" dirty="0" err="1"/>
              <a:t>Endian</a:t>
            </a:r>
            <a:r>
              <a:rPr lang="en-US" dirty="0"/>
              <a:t>" form, by having the high-order byte come first, you can always test whether the number is positive or negative by looking at the byte at offset zero. You don't have to know how long the number is, nor do you have to skip over any bytes to find the byte containing the sign information. The numbers are also stored in the order in which they are printed out, so binary to decimal routines are particularly efficient.</a:t>
            </a:r>
          </a:p>
          <a:p>
            <a:pPr eaLnBrk="1" fontAlgn="auto" hangingPunct="1">
              <a:spcBef>
                <a:spcPts val="0"/>
              </a:spcBef>
              <a:spcAft>
                <a:spcPts val="0"/>
              </a:spcAft>
              <a:defRPr/>
            </a:pPr>
            <a:endParaRPr lang="en-US" dirty="0"/>
          </a:p>
        </p:txBody>
      </p:sp>
      <p:sp>
        <p:nvSpPr>
          <p:cNvPr id="13315" name="Header Placeholder 3">
            <a:extLst>
              <a:ext uri="{FF2B5EF4-FFF2-40B4-BE49-F238E27FC236}">
                <a16:creationId xmlns:a16="http://schemas.microsoft.com/office/drawing/2014/main" id="{7DDA76E3-5602-73A8-6594-79EC16CC7862}"/>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r>
              <a:rPr lang="en-US" altLang="en-US" sz="1100">
                <a:latin typeface="Times New Roman" panose="02020603050405020304" pitchFamily="18" charset="0"/>
              </a:rPr>
              <a:t>CS 3841 Operating Systems</a:t>
            </a:r>
          </a:p>
        </p:txBody>
      </p:sp>
      <p:sp>
        <p:nvSpPr>
          <p:cNvPr id="13316" name="Date Placeholder 4">
            <a:extLst>
              <a:ext uri="{FF2B5EF4-FFF2-40B4-BE49-F238E27FC236}">
                <a16:creationId xmlns:a16="http://schemas.microsoft.com/office/drawing/2014/main" id="{3BA338C0-4339-51A8-013D-1BBE1E85E04F}"/>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B64AD9B0-CC11-0B4A-8969-A52EACD2521E}" type="datetime1">
              <a:rPr lang="en-US" altLang="en-US" sz="1100" smtClean="0">
                <a:latin typeface="Times New Roman" panose="02020603050405020304" pitchFamily="18" charset="0"/>
              </a:rPr>
              <a:pPr fontAlgn="base">
                <a:spcBef>
                  <a:spcPct val="0"/>
                </a:spcBef>
                <a:spcAft>
                  <a:spcPct val="0"/>
                </a:spcAft>
              </a:pPr>
              <a:t>10/15/26</a:t>
            </a:fld>
            <a:endParaRPr lang="en-US" altLang="en-US" sz="1100">
              <a:latin typeface="Times New Roman" panose="02020603050405020304" pitchFamily="18" charset="0"/>
            </a:endParaRPr>
          </a:p>
        </p:txBody>
      </p:sp>
      <p:sp>
        <p:nvSpPr>
          <p:cNvPr id="13317" name="Footer Placeholder 5">
            <a:extLst>
              <a:ext uri="{FF2B5EF4-FFF2-40B4-BE49-F238E27FC236}">
                <a16:creationId xmlns:a16="http://schemas.microsoft.com/office/drawing/2014/main" id="{37ACD1B9-CE41-D7D0-48B1-D577D9D367A2}"/>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r>
              <a:rPr lang="en-US" altLang="en-US" sz="1100">
                <a:latin typeface="Times New Roman" panose="02020603050405020304" pitchFamily="18" charset="0"/>
              </a:rPr>
              <a:t>Copyright 2009 by Dr. Walter W. Schilling, Jr.</a:t>
            </a:r>
          </a:p>
        </p:txBody>
      </p:sp>
      <p:sp>
        <p:nvSpPr>
          <p:cNvPr id="13318" name="Slide Number Placeholder 6">
            <a:extLst>
              <a:ext uri="{FF2B5EF4-FFF2-40B4-BE49-F238E27FC236}">
                <a16:creationId xmlns:a16="http://schemas.microsoft.com/office/drawing/2014/main" id="{5A71727E-ABA9-6CFE-8336-FF138A2CBC7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70A92848-E3DD-5A4C-9BA4-8369AB5E5FCE}" type="slidenum">
              <a:rPr lang="en-US" altLang="en-US" sz="1100" smtClean="0">
                <a:latin typeface="Times New Roman" panose="02020603050405020304" pitchFamily="18" charset="0"/>
              </a:rPr>
              <a:pPr fontAlgn="base">
                <a:spcBef>
                  <a:spcPct val="0"/>
                </a:spcBef>
                <a:spcAft>
                  <a:spcPct val="0"/>
                </a:spcAft>
              </a:pPr>
              <a:t>5</a:t>
            </a:fld>
            <a:endParaRPr lang="en-US" altLang="en-US" sz="1100">
              <a:latin typeface="Times New Roman" panose="02020603050405020304" pitchFamily="18" charset="0"/>
            </a:endParaRPr>
          </a:p>
        </p:txBody>
      </p:sp>
    </p:spTree>
    <p:extLst>
      <p:ext uri="{BB962C8B-B14F-4D97-AF65-F5344CB8AC3E}">
        <p14:creationId xmlns:p14="http://schemas.microsoft.com/office/powerpoint/2010/main" val="1219608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don’t expect you to memorize this list, just know there are ma</a:t>
            </a:r>
          </a:p>
        </p:txBody>
      </p:sp>
      <p:sp>
        <p:nvSpPr>
          <p:cNvPr id="4" name="Slide Number Placeholder 3"/>
          <p:cNvSpPr>
            <a:spLocks noGrp="1"/>
          </p:cNvSpPr>
          <p:nvPr>
            <p:ph type="sldNum" sz="quarter" idx="5"/>
          </p:nvPr>
        </p:nvSpPr>
        <p:spPr/>
        <p:txBody>
          <a:bodyPr/>
          <a:lstStyle/>
          <a:p>
            <a:pPr>
              <a:defRPr/>
            </a:pPr>
            <a:fld id="{33A36CEE-01FC-624D-8585-39B0A67817F9}" type="slidenum">
              <a:rPr lang="en-US" altLang="en-US" smtClean="0"/>
              <a:pPr>
                <a:defRPr/>
              </a:pPr>
              <a:t>8</a:t>
            </a:fld>
            <a:endParaRPr lang="en-US" altLang="en-US"/>
          </a:p>
        </p:txBody>
      </p:sp>
    </p:spTree>
    <p:extLst>
      <p:ext uri="{BB962C8B-B14F-4D97-AF65-F5344CB8AC3E}">
        <p14:creationId xmlns:p14="http://schemas.microsoft.com/office/powerpoint/2010/main" val="2649090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B1E63B6F-E40B-E85B-E300-6B135147C51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Rectangle 3">
            <a:extLst>
              <a:ext uri="{FF2B5EF4-FFF2-40B4-BE49-F238E27FC236}">
                <a16:creationId xmlns:a16="http://schemas.microsoft.com/office/drawing/2014/main" id="{35CC5100-CADA-455C-0EFF-1E0F69B1672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if you do need guaranteed delivery, you’re going to do the work of TCP anyways.</a:t>
            </a:r>
          </a:p>
        </p:txBody>
      </p:sp>
      <p:sp>
        <p:nvSpPr>
          <p:cNvPr id="4" name="Slide Number Placeholder 3"/>
          <p:cNvSpPr>
            <a:spLocks noGrp="1"/>
          </p:cNvSpPr>
          <p:nvPr>
            <p:ph type="sldNum" sz="quarter" idx="5"/>
          </p:nvPr>
        </p:nvSpPr>
        <p:spPr/>
        <p:txBody>
          <a:bodyPr/>
          <a:lstStyle/>
          <a:p>
            <a:pPr>
              <a:defRPr/>
            </a:pPr>
            <a:fld id="{33A36CEE-01FC-624D-8585-39B0A67817F9}" type="slidenum">
              <a:rPr lang="en-US" altLang="en-US" smtClean="0"/>
              <a:pPr>
                <a:defRPr/>
              </a:pPr>
              <a:t>10</a:t>
            </a:fld>
            <a:endParaRPr lang="en-US" altLang="en-US"/>
          </a:p>
        </p:txBody>
      </p:sp>
    </p:spTree>
    <p:extLst>
      <p:ext uri="{BB962C8B-B14F-4D97-AF65-F5344CB8AC3E}">
        <p14:creationId xmlns:p14="http://schemas.microsoft.com/office/powerpoint/2010/main" val="3007464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a:extLst>
              <a:ext uri="{FF2B5EF4-FFF2-40B4-BE49-F238E27FC236}">
                <a16:creationId xmlns:a16="http://schemas.microsoft.com/office/drawing/2014/main" id="{9ACC3EF2-807E-6D68-71E6-8D3D0864567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6" name="Notes Placeholder 2">
            <a:extLst>
              <a:ext uri="{FF2B5EF4-FFF2-40B4-BE49-F238E27FC236}">
                <a16:creationId xmlns:a16="http://schemas.microsoft.com/office/drawing/2014/main" id="{401B35C3-8410-F8EA-D30E-B3CFE0EDE54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The socket() system call creates a new socket. It takes three arguments. The first is the address domain of the </a:t>
            </a:r>
            <a:r>
              <a:rPr lang="en-US" altLang="en-US" dirty="0" err="1"/>
              <a:t>socket.Recall</a:t>
            </a:r>
            <a:r>
              <a:rPr lang="en-US" altLang="en-US" dirty="0"/>
              <a:t> that there are two possible address domains, the </a:t>
            </a:r>
            <a:r>
              <a:rPr lang="en-US" altLang="en-US" dirty="0" err="1"/>
              <a:t>unix</a:t>
            </a:r>
            <a:r>
              <a:rPr lang="en-US" altLang="en-US" dirty="0"/>
              <a:t> domain for two processes which share a common file system, and the Internet domain for any two hosts on the Internet. The symbol constant AF_UNIX is used for the former, and </a:t>
            </a:r>
            <a:r>
              <a:rPr lang="en-US" altLang="en-US" dirty="0" err="1"/>
              <a:t>AF_INETfor</a:t>
            </a:r>
            <a:r>
              <a:rPr lang="en-US" altLang="en-US" dirty="0"/>
              <a:t> the latter (there are actually many other options which can be used here for specialized purposes).</a:t>
            </a:r>
          </a:p>
          <a:p>
            <a:pPr eaLnBrk="1" hangingPunct="1">
              <a:spcBef>
                <a:spcPct val="0"/>
              </a:spcBef>
            </a:pPr>
            <a:r>
              <a:rPr lang="en-US" altLang="en-US" dirty="0"/>
              <a:t>The second argument is the type of socket. Recall that there are two choices here, a stream socket in which characters are read in a continuous stream as if from a file or pipe, and a datagram socket, in which messages are read in chunks. The two symbolic constants are SOCK_STREAM and SOCK_DGRAM.</a:t>
            </a:r>
          </a:p>
          <a:p>
            <a:pPr eaLnBrk="1" hangingPunct="1">
              <a:spcBef>
                <a:spcPct val="0"/>
              </a:spcBef>
            </a:pPr>
            <a:r>
              <a:rPr lang="en-US" altLang="en-US" dirty="0"/>
              <a:t>The third argument is the protocol. If this argument is zero (and it always should be except for unusual circumstances), the operating system will choose the most appropriate protocol. It will choose TCP for stream sockets and UDP for datagram sockets.</a:t>
            </a:r>
          </a:p>
          <a:p>
            <a:pPr eaLnBrk="1" hangingPunct="1">
              <a:spcBef>
                <a:spcPct val="0"/>
              </a:spcBef>
            </a:pPr>
            <a:endParaRPr lang="en-US" altLang="en-US" dirty="0"/>
          </a:p>
        </p:txBody>
      </p:sp>
      <p:sp>
        <p:nvSpPr>
          <p:cNvPr id="21507" name="Header Placeholder 3">
            <a:extLst>
              <a:ext uri="{FF2B5EF4-FFF2-40B4-BE49-F238E27FC236}">
                <a16:creationId xmlns:a16="http://schemas.microsoft.com/office/drawing/2014/main" id="{0655D872-00E1-8FFF-5E2F-862E2232777F}"/>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r>
              <a:rPr lang="en-US" altLang="en-US" sz="1100">
                <a:latin typeface="Times New Roman" panose="02020603050405020304" pitchFamily="18" charset="0"/>
              </a:rPr>
              <a:t>CS 3841 Operating Systems</a:t>
            </a:r>
          </a:p>
        </p:txBody>
      </p:sp>
      <p:sp>
        <p:nvSpPr>
          <p:cNvPr id="21508" name="Date Placeholder 4">
            <a:extLst>
              <a:ext uri="{FF2B5EF4-FFF2-40B4-BE49-F238E27FC236}">
                <a16:creationId xmlns:a16="http://schemas.microsoft.com/office/drawing/2014/main" id="{4FDE169E-274F-E4F3-96EA-2C5C246F4896}"/>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F37EF85D-5DB7-4D4E-9406-BB3ADDEE0DB3}" type="datetime1">
              <a:rPr lang="en-US" altLang="en-US" sz="1100" smtClean="0">
                <a:latin typeface="Times New Roman" panose="02020603050405020304" pitchFamily="18" charset="0"/>
              </a:rPr>
              <a:pPr fontAlgn="base">
                <a:spcBef>
                  <a:spcPct val="0"/>
                </a:spcBef>
                <a:spcAft>
                  <a:spcPct val="0"/>
                </a:spcAft>
              </a:pPr>
              <a:t>10/15/26</a:t>
            </a:fld>
            <a:endParaRPr lang="en-US" altLang="en-US" sz="1100">
              <a:latin typeface="Times New Roman" panose="02020603050405020304" pitchFamily="18" charset="0"/>
            </a:endParaRPr>
          </a:p>
        </p:txBody>
      </p:sp>
      <p:sp>
        <p:nvSpPr>
          <p:cNvPr id="21509" name="Footer Placeholder 5">
            <a:extLst>
              <a:ext uri="{FF2B5EF4-FFF2-40B4-BE49-F238E27FC236}">
                <a16:creationId xmlns:a16="http://schemas.microsoft.com/office/drawing/2014/main" id="{5D33A5FE-8912-49FC-D73E-469D0F72C19D}"/>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r>
              <a:rPr lang="en-US" altLang="en-US" sz="1100">
                <a:latin typeface="Times New Roman" panose="02020603050405020304" pitchFamily="18" charset="0"/>
              </a:rPr>
              <a:t>Copyright 2009 by Dr. Walter W. Schilling, Jr.</a:t>
            </a:r>
          </a:p>
        </p:txBody>
      </p:sp>
      <p:sp>
        <p:nvSpPr>
          <p:cNvPr id="21510" name="Slide Number Placeholder 6">
            <a:extLst>
              <a:ext uri="{FF2B5EF4-FFF2-40B4-BE49-F238E27FC236}">
                <a16:creationId xmlns:a16="http://schemas.microsoft.com/office/drawing/2014/main" id="{5E97A645-2857-5E17-4E1D-985883E84AB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CD04A42C-5A9D-7544-BC62-7E9F01F8DE21}" type="slidenum">
              <a:rPr lang="en-US" altLang="en-US" sz="1100" smtClean="0">
                <a:latin typeface="Times New Roman" panose="02020603050405020304" pitchFamily="18" charset="0"/>
              </a:rPr>
              <a:pPr fontAlgn="base">
                <a:spcBef>
                  <a:spcPct val="0"/>
                </a:spcBef>
                <a:spcAft>
                  <a:spcPct val="0"/>
                </a:spcAft>
              </a:pPr>
              <a:t>11</a:t>
            </a:fld>
            <a:endParaRPr lang="en-US" altLang="en-US" sz="1100">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5CC46DE6-2A7F-5501-8C63-13C26FEC794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a:extLst>
              <a:ext uri="{FF2B5EF4-FFF2-40B4-BE49-F238E27FC236}">
                <a16:creationId xmlns:a16="http://schemas.microsoft.com/office/drawing/2014/main" id="{E00BE1A4-2EB0-CEF3-5110-68B6A0F51C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Note this is a blocking call</a:t>
            </a:r>
          </a:p>
          <a:p>
            <a:pPr eaLnBrk="1" hangingPunct="1">
              <a:spcBef>
                <a:spcPct val="0"/>
              </a:spcBef>
            </a:pPr>
            <a:endParaRPr lang="en-US" altLang="en-US"/>
          </a:p>
        </p:txBody>
      </p:sp>
      <p:sp>
        <p:nvSpPr>
          <p:cNvPr id="24579" name="Header Placeholder 3">
            <a:extLst>
              <a:ext uri="{FF2B5EF4-FFF2-40B4-BE49-F238E27FC236}">
                <a16:creationId xmlns:a16="http://schemas.microsoft.com/office/drawing/2014/main" id="{AE6FB248-6805-DF69-9696-BE430C52AC19}"/>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r>
              <a:rPr lang="en-US" altLang="en-US" sz="1100">
                <a:latin typeface="Times New Roman" panose="02020603050405020304" pitchFamily="18" charset="0"/>
              </a:rPr>
              <a:t>CS 3841 Operating Systems</a:t>
            </a:r>
          </a:p>
        </p:txBody>
      </p:sp>
      <p:sp>
        <p:nvSpPr>
          <p:cNvPr id="24580" name="Date Placeholder 4">
            <a:extLst>
              <a:ext uri="{FF2B5EF4-FFF2-40B4-BE49-F238E27FC236}">
                <a16:creationId xmlns:a16="http://schemas.microsoft.com/office/drawing/2014/main" id="{23C210F6-87C2-5C08-091F-90A75EB69BF1}"/>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BA140AD1-F9FC-1942-94EE-1BFFB83F43CB}" type="datetime1">
              <a:rPr lang="en-US" altLang="en-US" sz="1100" smtClean="0">
                <a:latin typeface="Times New Roman" panose="02020603050405020304" pitchFamily="18" charset="0"/>
              </a:rPr>
              <a:pPr fontAlgn="base">
                <a:spcBef>
                  <a:spcPct val="0"/>
                </a:spcBef>
                <a:spcAft>
                  <a:spcPct val="0"/>
                </a:spcAft>
              </a:pPr>
              <a:t>10/15/26</a:t>
            </a:fld>
            <a:endParaRPr lang="en-US" altLang="en-US" sz="1100">
              <a:latin typeface="Times New Roman" panose="02020603050405020304" pitchFamily="18" charset="0"/>
            </a:endParaRPr>
          </a:p>
        </p:txBody>
      </p:sp>
      <p:sp>
        <p:nvSpPr>
          <p:cNvPr id="24581" name="Footer Placeholder 5">
            <a:extLst>
              <a:ext uri="{FF2B5EF4-FFF2-40B4-BE49-F238E27FC236}">
                <a16:creationId xmlns:a16="http://schemas.microsoft.com/office/drawing/2014/main" id="{DFA7A038-0CB9-13EB-C781-573F88EF0998}"/>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r>
              <a:rPr lang="en-US" altLang="en-US" sz="1100">
                <a:latin typeface="Times New Roman" panose="02020603050405020304" pitchFamily="18" charset="0"/>
              </a:rPr>
              <a:t>Copyright 2009 by Dr. Walter W. Schilling, Jr.</a:t>
            </a:r>
          </a:p>
        </p:txBody>
      </p:sp>
      <p:sp>
        <p:nvSpPr>
          <p:cNvPr id="24582" name="Slide Number Placeholder 6">
            <a:extLst>
              <a:ext uri="{FF2B5EF4-FFF2-40B4-BE49-F238E27FC236}">
                <a16:creationId xmlns:a16="http://schemas.microsoft.com/office/drawing/2014/main" id="{6381985E-7A0E-454C-039A-3CC6F77B1EF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fontAlgn="base">
              <a:spcBef>
                <a:spcPct val="0"/>
              </a:spcBef>
              <a:spcAft>
                <a:spcPct val="0"/>
              </a:spcAft>
              <a:defRPr>
                <a:solidFill>
                  <a:schemeClr val="tx1"/>
                </a:solidFill>
                <a:latin typeface="Corbel" panose="020B0503020204020204" pitchFamily="34" charset="0"/>
              </a:defRPr>
            </a:lvl6pPr>
            <a:lvl7pPr marL="2971800" indent="-228600" fontAlgn="base">
              <a:spcBef>
                <a:spcPct val="0"/>
              </a:spcBef>
              <a:spcAft>
                <a:spcPct val="0"/>
              </a:spcAft>
              <a:defRPr>
                <a:solidFill>
                  <a:schemeClr val="tx1"/>
                </a:solidFill>
                <a:latin typeface="Corbel" panose="020B0503020204020204" pitchFamily="34" charset="0"/>
              </a:defRPr>
            </a:lvl7pPr>
            <a:lvl8pPr marL="3429000" indent="-228600" fontAlgn="base">
              <a:spcBef>
                <a:spcPct val="0"/>
              </a:spcBef>
              <a:spcAft>
                <a:spcPct val="0"/>
              </a:spcAft>
              <a:defRPr>
                <a:solidFill>
                  <a:schemeClr val="tx1"/>
                </a:solidFill>
                <a:latin typeface="Corbel" panose="020B0503020204020204" pitchFamily="34" charset="0"/>
              </a:defRPr>
            </a:lvl8pPr>
            <a:lvl9pPr marL="3886200" indent="-228600" fontAlgn="base">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F5883B0E-7EF9-F640-A1F2-0C7A323D8C5B}" type="slidenum">
              <a:rPr lang="en-US" altLang="en-US" sz="1100" smtClean="0">
                <a:latin typeface="Times New Roman" panose="02020603050405020304" pitchFamily="18" charset="0"/>
              </a:rPr>
              <a:pPr fontAlgn="base">
                <a:spcBef>
                  <a:spcPct val="0"/>
                </a:spcBef>
                <a:spcAft>
                  <a:spcPct val="0"/>
                </a:spcAft>
              </a:pPr>
              <a:t>13</a:t>
            </a:fld>
            <a:endParaRPr lang="en-US" altLang="en-US" sz="110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8054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3348021"/>
            <a:ext cx="6858000" cy="1231118"/>
          </a:xfrm>
        </p:spPr>
        <p:txBody>
          <a:bodyPr wrap="none" anchor="t">
            <a:normAutofit/>
          </a:bodyPr>
          <a:lstStyle>
            <a:lvl1pPr algn="r">
              <a:defRPr sz="4950" b="0" spc="-225">
                <a:solidFill>
                  <a:schemeClr val="tx1"/>
                </a:soli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657349" y="2770782"/>
            <a:ext cx="6858000" cy="565519"/>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cxnSp>
        <p:nvCxnSpPr>
          <p:cNvPr id="5" name="Straight Connector 4">
            <a:extLst>
              <a:ext uri="{FF2B5EF4-FFF2-40B4-BE49-F238E27FC236}">
                <a16:creationId xmlns:a16="http://schemas.microsoft.com/office/drawing/2014/main" id="{17D49EFD-235C-C939-E996-5F42BD99AEDA}"/>
              </a:ext>
            </a:extLst>
          </p:cNvPr>
          <p:cNvCxnSpPr/>
          <p:nvPr/>
        </p:nvCxnSpPr>
        <p:spPr>
          <a:xfrm>
            <a:off x="1657349" y="3336300"/>
            <a:ext cx="6858000" cy="0"/>
          </a:xfrm>
          <a:prstGeom prst="line">
            <a:avLst/>
          </a:prstGeom>
          <a:ln>
            <a:solidFill>
              <a:srgbClr val="A2CF49"/>
            </a:solidFill>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022944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8054B"/>
        </a:solid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840000" y="1369219"/>
            <a:ext cx="7675350" cy="35004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7903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08054B"/>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640899" y="3348021"/>
            <a:ext cx="6858000" cy="1231118"/>
          </a:xfrm>
        </p:spPr>
        <p:txBody>
          <a:bodyPr wrap="none" anchor="t">
            <a:normAutofit/>
          </a:bodyPr>
          <a:lstStyle>
            <a:lvl1pPr algn="l">
              <a:defRPr sz="495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640899" y="2770256"/>
            <a:ext cx="6858000" cy="565519"/>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1672794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08054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40000" y="1369219"/>
            <a:ext cx="3768912" cy="35004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9880" y="1369219"/>
            <a:ext cx="3775470" cy="35004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9913947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08054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lvl1pPr>
              <a:defRPr>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40000" y="1260872"/>
            <a:ext cx="3768912" cy="617934"/>
          </a:xfrm>
        </p:spPr>
        <p:txBody>
          <a:bodyPr anchor="b"/>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40000" y="1878806"/>
            <a:ext cx="3768912" cy="29908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9880" y="1260872"/>
            <a:ext cx="3776661" cy="617934"/>
          </a:xfrm>
        </p:spPr>
        <p:txBody>
          <a:bodyPr vert="horz" lIns="91440" tIns="45720" rIns="91440" bIns="45720" rtlCol="0" anchor="b">
            <a:norm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739880" y="1878806"/>
            <a:ext cx="3776661" cy="29908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430219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8054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25116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08054B"/>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2451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8054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3909857" y="810090"/>
            <a:ext cx="4629150" cy="399299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0000" y="1543050"/>
            <a:ext cx="2739019" cy="3257551"/>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58933755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rgbClr val="08054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solidFill>
                  <a:schemeClr val="tx1"/>
                </a:solidFill>
              </a:defRPr>
            </a:lvl1pPr>
          </a:lstStyle>
          <a:p>
            <a:r>
              <a:rPr lang="en-US"/>
              <a:t>Click to edit Master title style</a:t>
            </a:r>
            <a:endParaRPr lang="en-US" dirty="0"/>
          </a:p>
        </p:txBody>
      </p:sp>
      <p:sp>
        <p:nvSpPr>
          <p:cNvPr id="3" name="Picture Placeholder 2"/>
          <p:cNvSpPr>
            <a:spLocks noGrp="1" noChangeAspect="1"/>
          </p:cNvSpPr>
          <p:nvPr>
            <p:ph type="pic" idx="1" hasCustomPrompt="1"/>
          </p:nvPr>
        </p:nvSpPr>
        <p:spPr>
          <a:xfrm>
            <a:off x="3887391" y="740569"/>
            <a:ext cx="4629150" cy="4104055"/>
          </a:xfrm>
        </p:spPr>
        <p:txBody>
          <a:bodyPr anchor="t"/>
          <a:lstStyle>
            <a:lvl1pPr marL="0" indent="0">
              <a:buNone/>
              <a:defRPr sz="240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
        <p:nvSpPr>
          <p:cNvPr id="4" name="Text Placeholder 3"/>
          <p:cNvSpPr>
            <a:spLocks noGrp="1"/>
          </p:cNvSpPr>
          <p:nvPr>
            <p:ph type="body" sz="half" idx="2"/>
          </p:nvPr>
        </p:nvSpPr>
        <p:spPr>
          <a:xfrm>
            <a:off x="840000" y="1543050"/>
            <a:ext cx="2739019" cy="3321671"/>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4133002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bg>
      <p:bgPr>
        <a:solidFill>
          <a:srgbClr val="08054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3275370"/>
            <a:ext cx="7886700" cy="614516"/>
          </a:xfrm>
        </p:spPr>
        <p:txBody>
          <a:bodyPr anchor="b"/>
          <a:lstStyle>
            <a:lvl1pPr>
              <a:defRPr sz="2400">
                <a:solidFill>
                  <a:schemeClr val="tx1"/>
                </a:solidFill>
              </a:defRPr>
            </a:lvl1pPr>
          </a:lstStyle>
          <a:p>
            <a:r>
              <a:rPr lang="en-US"/>
              <a:t>Click to edit Master title style</a:t>
            </a:r>
            <a:endParaRPr lang="en-US" dirty="0"/>
          </a:p>
        </p:txBody>
      </p:sp>
      <p:sp>
        <p:nvSpPr>
          <p:cNvPr id="3" name="Picture Placeholder 2"/>
          <p:cNvSpPr>
            <a:spLocks noGrp="1" noChangeAspect="1"/>
          </p:cNvSpPr>
          <p:nvPr>
            <p:ph type="pic" idx="1" hasCustomPrompt="1"/>
          </p:nvPr>
        </p:nvSpPr>
        <p:spPr>
          <a:xfrm>
            <a:off x="629841" y="740569"/>
            <a:ext cx="7886700" cy="2534801"/>
          </a:xfrm>
        </p:spPr>
        <p:txBody>
          <a:bodyPr anchor="t"/>
          <a:lstStyle>
            <a:lvl1pPr marL="0" indent="0">
              <a:buNone/>
              <a:defRPr sz="240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
        <p:nvSpPr>
          <p:cNvPr id="4" name="Text Placeholder 3"/>
          <p:cNvSpPr>
            <a:spLocks noGrp="1"/>
          </p:cNvSpPr>
          <p:nvPr>
            <p:ph type="body" sz="half" idx="2"/>
          </p:nvPr>
        </p:nvSpPr>
        <p:spPr>
          <a:xfrm>
            <a:off x="629841" y="3889887"/>
            <a:ext cx="7885509" cy="511854"/>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2874468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bg>
      <p:bgPr>
        <a:solidFill>
          <a:srgbClr val="08054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2650758"/>
          </a:xfrm>
        </p:spPr>
        <p:txBody>
          <a:bodyPr anchor="ctr"/>
          <a:lstStyle>
            <a:lvl1pPr>
              <a:defRPr sz="2400">
                <a:solidFill>
                  <a:schemeClr val="tx1"/>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29841" y="3367049"/>
            <a:ext cx="7885509" cy="1126370"/>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5261574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bg>
      <p:bgPr>
        <a:solidFill>
          <a:srgbClr val="08054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84659" y="273844"/>
            <a:ext cx="6977064" cy="2244678"/>
          </a:xfrm>
        </p:spPr>
        <p:txBody>
          <a:bodyPr anchor="ctr"/>
          <a:lstStyle>
            <a:lvl1pPr>
              <a:defRPr sz="3300">
                <a:solidFill>
                  <a:schemeClr val="tx1"/>
                </a:solidFill>
              </a:defRPr>
            </a:lvl1pPr>
          </a:lstStyle>
          <a:p>
            <a:r>
              <a:rPr lang="en-US"/>
              <a:t>Click to edit Master title style</a:t>
            </a:r>
            <a:endParaRPr lang="en-US" dirty="0"/>
          </a:p>
        </p:txBody>
      </p:sp>
      <p:sp>
        <p:nvSpPr>
          <p:cNvPr id="12" name="Text Placeholder 3"/>
          <p:cNvSpPr>
            <a:spLocks noGrp="1"/>
          </p:cNvSpPr>
          <p:nvPr>
            <p:ph type="body" sz="half" idx="13"/>
          </p:nvPr>
        </p:nvSpPr>
        <p:spPr>
          <a:xfrm>
            <a:off x="1290483" y="2524168"/>
            <a:ext cx="6564224" cy="411726"/>
          </a:xfrm>
        </p:spPr>
        <p:txBody>
          <a:bodyPr anchor="t">
            <a:normAutofit/>
          </a:bodyPr>
          <a:lstStyle>
            <a:lvl1pPr marL="0" indent="0">
              <a:buNone/>
              <a:defRPr sz="105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28650" y="3376297"/>
            <a:ext cx="7884318" cy="1117122"/>
          </a:xfrm>
        </p:spPr>
        <p:txBody>
          <a:bodyPr anchor="ctr">
            <a:normAutofit/>
          </a:bodyPr>
          <a:lstStyle>
            <a:lvl1pPr marL="0" indent="0">
              <a:buNone/>
              <a:defRPr sz="12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TextBox 8"/>
          <p:cNvSpPr txBox="1"/>
          <p:nvPr/>
        </p:nvSpPr>
        <p:spPr>
          <a:xfrm>
            <a:off x="833283" y="590118"/>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057400"/>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4107377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bg>
      <p:bgPr>
        <a:solidFill>
          <a:srgbClr val="08054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1745226"/>
            <a:ext cx="7886700" cy="1883876"/>
          </a:xfrm>
        </p:spPr>
        <p:txBody>
          <a:bodyPr anchor="b">
            <a:normAutofit/>
          </a:bodyPr>
          <a:lstStyle>
            <a:lvl1pPr>
              <a:defRPr sz="4050">
                <a:solidFill>
                  <a:schemeClr val="tx1"/>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29841" y="3637936"/>
            <a:ext cx="7885509" cy="855483"/>
          </a:xfrm>
        </p:spPr>
        <p:txBody>
          <a:bodyPr anchor="t"/>
          <a:lstStyle>
            <a:lvl1pPr marL="0" indent="0">
              <a:buNone/>
              <a:defRPr sz="12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4630678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bg>
      <p:bgPr>
        <a:solidFill>
          <a:srgbClr val="08054B"/>
        </a:solidFill>
        <a:effectLst/>
      </p:bgPr>
    </p:bg>
    <p:spTree>
      <p:nvGrpSpPr>
        <p:cNvPr id="1" name=""/>
        <p:cNvGrpSpPr/>
        <p:nvPr/>
      </p:nvGrpSpPr>
      <p:grpSpPr>
        <a:xfrm>
          <a:off x="0" y="0"/>
          <a:ext cx="0" cy="0"/>
          <a:chOff x="0" y="0"/>
          <a:chExt cx="0" cy="0"/>
        </a:xfrm>
      </p:grpSpPr>
      <p:sp>
        <p:nvSpPr>
          <p:cNvPr id="15" name="Title 1"/>
          <p:cNvSpPr>
            <a:spLocks noGrp="1"/>
          </p:cNvSpPr>
          <p:nvPr>
            <p:ph type="title"/>
          </p:nvPr>
        </p:nvSpPr>
        <p:spPr>
          <a:xfrm>
            <a:off x="628650" y="273844"/>
            <a:ext cx="7886700" cy="994172"/>
          </a:xfrm>
        </p:spPr>
        <p:txBody>
          <a:bodyPr/>
          <a:lstStyle>
            <a:lvl1pPr>
              <a:defRPr>
                <a:solidFill>
                  <a:schemeClr val="tx1"/>
                </a:solidFill>
              </a:defRPr>
            </a:lvl1pPr>
          </a:lstStyle>
          <a:p>
            <a:r>
              <a:rPr lang="en-US"/>
              <a:t>Click to edit Master title style</a:t>
            </a:r>
            <a:endParaRPr lang="en-US" dirty="0"/>
          </a:p>
        </p:txBody>
      </p:sp>
      <p:sp>
        <p:nvSpPr>
          <p:cNvPr id="7" name="Text Placeholder 2"/>
          <p:cNvSpPr>
            <a:spLocks noGrp="1"/>
          </p:cNvSpPr>
          <p:nvPr>
            <p:ph type="body" idx="1"/>
          </p:nvPr>
        </p:nvSpPr>
        <p:spPr>
          <a:xfrm>
            <a:off x="1002961" y="1414462"/>
            <a:ext cx="2210150" cy="432197"/>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1017598" y="1928812"/>
            <a:ext cx="2195513" cy="2940844"/>
          </a:xfrm>
        </p:spPr>
        <p:txBody>
          <a:bodyPr anchor="t">
            <a:normAutofit/>
          </a:bodyPr>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440996" y="1414462"/>
            <a:ext cx="2202181" cy="432197"/>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3433081" y="1928813"/>
            <a:ext cx="2210096" cy="2940843"/>
          </a:xfrm>
        </p:spPr>
        <p:txBody>
          <a:bodyPr anchor="t">
            <a:normAutofit/>
          </a:bodyPr>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871777" y="1414462"/>
            <a:ext cx="2199085" cy="432197"/>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5871777" y="1928812"/>
            <a:ext cx="2199085" cy="2940842"/>
          </a:xfrm>
        </p:spPr>
        <p:txBody>
          <a:bodyPr anchor="t">
            <a:normAutofit/>
          </a:bodyPr>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32341420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bg>
      <p:bgPr>
        <a:solidFill>
          <a:srgbClr val="08054B"/>
        </a:solidFill>
        <a:effectLst/>
      </p:bgPr>
    </p:bg>
    <p:spTree>
      <p:nvGrpSpPr>
        <p:cNvPr id="1" name=""/>
        <p:cNvGrpSpPr/>
        <p:nvPr/>
      </p:nvGrpSpPr>
      <p:grpSpPr>
        <a:xfrm>
          <a:off x="0" y="0"/>
          <a:ext cx="0" cy="0"/>
          <a:chOff x="0" y="0"/>
          <a:chExt cx="0" cy="0"/>
        </a:xfrm>
      </p:grpSpPr>
      <p:sp>
        <p:nvSpPr>
          <p:cNvPr id="30" name="Title 1"/>
          <p:cNvSpPr>
            <a:spLocks noGrp="1"/>
          </p:cNvSpPr>
          <p:nvPr>
            <p:ph type="title"/>
          </p:nvPr>
        </p:nvSpPr>
        <p:spPr>
          <a:xfrm>
            <a:off x="628650" y="273844"/>
            <a:ext cx="7886700" cy="994172"/>
          </a:xfrm>
        </p:spPr>
        <p:txBody>
          <a:bodyPr/>
          <a:lstStyle>
            <a:lvl1pPr>
              <a:defRPr>
                <a:solidFill>
                  <a:schemeClr val="tx1"/>
                </a:solidFill>
              </a:defRPr>
            </a:lvl1pPr>
          </a:lstStyle>
          <a:p>
            <a:r>
              <a:rPr lang="en-US"/>
              <a:t>Click to edit Master title style</a:t>
            </a:r>
            <a:endParaRPr lang="en-US" dirty="0"/>
          </a:p>
        </p:txBody>
      </p:sp>
      <p:sp>
        <p:nvSpPr>
          <p:cNvPr id="19" name="Text Placeholder 2"/>
          <p:cNvSpPr>
            <a:spLocks noGrp="1"/>
          </p:cNvSpPr>
          <p:nvPr>
            <p:ph type="body" idx="1"/>
          </p:nvPr>
        </p:nvSpPr>
        <p:spPr>
          <a:xfrm>
            <a:off x="999064" y="3223127"/>
            <a:ext cx="2205038" cy="432197"/>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hasCustomPrompt="1"/>
          </p:nvPr>
        </p:nvSpPr>
        <p:spPr>
          <a:xfrm>
            <a:off x="999064" y="1692265"/>
            <a:ext cx="2205038"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solidFill>
                  <a:schemeClr val="tx1"/>
                </a:solidFill>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Drag picture to placeholder or click icon to add</a:t>
            </a:r>
          </a:p>
        </p:txBody>
      </p:sp>
      <p:sp>
        <p:nvSpPr>
          <p:cNvPr id="21" name="Text Placeholder 3"/>
          <p:cNvSpPr>
            <a:spLocks noGrp="1"/>
          </p:cNvSpPr>
          <p:nvPr>
            <p:ph type="body" sz="half" idx="18"/>
          </p:nvPr>
        </p:nvSpPr>
        <p:spPr>
          <a:xfrm>
            <a:off x="999064" y="3655324"/>
            <a:ext cx="2205038" cy="494392"/>
          </a:xfrm>
        </p:spPr>
        <p:txBody>
          <a:bodyPr anchor="t">
            <a:normAutofit/>
          </a:bodyPr>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3223127"/>
            <a:ext cx="2197894" cy="432197"/>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hasCustomPrompt="1"/>
          </p:nvPr>
        </p:nvSpPr>
        <p:spPr>
          <a:xfrm>
            <a:off x="3426747" y="1692265"/>
            <a:ext cx="2197894"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solidFill>
                  <a:schemeClr val="tx1"/>
                </a:solidFill>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Drag picture to placeholder or click icon to add</a:t>
            </a:r>
          </a:p>
        </p:txBody>
      </p:sp>
      <p:sp>
        <p:nvSpPr>
          <p:cNvPr id="24" name="Text Placeholder 3"/>
          <p:cNvSpPr>
            <a:spLocks noGrp="1"/>
          </p:cNvSpPr>
          <p:nvPr>
            <p:ph type="body" sz="half" idx="19"/>
          </p:nvPr>
        </p:nvSpPr>
        <p:spPr>
          <a:xfrm>
            <a:off x="3425733" y="3655323"/>
            <a:ext cx="2200805" cy="494392"/>
          </a:xfrm>
        </p:spPr>
        <p:txBody>
          <a:bodyPr anchor="t">
            <a:normAutofit/>
          </a:bodyPr>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3223127"/>
            <a:ext cx="2199085" cy="432197"/>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hasCustomPrompt="1"/>
          </p:nvPr>
        </p:nvSpPr>
        <p:spPr>
          <a:xfrm>
            <a:off x="5853241" y="1692265"/>
            <a:ext cx="2199085"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solidFill>
                  <a:schemeClr val="tx1"/>
                </a:solidFill>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Drag picture to placeholder or click icon to add</a:t>
            </a:r>
          </a:p>
        </p:txBody>
      </p:sp>
      <p:sp>
        <p:nvSpPr>
          <p:cNvPr id="27" name="Text Placeholder 3"/>
          <p:cNvSpPr>
            <a:spLocks noGrp="1"/>
          </p:cNvSpPr>
          <p:nvPr>
            <p:ph type="body" sz="half" idx="20"/>
          </p:nvPr>
        </p:nvSpPr>
        <p:spPr>
          <a:xfrm>
            <a:off x="5853148" y="3655322"/>
            <a:ext cx="2201998" cy="494392"/>
          </a:xfrm>
        </p:spPr>
        <p:txBody>
          <a:bodyPr anchor="t">
            <a:normAutofit/>
          </a:bodyPr>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4059353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rgbClr val="08054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433171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rgbClr val="08054B"/>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3"/>
            <a:ext cx="1971675" cy="4358879"/>
          </a:xfrm>
        </p:spPr>
        <p:txBody>
          <a:bodyPr vert="eaVert"/>
          <a:lstStyle>
            <a:lvl1pPr>
              <a:defRPr>
                <a:solidFill>
                  <a:schemeClr val="tx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3"/>
            <a:ext cx="5800725" cy="4358879"/>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46505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8054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40000" y="1369219"/>
            <a:ext cx="7675350" cy="35004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4566247"/>
      </p:ext>
    </p:extLst>
  </p:cSld>
  <p:clrMap bg1="dk1" tx1="lt1" bg2="dk2" tx2="lt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 id="2147484003" r:id="rId13"/>
    <p:sldLayoutId id="2147484004" r:id="rId14"/>
    <p:sldLayoutId id="2147484005" r:id="rId15"/>
    <p:sldLayoutId id="2147484006" r:id="rId16"/>
    <p:sldLayoutId id="2147484007" r:id="rId17"/>
  </p:sldLayoutIdLst>
  <p:hf sldNum="0" hdr="0" ftr="0" dt="0"/>
  <p:txStyles>
    <p:titleStyle>
      <a:lvl1pPr algn="l" defTabSz="685800" rtl="0" eaLnBrk="1" latinLnBrk="0" hangingPunct="1">
        <a:lnSpc>
          <a:spcPct val="90000"/>
        </a:lnSpc>
        <a:spcBef>
          <a:spcPct val="0"/>
        </a:spcBef>
        <a:buNone/>
        <a:defRPr sz="4050" b="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3.jpeg"/><Relationship Id="rId5" Type="http://schemas.openxmlformats.org/officeDocument/2006/relationships/hyperlink" Target="https://en.wikipedia.org/wiki/Intel_4004" TargetMode="Externa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hyperlink" Target="https://linux.die.net/man/2/socket" TargetMode="External"/><Relationship Id="rId4"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hyperlink" Target="https://linux.die.net/man/2/bind" TargetMode="Externa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hyperlink" Target="https://linux.die.net/man/2/accept" TargetMode="External"/><Relationship Id="rId5" Type="http://schemas.openxmlformats.org/officeDocument/2006/relationships/hyperlink" Target="https://linux.die.net/man/2/listen" TargetMode="External"/><Relationship Id="rId4"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hyperlink" Target="https://linux.die.net/man/2/write" TargetMode="External"/><Relationship Id="rId4" Type="http://schemas.openxmlformats.org/officeDocument/2006/relationships/hyperlink" Target="https://linux.die.net/man/2/send" TargetMode="Externa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tags" Target="../tags/tag2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tags" Target="../tags/tag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271B0E-8507-CDA5-892F-CF188099B08E}"/>
              </a:ext>
            </a:extLst>
          </p:cNvPr>
          <p:cNvSpPr>
            <a:spLocks noGrp="1"/>
          </p:cNvSpPr>
          <p:nvPr>
            <p:ph type="ctrTitle"/>
            <p:custDataLst>
              <p:tags r:id="rId1"/>
            </p:custDataLst>
          </p:nvPr>
        </p:nvSpPr>
        <p:spPr/>
        <p:txBody>
          <a:bodyPr>
            <a:normAutofit/>
          </a:bodyPr>
          <a:lstStyle/>
          <a:p>
            <a:pPr defTabSz="684086" fontAlgn="auto">
              <a:spcAft>
                <a:spcPts val="0"/>
              </a:spcAft>
              <a:defRPr/>
            </a:pPr>
            <a:r>
              <a:rPr lang="en-US" sz="4000" dirty="0"/>
              <a:t>Basics of Network Communication</a:t>
            </a:r>
          </a:p>
        </p:txBody>
      </p:sp>
      <p:sp>
        <p:nvSpPr>
          <p:cNvPr id="2" name="Subtitle 1">
            <a:extLst>
              <a:ext uri="{FF2B5EF4-FFF2-40B4-BE49-F238E27FC236}">
                <a16:creationId xmlns:a16="http://schemas.microsoft.com/office/drawing/2014/main" id="{5190163C-2602-E81B-2407-E55FE7BD416A}"/>
              </a:ext>
            </a:extLst>
          </p:cNvPr>
          <p:cNvSpPr>
            <a:spLocks noGrp="1"/>
          </p:cNvSpPr>
          <p:nvPr>
            <p:ph type="subTitle" idx="1"/>
            <p:custDataLst>
              <p:tags r:id="rId2"/>
            </p:custDataLst>
          </p:nvPr>
        </p:nvSpPr>
        <p:spPr/>
        <p:txBody>
          <a:bodyPr>
            <a:normAutofit/>
          </a:bodyPr>
          <a:lstStyle/>
          <a:p>
            <a:r>
              <a:rPr lang="en-US" dirty="0"/>
              <a:t>SWE 4211</a:t>
            </a:r>
          </a:p>
        </p:txBody>
      </p:sp>
      <p:pic>
        <p:nvPicPr>
          <p:cNvPr id="4" name="Picture 4">
            <a:extLst>
              <a:ext uri="{FF2B5EF4-FFF2-40B4-BE49-F238E27FC236}">
                <a16:creationId xmlns:a16="http://schemas.microsoft.com/office/drawing/2014/main" id="{FBD2964F-C286-A3AE-AA72-3DFF57A209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09550"/>
            <a:ext cx="13716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B37F4-CDEE-646E-5A8F-369E3E679823}"/>
              </a:ext>
            </a:extLst>
          </p:cNvPr>
          <p:cNvSpPr>
            <a:spLocks noGrp="1"/>
          </p:cNvSpPr>
          <p:nvPr>
            <p:ph type="title"/>
            <p:custDataLst>
              <p:tags r:id="rId1"/>
            </p:custDataLst>
          </p:nvPr>
        </p:nvSpPr>
        <p:spPr/>
        <p:txBody>
          <a:bodyPr/>
          <a:lstStyle/>
          <a:p>
            <a:pPr defTabSz="684086" fontAlgn="auto">
              <a:spcAft>
                <a:spcPts val="0"/>
              </a:spcAft>
              <a:defRPr/>
            </a:pPr>
            <a:r>
              <a:rPr lang="en-US" sz="4040" dirty="0"/>
              <a:t>Objectives</a:t>
            </a:r>
          </a:p>
        </p:txBody>
      </p:sp>
      <p:sp>
        <p:nvSpPr>
          <p:cNvPr id="4" name="Content Placeholder 3">
            <a:extLst>
              <a:ext uri="{FF2B5EF4-FFF2-40B4-BE49-F238E27FC236}">
                <a16:creationId xmlns:a16="http://schemas.microsoft.com/office/drawing/2014/main" id="{9536C5D3-A453-46DF-2CE7-8EAE24DBC0CA}"/>
              </a:ext>
            </a:extLst>
          </p:cNvPr>
          <p:cNvSpPr>
            <a:spLocks noGrp="1"/>
          </p:cNvSpPr>
          <p:nvPr>
            <p:ph idx="1"/>
            <p:custDataLst>
              <p:tags r:id="rId2"/>
            </p:custDataLst>
          </p:nvPr>
        </p:nvSpPr>
        <p:spPr/>
        <p:txBody>
          <a:bodyPr/>
          <a:lstStyle/>
          <a:p>
            <a:pPr marL="0" indent="0" defTabSz="684086" fontAlgn="auto">
              <a:spcBef>
                <a:spcPts val="749"/>
              </a:spcBef>
              <a:spcAft>
                <a:spcPts val="0"/>
              </a:spcAft>
              <a:buNone/>
              <a:defRPr/>
            </a:pPr>
            <a:r>
              <a:rPr lang="en-US" sz="1496" dirty="0"/>
              <a:t>Core issue: how to transfer data over networks</a:t>
            </a:r>
          </a:p>
          <a:p>
            <a:pPr defTabSz="684086" fontAlgn="auto">
              <a:spcBef>
                <a:spcPts val="749"/>
              </a:spcBef>
              <a:spcAft>
                <a:spcPts val="0"/>
              </a:spcAft>
              <a:defRPr/>
            </a:pPr>
            <a:r>
              <a:rPr lang="en-US" sz="1496" dirty="0"/>
              <a:t>Will use this in Lab 5</a:t>
            </a:r>
          </a:p>
          <a:p>
            <a:pPr marL="0" indent="0" defTabSz="684086" fontAlgn="auto">
              <a:spcBef>
                <a:spcPts val="749"/>
              </a:spcBef>
              <a:spcAft>
                <a:spcPts val="0"/>
              </a:spcAft>
              <a:buNone/>
              <a:defRPr/>
            </a:pPr>
            <a:endParaRPr lang="en-US" sz="1496" dirty="0"/>
          </a:p>
          <a:p>
            <a:pPr marL="0" indent="0" defTabSz="684086" fontAlgn="auto">
              <a:spcBef>
                <a:spcPts val="749"/>
              </a:spcBef>
              <a:spcAft>
                <a:spcPts val="0"/>
              </a:spcAft>
              <a:buNone/>
              <a:defRPr/>
            </a:pPr>
            <a:r>
              <a:rPr lang="en-US" sz="1496" dirty="0"/>
              <a:t>Detail:</a:t>
            </a:r>
          </a:p>
          <a:p>
            <a:pPr marL="171022" indent="-171022" defTabSz="684086" fontAlgn="auto">
              <a:spcBef>
                <a:spcPts val="749"/>
              </a:spcBef>
              <a:spcAft>
                <a:spcPts val="0"/>
              </a:spcAft>
              <a:defRPr/>
            </a:pPr>
            <a:r>
              <a:rPr lang="en-US" sz="1496" dirty="0"/>
              <a:t>Representing numeric data: big vs. little endian</a:t>
            </a:r>
          </a:p>
          <a:p>
            <a:pPr marL="171022" indent="-171022" defTabSz="684086" fontAlgn="auto">
              <a:spcBef>
                <a:spcPts val="749"/>
              </a:spcBef>
              <a:spcAft>
                <a:spcPts val="0"/>
              </a:spcAft>
              <a:defRPr/>
            </a:pPr>
            <a:r>
              <a:rPr lang="en-US" sz="1496" dirty="0"/>
              <a:t>UDP vs. TCP Sockets</a:t>
            </a:r>
          </a:p>
          <a:p>
            <a:pPr marL="171022" indent="-171022" defTabSz="684086" fontAlgn="auto">
              <a:spcBef>
                <a:spcPts val="749"/>
              </a:spcBef>
              <a:spcAft>
                <a:spcPts val="0"/>
              </a:spcAft>
              <a:defRPr/>
            </a:pPr>
            <a:r>
              <a:rPr lang="en-US" sz="1496" dirty="0"/>
              <a:t>Pointer types and buffers</a:t>
            </a:r>
          </a:p>
          <a:p>
            <a:pPr marL="171022" indent="-171022" defTabSz="684086" fontAlgn="auto">
              <a:spcBef>
                <a:spcPts val="749"/>
              </a:spcBef>
              <a:spcAft>
                <a:spcPts val="0"/>
              </a:spcAft>
              <a:defRPr/>
            </a:pPr>
            <a:r>
              <a:rPr lang="en-US" sz="1496" dirty="0">
                <a:latin typeface="Consolas" panose="020B0609020204030204" pitchFamily="49" charset="0"/>
                <a:cs typeface="Consolas" panose="020B0609020204030204" pitchFamily="49" charset="0"/>
              </a:rPr>
              <a:t>chroot</a:t>
            </a:r>
          </a:p>
          <a:p>
            <a:pPr marL="171022" indent="-171022" defTabSz="684086" fontAlgn="auto">
              <a:spcBef>
                <a:spcPts val="749"/>
              </a:spcBef>
              <a:spcAft>
                <a:spcPts val="0"/>
              </a:spcAft>
              <a:defRPr/>
            </a:pPr>
            <a:r>
              <a:rPr lang="en-US" sz="1496" dirty="0"/>
              <a:t>Casting data types</a:t>
            </a:r>
          </a:p>
          <a:p>
            <a:pPr marL="171022" indent="-171022" defTabSz="684086" fontAlgn="auto">
              <a:spcBef>
                <a:spcPts val="749"/>
              </a:spcBef>
              <a:spcAft>
                <a:spcPts val="0"/>
              </a:spcAft>
              <a:defRPr/>
            </a:pPr>
            <a:r>
              <a:rPr lang="en-US" sz="1496" dirty="0"/>
              <a:t>Construct code which uses a TCP client-Server structure</a:t>
            </a:r>
          </a:p>
          <a:p>
            <a:pPr marL="171022" indent="-171022" defTabSz="684086" fontAlgn="auto">
              <a:spcBef>
                <a:spcPts val="749"/>
              </a:spcBef>
              <a:spcAft>
                <a:spcPts val="0"/>
              </a:spcAft>
              <a:defRPr/>
            </a:pPr>
            <a:endParaRPr lang="en-US" sz="1496" dirty="0"/>
          </a:p>
          <a:p>
            <a:pPr marL="171022" indent="-171022" defTabSz="684086" fontAlgn="auto">
              <a:spcBef>
                <a:spcPts val="749"/>
              </a:spcBef>
              <a:spcAft>
                <a:spcPts val="0"/>
              </a:spcAft>
              <a:defRPr/>
            </a:pPr>
            <a:endParaRPr lang="en-US" sz="1496"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3B08AEE9-755E-FFFA-02C9-6FB7EE5E6153}"/>
              </a:ext>
            </a:extLst>
          </p:cNvPr>
          <p:cNvSpPr>
            <a:spLocks noGrp="1"/>
          </p:cNvSpPr>
          <p:nvPr>
            <p:ph type="title" idx="4294967295"/>
            <p:custDataLst>
              <p:tags r:id="rId1"/>
            </p:custDataLst>
          </p:nvPr>
        </p:nvSpPr>
        <p:spPr>
          <a:xfrm>
            <a:off x="0" y="146050"/>
            <a:ext cx="1752600" cy="852488"/>
          </a:xfrm>
        </p:spPr>
        <p:txBody>
          <a:bodyPr>
            <a:normAutofit fontScale="90000"/>
          </a:bodyPr>
          <a:lstStyle/>
          <a:p>
            <a:pPr defTabSz="684086" fontAlgn="auto">
              <a:spcAft>
                <a:spcPts val="0"/>
              </a:spcAft>
              <a:defRPr/>
            </a:pPr>
            <a:r>
              <a:rPr lang="en-US" altLang="en-US" sz="2800" dirty="0"/>
              <a:t>In the beginning</a:t>
            </a:r>
          </a:p>
        </p:txBody>
      </p:sp>
      <p:pic>
        <p:nvPicPr>
          <p:cNvPr id="10243" name="Picture 2">
            <a:extLst>
              <a:ext uri="{FF2B5EF4-FFF2-40B4-BE49-F238E27FC236}">
                <a16:creationId xmlns:a16="http://schemas.microsoft.com/office/drawing/2014/main" id="{83D01415-B070-7F7E-FD1A-DA4307BB0C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1829" y="404554"/>
            <a:ext cx="6858000" cy="4516163"/>
          </a:xfrm>
          <a:prstGeom prst="rect">
            <a:avLst/>
          </a:prstGeom>
          <a:solidFill>
            <a:schemeClr val="accent1">
              <a:lumMod val="75000"/>
            </a:schemeClr>
          </a:solidFill>
          <a:ln>
            <a:noFill/>
          </a:ln>
        </p:spPr>
      </p:pic>
      <p:sp>
        <p:nvSpPr>
          <p:cNvPr id="2" name="TextBox 1">
            <a:extLst>
              <a:ext uri="{FF2B5EF4-FFF2-40B4-BE49-F238E27FC236}">
                <a16:creationId xmlns:a16="http://schemas.microsoft.com/office/drawing/2014/main" id="{3EEB659E-4264-A8E5-BFBF-6726DE513217}"/>
              </a:ext>
            </a:extLst>
          </p:cNvPr>
          <p:cNvSpPr txBox="1"/>
          <p:nvPr/>
        </p:nvSpPr>
        <p:spPr>
          <a:xfrm>
            <a:off x="-9950" y="2142113"/>
            <a:ext cx="2219750" cy="2462213"/>
          </a:xfrm>
          <a:prstGeom prst="rect">
            <a:avLst/>
          </a:prstGeom>
          <a:noFill/>
        </p:spPr>
        <p:txBody>
          <a:bodyPr wrap="square" rtlCol="0">
            <a:spAutoFit/>
          </a:bodyPr>
          <a:lstStyle/>
          <a:p>
            <a:pPr marL="169863" indent="-169863">
              <a:buFont typeface="Arial" panose="020B0604020202020204" pitchFamily="34" charset="0"/>
              <a:buChar char="•"/>
            </a:pPr>
            <a:r>
              <a:rPr lang="en-US" sz="1400" dirty="0"/>
              <a:t>Intel 4004</a:t>
            </a:r>
          </a:p>
          <a:p>
            <a:pPr marL="511175" lvl="2" indent="-169863">
              <a:buFont typeface="Arial" panose="020B0604020202020204" pitchFamily="34" charset="0"/>
              <a:buChar char="•"/>
            </a:pPr>
            <a:r>
              <a:rPr lang="en-US" sz="1400" dirty="0"/>
              <a:t>First Intel CPU</a:t>
            </a:r>
          </a:p>
          <a:p>
            <a:pPr marL="511175" lvl="1" indent="-169863">
              <a:buFont typeface="Arial" panose="020B0604020202020204" pitchFamily="34" charset="0"/>
              <a:buChar char="•"/>
            </a:pPr>
            <a:r>
              <a:rPr lang="en-US" sz="1400" dirty="0"/>
              <a:t>1971, $60</a:t>
            </a:r>
          </a:p>
          <a:p>
            <a:pPr marL="511175" lvl="2" indent="-169863">
              <a:buFont typeface="Arial" panose="020B0604020202020204" pitchFamily="34" charset="0"/>
              <a:buChar char="•"/>
            </a:pPr>
            <a:r>
              <a:rPr lang="en-US" sz="1400" dirty="0"/>
              <a:t>~$500 today</a:t>
            </a:r>
          </a:p>
          <a:p>
            <a:pPr marL="511175" lvl="2" indent="-169863">
              <a:buFont typeface="Arial" panose="020B0604020202020204" pitchFamily="34" charset="0"/>
              <a:buChar char="•"/>
            </a:pPr>
            <a:r>
              <a:rPr lang="en-US" sz="1400" dirty="0"/>
              <a:t>Initial goal: develop a calculator</a:t>
            </a:r>
          </a:p>
          <a:p>
            <a:pPr marL="169863" indent="-169863">
              <a:buFont typeface="Arial" panose="020B0604020202020204" pitchFamily="34" charset="0"/>
              <a:buChar char="•"/>
            </a:pPr>
            <a:r>
              <a:rPr lang="en-US" sz="1400" dirty="0"/>
              <a:t>4-bit processor</a:t>
            </a:r>
          </a:p>
          <a:p>
            <a:pPr marL="511175" lvl="2" indent="-169863">
              <a:buFont typeface="Arial" panose="020B0604020202020204" pitchFamily="34" charset="0"/>
              <a:buChar char="•"/>
            </a:pPr>
            <a:r>
              <a:rPr lang="en-US" sz="1400" dirty="0"/>
              <a:t>17 4-bit registers</a:t>
            </a:r>
          </a:p>
          <a:p>
            <a:pPr marL="511175" lvl="1" indent="-169863">
              <a:buFont typeface="Arial" panose="020B0604020202020204" pitchFamily="34" charset="0"/>
              <a:buChar char="•"/>
            </a:pPr>
            <a:r>
              <a:rPr lang="en-US" sz="1400" dirty="0"/>
              <a:t>RAM: 640 bytes</a:t>
            </a:r>
          </a:p>
          <a:p>
            <a:pPr marL="53975" indent="-169863">
              <a:buFont typeface="Arial" panose="020B0604020202020204" pitchFamily="34" charset="0"/>
              <a:buChar char="•"/>
            </a:pPr>
            <a:r>
              <a:rPr lang="en-US" sz="1400" dirty="0">
                <a:hlinkClick r:id="rId5"/>
              </a:rPr>
              <a:t>Wikipedia</a:t>
            </a:r>
            <a:r>
              <a:rPr lang="en-US" sz="1400" dirty="0"/>
              <a:t> article</a:t>
            </a:r>
          </a:p>
          <a:p>
            <a:pPr marL="53975" indent="-169863">
              <a:buFont typeface="Arial" panose="020B0604020202020204" pitchFamily="34" charset="0"/>
              <a:buChar char="•"/>
            </a:pPr>
            <a:endParaRPr lang="en-US" sz="1400" dirty="0"/>
          </a:p>
        </p:txBody>
      </p:sp>
      <p:pic>
        <p:nvPicPr>
          <p:cNvPr id="3" name="Picture 2">
            <a:extLst>
              <a:ext uri="{FF2B5EF4-FFF2-40B4-BE49-F238E27FC236}">
                <a16:creationId xmlns:a16="http://schemas.microsoft.com/office/drawing/2014/main" id="{506FF32A-EBA0-2D30-48DA-8910D295FE20}"/>
              </a:ext>
            </a:extLst>
          </p:cNvPr>
          <p:cNvPicPr>
            <a:picLocks noChangeAspect="1"/>
          </p:cNvPicPr>
          <p:nvPr/>
        </p:nvPicPr>
        <p:blipFill>
          <a:blip r:embed="rId6"/>
          <a:stretch>
            <a:fillRect/>
          </a:stretch>
        </p:blipFill>
        <p:spPr>
          <a:xfrm>
            <a:off x="357911" y="1123950"/>
            <a:ext cx="1066800" cy="712622"/>
          </a:xfrm>
          <a:prstGeom prst="rect">
            <a:avLst/>
          </a:prstGeom>
        </p:spPr>
      </p:pic>
      <p:pic>
        <p:nvPicPr>
          <p:cNvPr id="4" name="Picture 3">
            <a:extLst>
              <a:ext uri="{FF2B5EF4-FFF2-40B4-BE49-F238E27FC236}">
                <a16:creationId xmlns:a16="http://schemas.microsoft.com/office/drawing/2014/main" id="{DE64D3EF-C09E-900C-ABF3-90B0E3F4C0DD}"/>
              </a:ext>
            </a:extLst>
          </p:cNvPr>
          <p:cNvPicPr>
            <a:picLocks noChangeAspect="1"/>
          </p:cNvPicPr>
          <p:nvPr/>
        </p:nvPicPr>
        <p:blipFill>
          <a:blip r:embed="rId7"/>
          <a:stretch>
            <a:fillRect/>
          </a:stretch>
        </p:blipFill>
        <p:spPr>
          <a:xfrm>
            <a:off x="7335366" y="69671"/>
            <a:ext cx="1745497" cy="1054279"/>
          </a:xfrm>
          <a:prstGeom prst="rect">
            <a:avLst/>
          </a:prstGeom>
          <a:solidFill>
            <a:schemeClr val="accent4">
              <a:lumMod val="60000"/>
              <a:lumOff val="40000"/>
            </a:schemeClr>
          </a:solid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875C7-AE7E-AF7F-4BB5-16AFFFCD75F1}"/>
            </a:ext>
          </a:extLst>
        </p:cNvPr>
        <p:cNvGrpSpPr/>
        <p:nvPr/>
      </p:nvGrpSpPr>
      <p:grpSpPr>
        <a:xfrm>
          <a:off x="0" y="0"/>
          <a:ext cx="0" cy="0"/>
          <a:chOff x="0" y="0"/>
          <a:chExt cx="0" cy="0"/>
        </a:xfrm>
      </p:grpSpPr>
      <p:sp>
        <p:nvSpPr>
          <p:cNvPr id="12290" name="Title 1">
            <a:extLst>
              <a:ext uri="{FF2B5EF4-FFF2-40B4-BE49-F238E27FC236}">
                <a16:creationId xmlns:a16="http://schemas.microsoft.com/office/drawing/2014/main" id="{B4D45362-5DE5-5202-5B93-944A9CD5CE66}"/>
              </a:ext>
            </a:extLst>
          </p:cNvPr>
          <p:cNvSpPr>
            <a:spLocks noGrp="1"/>
          </p:cNvSpPr>
          <p:nvPr>
            <p:ph type="title"/>
            <p:custDataLst>
              <p:tags r:id="rId1"/>
            </p:custDataLst>
          </p:nvPr>
        </p:nvSpPr>
        <p:spPr/>
        <p:txBody>
          <a:bodyPr>
            <a:normAutofit/>
          </a:bodyPr>
          <a:lstStyle/>
          <a:p>
            <a:pPr defTabSz="684086" fontAlgn="auto">
              <a:spcAft>
                <a:spcPts val="0"/>
              </a:spcAft>
              <a:defRPr/>
            </a:pPr>
            <a:r>
              <a:rPr lang="en-US" altLang="en-US" sz="4040" dirty="0"/>
              <a:t>Big Endian </a:t>
            </a:r>
            <a:r>
              <a:rPr lang="en-US" altLang="en-US" sz="4040" i="1" dirty="0"/>
              <a:t>vs.</a:t>
            </a:r>
            <a:r>
              <a:rPr lang="en-US" altLang="en-US" sz="4040" dirty="0"/>
              <a:t> Little Endian</a:t>
            </a:r>
          </a:p>
        </p:txBody>
      </p:sp>
      <p:sp>
        <p:nvSpPr>
          <p:cNvPr id="12291" name="Content Placeholder 2">
            <a:extLst>
              <a:ext uri="{FF2B5EF4-FFF2-40B4-BE49-F238E27FC236}">
                <a16:creationId xmlns:a16="http://schemas.microsoft.com/office/drawing/2014/main" id="{B7DEB450-BFE7-3FD9-A7CF-5BDEE2DD7688}"/>
              </a:ext>
            </a:extLst>
          </p:cNvPr>
          <p:cNvSpPr>
            <a:spLocks noGrp="1"/>
          </p:cNvSpPr>
          <p:nvPr>
            <p:ph idx="1"/>
            <p:custDataLst>
              <p:tags r:id="rId2"/>
            </p:custDataLst>
          </p:nvPr>
        </p:nvSpPr>
        <p:spPr>
          <a:xfrm>
            <a:off x="840000" y="1369218"/>
            <a:ext cx="4875000" cy="3564731"/>
          </a:xfrm>
        </p:spPr>
        <p:txBody>
          <a:bodyPr>
            <a:normAutofit/>
          </a:bodyPr>
          <a:lstStyle/>
          <a:p>
            <a:r>
              <a:rPr lang="en-US" sz="1600" b="1" dirty="0"/>
              <a:t>Little Endian</a:t>
            </a:r>
          </a:p>
          <a:p>
            <a:pPr lvl="1"/>
            <a:r>
              <a:rPr lang="en-US" sz="1400" dirty="0"/>
              <a:t>low-order byte at the lowest address/</a:t>
            </a:r>
          </a:p>
          <a:p>
            <a:pPr marL="342900" lvl="1" indent="0">
              <a:buNone/>
            </a:pPr>
            <a:r>
              <a:rPr lang="en-US" sz="1400" dirty="0"/>
              <a:t>     high-order byte at the highest</a:t>
            </a:r>
          </a:p>
          <a:p>
            <a:pPr lvl="1"/>
            <a:r>
              <a:rPr lang="en-US" sz="1400" dirty="0"/>
              <a:t>“the little end comes first</a:t>
            </a:r>
            <a:r>
              <a:rPr lang="en-US" sz="1400"/>
              <a:t>” – the </a:t>
            </a:r>
            <a:r>
              <a:rPr lang="en-US" sz="1400" dirty="0"/>
              <a:t>source of the name</a:t>
            </a:r>
          </a:p>
          <a:p>
            <a:pPr lvl="1"/>
            <a:r>
              <a:rPr lang="en-US" sz="1400" dirty="0"/>
              <a:t>32-bit value (</a:t>
            </a:r>
            <a:r>
              <a:rPr lang="en-US" sz="1400" dirty="0" err="1"/>
              <a:t>eg</a:t>
            </a:r>
            <a:r>
              <a:rPr lang="en-US" sz="1400" dirty="0"/>
              <a:t>, </a:t>
            </a:r>
            <a:r>
              <a:rPr lang="en-US" sz="1400" dirty="0">
                <a:latin typeface="Consolas" panose="020B0609020204030204" pitchFamily="49" charset="0"/>
                <a:cs typeface="Consolas" panose="020B0609020204030204" pitchFamily="49" charset="0"/>
              </a:rPr>
              <a:t>int</a:t>
            </a:r>
            <a:r>
              <a:rPr lang="en-US" sz="1400" dirty="0"/>
              <a:t>): stored as +0 Byte0, +1 Byte1, +2 Byte2, +3 Byte3</a:t>
            </a:r>
          </a:p>
          <a:p>
            <a:pPr lvl="1"/>
            <a:r>
              <a:rPr lang="en-US" sz="1400" dirty="0"/>
              <a:t>Used by Intel processors (PCs)</a:t>
            </a:r>
          </a:p>
          <a:p>
            <a:r>
              <a:rPr lang="en-US" sz="1600" b="1" dirty="0"/>
              <a:t>Big Endian</a:t>
            </a:r>
          </a:p>
          <a:p>
            <a:pPr lvl="1"/>
            <a:r>
              <a:rPr lang="en-US" sz="1400" dirty="0"/>
              <a:t>high-order byte at the lowest address</a:t>
            </a:r>
          </a:p>
          <a:p>
            <a:pPr lvl="1"/>
            <a:r>
              <a:rPr lang="en-US" sz="1400" dirty="0"/>
              <a:t>the big end comes first</a:t>
            </a:r>
          </a:p>
          <a:p>
            <a:pPr lvl="1"/>
            <a:r>
              <a:rPr lang="en-US" sz="1400" dirty="0"/>
              <a:t>The same LongInt is stored as +0 Byte3, +1 Byte2, +2 Byte1, +3 Byte0</a:t>
            </a:r>
          </a:p>
          <a:p>
            <a:pPr lvl="1"/>
            <a:r>
              <a:rPr lang="en-US" sz="1400" dirty="0"/>
              <a:t>Used by Motorola processors (Macs)</a:t>
            </a:r>
          </a:p>
        </p:txBody>
      </p:sp>
      <p:pic>
        <p:nvPicPr>
          <p:cNvPr id="12292" name="Picture 2">
            <a:extLst>
              <a:ext uri="{FF2B5EF4-FFF2-40B4-BE49-F238E27FC236}">
                <a16:creationId xmlns:a16="http://schemas.microsoft.com/office/drawing/2014/main" id="{BF777412-E787-CA87-98FA-EBE3F60D79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3138628"/>
            <a:ext cx="3286739"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EBBDDE6-B4E3-5344-B31F-8845B843F717}"/>
              </a:ext>
            </a:extLst>
          </p:cNvPr>
          <p:cNvSpPr txBox="1"/>
          <p:nvPr/>
        </p:nvSpPr>
        <p:spPr>
          <a:xfrm>
            <a:off x="5771827" y="1418146"/>
            <a:ext cx="3179064" cy="954107"/>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r>
              <a:rPr lang="en-US" sz="1400" i="1" dirty="0"/>
              <a:t>Gulliver’s Travels</a:t>
            </a:r>
            <a:r>
              <a:rPr lang="en-US" sz="1400" dirty="0"/>
              <a:t>: two groups at war</a:t>
            </a:r>
          </a:p>
          <a:p>
            <a:pPr marL="285750" indent="-285750">
              <a:buFont typeface="Arial" panose="020B0604020202020204" pitchFamily="34" charset="0"/>
              <a:buChar char="•"/>
            </a:pPr>
            <a:r>
              <a:rPr lang="en-US" sz="1400" dirty="0"/>
              <a:t>Group 1 breaks their boiled eggs at the little end</a:t>
            </a:r>
          </a:p>
          <a:p>
            <a:pPr marL="285750" indent="-285750">
              <a:buFont typeface="Arial" panose="020B0604020202020204" pitchFamily="34" charset="0"/>
              <a:buChar char="•"/>
            </a:pPr>
            <a:r>
              <a:rPr lang="en-US" sz="1400" dirty="0"/>
              <a:t>Group 2 breaks them at the big end</a:t>
            </a:r>
          </a:p>
        </p:txBody>
      </p:sp>
      <p:sp>
        <p:nvSpPr>
          <p:cNvPr id="3" name="Right Arrow 2">
            <a:extLst>
              <a:ext uri="{FF2B5EF4-FFF2-40B4-BE49-F238E27FC236}">
                <a16:creationId xmlns:a16="http://schemas.microsoft.com/office/drawing/2014/main" id="{0122560C-FB4D-3D79-9D8E-894E011E7000}"/>
              </a:ext>
            </a:extLst>
          </p:cNvPr>
          <p:cNvSpPr/>
          <p:nvPr/>
        </p:nvSpPr>
        <p:spPr>
          <a:xfrm rot="5400000">
            <a:off x="6790986" y="3976864"/>
            <a:ext cx="829964" cy="310781"/>
          </a:xfrm>
          <a:prstGeom prst="rightArrow">
            <a:avLst/>
          </a:prstGeom>
          <a:noFill/>
          <a:ln w="38100">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gn="ctr"/>
            <a:r>
              <a:rPr lang="en-US" sz="1100" dirty="0">
                <a:solidFill>
                  <a:schemeClr val="accent4">
                    <a:lumMod val="50000"/>
                  </a:schemeClr>
                </a:solidFill>
              </a:rPr>
              <a:t>address</a:t>
            </a:r>
            <a:endParaRPr lang="en-US" dirty="0">
              <a:solidFill>
                <a:schemeClr val="accent4">
                  <a:lumMod val="50000"/>
                </a:schemeClr>
              </a:solidFill>
            </a:endParaRPr>
          </a:p>
        </p:txBody>
      </p:sp>
    </p:spTree>
    <p:extLst>
      <p:ext uri="{BB962C8B-B14F-4D97-AF65-F5344CB8AC3E}">
        <p14:creationId xmlns:p14="http://schemas.microsoft.com/office/powerpoint/2010/main" val="3698234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91">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291">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291">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291">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291">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29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F5206-9421-32DF-7A16-19E308DB7576}"/>
            </a:ext>
          </a:extLst>
        </p:cNvPr>
        <p:cNvGrpSpPr/>
        <p:nvPr/>
      </p:nvGrpSpPr>
      <p:grpSpPr>
        <a:xfrm>
          <a:off x="0" y="0"/>
          <a:ext cx="0" cy="0"/>
          <a:chOff x="0" y="0"/>
          <a:chExt cx="0" cy="0"/>
        </a:xfrm>
      </p:grpSpPr>
      <p:sp>
        <p:nvSpPr>
          <p:cNvPr id="12290" name="Title 1">
            <a:extLst>
              <a:ext uri="{FF2B5EF4-FFF2-40B4-BE49-F238E27FC236}">
                <a16:creationId xmlns:a16="http://schemas.microsoft.com/office/drawing/2014/main" id="{7D84CB1E-4A62-A87B-46AC-6B612E6A502C}"/>
              </a:ext>
            </a:extLst>
          </p:cNvPr>
          <p:cNvSpPr>
            <a:spLocks noGrp="1"/>
          </p:cNvSpPr>
          <p:nvPr>
            <p:ph type="title"/>
            <p:custDataLst>
              <p:tags r:id="rId1"/>
            </p:custDataLst>
          </p:nvPr>
        </p:nvSpPr>
        <p:spPr/>
        <p:txBody>
          <a:bodyPr>
            <a:normAutofit/>
          </a:bodyPr>
          <a:lstStyle/>
          <a:p>
            <a:pPr defTabSz="684086" fontAlgn="auto">
              <a:spcAft>
                <a:spcPts val="0"/>
              </a:spcAft>
              <a:defRPr/>
            </a:pPr>
            <a:r>
              <a:rPr lang="en-US" altLang="en-US" sz="4040" dirty="0"/>
              <a:t>Big Endian </a:t>
            </a:r>
            <a:r>
              <a:rPr lang="en-US" altLang="en-US" sz="4040" i="1" dirty="0"/>
              <a:t>vs.</a:t>
            </a:r>
            <a:r>
              <a:rPr lang="en-US" altLang="en-US" sz="4040" dirty="0"/>
              <a:t> Little Endian</a:t>
            </a:r>
          </a:p>
        </p:txBody>
      </p:sp>
      <p:sp>
        <p:nvSpPr>
          <p:cNvPr id="12291" name="Content Placeholder 2">
            <a:extLst>
              <a:ext uri="{FF2B5EF4-FFF2-40B4-BE49-F238E27FC236}">
                <a16:creationId xmlns:a16="http://schemas.microsoft.com/office/drawing/2014/main" id="{58D8F9DD-D172-A519-5DC1-4AFBDA0633AC}"/>
              </a:ext>
            </a:extLst>
          </p:cNvPr>
          <p:cNvSpPr>
            <a:spLocks noGrp="1"/>
          </p:cNvSpPr>
          <p:nvPr>
            <p:ph idx="1"/>
            <p:custDataLst>
              <p:tags r:id="rId2"/>
            </p:custDataLst>
          </p:nvPr>
        </p:nvSpPr>
        <p:spPr>
          <a:xfrm>
            <a:off x="840000" y="1369218"/>
            <a:ext cx="4875000" cy="3774282"/>
          </a:xfrm>
        </p:spPr>
        <p:txBody>
          <a:bodyPr>
            <a:normAutofit/>
          </a:bodyPr>
          <a:lstStyle/>
          <a:p>
            <a:r>
              <a:rPr lang="en-US" sz="1800" dirty="0"/>
              <a:t>Little Endian:</a:t>
            </a:r>
          </a:p>
          <a:p>
            <a:pPr lvl="1"/>
            <a:r>
              <a:rPr lang="en-US" sz="1600" dirty="0"/>
              <a:t>Loading data from memory into register works the same for all register sizes (1-byte, 2-byte, 4-byte, etc.)</a:t>
            </a:r>
          </a:p>
          <a:p>
            <a:pPr lvl="2"/>
            <a:r>
              <a:rPr lang="en-US" sz="1400" dirty="0"/>
              <a:t>Always load lowest-order byte first</a:t>
            </a:r>
          </a:p>
          <a:p>
            <a:pPr lvl="1"/>
            <a:r>
              <a:rPr lang="en-US" sz="1600" dirty="0"/>
              <a:t>Offset = byte number, making </a:t>
            </a:r>
            <a:r>
              <a:rPr lang="en-US" sz="1600" dirty="0" err="1"/>
              <a:t>multple</a:t>
            </a:r>
            <a:r>
              <a:rPr lang="en-US" sz="1600" dirty="0"/>
              <a:t>-precision math simpler to implement</a:t>
            </a:r>
          </a:p>
          <a:p>
            <a:r>
              <a:rPr lang="en-US" sz="2000" dirty="0"/>
              <a:t>Big Endian</a:t>
            </a:r>
          </a:p>
          <a:p>
            <a:pPr lvl="1"/>
            <a:r>
              <a:rPr lang="en-US" sz="1600" dirty="0"/>
              <a:t>Sign always at offset 0, regardless of length</a:t>
            </a:r>
          </a:p>
          <a:p>
            <a:pPr lvl="1"/>
            <a:r>
              <a:rPr lang="en-US" sz="1600" dirty="0"/>
              <a:t>Efficient for binary-to-decimal routines since bytes stored in printed order</a:t>
            </a:r>
          </a:p>
          <a:p>
            <a:r>
              <a:rPr lang="en-US" sz="2000" dirty="0"/>
              <a:t>Note order of bits in byte same for all</a:t>
            </a:r>
            <a:endParaRPr lang="en-US" dirty="0"/>
          </a:p>
        </p:txBody>
      </p:sp>
      <p:pic>
        <p:nvPicPr>
          <p:cNvPr id="12292" name="Picture 2">
            <a:extLst>
              <a:ext uri="{FF2B5EF4-FFF2-40B4-BE49-F238E27FC236}">
                <a16:creationId xmlns:a16="http://schemas.microsoft.com/office/drawing/2014/main" id="{27C7CE46-E046-8A38-BA07-740F2BCF7E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3138628"/>
            <a:ext cx="3286739"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A57317A-E708-5956-0C0D-899153C330C7}"/>
              </a:ext>
            </a:extLst>
          </p:cNvPr>
          <p:cNvSpPr txBox="1"/>
          <p:nvPr/>
        </p:nvSpPr>
        <p:spPr>
          <a:xfrm>
            <a:off x="6271683" y="1527818"/>
            <a:ext cx="2541080" cy="954107"/>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sz="1400" dirty="0"/>
              <a:t>Traditionally: Mac vs Windows</a:t>
            </a:r>
          </a:p>
          <a:p>
            <a:pPr marL="285750" indent="-285750">
              <a:buFont typeface="Arial" panose="020B0604020202020204" pitchFamily="34" charset="0"/>
              <a:buChar char="•"/>
            </a:pPr>
            <a:r>
              <a:rPr lang="en-US" sz="1400" dirty="0"/>
              <a:t>Macs originally big-endian</a:t>
            </a:r>
          </a:p>
          <a:p>
            <a:pPr marL="285750" indent="-285750">
              <a:buFont typeface="Arial" panose="020B0604020202020204" pitchFamily="34" charset="0"/>
              <a:buChar char="•"/>
            </a:pPr>
            <a:r>
              <a:rPr lang="en-US" sz="1400" dirty="0"/>
              <a:t>Apple silicon: little-endian...</a:t>
            </a:r>
          </a:p>
          <a:p>
            <a:r>
              <a:rPr lang="en-US" sz="1400" dirty="0"/>
              <a:t>Yawn...</a:t>
            </a:r>
          </a:p>
        </p:txBody>
      </p:sp>
      <p:sp>
        <p:nvSpPr>
          <p:cNvPr id="6" name="Right Arrow 2">
            <a:extLst>
              <a:ext uri="{FF2B5EF4-FFF2-40B4-BE49-F238E27FC236}">
                <a16:creationId xmlns:a16="http://schemas.microsoft.com/office/drawing/2014/main" id="{306DE983-5203-BAE3-D058-7601893BCD31}"/>
              </a:ext>
            </a:extLst>
          </p:cNvPr>
          <p:cNvSpPr/>
          <p:nvPr/>
        </p:nvSpPr>
        <p:spPr>
          <a:xfrm rot="5400000">
            <a:off x="6790986" y="3976864"/>
            <a:ext cx="829964" cy="310781"/>
          </a:xfrm>
          <a:prstGeom prst="rightArrow">
            <a:avLst/>
          </a:prstGeom>
          <a:noFill/>
          <a:ln w="38100">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gn="ctr"/>
            <a:r>
              <a:rPr lang="en-US" sz="1100" dirty="0">
                <a:solidFill>
                  <a:schemeClr val="accent4">
                    <a:lumMod val="50000"/>
                  </a:schemeClr>
                </a:solidFill>
              </a:rPr>
              <a:t>address</a:t>
            </a:r>
            <a:endParaRPr lang="en-US" dirty="0">
              <a:solidFill>
                <a:schemeClr val="accent4">
                  <a:lumMod val="50000"/>
                </a:schemeClr>
              </a:solidFill>
            </a:endParaRPr>
          </a:p>
        </p:txBody>
      </p:sp>
    </p:spTree>
    <p:extLst>
      <p:ext uri="{BB962C8B-B14F-4D97-AF65-F5344CB8AC3E}">
        <p14:creationId xmlns:p14="http://schemas.microsoft.com/office/powerpoint/2010/main" val="2353674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mph" presetSubtype="2" fill="hold" nodeType="clickEffect">
                                  <p:stCondLst>
                                    <p:cond delay="0"/>
                                  </p:stCondLst>
                                  <p:childTnLst>
                                    <p:animClr clrSpc="rgb" dir="cw">
                                      <p:cBhvr>
                                        <p:cTn id="10" dur="1000" fill="hold"/>
                                        <p:tgtEl>
                                          <p:spTgt spid="2"/>
                                        </p:tgtEl>
                                        <p:attrNameLst>
                                          <p:attrName>fillcolor</p:attrName>
                                        </p:attrNameLst>
                                      </p:cBhvr>
                                      <p:to>
                                        <a:srgbClr val="009EBF"/>
                                      </p:to>
                                    </p:animClr>
                                    <p:set>
                                      <p:cBhvr>
                                        <p:cTn id="11" dur="1000" fill="hold"/>
                                        <p:tgtEl>
                                          <p:spTgt spid="2"/>
                                        </p:tgtEl>
                                        <p:attrNameLst>
                                          <p:attrName>fill.type</p:attrName>
                                        </p:attrNameLst>
                                      </p:cBhvr>
                                      <p:to>
                                        <p:strVal val="solid"/>
                                      </p:to>
                                    </p:set>
                                    <p:set>
                                      <p:cBhvr>
                                        <p:cTn id="12" dur="1000" fill="hold"/>
                                        <p:tgtEl>
                                          <p:spTgt spid="2"/>
                                        </p:tgtEl>
                                        <p:attrNameLst>
                                          <p:attrName>fill.on</p:attrName>
                                        </p:attrNameLst>
                                      </p:cBhvr>
                                      <p:to>
                                        <p:strVal val="true"/>
                                      </p:to>
                                    </p:set>
                                  </p:childTnLst>
                                </p:cTn>
                              </p:par>
                              <p:par>
                                <p:cTn id="13" presetID="1" presetClass="entr" presetSubtype="0" fill="hold" nodeType="withEffect">
                                  <p:stCondLst>
                                    <p:cond delay="0"/>
                                  </p:stCondLst>
                                  <p:childTnLst>
                                    <p:set>
                                      <p:cBhvr>
                                        <p:cTn id="14" dur="1" fill="hold">
                                          <p:stCondLst>
                                            <p:cond delay="0"/>
                                          </p:stCondLst>
                                        </p:cTn>
                                        <p:tgtEl>
                                          <p:spTgt spid="12291">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291">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291">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291">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291">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291">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291">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29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8" name="Rectangle 4">
            <a:extLst>
              <a:ext uri="{FF2B5EF4-FFF2-40B4-BE49-F238E27FC236}">
                <a16:creationId xmlns:a16="http://schemas.microsoft.com/office/drawing/2014/main" id="{0B553ACB-517F-A90E-C610-FB9875BE97FB}"/>
              </a:ext>
            </a:extLst>
          </p:cNvPr>
          <p:cNvSpPr>
            <a:spLocks noChangeArrowheads="1"/>
          </p:cNvSpPr>
          <p:nvPr/>
        </p:nvSpPr>
        <p:spPr bwMode="auto">
          <a:xfrm>
            <a:off x="3566160" y="4754880"/>
            <a:ext cx="493776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lnSpc>
                <a:spcPct val="90000"/>
              </a:lnSpc>
              <a:spcBef>
                <a:spcPts val="750"/>
              </a:spcBef>
              <a:buFont typeface="Arial" panose="020B0604020202020204" pitchFamily="34" charset="0"/>
              <a:buChar char="•"/>
              <a:defRPr sz="21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9pPr>
          </a:lstStyle>
          <a:p>
            <a:pPr algn="r">
              <a:buNone/>
            </a:pPr>
            <a:r>
              <a:rPr lang="en-US" sz="1000" i="1" dirty="0">
                <a:solidFill>
                  <a:schemeClr val="tx1">
                    <a:alpha val="65000"/>
                  </a:schemeClr>
                </a:solidFill>
              </a:rPr>
              <a:t>Source: https://chortle.ccsu.edu/AssemblyTutorial/Chapter-15/ass15_3.html</a:t>
            </a:r>
          </a:p>
        </p:txBody>
      </p:sp>
      <p:sp>
        <p:nvSpPr>
          <p:cNvPr id="14339" name="Rectangle 5">
            <a:extLst>
              <a:ext uri="{FF2B5EF4-FFF2-40B4-BE49-F238E27FC236}">
                <a16:creationId xmlns:a16="http://schemas.microsoft.com/office/drawing/2014/main" id="{FB95C5C4-98C8-106C-9EA5-1233AC6EC7CB}"/>
              </a:ext>
            </a:extLst>
          </p:cNvPr>
          <p:cNvSpPr>
            <a:spLocks noChangeArrowheads="1"/>
          </p:cNvSpPr>
          <p:nvPr/>
        </p:nvSpPr>
        <p:spPr bwMode="auto">
          <a:xfrm>
            <a:off x="2438400" y="209550"/>
            <a:ext cx="6172200" cy="4977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9pPr>
          </a:lstStyle>
          <a:p>
            <a:pPr marL="228600" indent="-228600"/>
            <a:r>
              <a:rPr lang="en-US" sz="1800" dirty="0"/>
              <a:t>A load word or store word instruction uses only one memory address</a:t>
            </a:r>
          </a:p>
          <a:p>
            <a:pPr marL="571500" lvl="1" indent="-228600"/>
            <a:r>
              <a:rPr lang="en-US" sz="1600" dirty="0"/>
              <a:t>The lowest address of the four bytes is used for the address of a block of four contiguous bytes</a:t>
            </a:r>
          </a:p>
          <a:p>
            <a:pPr marL="228600" indent="-228600"/>
            <a:r>
              <a:rPr lang="en-US" sz="1800" dirty="0"/>
              <a:t>Two orderings are commonly used to hold a 32-bit pattern in four bytes:</a:t>
            </a:r>
          </a:p>
          <a:p>
            <a:pPr marL="571500" lvl="1" indent="-228600"/>
            <a:r>
              <a:rPr lang="en-US" sz="1600" dirty="0"/>
              <a:t>Big Endian: the most significant byte (the "big end") is placed at the byte with the lowest address; the rest follows in order</a:t>
            </a:r>
          </a:p>
          <a:p>
            <a:pPr marL="571500" lvl="1" indent="-228600"/>
            <a:r>
              <a:rPr lang="en-US" sz="1600" dirty="0"/>
              <a:t>Little Endian: the least significant byte (the "little end") is placed at the byte with the lowest address; the rest follows in order</a:t>
            </a:r>
          </a:p>
          <a:p>
            <a:pPr marL="228600" indent="-228600"/>
            <a:r>
              <a:rPr lang="en-US" sz="1800" dirty="0"/>
              <a:t>"Most significant" is the byte for the largest powers of two (2^31 ... 2^24); "least significant" is the byte for the smallest (2^7 ... 2^0)</a:t>
            </a:r>
          </a:p>
          <a:p>
            <a:pPr marL="228600" indent="-228600"/>
            <a:r>
              <a:rPr lang="en-US" sz="1800" dirty="0"/>
              <a:t>Example: the pattern 0x12345678 stored at address 0x00400000 has most significant byte 0x12 and least significant byte 0x78</a:t>
            </a:r>
          </a:p>
          <a:p>
            <a:pPr marL="228600" indent="-228600"/>
            <a:r>
              <a:rPr lang="en-US" sz="1800" dirty="0"/>
              <a:t>Within a byte the order of the bits is the same for all computers, however the bytes themselves are arranged</a:t>
            </a:r>
          </a:p>
        </p:txBody>
      </p:sp>
      <p:pic>
        <p:nvPicPr>
          <p:cNvPr id="14340" name="Picture 2">
            <a:extLst>
              <a:ext uri="{FF2B5EF4-FFF2-40B4-BE49-F238E27FC236}">
                <a16:creationId xmlns:a16="http://schemas.microsoft.com/office/drawing/2014/main" id="{6633141B-2808-5DC4-9955-7EF17C5A52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160" y="819150"/>
            <a:ext cx="2284952" cy="304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1E2B-622C-C0E8-072B-0995E1E9D5E7}"/>
              </a:ext>
            </a:extLst>
          </p:cNvPr>
          <p:cNvSpPr>
            <a:spLocks noGrp="1"/>
          </p:cNvSpPr>
          <p:nvPr>
            <p:ph type="title"/>
          </p:nvPr>
        </p:nvSpPr>
        <p:spPr/>
        <p:txBody>
          <a:bodyPr/>
          <a:lstStyle/>
          <a:p>
            <a:pPr defTabSz="684086" fontAlgn="auto">
              <a:spcAft>
                <a:spcPts val="0"/>
              </a:spcAft>
              <a:defRPr/>
            </a:pPr>
            <a:r>
              <a:rPr lang="en-US" sz="4040"/>
              <a:t>Endianess</a:t>
            </a:r>
            <a:endParaRPr lang="en-US" sz="4040" dirty="0"/>
          </a:p>
        </p:txBody>
      </p:sp>
      <p:sp>
        <p:nvSpPr>
          <p:cNvPr id="4" name="Content Placeholder 3">
            <a:extLst>
              <a:ext uri="{FF2B5EF4-FFF2-40B4-BE49-F238E27FC236}">
                <a16:creationId xmlns:a16="http://schemas.microsoft.com/office/drawing/2014/main" id="{FF920DF4-E8FD-E837-58A0-7E82A8C46436}"/>
              </a:ext>
            </a:extLst>
          </p:cNvPr>
          <p:cNvSpPr>
            <a:spLocks noGrp="1"/>
          </p:cNvSpPr>
          <p:nvPr>
            <p:ph idx="1"/>
          </p:nvPr>
        </p:nvSpPr>
        <p:spPr>
          <a:xfrm>
            <a:off x="840000" y="1369219"/>
            <a:ext cx="7886700" cy="3728561"/>
          </a:xfrm>
        </p:spPr>
        <p:txBody>
          <a:bodyPr>
            <a:normAutofit/>
          </a:bodyPr>
          <a:lstStyle/>
          <a:p>
            <a:pPr marL="171022" indent="-171022" defTabSz="684086" fontAlgn="auto">
              <a:spcBef>
                <a:spcPts val="749"/>
              </a:spcBef>
              <a:spcAft>
                <a:spcPts val="0"/>
              </a:spcAft>
              <a:defRPr/>
            </a:pPr>
            <a:r>
              <a:rPr lang="en-US" sz="1800" dirty="0"/>
              <a:t>Big-endian </a:t>
            </a:r>
          </a:p>
          <a:p>
            <a:pPr marL="513065" lvl="1" indent="-171022" defTabSz="684086" fontAlgn="auto">
              <a:spcBef>
                <a:spcPts val="374"/>
              </a:spcBef>
              <a:spcAft>
                <a:spcPts val="0"/>
              </a:spcAft>
              <a:defRPr/>
            </a:pPr>
            <a:r>
              <a:rPr lang="en-US" sz="1600" dirty="0"/>
              <a:t>Most common format in data networking</a:t>
            </a:r>
          </a:p>
          <a:p>
            <a:pPr marL="513065" lvl="1" indent="-171022" defTabSz="684086" fontAlgn="auto">
              <a:spcBef>
                <a:spcPts val="374"/>
              </a:spcBef>
              <a:spcAft>
                <a:spcPts val="0"/>
              </a:spcAft>
              <a:defRPr/>
            </a:pPr>
            <a:r>
              <a:rPr lang="en-US" sz="1600" dirty="0"/>
              <a:t>Internet protocol suite, such as IPv4, IPv6, TCP, and UDP</a:t>
            </a:r>
          </a:p>
          <a:p>
            <a:pPr marL="513065" lvl="1" indent="-171022" defTabSz="684086" fontAlgn="auto">
              <a:spcBef>
                <a:spcPts val="374"/>
              </a:spcBef>
              <a:spcAft>
                <a:spcPts val="0"/>
              </a:spcAft>
              <a:defRPr/>
            </a:pPr>
            <a:r>
              <a:rPr lang="en-US" sz="1600" dirty="0"/>
              <a:t>Also referred to as </a:t>
            </a:r>
            <a:r>
              <a:rPr lang="en-US" sz="1600" b="1" i="1" dirty="0">
                <a:solidFill>
                  <a:schemeClr val="accent6"/>
                </a:solidFill>
              </a:rPr>
              <a:t>network byte order</a:t>
            </a:r>
            <a:endParaRPr lang="en-US" sz="1600" dirty="0"/>
          </a:p>
          <a:p>
            <a:pPr marL="171022" indent="-171022" defTabSz="684086" fontAlgn="auto">
              <a:spcBef>
                <a:spcPts val="749"/>
              </a:spcBef>
              <a:spcAft>
                <a:spcPts val="0"/>
              </a:spcAft>
              <a:defRPr/>
            </a:pPr>
            <a:r>
              <a:rPr lang="en-US" sz="1800" dirty="0"/>
              <a:t>Little-endian </a:t>
            </a:r>
          </a:p>
          <a:p>
            <a:pPr marL="513065" lvl="1" indent="-171022" defTabSz="684086" fontAlgn="auto">
              <a:spcBef>
                <a:spcPts val="374"/>
              </a:spcBef>
              <a:spcAft>
                <a:spcPts val="0"/>
              </a:spcAft>
              <a:defRPr/>
            </a:pPr>
            <a:r>
              <a:rPr lang="en-US" sz="1600" dirty="0"/>
              <a:t>Popular for microprocessors, especially Intel</a:t>
            </a:r>
          </a:p>
          <a:p>
            <a:pPr marL="171022" indent="-171022" defTabSz="684086" fontAlgn="auto">
              <a:spcBef>
                <a:spcPts val="749"/>
              </a:spcBef>
              <a:spcAft>
                <a:spcPts val="0"/>
              </a:spcAft>
              <a:defRPr/>
            </a:pPr>
            <a:r>
              <a:rPr lang="en-US" sz="1800" dirty="0"/>
              <a:t>Mixed forms Exist</a:t>
            </a:r>
          </a:p>
          <a:p>
            <a:pPr marL="513065" lvl="1" indent="-171022" defTabSz="684086" fontAlgn="auto">
              <a:spcBef>
                <a:spcPts val="374"/>
              </a:spcBef>
              <a:spcAft>
                <a:spcPts val="0"/>
              </a:spcAft>
              <a:defRPr/>
            </a:pPr>
            <a:r>
              <a:rPr lang="en-US" sz="1600" dirty="0"/>
              <a:t>VAX floating point: byte order was different between 16-bit and 32-bit values</a:t>
            </a:r>
          </a:p>
          <a:p>
            <a:pPr marL="171022" indent="-171022" defTabSz="684086" fontAlgn="auto">
              <a:spcBef>
                <a:spcPts val="749"/>
              </a:spcBef>
              <a:spcAft>
                <a:spcPts val="0"/>
              </a:spcAft>
              <a:defRPr/>
            </a:pPr>
            <a:r>
              <a:rPr lang="en-US" sz="1800" i="1" dirty="0">
                <a:solidFill>
                  <a:schemeClr val="accent6"/>
                </a:solidFill>
              </a:rPr>
              <a:t>Bi-endian</a:t>
            </a:r>
            <a:r>
              <a:rPr lang="en-US" sz="1800" dirty="0"/>
              <a:t> </a:t>
            </a:r>
          </a:p>
          <a:p>
            <a:pPr marL="513065" lvl="1" indent="-171022" defTabSz="684086" fontAlgn="auto">
              <a:spcBef>
                <a:spcPts val="374"/>
              </a:spcBef>
              <a:spcAft>
                <a:spcPts val="0"/>
              </a:spcAft>
              <a:defRPr/>
            </a:pPr>
            <a:r>
              <a:rPr lang="en-US" sz="1600" dirty="0"/>
              <a:t>Processors that operate in either little-endian or big-endian mode</a:t>
            </a:r>
          </a:p>
        </p:txBody>
      </p:sp>
      <p:sp>
        <p:nvSpPr>
          <p:cNvPr id="15364" name="Rectangle 4">
            <a:extLst>
              <a:ext uri="{FF2B5EF4-FFF2-40B4-BE49-F238E27FC236}">
                <a16:creationId xmlns:a16="http://schemas.microsoft.com/office/drawing/2014/main" id="{03264082-2CB7-959F-602F-C539C52741B9}"/>
              </a:ext>
            </a:extLst>
          </p:cNvPr>
          <p:cNvSpPr>
            <a:spLocks noChangeArrowheads="1"/>
          </p:cNvSpPr>
          <p:nvPr/>
        </p:nvSpPr>
        <p:spPr bwMode="auto">
          <a:xfrm>
            <a:off x="6019800" y="4738057"/>
            <a:ext cx="281813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lnSpc>
                <a:spcPct val="90000"/>
              </a:lnSpc>
              <a:spcBef>
                <a:spcPts val="750"/>
              </a:spcBef>
              <a:buFont typeface="Arial" panose="020B0604020202020204" pitchFamily="34" charset="0"/>
              <a:buChar char="•"/>
              <a:defRPr sz="21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9pPr>
          </a:lstStyle>
          <a:p>
            <a:pPr algn="r" eaLnBrk="1" hangingPunct="1">
              <a:lnSpc>
                <a:spcPct val="100000"/>
              </a:lnSpc>
              <a:spcBef>
                <a:spcPct val="0"/>
              </a:spcBef>
              <a:buFontTx/>
              <a:buNone/>
            </a:pPr>
            <a:r>
              <a:rPr lang="en-US" altLang="en-US" sz="1100" i="1" dirty="0">
                <a:solidFill>
                  <a:schemeClr val="tx1">
                    <a:alpha val="65000"/>
                  </a:schemeClr>
                </a:solidFill>
              </a:rPr>
              <a:t>https://</a:t>
            </a:r>
            <a:r>
              <a:rPr lang="en-US" altLang="en-US" sz="1100" i="1" dirty="0" err="1">
                <a:solidFill>
                  <a:schemeClr val="tx1">
                    <a:alpha val="65000"/>
                  </a:schemeClr>
                </a:solidFill>
              </a:rPr>
              <a:t>en.wikipedia.org</a:t>
            </a:r>
            <a:r>
              <a:rPr lang="en-US" altLang="en-US" sz="1100" i="1" dirty="0">
                <a:solidFill>
                  <a:schemeClr val="tx1">
                    <a:alpha val="65000"/>
                  </a:schemeClr>
                </a:solidFill>
              </a:rPr>
              <a:t>/wiki/Endianness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B7608A7B-5228-FEEB-91A6-25EA443BBC9F}"/>
              </a:ext>
            </a:extLst>
          </p:cNvPr>
          <p:cNvSpPr>
            <a:spLocks noGrp="1"/>
          </p:cNvSpPr>
          <p:nvPr>
            <p:ph type="title" idx="4294967295"/>
          </p:nvPr>
        </p:nvSpPr>
        <p:spPr>
          <a:xfrm>
            <a:off x="0" y="274638"/>
            <a:ext cx="7886700" cy="993775"/>
          </a:xfrm>
        </p:spPr>
        <p:txBody>
          <a:bodyPr>
            <a:normAutofit/>
          </a:bodyPr>
          <a:lstStyle/>
          <a:p>
            <a:pPr defTabSz="684086" fontAlgn="auto">
              <a:spcAft>
                <a:spcPts val="0"/>
              </a:spcAft>
              <a:defRPr/>
            </a:pPr>
            <a:r>
              <a:rPr lang="en-US" altLang="en-US" sz="4040" dirty="0" err="1"/>
              <a:t>Endianess</a:t>
            </a:r>
            <a:r>
              <a:rPr lang="en-US" altLang="en-US" sz="4040" dirty="0"/>
              <a:t> of common architectures</a:t>
            </a:r>
          </a:p>
        </p:txBody>
      </p:sp>
      <p:graphicFrame>
        <p:nvGraphicFramePr>
          <p:cNvPr id="6" name="Content Placeholder 5">
            <a:extLst>
              <a:ext uri="{FF2B5EF4-FFF2-40B4-BE49-F238E27FC236}">
                <a16:creationId xmlns:a16="http://schemas.microsoft.com/office/drawing/2014/main" id="{E91D633D-CE34-6B54-DB90-4C61CA70ABA2}"/>
              </a:ext>
            </a:extLst>
          </p:cNvPr>
          <p:cNvGraphicFramePr>
            <a:graphicFrameLocks noGrp="1"/>
          </p:cNvGraphicFramePr>
          <p:nvPr>
            <p:ph idx="4294967295"/>
            <p:extLst>
              <p:ext uri="{D42A27DB-BD31-4B8C-83A1-F6EECF244321}">
                <p14:modId xmlns:p14="http://schemas.microsoft.com/office/powerpoint/2010/main" val="3658318891"/>
              </p:ext>
            </p:extLst>
          </p:nvPr>
        </p:nvGraphicFramePr>
        <p:xfrm>
          <a:off x="0" y="1268413"/>
          <a:ext cx="4648200" cy="3360737"/>
        </p:xfrm>
        <a:graphic>
          <a:graphicData uri="http://schemas.openxmlformats.org/drawingml/2006/table">
            <a:tbl>
              <a:tblPr/>
              <a:tblGrid>
                <a:gridCol w="14478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tblGrid>
              <a:tr h="224028">
                <a:tc>
                  <a:txBody>
                    <a:bodyPr/>
                    <a:lstStyle/>
                    <a:p>
                      <a:pPr algn="l"/>
                      <a:r>
                        <a:rPr lang="en-US" sz="1100" dirty="0">
                          <a:solidFill>
                            <a:srgbClr val="000000"/>
                          </a:solidFill>
                          <a:effectLst/>
                        </a:rPr>
                        <a:t>Processor</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BBBBB"/>
                    </a:solidFill>
                  </a:tcPr>
                </a:tc>
                <a:tc>
                  <a:txBody>
                    <a:bodyPr/>
                    <a:lstStyle/>
                    <a:p>
                      <a:pPr algn="l"/>
                      <a:r>
                        <a:rPr lang="en-US" sz="1100">
                          <a:solidFill>
                            <a:srgbClr val="000000"/>
                          </a:solidFill>
                          <a:effectLst/>
                        </a:rPr>
                        <a:t>Endianness</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BBBBB"/>
                    </a:solidFill>
                  </a:tcPr>
                </a:tc>
                <a:extLst>
                  <a:ext uri="{0D108BD9-81ED-4DB2-BD59-A6C34878D82A}">
                    <a16:rowId xmlns:a16="http://schemas.microsoft.com/office/drawing/2014/main" val="10000"/>
                  </a:ext>
                </a:extLst>
              </a:tr>
              <a:tr h="224028">
                <a:tc>
                  <a:txBody>
                    <a:bodyPr/>
                    <a:lstStyle/>
                    <a:p>
                      <a:r>
                        <a:rPr lang="en-US" sz="1100" dirty="0">
                          <a:solidFill>
                            <a:srgbClr val="000000"/>
                          </a:solidFill>
                          <a:effectLst/>
                        </a:rPr>
                        <a:t>Motorola 68000</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tc>
                  <a:txBody>
                    <a:bodyPr/>
                    <a:lstStyle/>
                    <a:p>
                      <a:r>
                        <a:rPr lang="en-US" sz="1100">
                          <a:solidFill>
                            <a:srgbClr val="000000"/>
                          </a:solidFill>
                          <a:effectLst/>
                        </a:rPr>
                        <a:t>Big Endian</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val="10001"/>
                  </a:ext>
                </a:extLst>
              </a:tr>
              <a:tr h="224028">
                <a:tc>
                  <a:txBody>
                    <a:bodyPr/>
                    <a:lstStyle/>
                    <a:p>
                      <a:r>
                        <a:rPr lang="en-US" sz="1100" dirty="0">
                          <a:solidFill>
                            <a:srgbClr val="000000"/>
                          </a:solidFill>
                          <a:effectLst/>
                        </a:rPr>
                        <a:t>PowerPC (PPC)</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tc>
                  <a:txBody>
                    <a:bodyPr/>
                    <a:lstStyle/>
                    <a:p>
                      <a:r>
                        <a:rPr lang="en-US" sz="1100" dirty="0">
                          <a:solidFill>
                            <a:srgbClr val="000000"/>
                          </a:solidFill>
                          <a:effectLst/>
                        </a:rPr>
                        <a:t>Big Endian</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val="10002"/>
                  </a:ext>
                </a:extLst>
              </a:tr>
              <a:tr h="224028">
                <a:tc>
                  <a:txBody>
                    <a:bodyPr/>
                    <a:lstStyle/>
                    <a:p>
                      <a:r>
                        <a:rPr lang="en-US" sz="1100" dirty="0">
                          <a:solidFill>
                            <a:srgbClr val="000000"/>
                          </a:solidFill>
                          <a:effectLst/>
                        </a:rPr>
                        <a:t>Sun Sparc</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tc>
                  <a:txBody>
                    <a:bodyPr/>
                    <a:lstStyle/>
                    <a:p>
                      <a:r>
                        <a:rPr lang="en-US" sz="1100" dirty="0">
                          <a:solidFill>
                            <a:srgbClr val="000000"/>
                          </a:solidFill>
                          <a:effectLst/>
                        </a:rPr>
                        <a:t>Big Endian</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val="10003"/>
                  </a:ext>
                </a:extLst>
              </a:tr>
              <a:tr h="224028">
                <a:tc>
                  <a:txBody>
                    <a:bodyPr/>
                    <a:lstStyle/>
                    <a:p>
                      <a:r>
                        <a:rPr lang="en-US" sz="1100" dirty="0">
                          <a:solidFill>
                            <a:srgbClr val="000000"/>
                          </a:solidFill>
                          <a:effectLst/>
                        </a:rPr>
                        <a:t>IBM S/390</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tc>
                  <a:txBody>
                    <a:bodyPr/>
                    <a:lstStyle/>
                    <a:p>
                      <a:r>
                        <a:rPr lang="en-US" sz="1100" dirty="0">
                          <a:solidFill>
                            <a:srgbClr val="000000"/>
                          </a:solidFill>
                          <a:effectLst/>
                        </a:rPr>
                        <a:t>Big Endian</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val="10004"/>
                  </a:ext>
                </a:extLst>
              </a:tr>
              <a:tr h="224028">
                <a:tc>
                  <a:txBody>
                    <a:bodyPr/>
                    <a:lstStyle/>
                    <a:p>
                      <a:r>
                        <a:rPr lang="en-US" sz="1100" dirty="0">
                          <a:solidFill>
                            <a:srgbClr val="000000"/>
                          </a:solidFill>
                          <a:effectLst/>
                        </a:rPr>
                        <a:t>Intel x86 (32 bit)</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tc>
                  <a:txBody>
                    <a:bodyPr/>
                    <a:lstStyle/>
                    <a:p>
                      <a:r>
                        <a:rPr lang="en-US" sz="1100" dirty="0">
                          <a:solidFill>
                            <a:srgbClr val="000000"/>
                          </a:solidFill>
                          <a:effectLst/>
                        </a:rPr>
                        <a:t>Little Endian</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val="10005"/>
                  </a:ext>
                </a:extLst>
              </a:tr>
              <a:tr h="224028">
                <a:tc>
                  <a:txBody>
                    <a:bodyPr/>
                    <a:lstStyle/>
                    <a:p>
                      <a:r>
                        <a:rPr lang="en-US" sz="1100" dirty="0">
                          <a:solidFill>
                            <a:srgbClr val="000000"/>
                          </a:solidFill>
                          <a:effectLst/>
                        </a:rPr>
                        <a:t>Intel x86_64 (64 bit)</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tc>
                  <a:txBody>
                    <a:bodyPr/>
                    <a:lstStyle/>
                    <a:p>
                      <a:r>
                        <a:rPr lang="en-US" sz="1100" dirty="0">
                          <a:solidFill>
                            <a:srgbClr val="000000"/>
                          </a:solidFill>
                          <a:effectLst/>
                        </a:rPr>
                        <a:t>Little Endian</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val="10006"/>
                  </a:ext>
                </a:extLst>
              </a:tr>
              <a:tr h="224028">
                <a:tc>
                  <a:txBody>
                    <a:bodyPr/>
                    <a:lstStyle/>
                    <a:p>
                      <a:r>
                        <a:rPr lang="en-US" sz="1100" dirty="0">
                          <a:solidFill>
                            <a:srgbClr val="000000"/>
                          </a:solidFill>
                          <a:effectLst/>
                        </a:rPr>
                        <a:t>Dec VAX</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tc>
                  <a:txBody>
                    <a:bodyPr/>
                    <a:lstStyle/>
                    <a:p>
                      <a:r>
                        <a:rPr lang="en-US" sz="1100" dirty="0">
                          <a:solidFill>
                            <a:srgbClr val="000000"/>
                          </a:solidFill>
                          <a:effectLst/>
                        </a:rPr>
                        <a:t>Little Endian</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val="10007"/>
                  </a:ext>
                </a:extLst>
              </a:tr>
              <a:tr h="224028">
                <a:tc>
                  <a:txBody>
                    <a:bodyPr/>
                    <a:lstStyle/>
                    <a:p>
                      <a:r>
                        <a:rPr lang="en-US" sz="1100" dirty="0">
                          <a:solidFill>
                            <a:srgbClr val="000000"/>
                          </a:solidFill>
                          <a:effectLst/>
                        </a:rPr>
                        <a:t>Alpha</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tc>
                  <a:txBody>
                    <a:bodyPr/>
                    <a:lstStyle/>
                    <a:p>
                      <a:r>
                        <a:rPr lang="en-US" sz="1100" dirty="0">
                          <a:solidFill>
                            <a:srgbClr val="000000"/>
                          </a:solidFill>
                          <a:effectLst/>
                        </a:rPr>
                        <a:t>Bi (Big/Little) Endian</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val="10008"/>
                  </a:ext>
                </a:extLst>
              </a:tr>
              <a:tr h="224028">
                <a:tc>
                  <a:txBody>
                    <a:bodyPr/>
                    <a:lstStyle/>
                    <a:p>
                      <a:r>
                        <a:rPr lang="en-US" sz="1100" dirty="0">
                          <a:solidFill>
                            <a:srgbClr val="000000"/>
                          </a:solidFill>
                          <a:effectLst/>
                        </a:rPr>
                        <a:t>ARM</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tc>
                  <a:txBody>
                    <a:bodyPr/>
                    <a:lstStyle/>
                    <a:p>
                      <a:r>
                        <a:rPr lang="en-US" sz="1100" dirty="0">
                          <a:solidFill>
                            <a:srgbClr val="000000"/>
                          </a:solidFill>
                          <a:effectLst/>
                        </a:rPr>
                        <a:t>Bi (Big/Little) Endian</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val="10009"/>
                  </a:ext>
                </a:extLst>
              </a:tr>
              <a:tr h="224028">
                <a:tc>
                  <a:txBody>
                    <a:bodyPr/>
                    <a:lstStyle/>
                    <a:p>
                      <a:r>
                        <a:rPr lang="en-US" sz="1100">
                          <a:solidFill>
                            <a:srgbClr val="000000"/>
                          </a:solidFill>
                          <a:effectLst/>
                        </a:rPr>
                        <a:t>IA-64 (64 bit)</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tc>
                  <a:txBody>
                    <a:bodyPr/>
                    <a:lstStyle/>
                    <a:p>
                      <a:r>
                        <a:rPr lang="en-US" sz="1100" dirty="0">
                          <a:solidFill>
                            <a:srgbClr val="000000"/>
                          </a:solidFill>
                          <a:effectLst/>
                        </a:rPr>
                        <a:t>Bi (Big/Little) Endian</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val="10010"/>
                  </a:ext>
                </a:extLst>
              </a:tr>
              <a:tr h="224028">
                <a:tc>
                  <a:txBody>
                    <a:bodyPr/>
                    <a:lstStyle/>
                    <a:p>
                      <a:r>
                        <a:rPr lang="en-US" sz="1100">
                          <a:solidFill>
                            <a:srgbClr val="000000"/>
                          </a:solidFill>
                          <a:effectLst/>
                        </a:rPr>
                        <a:t>MIPS</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tc>
                  <a:txBody>
                    <a:bodyPr/>
                    <a:lstStyle/>
                    <a:p>
                      <a:r>
                        <a:rPr lang="en-US" sz="1100" dirty="0">
                          <a:solidFill>
                            <a:srgbClr val="000000"/>
                          </a:solidFill>
                          <a:effectLst/>
                        </a:rPr>
                        <a:t>Bi (Big/Little) Endian</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val="10011"/>
                  </a:ext>
                </a:extLst>
              </a:tr>
              <a:tr h="224028">
                <a:tc>
                  <a:txBody>
                    <a:bodyPr/>
                    <a:lstStyle/>
                    <a:p>
                      <a:r>
                        <a:rPr lang="en-US" sz="1100" dirty="0">
                          <a:solidFill>
                            <a:srgbClr val="000000"/>
                          </a:solidFill>
                          <a:effectLst/>
                        </a:rPr>
                        <a:t>Java</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tc>
                  <a:txBody>
                    <a:bodyPr/>
                    <a:lstStyle/>
                    <a:p>
                      <a:r>
                        <a:rPr lang="en-US" sz="1100" dirty="0">
                          <a:solidFill>
                            <a:srgbClr val="000000"/>
                          </a:solidFill>
                          <a:effectLst/>
                        </a:rPr>
                        <a:t>Big Endian</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val="10012"/>
                  </a:ext>
                </a:extLst>
              </a:tr>
              <a:tr h="224028">
                <a:tc>
                  <a:txBody>
                    <a:bodyPr/>
                    <a:lstStyle/>
                    <a:p>
                      <a:r>
                        <a:rPr lang="en-US" sz="1100" dirty="0">
                          <a:solidFill>
                            <a:srgbClr val="000000"/>
                          </a:solidFill>
                          <a:effectLst/>
                        </a:rPr>
                        <a:t>Android</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tc>
                  <a:txBody>
                    <a:bodyPr/>
                    <a:lstStyle/>
                    <a:p>
                      <a:r>
                        <a:rPr lang="en-US" sz="1100" dirty="0">
                          <a:solidFill>
                            <a:srgbClr val="000000"/>
                          </a:solidFill>
                          <a:effectLst/>
                        </a:rPr>
                        <a:t>BI (Big/Little) Endian, depending on compiler options</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val="10013"/>
                  </a:ext>
                </a:extLst>
              </a:tr>
              <a:tr h="224028">
                <a:tc>
                  <a:txBody>
                    <a:bodyPr/>
                    <a:lstStyle/>
                    <a:p>
                      <a:r>
                        <a:rPr lang="en-US" sz="1100" dirty="0">
                          <a:solidFill>
                            <a:srgbClr val="000000"/>
                          </a:solidFill>
                          <a:effectLst/>
                        </a:rPr>
                        <a:t>Ethernet</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tc>
                  <a:txBody>
                    <a:bodyPr/>
                    <a:lstStyle/>
                    <a:p>
                      <a:r>
                        <a:rPr lang="en-US" sz="1100" dirty="0">
                          <a:solidFill>
                            <a:srgbClr val="000000"/>
                          </a:solidFill>
                          <a:effectLst/>
                        </a:rPr>
                        <a:t>Big Endian</a:t>
                      </a:r>
                    </a:p>
                  </a:txBody>
                  <a:tcPr marL="14288" marR="14288" marT="14288" marB="14288"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DDDDD"/>
                    </a:solidFill>
                  </a:tcPr>
                </a:tc>
                <a:extLst>
                  <a:ext uri="{0D108BD9-81ED-4DB2-BD59-A6C34878D82A}">
                    <a16:rowId xmlns:a16="http://schemas.microsoft.com/office/drawing/2014/main" val="10014"/>
                  </a:ext>
                </a:extLst>
              </a:tr>
            </a:tbl>
          </a:graphicData>
        </a:graphic>
      </p:graphicFrame>
      <p:sp>
        <p:nvSpPr>
          <p:cNvPr id="16437" name="Rectangle 6">
            <a:extLst>
              <a:ext uri="{FF2B5EF4-FFF2-40B4-BE49-F238E27FC236}">
                <a16:creationId xmlns:a16="http://schemas.microsoft.com/office/drawing/2014/main" id="{5FC441BB-8EF8-992A-AABA-41F790A6FCE3}"/>
              </a:ext>
            </a:extLst>
          </p:cNvPr>
          <p:cNvSpPr>
            <a:spLocks noChangeArrowheads="1"/>
          </p:cNvSpPr>
          <p:nvPr/>
        </p:nvSpPr>
        <p:spPr bwMode="auto">
          <a:xfrm>
            <a:off x="2209800" y="4754562"/>
            <a:ext cx="676656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lnSpc>
                <a:spcPct val="90000"/>
              </a:lnSpc>
              <a:spcBef>
                <a:spcPts val="750"/>
              </a:spcBef>
              <a:buFont typeface="Arial" panose="020B0604020202020204" pitchFamily="34" charset="0"/>
              <a:buChar char="•"/>
              <a:defRPr sz="21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9pPr>
          </a:lstStyle>
          <a:p>
            <a:pPr algn="r" eaLnBrk="1" hangingPunct="1">
              <a:lnSpc>
                <a:spcPct val="100000"/>
              </a:lnSpc>
              <a:spcBef>
                <a:spcPct val="0"/>
              </a:spcBef>
              <a:buFontTx/>
              <a:buNone/>
            </a:pPr>
            <a:r>
              <a:rPr lang="en-US" altLang="en-US" sz="1000" i="1" dirty="0">
                <a:solidFill>
                  <a:schemeClr val="tx1">
                    <a:alpha val="65000"/>
                  </a:schemeClr>
                </a:solidFill>
              </a:rPr>
              <a:t>http://</a:t>
            </a:r>
            <a:r>
              <a:rPr lang="en-US" altLang="en-US" sz="1000" i="1" dirty="0" err="1">
                <a:solidFill>
                  <a:schemeClr val="tx1">
                    <a:alpha val="65000"/>
                  </a:schemeClr>
                </a:solidFill>
              </a:rPr>
              <a:t>www.yolinux.com</a:t>
            </a:r>
            <a:r>
              <a:rPr lang="en-US" altLang="en-US" sz="1000" i="1" dirty="0">
                <a:solidFill>
                  <a:schemeClr val="tx1">
                    <a:alpha val="65000"/>
                  </a:schemeClr>
                </a:solidFill>
              </a:rPr>
              <a:t>/TUTORIALS/Endian-Byte-</a:t>
            </a:r>
            <a:r>
              <a:rPr lang="en-US" altLang="en-US" sz="1000" i="1" dirty="0" err="1">
                <a:solidFill>
                  <a:schemeClr val="tx1">
                    <a:alpha val="65000"/>
                  </a:schemeClr>
                </a:solidFill>
              </a:rPr>
              <a:t>Order.html</a:t>
            </a:r>
            <a:endParaRPr lang="en-US" altLang="en-US" sz="1000" i="1" dirty="0">
              <a:solidFill>
                <a:schemeClr val="tx1">
                  <a:alpha val="65000"/>
                </a:schemeClr>
              </a:solidFill>
            </a:endParaRPr>
          </a:p>
        </p:txBody>
      </p:sp>
      <p:sp>
        <p:nvSpPr>
          <p:cNvPr id="2" name="TextBox 1">
            <a:extLst>
              <a:ext uri="{FF2B5EF4-FFF2-40B4-BE49-F238E27FC236}">
                <a16:creationId xmlns:a16="http://schemas.microsoft.com/office/drawing/2014/main" id="{200EC9E5-671C-9033-A776-ACBB106308C6}"/>
              </a:ext>
            </a:extLst>
          </p:cNvPr>
          <p:cNvSpPr txBox="1"/>
          <p:nvPr/>
        </p:nvSpPr>
        <p:spPr>
          <a:xfrm>
            <a:off x="6147076" y="1885950"/>
            <a:ext cx="2807948" cy="1754326"/>
          </a:xfrm>
          <a:prstGeom prst="rect">
            <a:avLst/>
          </a:prstGeom>
          <a:noFill/>
        </p:spPr>
        <p:txBody>
          <a:bodyPr wrap="none" rtlCol="0">
            <a:spAutoFit/>
          </a:bodyPr>
          <a:lstStyle/>
          <a:p>
            <a:pPr marL="285750" indent="-285750">
              <a:buFont typeface="Arial" panose="020B0604020202020204" pitchFamily="34" charset="0"/>
              <a:buChar char="•"/>
            </a:pPr>
            <a:r>
              <a:rPr lang="en-US" dirty="0"/>
              <a:t>Don’t memorize this list!</a:t>
            </a:r>
          </a:p>
          <a:p>
            <a:pPr marL="285750" indent="-285750">
              <a:buFont typeface="Arial" panose="020B0604020202020204" pitchFamily="34" charset="0"/>
              <a:buChar char="•"/>
            </a:pPr>
            <a:r>
              <a:rPr lang="en-US" dirty="0"/>
              <a:t>Key: common difference</a:t>
            </a:r>
          </a:p>
          <a:p>
            <a:pPr marL="285750" indent="-285750">
              <a:buFont typeface="Arial" panose="020B0604020202020204" pitchFamily="34" charset="0"/>
              <a:buChar char="•"/>
            </a:pPr>
            <a:r>
              <a:rPr lang="en-US" dirty="0"/>
              <a:t>Worth knowing:</a:t>
            </a:r>
          </a:p>
          <a:p>
            <a:pPr marL="742950" lvl="1" indent="-285750">
              <a:buFont typeface="Arial" panose="020B0604020202020204" pitchFamily="34" charset="0"/>
              <a:buChar char="•"/>
            </a:pPr>
            <a:r>
              <a:rPr lang="en-US" dirty="0"/>
              <a:t>Intel: little</a:t>
            </a:r>
          </a:p>
          <a:p>
            <a:pPr marL="742950" lvl="1" indent="-285750">
              <a:buFont typeface="Arial" panose="020B0604020202020204" pitchFamily="34" charset="0"/>
              <a:buChar char="•"/>
            </a:pPr>
            <a:r>
              <a:rPr lang="en-US" dirty="0"/>
              <a:t>ARM: bi</a:t>
            </a:r>
          </a:p>
          <a:p>
            <a:pPr marL="742950" lvl="1" indent="-285750">
              <a:buFont typeface="Arial" panose="020B0604020202020204" pitchFamily="34" charset="0"/>
              <a:buChar char="•"/>
            </a:pPr>
            <a:r>
              <a:rPr lang="en-US" dirty="0"/>
              <a:t>Java: big</a:t>
            </a:r>
          </a:p>
        </p:txBody>
      </p:sp>
      <p:sp>
        <p:nvSpPr>
          <p:cNvPr id="3" name="TextBox 2">
            <a:extLst>
              <a:ext uri="{FF2B5EF4-FFF2-40B4-BE49-F238E27FC236}">
                <a16:creationId xmlns:a16="http://schemas.microsoft.com/office/drawing/2014/main" id="{AB94005D-447E-6602-4D19-D49EE61F66D5}"/>
              </a:ext>
            </a:extLst>
          </p:cNvPr>
          <p:cNvSpPr txBox="1"/>
          <p:nvPr/>
        </p:nvSpPr>
        <p:spPr>
          <a:xfrm>
            <a:off x="4038600" y="3257550"/>
            <a:ext cx="990600" cy="27699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200" dirty="0"/>
              <a:t>Raspberry Pi</a:t>
            </a:r>
          </a:p>
        </p:txBody>
      </p:sp>
      <p:sp>
        <p:nvSpPr>
          <p:cNvPr id="5" name="TextBox 4">
            <a:extLst>
              <a:ext uri="{FF2B5EF4-FFF2-40B4-BE49-F238E27FC236}">
                <a16:creationId xmlns:a16="http://schemas.microsoft.com/office/drawing/2014/main" id="{A73D5542-8348-A887-18E2-2EC89F671DF7}"/>
              </a:ext>
            </a:extLst>
          </p:cNvPr>
          <p:cNvSpPr txBox="1"/>
          <p:nvPr/>
        </p:nvSpPr>
        <p:spPr>
          <a:xfrm>
            <a:off x="4038600" y="3920420"/>
            <a:ext cx="1676400" cy="27699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200" dirty="0"/>
              <a:t>Even on Intel machines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A7BA1940-B979-6C36-4F68-1673755DE092}"/>
              </a:ext>
            </a:extLst>
          </p:cNvPr>
          <p:cNvSpPr>
            <a:spLocks noGrp="1"/>
          </p:cNvSpPr>
          <p:nvPr>
            <p:ph type="title"/>
            <p:custDataLst>
              <p:tags r:id="rId1"/>
            </p:custDataLst>
          </p:nvPr>
        </p:nvSpPr>
        <p:spPr/>
        <p:txBody>
          <a:bodyPr>
            <a:normAutofit/>
          </a:bodyPr>
          <a:lstStyle/>
          <a:p>
            <a:r>
              <a:rPr lang="en-US" altLang="en-US"/>
              <a:t>Sockets</a:t>
            </a:r>
            <a:endParaRPr lang="en-US" altLang="en-US" dirty="0"/>
          </a:p>
        </p:txBody>
      </p:sp>
      <p:sp>
        <p:nvSpPr>
          <p:cNvPr id="17411" name="Rectangle 3">
            <a:extLst>
              <a:ext uri="{FF2B5EF4-FFF2-40B4-BE49-F238E27FC236}">
                <a16:creationId xmlns:a16="http://schemas.microsoft.com/office/drawing/2014/main" id="{A26C8E99-E765-7DA7-3C53-F7A8D9B6FB4B}"/>
              </a:ext>
            </a:extLst>
          </p:cNvPr>
          <p:cNvSpPr>
            <a:spLocks noGrp="1"/>
          </p:cNvSpPr>
          <p:nvPr>
            <p:ph idx="1"/>
            <p:custDataLst>
              <p:tags r:id="rId2"/>
            </p:custDataLst>
          </p:nvPr>
        </p:nvSpPr>
        <p:spPr>
          <a:xfrm>
            <a:off x="839788" y="1370013"/>
            <a:ext cx="4722812" cy="3640137"/>
          </a:xfrm>
        </p:spPr>
        <p:txBody>
          <a:bodyPr>
            <a:noAutofit/>
          </a:bodyPr>
          <a:lstStyle/>
          <a:p>
            <a:r>
              <a:rPr lang="en-US" altLang="en-US" sz="1800" dirty="0"/>
              <a:t>Big vs little endianness: key transport issue</a:t>
            </a:r>
          </a:p>
          <a:p>
            <a:pPr lvl="1"/>
            <a:r>
              <a:rPr lang="en-US" altLang="en-US" sz="1400" dirty="0"/>
              <a:t>Character data: in order, low to high</a:t>
            </a:r>
          </a:p>
          <a:p>
            <a:pPr lvl="1"/>
            <a:r>
              <a:rPr lang="en-US" altLang="en-US" sz="1400" dirty="0"/>
              <a:t>We’ll stick to ASCII; Unicode much more complex</a:t>
            </a:r>
          </a:p>
          <a:p>
            <a:r>
              <a:rPr lang="en-US" altLang="en-US" sz="1800" dirty="0"/>
              <a:t>But how do we form the connection?</a:t>
            </a:r>
          </a:p>
          <a:p>
            <a:pPr lvl="1"/>
            <a:r>
              <a:rPr lang="en-US" altLang="en-US" sz="1400" dirty="0"/>
              <a:t>Most common answer: </a:t>
            </a:r>
            <a:r>
              <a:rPr lang="en-US" altLang="en-US" sz="1400" b="1" i="1" dirty="0">
                <a:solidFill>
                  <a:schemeClr val="accent6"/>
                </a:solidFill>
              </a:rPr>
              <a:t>sockets</a:t>
            </a:r>
          </a:p>
          <a:p>
            <a:r>
              <a:rPr lang="en-US" altLang="en-US" sz="1800" dirty="0"/>
              <a:t>Socket: an </a:t>
            </a:r>
            <a:r>
              <a:rPr lang="en-US" altLang="en-US" sz="1800" b="1" i="1" dirty="0">
                <a:solidFill>
                  <a:schemeClr val="accent6"/>
                </a:solidFill>
              </a:rPr>
              <a:t>endpoint for communication</a:t>
            </a:r>
          </a:p>
          <a:p>
            <a:pPr lvl="1"/>
            <a:r>
              <a:rPr lang="en-US" altLang="en-US" sz="1400" dirty="0"/>
              <a:t>Specifier: IP address + port</a:t>
            </a:r>
          </a:p>
          <a:p>
            <a:pPr lvl="1"/>
            <a:r>
              <a:rPr lang="en-US" altLang="en-US" sz="1400" dirty="0"/>
              <a:t>Eg: Socket 161.25.19.8:1625 </a:t>
            </a:r>
          </a:p>
          <a:p>
            <a:pPr lvl="2"/>
            <a:r>
              <a:rPr lang="en-US" altLang="en-US" sz="1200" dirty="0"/>
              <a:t>Port 1625</a:t>
            </a:r>
          </a:p>
          <a:p>
            <a:pPr lvl="2"/>
            <a:r>
              <a:rPr lang="en-US" altLang="en-US" sz="1200" dirty="0"/>
              <a:t>Host 161.25.19.8</a:t>
            </a:r>
          </a:p>
          <a:p>
            <a:r>
              <a:rPr lang="en-US" altLang="en-US" sz="1800" dirty="0"/>
              <a:t>Communication: between a pair of sockets</a:t>
            </a:r>
          </a:p>
        </p:txBody>
      </p:sp>
      <p:pic>
        <p:nvPicPr>
          <p:cNvPr id="17412" name="Picture 2">
            <a:extLst>
              <a:ext uri="{FF2B5EF4-FFF2-40B4-BE49-F238E27FC236}">
                <a16:creationId xmlns:a16="http://schemas.microsoft.com/office/drawing/2014/main" id="{A5D46598-F93E-179E-7317-2F90594C9D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73884" y="1809750"/>
            <a:ext cx="3227229"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411">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411">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411">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411">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411">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41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A1B2C488-4DA7-392B-A8B2-6F4CAF3D5808}"/>
              </a:ext>
            </a:extLst>
          </p:cNvPr>
          <p:cNvSpPr>
            <a:spLocks noGrp="1"/>
          </p:cNvSpPr>
          <p:nvPr>
            <p:ph type="title"/>
          </p:nvPr>
        </p:nvSpPr>
        <p:spPr/>
        <p:txBody>
          <a:bodyPr>
            <a:normAutofit/>
          </a:bodyPr>
          <a:lstStyle/>
          <a:p>
            <a:pPr defTabSz="684086" fontAlgn="auto">
              <a:spcAft>
                <a:spcPts val="0"/>
              </a:spcAft>
              <a:defRPr/>
            </a:pPr>
            <a:r>
              <a:rPr lang="en-US" altLang="en-US" sz="4040" dirty="0"/>
              <a:t>TCP Versus UDP: breaking up data</a:t>
            </a:r>
          </a:p>
        </p:txBody>
      </p:sp>
      <p:sp>
        <p:nvSpPr>
          <p:cNvPr id="19458" name="Content Placeholder 2">
            <a:extLst>
              <a:ext uri="{FF2B5EF4-FFF2-40B4-BE49-F238E27FC236}">
                <a16:creationId xmlns:a16="http://schemas.microsoft.com/office/drawing/2014/main" id="{C36B06EC-0866-99F6-95EC-DCEABACBCDA4}"/>
              </a:ext>
            </a:extLst>
          </p:cNvPr>
          <p:cNvSpPr>
            <a:spLocks noGrp="1" noChangeArrowheads="1"/>
          </p:cNvSpPr>
          <p:nvPr>
            <p:ph sz="half" idx="1"/>
          </p:nvPr>
        </p:nvSpPr>
        <p:spPr bwMode="auto"/>
        <p:txBody>
          <a:bodyPr wrap="square" numCol="1" anchor="t" anchorCtr="0" compatLnSpc="1">
            <a:prstTxWarp prst="textNoShape">
              <a:avLst/>
            </a:prstTxWarp>
          </a:bodyPr>
          <a:lstStyle/>
          <a:p>
            <a:r>
              <a:rPr lang="en-US" altLang="en-US" sz="1800" dirty="0">
                <a:solidFill>
                  <a:schemeClr val="accent3"/>
                </a:solidFill>
              </a:rPr>
              <a:t>UDP</a:t>
            </a:r>
          </a:p>
          <a:p>
            <a:pPr lvl="1"/>
            <a:r>
              <a:rPr lang="en-US" altLang="en-US" dirty="0">
                <a:solidFill>
                  <a:schemeClr val="accent6"/>
                </a:solidFill>
              </a:rPr>
              <a:t>User Datagram Protocol</a:t>
            </a:r>
          </a:p>
          <a:p>
            <a:pPr lvl="1"/>
            <a:r>
              <a:rPr lang="en-US" altLang="en-US" dirty="0"/>
              <a:t>Simple protocol</a:t>
            </a:r>
          </a:p>
          <a:p>
            <a:pPr lvl="1"/>
            <a:r>
              <a:rPr lang="en-US" altLang="en-US" dirty="0"/>
              <a:t>No connection</a:t>
            </a:r>
          </a:p>
          <a:p>
            <a:pPr lvl="1"/>
            <a:r>
              <a:rPr lang="en-US" altLang="en-US" dirty="0"/>
              <a:t>Message </a:t>
            </a:r>
            <a:r>
              <a:rPr lang="en-US" altLang="en-US" b="1" i="1" dirty="0"/>
              <a:t>not</a:t>
            </a:r>
            <a:r>
              <a:rPr lang="en-US" altLang="en-US" dirty="0"/>
              <a:t> guaranteed to arrive</a:t>
            </a:r>
          </a:p>
          <a:p>
            <a:pPr lvl="2"/>
            <a:r>
              <a:rPr lang="en-US" altLang="en-US" dirty="0"/>
              <a:t>No repeating, no ACK</a:t>
            </a:r>
          </a:p>
          <a:p>
            <a:pPr lvl="1"/>
            <a:r>
              <a:rPr lang="en-US" altLang="en-US" dirty="0"/>
              <a:t>Packets </a:t>
            </a:r>
            <a:r>
              <a:rPr lang="en-US" altLang="en-US" i="1" dirty="0"/>
              <a:t>not</a:t>
            </a:r>
            <a:r>
              <a:rPr lang="en-US" altLang="en-US" dirty="0"/>
              <a:t> guaranteed to be in order</a:t>
            </a:r>
          </a:p>
          <a:p>
            <a:pPr lvl="1"/>
            <a:r>
              <a:rPr lang="en-US" altLang="en-US" dirty="0"/>
              <a:t>Has a max length</a:t>
            </a:r>
          </a:p>
        </p:txBody>
      </p:sp>
      <p:sp>
        <p:nvSpPr>
          <p:cNvPr id="19460" name="Content Placeholder 2">
            <a:extLst>
              <a:ext uri="{FF2B5EF4-FFF2-40B4-BE49-F238E27FC236}">
                <a16:creationId xmlns:a16="http://schemas.microsoft.com/office/drawing/2014/main" id="{E27EB1A0-66D0-4DA7-5CAF-5A93231A6CF1}"/>
              </a:ext>
            </a:extLst>
          </p:cNvPr>
          <p:cNvSpPr>
            <a:spLocks noGrp="1"/>
          </p:cNvSpPr>
          <p:nvPr>
            <p:ph sz="half" idx="2"/>
          </p:nvPr>
        </p:nvSpPr>
        <p:spPr bwMode="auto"/>
        <p:txBody>
          <a:bodyPr/>
          <a:lstStyle/>
          <a:p>
            <a:r>
              <a:rPr lang="en-US" altLang="en-US" sz="1800" dirty="0">
                <a:solidFill>
                  <a:schemeClr val="accent3"/>
                </a:solidFill>
              </a:rPr>
              <a:t>TCP</a:t>
            </a:r>
          </a:p>
          <a:p>
            <a:pPr lvl="1"/>
            <a:r>
              <a:rPr lang="en-US" altLang="en-US" dirty="0">
                <a:solidFill>
                  <a:schemeClr val="accent6"/>
                </a:solidFill>
              </a:rPr>
              <a:t>Transmission Control Protocol</a:t>
            </a:r>
          </a:p>
          <a:p>
            <a:pPr lvl="1"/>
            <a:r>
              <a:rPr lang="en-US" altLang="en-US" dirty="0"/>
              <a:t>Complex protocol</a:t>
            </a:r>
          </a:p>
          <a:p>
            <a:pPr lvl="1"/>
            <a:r>
              <a:rPr lang="en-US" altLang="en-US" dirty="0"/>
              <a:t>Connection-oriented protocol</a:t>
            </a:r>
          </a:p>
          <a:p>
            <a:pPr lvl="1"/>
            <a:r>
              <a:rPr lang="en-US" altLang="en-US" dirty="0"/>
              <a:t>Automatically retransmits data if not received</a:t>
            </a:r>
          </a:p>
          <a:p>
            <a:pPr lvl="1"/>
            <a:r>
              <a:rPr lang="en-US" altLang="en-US" dirty="0"/>
              <a:t>Order of packets retained - FIFO</a:t>
            </a:r>
          </a:p>
          <a:p>
            <a:pPr lvl="1"/>
            <a:r>
              <a:rPr lang="en-US" altLang="en-US" dirty="0"/>
              <a:t>No bound on length</a:t>
            </a:r>
          </a:p>
        </p:txBody>
      </p:sp>
      <p:sp>
        <p:nvSpPr>
          <p:cNvPr id="2" name="TextBox 1">
            <a:extLst>
              <a:ext uri="{FF2B5EF4-FFF2-40B4-BE49-F238E27FC236}">
                <a16:creationId xmlns:a16="http://schemas.microsoft.com/office/drawing/2014/main" id="{FA5BE630-721A-AEB1-AF3C-7D3C56F67BAB}"/>
              </a:ext>
            </a:extLst>
          </p:cNvPr>
          <p:cNvSpPr txBox="1"/>
          <p:nvPr/>
        </p:nvSpPr>
        <p:spPr>
          <a:xfrm>
            <a:off x="875830" y="4294414"/>
            <a:ext cx="3717941" cy="369332"/>
          </a:xfrm>
          <a:prstGeom prst="rect">
            <a:avLst/>
          </a:prstGeom>
          <a:solidFill>
            <a:schemeClr val="accent1">
              <a:lumMod val="50000"/>
            </a:schemeClr>
          </a:solidFill>
        </p:spPr>
        <p:style>
          <a:lnRef idx="2">
            <a:schemeClr val="dk1">
              <a:shade val="15000"/>
            </a:schemeClr>
          </a:lnRef>
          <a:fillRef idx="1">
            <a:schemeClr val="dk1"/>
          </a:fillRef>
          <a:effectRef idx="0">
            <a:schemeClr val="dk1"/>
          </a:effectRef>
          <a:fontRef idx="minor">
            <a:schemeClr val="lt1"/>
          </a:fontRef>
        </p:style>
        <p:txBody>
          <a:bodyPr wrap="none" rtlCol="0">
            <a:spAutoFit/>
          </a:bodyPr>
          <a:lstStyle/>
          <a:p>
            <a:r>
              <a:rPr lang="en-US" dirty="0"/>
              <a:t>Faster, if don’t mind dropped packets</a:t>
            </a:r>
          </a:p>
        </p:txBody>
      </p:sp>
      <p:sp>
        <p:nvSpPr>
          <p:cNvPr id="3" name="TextBox 2">
            <a:extLst>
              <a:ext uri="{FF2B5EF4-FFF2-40B4-BE49-F238E27FC236}">
                <a16:creationId xmlns:a16="http://schemas.microsoft.com/office/drawing/2014/main" id="{7AB86E4D-612D-0249-9476-91C898848255}"/>
              </a:ext>
            </a:extLst>
          </p:cNvPr>
          <p:cNvSpPr txBox="1"/>
          <p:nvPr/>
        </p:nvSpPr>
        <p:spPr>
          <a:xfrm>
            <a:off x="5197576" y="4294414"/>
            <a:ext cx="2860078" cy="369332"/>
          </a:xfrm>
          <a:prstGeom prst="rect">
            <a:avLst/>
          </a:prstGeom>
          <a:solidFill>
            <a:schemeClr val="accent1">
              <a:lumMod val="50000"/>
            </a:schemeClr>
          </a:solidFill>
        </p:spPr>
        <p:style>
          <a:lnRef idx="2">
            <a:schemeClr val="dk1">
              <a:shade val="15000"/>
            </a:schemeClr>
          </a:lnRef>
          <a:fillRef idx="1">
            <a:schemeClr val="dk1"/>
          </a:fillRef>
          <a:effectRef idx="0">
            <a:schemeClr val="dk1"/>
          </a:effectRef>
          <a:fontRef idx="minor">
            <a:schemeClr val="lt1"/>
          </a:fontRef>
        </p:style>
        <p:txBody>
          <a:bodyPr wrap="none" rtlCol="0">
            <a:spAutoFit/>
          </a:bodyPr>
          <a:lstStyle/>
          <a:p>
            <a:r>
              <a:rPr lang="en-US" dirty="0"/>
              <a:t>Guaranteed communication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EEFF669E-66D8-E1BD-6816-F846D9C32770}"/>
              </a:ext>
            </a:extLst>
          </p:cNvPr>
          <p:cNvSpPr>
            <a:spLocks noGrp="1"/>
          </p:cNvSpPr>
          <p:nvPr>
            <p:ph type="title"/>
            <p:custDataLst>
              <p:tags r:id="rId1"/>
            </p:custDataLst>
          </p:nvPr>
        </p:nvSpPr>
        <p:spPr/>
        <p:txBody>
          <a:bodyPr>
            <a:normAutofit/>
          </a:bodyPr>
          <a:lstStyle/>
          <a:p>
            <a:pPr defTabSz="684086" fontAlgn="auto">
              <a:spcAft>
                <a:spcPts val="0"/>
              </a:spcAft>
              <a:defRPr/>
            </a:pPr>
            <a:r>
              <a:rPr lang="en-US" altLang="en-US" sz="4040"/>
              <a:t>Creating a new socket</a:t>
            </a:r>
            <a:endParaRPr lang="en-US" altLang="en-US" sz="4040" dirty="0"/>
          </a:p>
        </p:txBody>
      </p:sp>
      <p:sp>
        <p:nvSpPr>
          <p:cNvPr id="24579" name="Content Placeholder 2">
            <a:extLst>
              <a:ext uri="{FF2B5EF4-FFF2-40B4-BE49-F238E27FC236}">
                <a16:creationId xmlns:a16="http://schemas.microsoft.com/office/drawing/2014/main" id="{C534CB45-4D5B-23E2-A5DF-BC359C07D7A1}"/>
              </a:ext>
            </a:extLst>
          </p:cNvPr>
          <p:cNvSpPr>
            <a:spLocks noGrp="1"/>
          </p:cNvSpPr>
          <p:nvPr>
            <p:ph idx="1"/>
            <p:custDataLst>
              <p:tags r:id="rId2"/>
            </p:custDataLst>
          </p:nvPr>
        </p:nvSpPr>
        <p:spPr/>
        <p:txBody>
          <a:bodyPr>
            <a:normAutofit lnSpcReduction="10000"/>
          </a:bodyPr>
          <a:lstStyle/>
          <a:p>
            <a:pPr marL="171022" indent="-171022" defTabSz="684086" fontAlgn="auto">
              <a:spcBef>
                <a:spcPts val="749"/>
              </a:spcBef>
              <a:spcAft>
                <a:spcPts val="0"/>
              </a:spcAft>
              <a:defRPr/>
            </a:pPr>
            <a:r>
              <a:rPr lang="en-US" altLang="en-US" sz="2800" dirty="0"/>
              <a:t>The </a:t>
            </a:r>
            <a:r>
              <a:rPr lang="en-US" altLang="en-US" sz="2800" dirty="0">
                <a:solidFill>
                  <a:schemeClr val="accent6"/>
                </a:solidFill>
                <a:latin typeface="Consolas" panose="020B0609020204030204" pitchFamily="49" charset="0"/>
              </a:rPr>
              <a:t>socket()</a:t>
            </a:r>
            <a:r>
              <a:rPr lang="en-US" altLang="en-US" sz="2800" dirty="0"/>
              <a:t> system call: creates a new socket</a:t>
            </a:r>
          </a:p>
          <a:p>
            <a:pPr marL="513922" lvl="1" indent="-171022" defTabSz="684086" fontAlgn="auto">
              <a:spcBef>
                <a:spcPts val="749"/>
              </a:spcBef>
              <a:spcAft>
                <a:spcPts val="0"/>
              </a:spcAft>
              <a:defRPr/>
            </a:pPr>
            <a:r>
              <a:rPr lang="en-US" altLang="en-US" sz="2500" dirty="0"/>
              <a:t>That is, set up communications</a:t>
            </a:r>
          </a:p>
          <a:p>
            <a:pPr marL="513922" lvl="1" indent="-171022" defTabSz="684086" fontAlgn="auto">
              <a:spcBef>
                <a:spcPts val="749"/>
              </a:spcBef>
              <a:spcAft>
                <a:spcPts val="0"/>
              </a:spcAft>
              <a:defRPr/>
            </a:pPr>
            <a:r>
              <a:rPr lang="en-US" altLang="en-US" sz="2500" dirty="0"/>
              <a:t>See </a:t>
            </a:r>
            <a:r>
              <a:rPr lang="en-US" altLang="en-US" sz="2500" dirty="0">
                <a:hlinkClick r:id="rId5"/>
              </a:rPr>
              <a:t>https://linux.die.net/man/2/socket</a:t>
            </a:r>
            <a:r>
              <a:rPr lang="en-US" altLang="en-US" sz="2500" dirty="0"/>
              <a:t> </a:t>
            </a:r>
          </a:p>
          <a:p>
            <a:pPr marL="170165" indent="-171022" defTabSz="684086" fontAlgn="auto">
              <a:spcBef>
                <a:spcPts val="374"/>
              </a:spcBef>
              <a:spcAft>
                <a:spcPts val="0"/>
              </a:spcAft>
              <a:defRPr/>
            </a:pPr>
            <a:r>
              <a:rPr lang="en-US" altLang="en-US" sz="2700" dirty="0"/>
              <a:t>3 arguments:</a:t>
            </a:r>
          </a:p>
          <a:p>
            <a:pPr marL="512207" lvl="1" indent="-171022" defTabSz="684086" fontAlgn="auto">
              <a:spcBef>
                <a:spcPts val="374"/>
              </a:spcBef>
              <a:spcAft>
                <a:spcPts val="0"/>
              </a:spcAft>
              <a:defRPr/>
            </a:pPr>
            <a:r>
              <a:rPr lang="en-US" altLang="en-US" sz="2300" dirty="0"/>
              <a:t>Address domain of the socket</a:t>
            </a:r>
          </a:p>
          <a:p>
            <a:pPr marL="854250" lvl="2" indent="-171022" defTabSz="684086" fontAlgn="auto">
              <a:spcBef>
                <a:spcPts val="374"/>
              </a:spcBef>
              <a:spcAft>
                <a:spcPts val="0"/>
              </a:spcAft>
              <a:defRPr/>
            </a:pPr>
            <a:r>
              <a:rPr lang="en-US" altLang="en-US" sz="1800" dirty="0"/>
              <a:t>AF_UNIX  or AF_INET</a:t>
            </a:r>
          </a:p>
          <a:p>
            <a:pPr marL="512207" lvl="1" indent="-171022" defTabSz="684086" fontAlgn="auto">
              <a:spcBef>
                <a:spcPts val="374"/>
              </a:spcBef>
              <a:spcAft>
                <a:spcPts val="0"/>
              </a:spcAft>
              <a:defRPr/>
            </a:pPr>
            <a:r>
              <a:rPr lang="en-US" altLang="en-US" sz="2300" dirty="0"/>
              <a:t>Type of socket </a:t>
            </a:r>
          </a:p>
          <a:p>
            <a:pPr marL="854250" lvl="2" indent="-171022" defTabSz="684086" fontAlgn="auto">
              <a:spcBef>
                <a:spcPts val="374"/>
              </a:spcBef>
              <a:spcAft>
                <a:spcPts val="0"/>
              </a:spcAft>
              <a:defRPr/>
            </a:pPr>
            <a:r>
              <a:rPr lang="en-US" altLang="en-US" sz="1800" dirty="0"/>
              <a:t>SOCK_STREAM (TCP) or SOCK_DGRAM (UDP)</a:t>
            </a:r>
          </a:p>
          <a:p>
            <a:pPr marL="512207" lvl="1" indent="-171022" defTabSz="684086" fontAlgn="auto">
              <a:spcBef>
                <a:spcPts val="374"/>
              </a:spcBef>
              <a:spcAft>
                <a:spcPts val="0"/>
              </a:spcAft>
              <a:defRPr/>
            </a:pPr>
            <a:r>
              <a:rPr lang="en-US" altLang="en-US" sz="2300" dirty="0"/>
              <a:t>Protocol</a:t>
            </a:r>
          </a:p>
          <a:p>
            <a:pPr marL="854250" lvl="2" indent="-171022" defTabSz="684086" fontAlgn="auto">
              <a:spcBef>
                <a:spcPts val="374"/>
              </a:spcBef>
              <a:spcAft>
                <a:spcPts val="0"/>
              </a:spcAft>
              <a:defRPr/>
            </a:pPr>
            <a:r>
              <a:rPr lang="en-US" altLang="en-US" sz="1800" dirty="0"/>
              <a:t>Usually zero</a:t>
            </a:r>
            <a:endParaRPr lang="en-US" altLang="en-US" sz="1248"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181838BE-49FB-BAF3-620F-6825E2F2DF06}"/>
              </a:ext>
            </a:extLst>
          </p:cNvPr>
          <p:cNvSpPr>
            <a:spLocks noGrp="1"/>
          </p:cNvSpPr>
          <p:nvPr>
            <p:ph type="title"/>
            <p:custDataLst>
              <p:tags r:id="rId1"/>
            </p:custDataLst>
          </p:nvPr>
        </p:nvSpPr>
        <p:spPr/>
        <p:txBody>
          <a:bodyPr>
            <a:normAutofit/>
          </a:bodyPr>
          <a:lstStyle/>
          <a:p>
            <a:pPr defTabSz="684086" fontAlgn="auto">
              <a:spcAft>
                <a:spcPts val="0"/>
              </a:spcAft>
              <a:defRPr/>
            </a:pPr>
            <a:r>
              <a:rPr lang="en-US" altLang="en-US" sz="4040" dirty="0"/>
              <a:t>Binding to a socket</a:t>
            </a:r>
          </a:p>
        </p:txBody>
      </p:sp>
      <p:sp>
        <p:nvSpPr>
          <p:cNvPr id="28675" name="Content Placeholder 2">
            <a:extLst>
              <a:ext uri="{FF2B5EF4-FFF2-40B4-BE49-F238E27FC236}">
                <a16:creationId xmlns:a16="http://schemas.microsoft.com/office/drawing/2014/main" id="{81B15A7A-E40C-4677-5335-5BEB8263D271}"/>
              </a:ext>
            </a:extLst>
          </p:cNvPr>
          <p:cNvSpPr>
            <a:spLocks noGrp="1"/>
          </p:cNvSpPr>
          <p:nvPr>
            <p:ph idx="1"/>
            <p:custDataLst>
              <p:tags r:id="rId2"/>
            </p:custDataLst>
          </p:nvPr>
        </p:nvSpPr>
        <p:spPr/>
        <p:txBody>
          <a:bodyPr/>
          <a:lstStyle/>
          <a:p>
            <a:pPr marL="171022" indent="-171022" defTabSz="684086" fontAlgn="auto">
              <a:spcBef>
                <a:spcPts val="749"/>
              </a:spcBef>
              <a:spcAft>
                <a:spcPts val="0"/>
              </a:spcAft>
              <a:defRPr/>
            </a:pPr>
            <a:r>
              <a:rPr lang="en-US" altLang="en-US" sz="2000" dirty="0">
                <a:solidFill>
                  <a:schemeClr val="accent6"/>
                </a:solidFill>
                <a:latin typeface="Consolas" panose="020B0609020204030204" pitchFamily="49" charset="0"/>
                <a:cs typeface="Consolas" panose="020B0609020204030204" pitchFamily="49" charset="0"/>
              </a:rPr>
              <a:t>bind()</a:t>
            </a:r>
            <a:r>
              <a:rPr lang="en-US" altLang="en-US" sz="2000" dirty="0"/>
              <a:t>: system call – binds a socket to an address</a:t>
            </a:r>
          </a:p>
          <a:p>
            <a:pPr marL="513922" lvl="1" indent="-171022" defTabSz="684086">
              <a:spcBef>
                <a:spcPts val="749"/>
              </a:spcBef>
              <a:defRPr/>
            </a:pPr>
            <a:r>
              <a:rPr lang="en-US" altLang="en-US" sz="1700" dirty="0">
                <a:hlinkClick r:id="rId4"/>
              </a:rPr>
              <a:t>https://linux.die.net/man/2/bind</a:t>
            </a:r>
            <a:r>
              <a:rPr lang="en-US" altLang="en-US" sz="1700" dirty="0"/>
              <a:t> </a:t>
            </a:r>
          </a:p>
          <a:p>
            <a:pPr marL="171022" indent="-171022" defTabSz="684086" fontAlgn="auto">
              <a:spcBef>
                <a:spcPts val="749"/>
              </a:spcBef>
              <a:spcAft>
                <a:spcPts val="0"/>
              </a:spcAft>
              <a:defRPr/>
            </a:pPr>
            <a:r>
              <a:rPr lang="en-US" altLang="en-US" sz="2000" dirty="0"/>
              <a:t>Takes 3 arguments:</a:t>
            </a:r>
          </a:p>
          <a:p>
            <a:pPr marL="513065" lvl="1" indent="-171022" defTabSz="684086" fontAlgn="auto">
              <a:spcBef>
                <a:spcPts val="374"/>
              </a:spcBef>
              <a:spcAft>
                <a:spcPts val="0"/>
              </a:spcAft>
              <a:defRPr/>
            </a:pPr>
            <a:r>
              <a:rPr lang="en-US" altLang="en-US" dirty="0"/>
              <a:t>socket file descriptor</a:t>
            </a:r>
          </a:p>
          <a:p>
            <a:pPr marL="513065" lvl="1" indent="-171022" defTabSz="684086" fontAlgn="auto">
              <a:spcBef>
                <a:spcPts val="374"/>
              </a:spcBef>
              <a:spcAft>
                <a:spcPts val="0"/>
              </a:spcAft>
              <a:defRPr/>
            </a:pPr>
            <a:r>
              <a:rPr lang="en-US" altLang="en-US" dirty="0"/>
              <a:t>address to which is bound</a:t>
            </a:r>
          </a:p>
          <a:p>
            <a:pPr marL="513065" lvl="1" indent="-171022" defTabSz="684086" fontAlgn="auto">
              <a:spcBef>
                <a:spcPts val="374"/>
              </a:spcBef>
              <a:spcAft>
                <a:spcPts val="0"/>
              </a:spcAft>
              <a:defRPr/>
            </a:pPr>
            <a:r>
              <a:rPr lang="en-US" altLang="en-US" dirty="0"/>
              <a:t>size of the address to which it is bound</a:t>
            </a:r>
          </a:p>
          <a:p>
            <a:pPr marL="170165" indent="-171022" defTabSz="684086">
              <a:spcBef>
                <a:spcPts val="374"/>
              </a:spcBef>
              <a:defRPr/>
            </a:pPr>
            <a:r>
              <a:rPr lang="en-US" altLang="en-US" dirty="0"/>
              <a:t>See code on the man page</a:t>
            </a:r>
          </a:p>
          <a:p>
            <a:pPr marL="170165" indent="-171022" defTabSz="684086">
              <a:spcBef>
                <a:spcPts val="374"/>
              </a:spcBef>
              <a:defRPr/>
            </a:pPr>
            <a:r>
              <a:rPr lang="en-US" altLang="en-US" dirty="0"/>
              <a:t>Typically a </a:t>
            </a:r>
            <a:r>
              <a:rPr lang="en-US" altLang="en-US" i="1" dirty="0">
                <a:solidFill>
                  <a:schemeClr val="accent6"/>
                </a:solidFill>
              </a:rPr>
              <a:t>server-side</a:t>
            </a:r>
            <a:r>
              <a:rPr lang="en-US" altLang="en-US" dirty="0"/>
              <a:t> operation</a:t>
            </a:r>
          </a:p>
          <a:p>
            <a:pPr marL="0" indent="0" defTabSz="684086" fontAlgn="auto">
              <a:spcBef>
                <a:spcPts val="749"/>
              </a:spcBef>
              <a:spcAft>
                <a:spcPts val="0"/>
              </a:spcAft>
              <a:buNone/>
              <a:defRPr/>
            </a:pPr>
            <a:endParaRPr lang="en-US" altLang="en-US" sz="1496"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87C5D5B3-0323-10C0-55A5-22ECEBEF9E16}"/>
              </a:ext>
            </a:extLst>
          </p:cNvPr>
          <p:cNvSpPr>
            <a:spLocks noGrp="1"/>
          </p:cNvSpPr>
          <p:nvPr>
            <p:ph type="title"/>
            <p:custDataLst>
              <p:tags r:id="rId1"/>
            </p:custDataLst>
          </p:nvPr>
        </p:nvSpPr>
        <p:spPr/>
        <p:txBody>
          <a:bodyPr>
            <a:normAutofit/>
          </a:bodyPr>
          <a:lstStyle/>
          <a:p>
            <a:pPr defTabSz="684086" fontAlgn="auto">
              <a:spcAft>
                <a:spcPts val="0"/>
              </a:spcAft>
              <a:defRPr/>
            </a:pPr>
            <a:r>
              <a:rPr lang="en-US" altLang="en-US" sz="4040"/>
              <a:t>Listening for data</a:t>
            </a:r>
            <a:endParaRPr lang="en-US" altLang="en-US" sz="4040" dirty="0"/>
          </a:p>
        </p:txBody>
      </p:sp>
      <p:sp>
        <p:nvSpPr>
          <p:cNvPr id="29699" name="Content Placeholder 2">
            <a:extLst>
              <a:ext uri="{FF2B5EF4-FFF2-40B4-BE49-F238E27FC236}">
                <a16:creationId xmlns:a16="http://schemas.microsoft.com/office/drawing/2014/main" id="{F09BC42E-A5E0-1F41-3D77-3EA3A1F72F61}"/>
              </a:ext>
            </a:extLst>
          </p:cNvPr>
          <p:cNvSpPr>
            <a:spLocks noGrp="1"/>
          </p:cNvSpPr>
          <p:nvPr>
            <p:ph idx="1"/>
            <p:custDataLst>
              <p:tags r:id="rId2"/>
            </p:custDataLst>
          </p:nvPr>
        </p:nvSpPr>
        <p:spPr/>
        <p:txBody>
          <a:bodyPr>
            <a:normAutofit fontScale="92500" lnSpcReduction="10000"/>
          </a:bodyPr>
          <a:lstStyle/>
          <a:p>
            <a:pPr marL="171022" indent="-171022" defTabSz="684086" fontAlgn="auto">
              <a:spcBef>
                <a:spcPts val="749"/>
              </a:spcBef>
              <a:spcAft>
                <a:spcPts val="0"/>
              </a:spcAft>
              <a:defRPr/>
            </a:pPr>
            <a:r>
              <a:rPr lang="en-US" altLang="en-US" sz="2800" dirty="0">
                <a:solidFill>
                  <a:schemeClr val="accent6"/>
                </a:solidFill>
                <a:latin typeface="Consolas" panose="020B0609020204030204" pitchFamily="49" charset="0"/>
              </a:rPr>
              <a:t>listen() </a:t>
            </a:r>
            <a:r>
              <a:rPr lang="en-US" altLang="en-US" sz="2800" dirty="0">
                <a:solidFill>
                  <a:schemeClr val="accent6"/>
                </a:solidFill>
              </a:rPr>
              <a:t>- </a:t>
            </a:r>
            <a:r>
              <a:rPr lang="en-US" altLang="en-US" sz="2800" dirty="0">
                <a:solidFill>
                  <a:schemeClr val="accent6"/>
                </a:solidFill>
                <a:hlinkClick r:id="rId5"/>
              </a:rPr>
              <a:t>https://linux.die.net/man/2/listen</a:t>
            </a:r>
            <a:r>
              <a:rPr lang="en-US" altLang="en-US" sz="2800" dirty="0">
                <a:solidFill>
                  <a:schemeClr val="accent6"/>
                </a:solidFill>
              </a:rPr>
              <a:t> </a:t>
            </a:r>
          </a:p>
          <a:p>
            <a:pPr marL="513065" lvl="1" indent="-171022" defTabSz="684086" fontAlgn="auto">
              <a:spcBef>
                <a:spcPts val="374"/>
              </a:spcBef>
              <a:spcAft>
                <a:spcPts val="0"/>
              </a:spcAft>
              <a:defRPr/>
            </a:pPr>
            <a:r>
              <a:rPr lang="en-US" altLang="en-US" sz="2400" dirty="0"/>
              <a:t>Waits for a socket connection</a:t>
            </a:r>
          </a:p>
          <a:p>
            <a:pPr marL="855965" lvl="2" indent="-171022" defTabSz="684086" fontAlgn="auto">
              <a:spcBef>
                <a:spcPts val="374"/>
              </a:spcBef>
              <a:spcAft>
                <a:spcPts val="0"/>
              </a:spcAft>
              <a:defRPr/>
            </a:pPr>
            <a:r>
              <a:rPr lang="en-US" altLang="en-US" sz="2100" dirty="0"/>
              <a:t>Allows the process to listen for connections to a given socket</a:t>
            </a:r>
          </a:p>
          <a:p>
            <a:pPr marL="513065" lvl="1" indent="-171022" defTabSz="684086" fontAlgn="auto">
              <a:spcBef>
                <a:spcPts val="374"/>
              </a:spcBef>
              <a:spcAft>
                <a:spcPts val="0"/>
              </a:spcAft>
              <a:defRPr/>
            </a:pPr>
            <a:r>
              <a:rPr lang="en-US" altLang="en-US" sz="2400" dirty="0"/>
              <a:t>Two arguments:</a:t>
            </a:r>
          </a:p>
          <a:p>
            <a:pPr marL="855107" lvl="2" indent="-171022" defTabSz="684086" fontAlgn="auto">
              <a:spcBef>
                <a:spcPts val="374"/>
              </a:spcBef>
              <a:spcAft>
                <a:spcPts val="0"/>
              </a:spcAft>
              <a:defRPr/>
            </a:pPr>
            <a:r>
              <a:rPr lang="en-US" altLang="en-US" sz="2000" dirty="0"/>
              <a:t>Socket file descriptor</a:t>
            </a:r>
          </a:p>
          <a:p>
            <a:pPr marL="855107" lvl="2" indent="-171022" defTabSz="684086" fontAlgn="auto">
              <a:spcBef>
                <a:spcPts val="374"/>
              </a:spcBef>
              <a:spcAft>
                <a:spcPts val="0"/>
              </a:spcAft>
              <a:defRPr/>
            </a:pPr>
            <a:r>
              <a:rPr lang="en-US" altLang="en-US" sz="2000" dirty="0"/>
              <a:t>Number of queues that can be waiting</a:t>
            </a:r>
          </a:p>
          <a:p>
            <a:pPr marL="513065" lvl="1" indent="-171022" defTabSz="684086" fontAlgn="auto">
              <a:spcBef>
                <a:spcPts val="374"/>
              </a:spcBef>
              <a:spcAft>
                <a:spcPts val="0"/>
              </a:spcAft>
              <a:defRPr/>
            </a:pPr>
            <a:r>
              <a:rPr lang="en-US" altLang="en-US" sz="2400" dirty="0">
                <a:solidFill>
                  <a:schemeClr val="accent6"/>
                </a:solidFill>
              </a:rPr>
              <a:t>Server-side</a:t>
            </a:r>
          </a:p>
          <a:p>
            <a:pPr marL="171022" indent="-171022" defTabSz="684086" fontAlgn="auto">
              <a:spcBef>
                <a:spcPts val="749"/>
              </a:spcBef>
              <a:spcAft>
                <a:spcPts val="0"/>
              </a:spcAft>
              <a:defRPr/>
            </a:pPr>
            <a:r>
              <a:rPr lang="en-US" altLang="en-US" sz="2800" dirty="0">
                <a:solidFill>
                  <a:schemeClr val="accent6"/>
                </a:solidFill>
                <a:latin typeface="Consolas" panose="020B0609020204030204" pitchFamily="49" charset="0"/>
              </a:rPr>
              <a:t>accept() </a:t>
            </a:r>
            <a:r>
              <a:rPr lang="en-US" altLang="en-US" sz="2800" dirty="0">
                <a:solidFill>
                  <a:schemeClr val="accent6"/>
                </a:solidFill>
              </a:rPr>
              <a:t>- </a:t>
            </a:r>
            <a:r>
              <a:rPr lang="en-US" altLang="en-US" sz="2800" dirty="0">
                <a:solidFill>
                  <a:schemeClr val="accent6"/>
                </a:solidFill>
                <a:hlinkClick r:id="rId6"/>
              </a:rPr>
              <a:t>https://linux.die.net/man/2/accept</a:t>
            </a:r>
            <a:r>
              <a:rPr lang="en-US" altLang="en-US" sz="2800" dirty="0">
                <a:solidFill>
                  <a:schemeClr val="accent6"/>
                </a:solidFill>
              </a:rPr>
              <a:t> </a:t>
            </a:r>
          </a:p>
          <a:p>
            <a:pPr marL="513065" lvl="1" indent="-171022" defTabSz="684086" fontAlgn="auto">
              <a:spcBef>
                <a:spcPts val="374"/>
              </a:spcBef>
              <a:spcAft>
                <a:spcPts val="0"/>
              </a:spcAft>
              <a:defRPr/>
            </a:pPr>
            <a:r>
              <a:rPr lang="en-US" altLang="en-US" sz="2400" dirty="0"/>
              <a:t>Blocks until a client connects to a server</a:t>
            </a:r>
          </a:p>
          <a:p>
            <a:pPr marL="513065" lvl="1" indent="-171022" defTabSz="684086" fontAlgn="auto">
              <a:spcBef>
                <a:spcPts val="374"/>
              </a:spcBef>
              <a:spcAft>
                <a:spcPts val="0"/>
              </a:spcAft>
              <a:defRPr/>
            </a:pPr>
            <a:r>
              <a:rPr lang="en-US" altLang="en-US" sz="2400" dirty="0"/>
              <a:t>That is, blocks until there is a connection</a:t>
            </a:r>
          </a:p>
          <a:p>
            <a:pPr marL="513065" lvl="1" indent="-171022" defTabSz="684086" fontAlgn="auto">
              <a:spcBef>
                <a:spcPts val="374"/>
              </a:spcBef>
              <a:spcAft>
                <a:spcPts val="0"/>
              </a:spcAft>
              <a:defRPr/>
            </a:pPr>
            <a:endParaRPr lang="en-US" altLang="en-US" sz="1346"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6883F72E-E5B7-2670-652C-EFFF31B33056}"/>
              </a:ext>
            </a:extLst>
          </p:cNvPr>
          <p:cNvSpPr>
            <a:spLocks noGrp="1"/>
          </p:cNvSpPr>
          <p:nvPr>
            <p:ph type="title"/>
            <p:custDataLst>
              <p:tags r:id="rId1"/>
            </p:custDataLst>
          </p:nvPr>
        </p:nvSpPr>
        <p:spPr/>
        <p:txBody>
          <a:bodyPr>
            <a:normAutofit/>
          </a:bodyPr>
          <a:lstStyle/>
          <a:p>
            <a:pPr defTabSz="684086" fontAlgn="auto">
              <a:spcAft>
                <a:spcPts val="0"/>
              </a:spcAft>
              <a:defRPr/>
            </a:pPr>
            <a:r>
              <a:rPr lang="en-US" altLang="en-US" sz="4040"/>
              <a:t>Reading  and writing data</a:t>
            </a:r>
            <a:endParaRPr lang="en-US" altLang="en-US" sz="4040" dirty="0"/>
          </a:p>
        </p:txBody>
      </p:sp>
      <p:sp>
        <p:nvSpPr>
          <p:cNvPr id="31747" name="Content Placeholder 2">
            <a:extLst>
              <a:ext uri="{FF2B5EF4-FFF2-40B4-BE49-F238E27FC236}">
                <a16:creationId xmlns:a16="http://schemas.microsoft.com/office/drawing/2014/main" id="{314DD223-96FE-A5B4-972A-54B8EC75B20C}"/>
              </a:ext>
            </a:extLst>
          </p:cNvPr>
          <p:cNvSpPr>
            <a:spLocks noGrp="1"/>
          </p:cNvSpPr>
          <p:nvPr>
            <p:ph idx="1"/>
            <p:custDataLst>
              <p:tags r:id="rId2"/>
            </p:custDataLst>
          </p:nvPr>
        </p:nvSpPr>
        <p:spPr/>
        <p:txBody>
          <a:bodyPr/>
          <a:lstStyle/>
          <a:p>
            <a:r>
              <a:rPr lang="en-US" sz="1600" b="1" dirty="0"/>
              <a:t>send</a:t>
            </a:r>
            <a:r>
              <a:rPr lang="en-US" sz="1600" dirty="0"/>
              <a:t>, </a:t>
            </a:r>
            <a:r>
              <a:rPr lang="en-US" sz="1600" b="1" dirty="0"/>
              <a:t>sendto</a:t>
            </a:r>
            <a:r>
              <a:rPr lang="en-US" sz="1600" dirty="0"/>
              <a:t>, </a:t>
            </a:r>
            <a:r>
              <a:rPr lang="en-US" sz="1600" b="1" dirty="0"/>
              <a:t>sendmsg</a:t>
            </a:r>
            <a:r>
              <a:rPr lang="en-US" sz="1600" dirty="0"/>
              <a:t>: send a message on a socket</a:t>
            </a:r>
          </a:p>
          <a:p>
            <a:pPr marL="342900" lvl="1" indent="0">
              <a:buNone/>
            </a:pPr>
            <a:r>
              <a:rPr lang="en-US" sz="1400" dirty="0">
                <a:latin typeface="Courier New" panose="02070309020205020404" pitchFamily="49" charset="0"/>
                <a:cs typeface="Courier New" panose="02070309020205020404" pitchFamily="49" charset="0"/>
              </a:rPr>
              <a:t>ssize_t sendto(int sockfd, const void *buf, size_t </a:t>
            </a:r>
            <a:r>
              <a:rPr lang="en-US" sz="1400" dirty="0" err="1">
                <a:latin typeface="Courier New" panose="02070309020205020404" pitchFamily="49" charset="0"/>
                <a:cs typeface="Courier New" panose="02070309020205020404" pitchFamily="49" charset="0"/>
              </a:rPr>
              <a:t>len</a:t>
            </a:r>
            <a:r>
              <a:rPr lang="en-US" sz="1400" dirty="0">
                <a:latin typeface="Courier New" panose="02070309020205020404" pitchFamily="49" charset="0"/>
                <a:cs typeface="Courier New" panose="02070309020205020404" pitchFamily="49" charset="0"/>
              </a:rPr>
              <a:t>,</a:t>
            </a:r>
          </a:p>
          <a:p>
            <a:pPr marL="342900" lvl="1" indent="0">
              <a:buNone/>
            </a:pPr>
            <a:r>
              <a:rPr lang="en-US" sz="1400" dirty="0">
                <a:latin typeface="Courier New" panose="02070309020205020404" pitchFamily="49" charset="0"/>
                <a:cs typeface="Courier New" panose="02070309020205020404" pitchFamily="49" charset="0"/>
              </a:rPr>
              <a:t>               int flags, const struct </a:t>
            </a:r>
            <a:r>
              <a:rPr lang="en-US" sz="1400" dirty="0" err="1">
                <a:latin typeface="Courier New" panose="02070309020205020404" pitchFamily="49" charset="0"/>
                <a:cs typeface="Courier New" panose="02070309020205020404" pitchFamily="49" charset="0"/>
              </a:rPr>
              <a:t>sockaddr</a:t>
            </a: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dest_addr</a:t>
            </a: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socklen_t</a:t>
            </a:r>
            <a:r>
              <a:rPr lang="en-US" sz="1400" dirty="0">
                <a:latin typeface="Courier New" panose="02070309020205020404" pitchFamily="49" charset="0"/>
                <a:cs typeface="Courier New" panose="02070309020205020404" pitchFamily="49" charset="0"/>
              </a:rPr>
              <a:t> </a:t>
            </a:r>
            <a:r>
              <a:rPr lang="en-US" sz="1400" dirty="0" err="1">
                <a:latin typeface="Courier New" panose="02070309020205020404" pitchFamily="49" charset="0"/>
                <a:cs typeface="Courier New" panose="02070309020205020404" pitchFamily="49" charset="0"/>
              </a:rPr>
              <a:t>addrlen</a:t>
            </a:r>
            <a:r>
              <a:rPr lang="en-US" sz="1400" dirty="0">
                <a:latin typeface="Courier New" panose="02070309020205020404" pitchFamily="49" charset="0"/>
                <a:cs typeface="Courier New" panose="02070309020205020404" pitchFamily="49" charset="0"/>
              </a:rPr>
              <a:t>);</a:t>
            </a:r>
          </a:p>
          <a:p>
            <a:r>
              <a:rPr lang="en-US" sz="1600" dirty="0"/>
              <a:t>All three transmit a message to another socket</a:t>
            </a:r>
          </a:p>
          <a:p>
            <a:r>
              <a:rPr lang="en-US" sz="1600" b="1" dirty="0">
                <a:latin typeface="Consolas" panose="020B0609020204030204" pitchFamily="49" charset="0"/>
                <a:hlinkClick r:id="rId4"/>
              </a:rPr>
              <a:t>send</a:t>
            </a:r>
            <a:r>
              <a:rPr lang="en-US" sz="1600" dirty="0">
                <a:latin typeface="Consolas" panose="020B0609020204030204" pitchFamily="49" charset="0"/>
                <a:hlinkClick r:id="rId4"/>
              </a:rPr>
              <a:t>()</a:t>
            </a:r>
            <a:r>
              <a:rPr lang="en-US" sz="1600" dirty="0"/>
              <a:t>: works only when the socket is </a:t>
            </a:r>
            <a:r>
              <a:rPr lang="en-US" sz="1600" i="1" dirty="0"/>
              <a:t>connected</a:t>
            </a:r>
          </a:p>
          <a:p>
            <a:pPr lvl="1"/>
            <a:r>
              <a:rPr lang="en-US" sz="1400" dirty="0"/>
              <a:t>i.e., the intended recipient is already known</a:t>
            </a:r>
          </a:p>
          <a:p>
            <a:r>
              <a:rPr lang="en-US" sz="1600" b="1" dirty="0"/>
              <a:t>send</a:t>
            </a:r>
            <a:r>
              <a:rPr lang="en-US" sz="1600" dirty="0"/>
              <a:t>() vs. </a:t>
            </a:r>
            <a:r>
              <a:rPr lang="en-US" sz="1600" b="1" dirty="0">
                <a:latin typeface="Consolas" panose="020B0609020204030204" pitchFamily="49" charset="0"/>
                <a:hlinkClick r:id="rId5"/>
              </a:rPr>
              <a:t>write()</a:t>
            </a:r>
            <a:r>
              <a:rPr lang="en-US" sz="1600" dirty="0"/>
              <a:t>: the only difference is </a:t>
            </a:r>
            <a:r>
              <a:rPr lang="en-US" sz="1600" i="1" dirty="0"/>
              <a:t>flags</a:t>
            </a:r>
          </a:p>
          <a:p>
            <a:pPr lvl="1"/>
            <a:r>
              <a:rPr lang="en-US" sz="1400" dirty="0"/>
              <a:t>When </a:t>
            </a:r>
            <a:r>
              <a:rPr lang="en-US" sz="1400" dirty="0">
                <a:latin typeface="Consolas" panose="020B0609020204030204" pitchFamily="49" charset="0"/>
              </a:rPr>
              <a:t>flags == 0, send() </a:t>
            </a:r>
            <a:r>
              <a:rPr lang="en-US" sz="1400" dirty="0"/>
              <a:t>is equivalent to </a:t>
            </a:r>
            <a:r>
              <a:rPr lang="en-US" sz="1400" dirty="0">
                <a:latin typeface="Consolas" panose="020B0609020204030204" pitchFamily="49" charset="0"/>
              </a:rPr>
              <a:t>write()</a:t>
            </a:r>
            <a:r>
              <a:rPr lang="en-US" sz="1400" dirty="0"/>
              <a:t> on a given socket descriptor</a:t>
            </a:r>
          </a:p>
          <a:p>
            <a:r>
              <a:rPr lang="en-US" sz="1400" dirty="0">
                <a:latin typeface="Courier New" panose="02070309020205020404" pitchFamily="49" charset="0"/>
                <a:cs typeface="Courier New" panose="02070309020205020404" pitchFamily="49" charset="0"/>
              </a:rPr>
              <a:t>send(sockfd, buf, len, flags):</a:t>
            </a:r>
            <a:r>
              <a:rPr lang="en-US" sz="1600" dirty="0"/>
              <a:t> equivalent to</a:t>
            </a:r>
          </a:p>
          <a:p>
            <a:pPr lvl="1"/>
            <a:r>
              <a:rPr lang="en-US" sz="1400" dirty="0">
                <a:latin typeface="Courier New" panose="02070309020205020404" pitchFamily="49" charset="0"/>
                <a:cs typeface="Courier New" panose="02070309020205020404" pitchFamily="49" charset="0"/>
              </a:rPr>
              <a:t>sendto(sockfd, buf, len, flags, NULL, 0);</a:t>
            </a:r>
            <a:endParaRPr lang="en-US" sz="1200" dirty="0">
              <a:latin typeface="Courier New" panose="02070309020205020404" pitchFamily="49" charset="0"/>
              <a:cs typeface="Courier New" panose="02070309020205020404" pitchFamily="49" charset="0"/>
            </a:endParaRPr>
          </a:p>
        </p:txBody>
      </p:sp>
      <p:sp>
        <p:nvSpPr>
          <p:cNvPr id="90001" name="Citation 90001"/>
          <p:cNvSpPr txBox="1"/>
          <p:nvPr/>
        </p:nvSpPr>
        <p:spPr>
          <a:xfrm>
            <a:off x="3566160" y="4754880"/>
            <a:ext cx="4937760" cy="228600"/>
          </a:xfrm>
          <a:prstGeom prst="rect">
            <a:avLst/>
          </a:prstGeom>
          <a:noFill/>
        </p:spPr>
        <p:txBody>
          <a:bodyPr wrap="square" lIns="0" rIns="0">
            <a:spAutoFit/>
          </a:bodyPr>
          <a:lstStyle/>
          <a:p>
            <a:pPr algn="r">
              <a:buNone/>
            </a:pPr>
            <a:r>
              <a:rPr lang="en-US" sz="1000" i="1" dirty="0">
                <a:solidFill>
                  <a:schemeClr val="tx1">
                    <a:alpha val="65000"/>
                  </a:schemeClr>
                </a:solidFill>
              </a:rPr>
              <a:t>Source: send(2) man page, https://linux.die.net/man/2/send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D707C1FC-9256-3397-6104-86225F163C35}"/>
              </a:ext>
            </a:extLst>
          </p:cNvPr>
          <p:cNvSpPr>
            <a:spLocks noGrp="1"/>
          </p:cNvSpPr>
          <p:nvPr>
            <p:ph type="title"/>
            <p:custDataLst>
              <p:tags r:id="rId1"/>
            </p:custDataLst>
          </p:nvPr>
        </p:nvSpPr>
        <p:spPr/>
        <p:txBody>
          <a:bodyPr>
            <a:normAutofit/>
          </a:bodyPr>
          <a:lstStyle/>
          <a:p>
            <a:pPr defTabSz="684086" fontAlgn="auto">
              <a:spcAft>
                <a:spcPts val="0"/>
              </a:spcAft>
              <a:defRPr/>
            </a:pPr>
            <a:r>
              <a:rPr lang="en-US" altLang="en-US" sz="4040"/>
              <a:t>Reading  and writing data</a:t>
            </a:r>
            <a:endParaRPr lang="en-US" altLang="en-US" sz="4040" dirty="0"/>
          </a:p>
        </p:txBody>
      </p:sp>
      <p:sp>
        <p:nvSpPr>
          <p:cNvPr id="26626" name="Content Placeholder 2">
            <a:extLst>
              <a:ext uri="{FF2B5EF4-FFF2-40B4-BE49-F238E27FC236}">
                <a16:creationId xmlns:a16="http://schemas.microsoft.com/office/drawing/2014/main" id="{8DA279A4-0A78-BA1E-D321-1FF98413A99B}"/>
              </a:ext>
            </a:extLst>
          </p:cNvPr>
          <p:cNvSpPr>
            <a:spLocks noGrp="1" noChangeArrowheads="1"/>
          </p:cNvSpPr>
          <p:nvPr>
            <p:ph idx="1"/>
            <p:custDataLst>
              <p:tags r:id="rId2"/>
            </p:custDataLst>
          </p:nvPr>
        </p:nvSpPr>
        <p:spPr bwMode="auto"/>
        <p:txBody>
          <a:bodyPr wrap="square" numCol="1" anchor="t" anchorCtr="0" compatLnSpc="1">
            <a:prstTxWarp prst="textNoShape">
              <a:avLst/>
            </a:prstTxWarp>
          </a:bodyPr>
          <a:lstStyle/>
          <a:p>
            <a:r>
              <a:rPr lang="en-US" sz="1400" b="1" dirty="0"/>
              <a:t>recv</a:t>
            </a:r>
            <a:r>
              <a:rPr lang="en-US" sz="1400" dirty="0"/>
              <a:t>, </a:t>
            </a:r>
            <a:r>
              <a:rPr lang="en-US" sz="1400" b="1" dirty="0"/>
              <a:t>recvfrom</a:t>
            </a:r>
            <a:r>
              <a:rPr lang="en-US" sz="1400" dirty="0"/>
              <a:t>, </a:t>
            </a:r>
            <a:r>
              <a:rPr lang="en-US" sz="1400" b="1" dirty="0"/>
              <a:t>recvmsg</a:t>
            </a:r>
            <a:r>
              <a:rPr lang="en-US" sz="1400" dirty="0"/>
              <a:t>: receive a message from a socket</a:t>
            </a:r>
          </a:p>
          <a:p>
            <a:pPr lvl="1">
              <a:buNone/>
            </a:pPr>
            <a:r>
              <a:rPr lang="en-US" sz="1100" dirty="0">
                <a:latin typeface="Courier New" panose="02070309020205020404" pitchFamily="49" charset="0"/>
                <a:cs typeface="Courier New" panose="02070309020205020404" pitchFamily="49" charset="0"/>
              </a:rPr>
              <a:t>ssize_t recv(int sockfd, void *buf, size_t len, int flags);</a:t>
            </a:r>
          </a:p>
          <a:p>
            <a:pPr lvl="1">
              <a:buNone/>
            </a:pPr>
            <a:r>
              <a:rPr lang="en-US" sz="1100" dirty="0">
                <a:latin typeface="Courier New" panose="02070309020205020404" pitchFamily="49" charset="0"/>
                <a:cs typeface="Courier New" panose="02070309020205020404" pitchFamily="49" charset="0"/>
              </a:rPr>
              <a:t>ssize_t recvfrom(int sockfd, void *buf, size_t len, int flags,</a:t>
            </a:r>
          </a:p>
          <a:p>
            <a:pPr lvl="1">
              <a:buNone/>
            </a:pPr>
            <a:r>
              <a:rPr lang="en-US" sz="1100" dirty="0">
                <a:latin typeface="Courier New" panose="02070309020205020404" pitchFamily="49" charset="0"/>
                <a:cs typeface="Courier New" panose="02070309020205020404" pitchFamily="49" charset="0"/>
              </a:rPr>
              <a:t>                 struct sockaddr *src_addr, socklen_t *addrlen);</a:t>
            </a:r>
          </a:p>
          <a:p>
            <a:pPr lvl="1">
              <a:buNone/>
            </a:pPr>
            <a:r>
              <a:rPr lang="en-US" sz="1100" dirty="0">
                <a:latin typeface="Courier New" panose="02070309020205020404" pitchFamily="49" charset="0"/>
                <a:cs typeface="Courier New" panose="02070309020205020404" pitchFamily="49" charset="0"/>
              </a:rPr>
              <a:t>ssize_t recvmsg(int sockfd, struct msghdr *msg, int flags);</a:t>
            </a:r>
          </a:p>
          <a:p>
            <a:r>
              <a:rPr lang="en-US" sz="1400" b="1" dirty="0"/>
              <a:t>recvfrom</a:t>
            </a:r>
            <a:r>
              <a:rPr lang="en-US" sz="1400" dirty="0"/>
              <a:t>() and </a:t>
            </a:r>
            <a:r>
              <a:rPr lang="en-US" sz="1400" b="1" dirty="0"/>
              <a:t>recvmsg</a:t>
            </a:r>
            <a:r>
              <a:rPr lang="en-US" sz="1400" dirty="0"/>
              <a:t>() work whether or not the socket is connection-oriented</a:t>
            </a:r>
          </a:p>
          <a:p>
            <a:r>
              <a:rPr lang="en-US" sz="1400" i="1" dirty="0"/>
              <a:t>src_addr</a:t>
            </a:r>
            <a:r>
              <a:rPr lang="en-US" sz="1400" dirty="0"/>
              <a:t> (if not NULL) is filled in with the source address, when the protocol provides one</a:t>
            </a:r>
          </a:p>
          <a:p>
            <a:pPr lvl="1"/>
            <a:r>
              <a:rPr lang="en-US" sz="1200" dirty="0"/>
              <a:t>If </a:t>
            </a:r>
            <a:r>
              <a:rPr lang="en-US" sz="1200" i="1" dirty="0"/>
              <a:t>src_addr</a:t>
            </a:r>
            <a:r>
              <a:rPr lang="en-US" sz="1200" dirty="0"/>
              <a:t> is NULL, nothing is filled in; </a:t>
            </a:r>
            <a:r>
              <a:rPr lang="en-US" sz="1200" i="1" dirty="0"/>
              <a:t>addrlen</a:t>
            </a:r>
            <a:r>
              <a:rPr lang="en-US" sz="1200" dirty="0"/>
              <a:t> is unused and should also be NULL</a:t>
            </a:r>
          </a:p>
          <a:p>
            <a:r>
              <a:rPr lang="en-US" sz="1400" i="1" dirty="0"/>
              <a:t>addrlen</a:t>
            </a:r>
            <a:r>
              <a:rPr lang="en-US" sz="1400" dirty="0"/>
              <a:t> is a value-result argument</a:t>
            </a:r>
          </a:p>
          <a:p>
            <a:pPr lvl="1"/>
            <a:r>
              <a:rPr lang="en-US" sz="1200" dirty="0"/>
              <a:t>Before the call: set it to the size of the </a:t>
            </a:r>
            <a:r>
              <a:rPr lang="en-US" sz="1200" i="1" dirty="0"/>
              <a:t>src_addr</a:t>
            </a:r>
            <a:r>
              <a:rPr lang="en-US" sz="1200" dirty="0"/>
              <a:t> buffer</a:t>
            </a:r>
          </a:p>
          <a:p>
            <a:pPr lvl="1"/>
            <a:r>
              <a:rPr lang="en-US" sz="1200" dirty="0"/>
              <a:t>On return: the actual size of the source address</a:t>
            </a:r>
          </a:p>
          <a:p>
            <a:pPr lvl="1"/>
            <a:r>
              <a:rPr lang="en-US" sz="1200" dirty="0"/>
              <a:t>Buffer too small: the address is truncated and </a:t>
            </a:r>
            <a:r>
              <a:rPr lang="en-US" sz="1200" i="1" dirty="0"/>
              <a:t>addrlen</a:t>
            </a:r>
            <a:r>
              <a:rPr lang="en-US" sz="1200" dirty="0"/>
              <a:t> returns a larger value than was supplied</a:t>
            </a:r>
          </a:p>
          <a:p>
            <a:r>
              <a:rPr lang="en-US" sz="1400" b="1" dirty="0"/>
              <a:t>recv</a:t>
            </a:r>
            <a:r>
              <a:rPr lang="en-US" sz="1400" dirty="0"/>
              <a:t>() is normally used only on a connected socket (see connect(2))</a:t>
            </a:r>
          </a:p>
          <a:p>
            <a:pPr lvl="1"/>
            <a:r>
              <a:rPr lang="en-US" sz="1200" dirty="0"/>
              <a:t>Identical to </a:t>
            </a:r>
            <a:r>
              <a:rPr lang="en-US" sz="1200" b="1" dirty="0"/>
              <a:t>recvfrom</a:t>
            </a:r>
            <a:r>
              <a:rPr lang="en-US" sz="1200" dirty="0"/>
              <a:t>() with a NULL </a:t>
            </a:r>
            <a:r>
              <a:rPr lang="en-US" sz="1200" i="1" dirty="0"/>
              <a:t>src_addr</a:t>
            </a:r>
          </a:p>
        </p:txBody>
      </p:sp>
      <p:sp>
        <p:nvSpPr>
          <p:cNvPr id="90002" name="Citation 90002"/>
          <p:cNvSpPr txBox="1"/>
          <p:nvPr/>
        </p:nvSpPr>
        <p:spPr>
          <a:xfrm>
            <a:off x="3566160" y="4754880"/>
            <a:ext cx="4937760" cy="228600"/>
          </a:xfrm>
          <a:prstGeom prst="rect">
            <a:avLst/>
          </a:prstGeom>
          <a:noFill/>
        </p:spPr>
        <p:txBody>
          <a:bodyPr wrap="square" lIns="0" rIns="0">
            <a:spAutoFit/>
          </a:bodyPr>
          <a:lstStyle/>
          <a:p>
            <a:pPr algn="r">
              <a:buNone/>
            </a:pPr>
            <a:r>
              <a:rPr lang="en-US" sz="1000" i="1" dirty="0">
                <a:solidFill>
                  <a:schemeClr val="tx1">
                    <a:alpha val="65000"/>
                  </a:schemeClr>
                </a:solidFill>
              </a:rPr>
              <a:t>Source: recv(2) man page, https://linux.die.net/man/2/recv</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09932-6E7B-0DFC-0304-9B29AB37D0F5}"/>
              </a:ext>
            </a:extLst>
          </p:cNvPr>
          <p:cNvSpPr>
            <a:spLocks noGrp="1"/>
          </p:cNvSpPr>
          <p:nvPr>
            <p:ph type="title"/>
            <p:custDataLst>
              <p:tags r:id="rId1"/>
            </p:custDataLst>
          </p:nvPr>
        </p:nvSpPr>
        <p:spPr/>
        <p:txBody>
          <a:bodyPr/>
          <a:lstStyle/>
          <a:p>
            <a:pPr defTabSz="684086" fontAlgn="auto">
              <a:spcAft>
                <a:spcPts val="0"/>
              </a:spcAft>
              <a:defRPr/>
            </a:pPr>
            <a:r>
              <a:rPr lang="en-US" sz="4040" dirty="0">
                <a:latin typeface="Consolas" panose="020B0609020204030204" pitchFamily="49" charset="0"/>
              </a:rPr>
              <a:t>chroot</a:t>
            </a:r>
          </a:p>
        </p:txBody>
      </p:sp>
      <p:sp>
        <p:nvSpPr>
          <p:cNvPr id="4" name="Content Placeholder 3">
            <a:extLst>
              <a:ext uri="{FF2B5EF4-FFF2-40B4-BE49-F238E27FC236}">
                <a16:creationId xmlns:a16="http://schemas.microsoft.com/office/drawing/2014/main" id="{6C5DFF0C-3978-03F6-1300-2AECF7DF85E1}"/>
              </a:ext>
            </a:extLst>
          </p:cNvPr>
          <p:cNvSpPr>
            <a:spLocks noGrp="1"/>
          </p:cNvSpPr>
          <p:nvPr>
            <p:ph idx="1"/>
            <p:custDataLst>
              <p:tags r:id="rId2"/>
            </p:custDataLst>
          </p:nvPr>
        </p:nvSpPr>
        <p:spPr/>
        <p:txBody>
          <a:bodyPr>
            <a:normAutofit lnSpcReduction="10000"/>
          </a:bodyPr>
          <a:lstStyle/>
          <a:p>
            <a:pPr marL="171022" indent="-171022" defTabSz="684086" fontAlgn="auto">
              <a:spcBef>
                <a:spcPts val="749"/>
              </a:spcBef>
              <a:spcAft>
                <a:spcPts val="0"/>
              </a:spcAft>
              <a:defRPr/>
            </a:pPr>
            <a:r>
              <a:rPr lang="en-US" sz="1600" dirty="0"/>
              <a:t>This alters the apparent root directory for a process (that is, /) to refer to a particular directory</a:t>
            </a:r>
          </a:p>
          <a:p>
            <a:pPr marL="513922" lvl="1" indent="-171022" defTabSz="684086">
              <a:spcBef>
                <a:spcPts val="749"/>
              </a:spcBef>
              <a:defRPr/>
            </a:pPr>
            <a:r>
              <a:rPr lang="en-US" sz="1400" dirty="0"/>
              <a:t>Applies to all children processes as well</a:t>
            </a:r>
          </a:p>
          <a:p>
            <a:pPr marL="513922" lvl="1" indent="-171022" defTabSz="684086">
              <a:spcBef>
                <a:spcPts val="749"/>
              </a:spcBef>
              <a:defRPr/>
            </a:pPr>
            <a:r>
              <a:rPr lang="en-US" sz="1400" dirty="0"/>
              <a:t>Known as the “chroot jail”</a:t>
            </a:r>
          </a:p>
          <a:p>
            <a:pPr marL="513922" lvl="1" indent="-171022" defTabSz="684086">
              <a:spcBef>
                <a:spcPts val="749"/>
              </a:spcBef>
              <a:defRPr/>
            </a:pPr>
            <a:r>
              <a:rPr lang="en-US" sz="1400" dirty="0"/>
              <a:t>No application in this process tree can write outside /</a:t>
            </a:r>
          </a:p>
          <a:p>
            <a:pPr marL="513922" lvl="1" indent="-171022" defTabSz="684086">
              <a:spcBef>
                <a:spcPts val="749"/>
              </a:spcBef>
              <a:defRPr/>
            </a:pPr>
            <a:r>
              <a:rPr lang="en-US" sz="1400" dirty="0"/>
              <a:t>Provides hardware-level checked security!</a:t>
            </a:r>
          </a:p>
          <a:p>
            <a:pPr marL="513922" lvl="1" indent="-171022" defTabSz="684086">
              <a:spcBef>
                <a:spcPts val="749"/>
              </a:spcBef>
              <a:defRPr/>
            </a:pPr>
            <a:r>
              <a:rPr lang="en-US" sz="1400" dirty="0"/>
              <a:t>Must have super user permissions to run </a:t>
            </a:r>
            <a:r>
              <a:rPr lang="en-US" sz="1400" dirty="0">
                <a:latin typeface="Consolas" panose="020B0609020204030204" pitchFamily="49" charset="0"/>
              </a:rPr>
              <a:t>chroot</a:t>
            </a:r>
            <a:r>
              <a:rPr lang="en-US" sz="1400" dirty="0"/>
              <a:t> (e.g., </a:t>
            </a:r>
            <a:r>
              <a:rPr lang="en-US" sz="1400" dirty="0" err="1">
                <a:latin typeface="Consolas" panose="020B0609020204030204" pitchFamily="49" charset="0"/>
              </a:rPr>
              <a:t>sudo</a:t>
            </a:r>
            <a:r>
              <a:rPr lang="en-US" sz="1400" dirty="0"/>
              <a:t>)</a:t>
            </a:r>
          </a:p>
          <a:p>
            <a:pPr marL="171022" indent="-171022" defTabSz="684086" fontAlgn="auto">
              <a:spcBef>
                <a:spcPts val="749"/>
              </a:spcBef>
              <a:spcAft>
                <a:spcPts val="0"/>
              </a:spcAft>
              <a:defRPr/>
            </a:pPr>
            <a:r>
              <a:rPr lang="en-US" sz="1600" dirty="0"/>
              <a:t>Use for us: compile code for the Raspberry PI on the local machine!</a:t>
            </a:r>
          </a:p>
          <a:p>
            <a:pPr marL="513065" lvl="1" indent="-171022" defTabSz="684086" fontAlgn="auto">
              <a:spcBef>
                <a:spcPts val="374"/>
              </a:spcBef>
              <a:spcAft>
                <a:spcPts val="0"/>
              </a:spcAft>
              <a:defRPr/>
            </a:pPr>
            <a:r>
              <a:rPr lang="en-US" sz="1400" dirty="0"/>
              <a:t>Power of a Linux workstation</a:t>
            </a:r>
          </a:p>
          <a:p>
            <a:pPr marL="513065" lvl="1" indent="-171022" defTabSz="684086" fontAlgn="auto">
              <a:spcBef>
                <a:spcPts val="374"/>
              </a:spcBef>
              <a:spcAft>
                <a:spcPts val="0"/>
              </a:spcAft>
              <a:defRPr/>
            </a:pPr>
            <a:r>
              <a:rPr lang="en-US" sz="1400" dirty="0"/>
              <a:t>Emulating the arm architecture</a:t>
            </a:r>
          </a:p>
          <a:p>
            <a:pPr marL="171022" indent="-171022" defTabSz="684086" fontAlgn="auto">
              <a:spcBef>
                <a:spcPts val="749"/>
              </a:spcBef>
              <a:spcAft>
                <a:spcPts val="0"/>
              </a:spcAft>
              <a:defRPr/>
            </a:pPr>
            <a:r>
              <a:rPr lang="en-US" sz="1600" dirty="0"/>
              <a:t>Allows us full flexibility of all libraries that are available on the </a:t>
            </a:r>
            <a:r>
              <a:rPr lang="en-US" sz="1600" dirty="0" err="1"/>
              <a:t>vm</a:t>
            </a:r>
            <a:endParaRPr lang="en-US" sz="1600" dirty="0"/>
          </a:p>
          <a:p>
            <a:pPr marL="513065" lvl="1" indent="-171022" defTabSz="684086" fontAlgn="auto">
              <a:spcBef>
                <a:spcPts val="374"/>
              </a:spcBef>
              <a:spcAft>
                <a:spcPts val="0"/>
              </a:spcAft>
              <a:defRPr/>
            </a:pPr>
            <a:r>
              <a:rPr lang="en-US" sz="1400" dirty="0"/>
              <a:t>Can install packages, uninstall, etc.</a:t>
            </a:r>
          </a:p>
          <a:p>
            <a:pPr marL="171022" indent="-171022" defTabSz="684086" fontAlgn="auto">
              <a:spcBef>
                <a:spcPts val="749"/>
              </a:spcBef>
              <a:spcAft>
                <a:spcPts val="0"/>
              </a:spcAft>
              <a:defRPr/>
            </a:pPr>
            <a:r>
              <a:rPr lang="en-US" sz="1600" dirty="0"/>
              <a:t>Can easily transfer build products to the final machine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4921D-4E14-2EB3-CB75-DE020FDCB727}"/>
              </a:ext>
            </a:extLst>
          </p:cNvPr>
          <p:cNvSpPr>
            <a:spLocks noGrp="1"/>
          </p:cNvSpPr>
          <p:nvPr>
            <p:ph type="title"/>
          </p:nvPr>
        </p:nvSpPr>
        <p:spPr/>
        <p:txBody>
          <a:bodyPr/>
          <a:lstStyle/>
          <a:p>
            <a:pPr defTabSz="684086" fontAlgn="auto">
              <a:spcAft>
                <a:spcPts val="0"/>
              </a:spcAft>
              <a:defRPr/>
            </a:pPr>
            <a:r>
              <a:rPr lang="en-US" sz="4040"/>
              <a:t>Determining Endianess</a:t>
            </a:r>
            <a:endParaRPr lang="en-US" sz="4040" dirty="0"/>
          </a:p>
        </p:txBody>
      </p:sp>
      <p:sp>
        <p:nvSpPr>
          <p:cNvPr id="4" name="Content Placeholder 3">
            <a:extLst>
              <a:ext uri="{FF2B5EF4-FFF2-40B4-BE49-F238E27FC236}">
                <a16:creationId xmlns:a16="http://schemas.microsoft.com/office/drawing/2014/main" id="{2960D469-7EBC-6752-01F0-BCADF0D0FEBA}"/>
              </a:ext>
            </a:extLst>
          </p:cNvPr>
          <p:cNvSpPr>
            <a:spLocks noGrp="1"/>
          </p:cNvSpPr>
          <p:nvPr>
            <p:ph idx="1"/>
          </p:nvPr>
        </p:nvSpPr>
        <p:spPr/>
        <p:txBody>
          <a:bodyPr/>
          <a:lstStyle/>
          <a:p>
            <a:pPr marL="171022" indent="-171022" defTabSz="684086" fontAlgn="auto">
              <a:spcBef>
                <a:spcPts val="749"/>
              </a:spcBef>
              <a:spcAft>
                <a:spcPts val="0"/>
              </a:spcAft>
              <a:defRPr/>
            </a:pPr>
            <a:r>
              <a:rPr lang="en-US" sz="1800" dirty="0">
                <a:latin typeface="Courier New" panose="02070309020205020404" pitchFamily="49" charset="0"/>
                <a:cs typeface="Courier New" panose="02070309020205020404" pitchFamily="49" charset="0"/>
              </a:rPr>
              <a:t>echo -n 1 | od -to2 | head -n1 | cut -f2 -d" " | cut -c6</a:t>
            </a:r>
          </a:p>
          <a:p>
            <a:pPr marL="171022" indent="-171022" defTabSz="684086" fontAlgn="auto">
              <a:spcBef>
                <a:spcPts val="749"/>
              </a:spcBef>
              <a:spcAft>
                <a:spcPts val="0"/>
              </a:spcAft>
              <a:defRPr/>
            </a:pPr>
            <a:endParaRPr lang="en-US" sz="1496" dirty="0"/>
          </a:p>
          <a:p>
            <a:pPr marL="513065" lvl="1" indent="-171022" defTabSz="684086" fontAlgn="auto">
              <a:spcBef>
                <a:spcPts val="374"/>
              </a:spcBef>
              <a:spcAft>
                <a:spcPts val="0"/>
              </a:spcAft>
              <a:defRPr/>
            </a:pPr>
            <a:r>
              <a:rPr lang="en-US" dirty="0"/>
              <a:t>If it return 0, machine is using Big Endian representation for </a:t>
            </a:r>
            <a:r>
              <a:rPr lang="en-US" dirty="0" err="1"/>
              <a:t>ints</a:t>
            </a:r>
            <a:endParaRPr lang="en-US" dirty="0"/>
          </a:p>
          <a:p>
            <a:pPr marL="513065" lvl="1" indent="-171022" defTabSz="684086" fontAlgn="auto">
              <a:spcBef>
                <a:spcPts val="374"/>
              </a:spcBef>
              <a:spcAft>
                <a:spcPts val="0"/>
              </a:spcAft>
              <a:defRPr/>
            </a:pPr>
            <a:r>
              <a:rPr lang="en-US" dirty="0"/>
              <a:t>If it returns 1, machine is using Little Endian for </a:t>
            </a:r>
            <a:r>
              <a:rPr lang="en-US" dirty="0" err="1"/>
              <a:t>ints</a:t>
            </a:r>
            <a:endParaRPr lang="en-US" dirty="0"/>
          </a:p>
          <a:p>
            <a:pPr marL="171022" indent="-171022" defTabSz="684086" fontAlgn="auto">
              <a:spcBef>
                <a:spcPts val="749"/>
              </a:spcBef>
              <a:spcAft>
                <a:spcPts val="0"/>
              </a:spcAft>
              <a:defRPr/>
            </a:pPr>
            <a:endParaRPr lang="en-US" sz="1496" dirty="0"/>
          </a:p>
          <a:p>
            <a:pPr marL="171022" indent="-171022" defTabSz="684086" fontAlgn="auto">
              <a:spcBef>
                <a:spcPts val="749"/>
              </a:spcBef>
              <a:spcAft>
                <a:spcPts val="0"/>
              </a:spcAft>
              <a:defRPr/>
            </a:pPr>
            <a:endParaRPr lang="en-US" sz="1496" dirty="0"/>
          </a:p>
          <a:p>
            <a:pPr marL="171022" indent="-171022" defTabSz="684086" fontAlgn="auto">
              <a:spcBef>
                <a:spcPts val="749"/>
              </a:spcBef>
              <a:spcAft>
                <a:spcPts val="0"/>
              </a:spcAft>
              <a:defRPr/>
            </a:pPr>
            <a:r>
              <a:rPr lang="en-US" sz="1800" dirty="0"/>
              <a:t>Another method:</a:t>
            </a:r>
          </a:p>
          <a:p>
            <a:pPr marL="342900" lvl="1" indent="0" defTabSz="684086">
              <a:spcBef>
                <a:spcPts val="749"/>
              </a:spcBef>
              <a:buNone/>
              <a:defRPr/>
            </a:pPr>
            <a:r>
              <a:rPr lang="en-US" dirty="0" err="1">
                <a:latin typeface="Consolas" panose="020B0609020204030204" pitchFamily="49" charset="0"/>
              </a:rPr>
              <a:t>lscpu</a:t>
            </a:r>
            <a:r>
              <a:rPr lang="en-US" dirty="0">
                <a:latin typeface="Consolas" panose="020B0609020204030204" pitchFamily="49" charset="0"/>
              </a:rPr>
              <a:t> | grep Endian</a:t>
            </a:r>
          </a:p>
        </p:txBody>
      </p:sp>
      <p:sp>
        <p:nvSpPr>
          <p:cNvPr id="29700" name="Rectangle 4">
            <a:extLst>
              <a:ext uri="{FF2B5EF4-FFF2-40B4-BE49-F238E27FC236}">
                <a16:creationId xmlns:a16="http://schemas.microsoft.com/office/drawing/2014/main" id="{BB0E2532-9E52-2B40-FD4C-F0D48ADF1A85}"/>
              </a:ext>
            </a:extLst>
          </p:cNvPr>
          <p:cNvSpPr>
            <a:spLocks noChangeArrowheads="1"/>
          </p:cNvSpPr>
          <p:nvPr/>
        </p:nvSpPr>
        <p:spPr bwMode="auto">
          <a:xfrm>
            <a:off x="1737360" y="4754880"/>
            <a:ext cx="676656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lnSpc>
                <a:spcPct val="90000"/>
              </a:lnSpc>
              <a:spcBef>
                <a:spcPts val="750"/>
              </a:spcBef>
              <a:buFont typeface="Arial" panose="020B0604020202020204" pitchFamily="34" charset="0"/>
              <a:buChar char="•"/>
              <a:defRPr sz="2100">
                <a:solidFill>
                  <a:schemeClr val="tx1"/>
                </a:solidFill>
                <a:latin typeface="Corbel" panose="020B050302020402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orbel" panose="020B050302020402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orbel" panose="020B050302020402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orbel" panose="020B0503020204020204" pitchFamily="34" charset="0"/>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orbel" panose="020B0503020204020204" pitchFamily="34" charset="0"/>
              </a:defRPr>
            </a:lvl9pPr>
          </a:lstStyle>
          <a:p>
            <a:pPr algn="r" eaLnBrk="1" hangingPunct="1">
              <a:lnSpc>
                <a:spcPct val="100000"/>
              </a:lnSpc>
              <a:spcBef>
                <a:spcPct val="0"/>
              </a:spcBef>
              <a:buFontTx/>
              <a:buNone/>
            </a:pPr>
            <a:r>
              <a:rPr lang="en-US" altLang="en-US" sz="1000" i="1">
                <a:solidFill>
                  <a:schemeClr val="tx1">
                    <a:alpha val="65000"/>
                  </a:schemeClr>
                </a:solidFill>
              </a:rPr>
              <a:t>*https://mfcoding.wordpress.com/2012/12/11/linux-big-endian-little-endian-test-from-command-line/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0B3E9E06-E296-1351-8561-68AA2BCD12C4}"/>
              </a:ext>
            </a:extLst>
          </p:cNvPr>
          <p:cNvSpPr>
            <a:spLocks noGrp="1"/>
          </p:cNvSpPr>
          <p:nvPr>
            <p:ph type="title"/>
            <p:custDataLst>
              <p:tags r:id="rId1"/>
            </p:custDataLst>
          </p:nvPr>
        </p:nvSpPr>
        <p:spPr/>
        <p:txBody>
          <a:bodyPr>
            <a:normAutofit/>
          </a:bodyPr>
          <a:lstStyle/>
          <a:p>
            <a:pPr defTabSz="684086" fontAlgn="auto">
              <a:spcAft>
                <a:spcPts val="0"/>
              </a:spcAft>
              <a:defRPr/>
            </a:pPr>
            <a:r>
              <a:rPr lang="en-US" altLang="en-US" sz="4040"/>
              <a:t>Lets look at an example</a:t>
            </a:r>
            <a:endParaRPr lang="en-US" altLang="en-US" sz="4040" dirty="0"/>
          </a:p>
        </p:txBody>
      </p:sp>
      <p:sp>
        <p:nvSpPr>
          <p:cNvPr id="32771" name="Content Placeholder 2">
            <a:extLst>
              <a:ext uri="{FF2B5EF4-FFF2-40B4-BE49-F238E27FC236}">
                <a16:creationId xmlns:a16="http://schemas.microsoft.com/office/drawing/2014/main" id="{F98DC018-E498-8A45-ABE5-7A06A5D6914B}"/>
              </a:ext>
            </a:extLst>
          </p:cNvPr>
          <p:cNvSpPr>
            <a:spLocks noGrp="1"/>
          </p:cNvSpPr>
          <p:nvPr>
            <p:ph idx="1"/>
            <p:custDataLst>
              <p:tags r:id="rId2"/>
            </p:custDataLst>
          </p:nvPr>
        </p:nvSpPr>
        <p:spPr/>
        <p:txBody>
          <a:bodyPr/>
          <a:lstStyle/>
          <a:p>
            <a:pPr marL="171022" indent="-171022" defTabSz="684086" fontAlgn="auto">
              <a:spcBef>
                <a:spcPts val="749"/>
              </a:spcBef>
              <a:spcAft>
                <a:spcPts val="0"/>
              </a:spcAft>
              <a:defRPr/>
            </a:pPr>
            <a:r>
              <a:rPr lang="en-US" altLang="en-US" sz="2800"/>
              <a:t>We’ll look at a program which has two pieces</a:t>
            </a:r>
          </a:p>
          <a:p>
            <a:pPr marL="513065" lvl="1" indent="-171022" defTabSz="684086" fontAlgn="auto">
              <a:spcBef>
                <a:spcPts val="374"/>
              </a:spcBef>
              <a:spcAft>
                <a:spcPts val="0"/>
              </a:spcAft>
              <a:defRPr/>
            </a:pPr>
            <a:r>
              <a:rPr lang="en-US" altLang="en-US" sz="2400"/>
              <a:t>Server</a:t>
            </a:r>
          </a:p>
          <a:p>
            <a:pPr marL="855107" lvl="2" indent="-171022" defTabSz="684086" fontAlgn="auto">
              <a:spcBef>
                <a:spcPts val="374"/>
              </a:spcBef>
              <a:spcAft>
                <a:spcPts val="0"/>
              </a:spcAft>
              <a:defRPr/>
            </a:pPr>
            <a:r>
              <a:rPr lang="en-US" altLang="en-US" sz="2000"/>
              <a:t>Received a structure from the client and prints it out</a:t>
            </a:r>
          </a:p>
          <a:p>
            <a:pPr marL="513065" lvl="1" indent="-171022" defTabSz="684086" fontAlgn="auto">
              <a:spcBef>
                <a:spcPts val="374"/>
              </a:spcBef>
              <a:spcAft>
                <a:spcPts val="0"/>
              </a:spcAft>
              <a:defRPr/>
            </a:pPr>
            <a:r>
              <a:rPr lang="en-US" altLang="en-US" sz="2400"/>
              <a:t>Client</a:t>
            </a:r>
          </a:p>
          <a:p>
            <a:pPr marL="855107" lvl="2" indent="-171022" defTabSz="684086" fontAlgn="auto">
              <a:spcBef>
                <a:spcPts val="374"/>
              </a:spcBef>
              <a:spcAft>
                <a:spcPts val="0"/>
              </a:spcAft>
              <a:defRPr/>
            </a:pPr>
            <a:r>
              <a:rPr lang="en-US" altLang="en-US" sz="2000"/>
              <a:t>Sends a structure to the server.</a:t>
            </a:r>
          </a:p>
          <a:p>
            <a:pPr marL="855107" lvl="2" indent="-171022" defTabSz="684086" fontAlgn="auto">
              <a:spcBef>
                <a:spcPts val="374"/>
              </a:spcBef>
              <a:spcAft>
                <a:spcPts val="0"/>
              </a:spcAft>
              <a:defRPr/>
            </a:pPr>
            <a:r>
              <a:rPr lang="en-US" altLang="en-US" sz="2000"/>
              <a:t>Waits 1 second and repeats.</a:t>
            </a:r>
            <a:endParaRPr lang="en-US" altLang="en-US" sz="1197"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62A21-CE94-8C52-3182-EDAF77365D35}"/>
              </a:ext>
            </a:extLst>
          </p:cNvPr>
          <p:cNvSpPr>
            <a:spLocks noGrp="1"/>
          </p:cNvSpPr>
          <p:nvPr>
            <p:ph type="title"/>
          </p:nvPr>
        </p:nvSpPr>
        <p:spPr/>
        <p:txBody>
          <a:bodyPr/>
          <a:lstStyle/>
          <a:p>
            <a:pPr defTabSz="684086" fontAlgn="auto">
              <a:spcAft>
                <a:spcPts val="0"/>
              </a:spcAft>
              <a:defRPr/>
            </a:pPr>
            <a:r>
              <a:rPr lang="en-US" sz="4040"/>
              <a:t>What is wrong?</a:t>
            </a:r>
            <a:endParaRPr lang="en-US" sz="4040" dirty="0"/>
          </a:p>
        </p:txBody>
      </p:sp>
      <p:sp>
        <p:nvSpPr>
          <p:cNvPr id="4" name="Content Placeholder 3">
            <a:extLst>
              <a:ext uri="{FF2B5EF4-FFF2-40B4-BE49-F238E27FC236}">
                <a16:creationId xmlns:a16="http://schemas.microsoft.com/office/drawing/2014/main" id="{649B568F-EB0B-086C-779A-87880B2376BE}"/>
              </a:ext>
            </a:extLst>
          </p:cNvPr>
          <p:cNvSpPr>
            <a:spLocks noGrp="1"/>
          </p:cNvSpPr>
          <p:nvPr>
            <p:ph idx="1"/>
          </p:nvPr>
        </p:nvSpPr>
        <p:spPr/>
        <p:txBody>
          <a:bodyPr/>
          <a:lstStyle/>
          <a:p>
            <a:pPr marL="171022" indent="-171022" defTabSz="684086" fontAlgn="auto">
              <a:spcBef>
                <a:spcPts val="749"/>
              </a:spcBef>
              <a:spcAft>
                <a:spcPts val="0"/>
              </a:spcAft>
              <a:defRPr/>
            </a:pPr>
            <a:endParaRPr lang="en-US" sz="1496"/>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07AE-47A4-0EFA-9EDF-5CFEE95FFBBA}"/>
              </a:ext>
            </a:extLst>
          </p:cNvPr>
          <p:cNvSpPr>
            <a:spLocks noGrp="1"/>
          </p:cNvSpPr>
          <p:nvPr>
            <p:ph type="title"/>
          </p:nvPr>
        </p:nvSpPr>
        <p:spPr/>
        <p:txBody>
          <a:bodyPr/>
          <a:lstStyle/>
          <a:p>
            <a:pPr defTabSz="684086" fontAlgn="auto">
              <a:spcAft>
                <a:spcPts val="0"/>
              </a:spcAft>
              <a:defRPr/>
            </a:pPr>
            <a:r>
              <a:rPr lang="en-US" sz="4040"/>
              <a:t>Conversion Routines</a:t>
            </a:r>
            <a:endParaRPr lang="en-US" sz="4040" dirty="0"/>
          </a:p>
        </p:txBody>
      </p:sp>
      <p:sp>
        <p:nvSpPr>
          <p:cNvPr id="4" name="Content Placeholder 3">
            <a:extLst>
              <a:ext uri="{FF2B5EF4-FFF2-40B4-BE49-F238E27FC236}">
                <a16:creationId xmlns:a16="http://schemas.microsoft.com/office/drawing/2014/main" id="{A5D79A7A-D0C6-D405-0238-1D0CE87CA143}"/>
              </a:ext>
            </a:extLst>
          </p:cNvPr>
          <p:cNvSpPr>
            <a:spLocks noGrp="1"/>
          </p:cNvSpPr>
          <p:nvPr>
            <p:ph idx="1"/>
          </p:nvPr>
        </p:nvSpPr>
        <p:spPr/>
        <p:txBody>
          <a:bodyPr/>
          <a:lstStyle/>
          <a:p>
            <a:pPr marL="171022" indent="-171022" defTabSz="684086" fontAlgn="auto">
              <a:spcBef>
                <a:spcPts val="749"/>
              </a:spcBef>
              <a:spcAft>
                <a:spcPts val="0"/>
              </a:spcAft>
              <a:defRPr/>
            </a:pPr>
            <a:r>
              <a:rPr lang="en-US" altLang="en-US" sz="1496"/>
              <a:t>host to network short</a:t>
            </a:r>
          </a:p>
          <a:p>
            <a:pPr marL="513065" lvl="1" indent="-171022" defTabSz="684086" fontAlgn="auto">
              <a:spcBef>
                <a:spcPts val="374"/>
              </a:spcBef>
              <a:spcAft>
                <a:spcPts val="0"/>
              </a:spcAft>
              <a:defRPr/>
            </a:pPr>
            <a:r>
              <a:rPr lang="en-US" altLang="en-US" sz="1346"/>
              <a:t>htons()</a:t>
            </a:r>
          </a:p>
          <a:p>
            <a:pPr marL="171022" indent="-171022" defTabSz="684086" fontAlgn="auto">
              <a:spcBef>
                <a:spcPts val="749"/>
              </a:spcBef>
              <a:spcAft>
                <a:spcPts val="0"/>
              </a:spcAft>
              <a:defRPr/>
            </a:pPr>
            <a:r>
              <a:rPr lang="en-US" altLang="en-US" sz="1496"/>
              <a:t>host to network long</a:t>
            </a:r>
          </a:p>
          <a:p>
            <a:pPr marL="513065" lvl="1" indent="-171022" defTabSz="684086" fontAlgn="auto">
              <a:spcBef>
                <a:spcPts val="374"/>
              </a:spcBef>
              <a:spcAft>
                <a:spcPts val="0"/>
              </a:spcAft>
              <a:defRPr/>
            </a:pPr>
            <a:r>
              <a:rPr lang="en-US" altLang="en-US" sz="1346"/>
              <a:t>htonl()</a:t>
            </a:r>
          </a:p>
          <a:p>
            <a:pPr marL="171022" indent="-171022" defTabSz="684086" fontAlgn="auto">
              <a:spcBef>
                <a:spcPts val="749"/>
              </a:spcBef>
              <a:spcAft>
                <a:spcPts val="0"/>
              </a:spcAft>
              <a:defRPr/>
            </a:pPr>
            <a:r>
              <a:rPr lang="en-US" altLang="en-US" sz="1496"/>
              <a:t>network to host short</a:t>
            </a:r>
          </a:p>
          <a:p>
            <a:pPr marL="513065" lvl="1" indent="-171022" defTabSz="684086" fontAlgn="auto">
              <a:spcBef>
                <a:spcPts val="374"/>
              </a:spcBef>
              <a:spcAft>
                <a:spcPts val="0"/>
              </a:spcAft>
              <a:defRPr/>
            </a:pPr>
            <a:r>
              <a:rPr lang="en-US" altLang="en-US" sz="1346"/>
              <a:t>ntohs()</a:t>
            </a:r>
          </a:p>
          <a:p>
            <a:pPr marL="171022" indent="-171022" defTabSz="684086" fontAlgn="auto">
              <a:spcBef>
                <a:spcPts val="749"/>
              </a:spcBef>
              <a:spcAft>
                <a:spcPts val="0"/>
              </a:spcAft>
              <a:defRPr/>
            </a:pPr>
            <a:r>
              <a:rPr lang="en-US" altLang="en-US" sz="1496"/>
              <a:t>network to host long</a:t>
            </a:r>
          </a:p>
          <a:p>
            <a:pPr marL="513065" lvl="1" indent="-171022" defTabSz="684086" fontAlgn="auto">
              <a:spcBef>
                <a:spcPts val="374"/>
              </a:spcBef>
              <a:spcAft>
                <a:spcPts val="0"/>
              </a:spcAft>
              <a:defRPr/>
            </a:pPr>
            <a:r>
              <a:rPr lang="en-US" altLang="en-US" sz="1346"/>
              <a:t>ntohl()</a:t>
            </a:r>
          </a:p>
          <a:p>
            <a:pPr marL="171022" indent="-171022" defTabSz="684086" fontAlgn="auto">
              <a:spcBef>
                <a:spcPts val="749"/>
              </a:spcBef>
              <a:spcAft>
                <a:spcPts val="0"/>
              </a:spcAft>
              <a:defRPr/>
            </a:pPr>
            <a:endParaRPr lang="en-US" sz="1496"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3947E-058E-E0F0-C9EB-0FDD289FA5C8}"/>
              </a:ext>
            </a:extLst>
          </p:cNvPr>
          <p:cNvSpPr>
            <a:spLocks noGrp="1"/>
          </p:cNvSpPr>
          <p:nvPr>
            <p:ph type="title"/>
          </p:nvPr>
        </p:nvSpPr>
        <p:spPr/>
        <p:txBody>
          <a:bodyPr/>
          <a:lstStyle/>
          <a:p>
            <a:pPr defTabSz="684086" fontAlgn="auto">
              <a:spcAft>
                <a:spcPts val="0"/>
              </a:spcAft>
              <a:defRPr/>
            </a:pPr>
            <a:r>
              <a:rPr lang="en-US" sz="4040"/>
              <a:t>Issues to address - Send</a:t>
            </a:r>
            <a:endParaRPr lang="en-US" sz="4040" dirty="0"/>
          </a:p>
        </p:txBody>
      </p:sp>
      <p:sp>
        <p:nvSpPr>
          <p:cNvPr id="4" name="Content Placeholder 3">
            <a:extLst>
              <a:ext uri="{FF2B5EF4-FFF2-40B4-BE49-F238E27FC236}">
                <a16:creationId xmlns:a16="http://schemas.microsoft.com/office/drawing/2014/main" id="{80C2B0F3-9343-1D5C-ACFD-0EF1B106BF24}"/>
              </a:ext>
            </a:extLst>
          </p:cNvPr>
          <p:cNvSpPr>
            <a:spLocks noGrp="1"/>
          </p:cNvSpPr>
          <p:nvPr>
            <p:ph idx="1"/>
          </p:nvPr>
        </p:nvSpPr>
        <p:spPr>
          <a:xfrm>
            <a:off x="840000" y="1369219"/>
            <a:ext cx="5577840" cy="1600200"/>
          </a:xfrm>
        </p:spPr>
        <p:txBody>
          <a:bodyPr/>
          <a:lstStyle/>
          <a:p>
            <a:pPr marL="171022" indent="-171022" defTabSz="684086" fontAlgn="auto">
              <a:spcBef>
                <a:spcPts val="749"/>
              </a:spcBef>
              <a:spcAft>
                <a:spcPts val="0"/>
              </a:spcAft>
              <a:defRPr/>
            </a:pPr>
            <a:r>
              <a:rPr lang="en-US" sz="1496"/>
              <a:t>On send</a:t>
            </a:r>
          </a:p>
          <a:p>
            <a:pPr marL="513065" lvl="1" indent="-171022" defTabSz="684086" fontAlgn="auto">
              <a:spcBef>
                <a:spcPts val="374"/>
              </a:spcBef>
              <a:spcAft>
                <a:spcPts val="0"/>
              </a:spcAft>
              <a:defRPr/>
            </a:pPr>
            <a:r>
              <a:rPr lang="en-US" sz="1346"/>
              <a:t>Each element of a structure must be converted to correct endianness</a:t>
            </a:r>
          </a:p>
          <a:p>
            <a:pPr marL="513065" lvl="1" indent="-171022" defTabSz="684086" fontAlgn="auto">
              <a:spcBef>
                <a:spcPts val="374"/>
              </a:spcBef>
              <a:spcAft>
                <a:spcPts val="0"/>
              </a:spcAft>
              <a:defRPr/>
            </a:pPr>
            <a:r>
              <a:rPr lang="en-US" sz="1346"/>
              <a:t>Problem:</a:t>
            </a:r>
          </a:p>
          <a:p>
            <a:pPr marL="855107" lvl="2" indent="-171022" defTabSz="684086" fontAlgn="auto">
              <a:spcBef>
                <a:spcPts val="374"/>
              </a:spcBef>
              <a:spcAft>
                <a:spcPts val="0"/>
              </a:spcAft>
              <a:defRPr/>
            </a:pPr>
            <a:r>
              <a:rPr lang="en-US" sz="1197"/>
              <a:t>If structure is passed by reference, can we just make the changes?</a:t>
            </a:r>
            <a:endParaRPr lang="en-US" sz="1197" dirty="0"/>
          </a:p>
        </p:txBody>
      </p:sp>
      <p:pic>
        <p:nvPicPr>
          <p:cNvPr id="33796" name="Picture 4">
            <a:extLst>
              <a:ext uri="{FF2B5EF4-FFF2-40B4-BE49-F238E27FC236}">
                <a16:creationId xmlns:a16="http://schemas.microsoft.com/office/drawing/2014/main" id="{CC2B1FD6-A722-4D2E-3114-2855D58E90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28" r="58725"/>
          <a:stretch>
            <a:fillRect/>
          </a:stretch>
        </p:blipFill>
        <p:spPr bwMode="auto">
          <a:xfrm>
            <a:off x="6503670" y="1414939"/>
            <a:ext cx="2011680" cy="154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5">
            <a:extLst>
              <a:ext uri="{FF2B5EF4-FFF2-40B4-BE49-F238E27FC236}">
                <a16:creationId xmlns:a16="http://schemas.microsoft.com/office/drawing/2014/main" id="{55B43D09-5633-A47D-EE11-444F273FEF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000" y="3152299"/>
            <a:ext cx="7675350" cy="1530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BC0D5-AE6B-F35D-A237-B6C9919E1D55}"/>
              </a:ext>
            </a:extLst>
          </p:cNvPr>
          <p:cNvSpPr>
            <a:spLocks noGrp="1"/>
          </p:cNvSpPr>
          <p:nvPr>
            <p:ph type="title"/>
          </p:nvPr>
        </p:nvSpPr>
        <p:spPr/>
        <p:txBody>
          <a:bodyPr>
            <a:normAutofit/>
          </a:bodyPr>
          <a:lstStyle/>
          <a:p>
            <a:pPr defTabSz="684086" fontAlgn="auto">
              <a:spcAft>
                <a:spcPts val="0"/>
              </a:spcAft>
              <a:defRPr/>
            </a:pPr>
            <a:r>
              <a:rPr lang="en-US" sz="4040"/>
              <a:t>Issues to address - Receive</a:t>
            </a:r>
            <a:endParaRPr lang="en-US" sz="4040" dirty="0"/>
          </a:p>
        </p:txBody>
      </p:sp>
      <p:sp>
        <p:nvSpPr>
          <p:cNvPr id="4" name="Content Placeholder 3">
            <a:extLst>
              <a:ext uri="{FF2B5EF4-FFF2-40B4-BE49-F238E27FC236}">
                <a16:creationId xmlns:a16="http://schemas.microsoft.com/office/drawing/2014/main" id="{D4BA6F0B-D6F3-017F-8A9E-C241FE17E57D}"/>
              </a:ext>
            </a:extLst>
          </p:cNvPr>
          <p:cNvSpPr>
            <a:spLocks noGrp="1"/>
          </p:cNvSpPr>
          <p:nvPr>
            <p:ph idx="1"/>
          </p:nvPr>
        </p:nvSpPr>
        <p:spPr>
          <a:xfrm>
            <a:off x="840000" y="1369219"/>
            <a:ext cx="5577840" cy="1600200"/>
          </a:xfrm>
        </p:spPr>
        <p:txBody>
          <a:bodyPr/>
          <a:lstStyle/>
          <a:p>
            <a:pPr marL="171022" indent="-171022" defTabSz="684086" fontAlgn="auto">
              <a:spcBef>
                <a:spcPts val="749"/>
              </a:spcBef>
              <a:spcAft>
                <a:spcPts val="0"/>
              </a:spcAft>
              <a:defRPr/>
            </a:pPr>
            <a:r>
              <a:rPr lang="en-US" sz="1496" dirty="0"/>
              <a:t>On send</a:t>
            </a:r>
          </a:p>
          <a:p>
            <a:pPr marL="513065" lvl="1" indent="-171022" defTabSz="684086" fontAlgn="auto">
              <a:spcBef>
                <a:spcPts val="374"/>
              </a:spcBef>
              <a:spcAft>
                <a:spcPts val="0"/>
              </a:spcAft>
              <a:defRPr/>
            </a:pPr>
            <a:r>
              <a:rPr lang="en-US" sz="1346" dirty="0"/>
              <a:t>Each element of a structure must be converted to correct endianness</a:t>
            </a:r>
          </a:p>
          <a:p>
            <a:pPr marL="513065" lvl="1" indent="-171022" defTabSz="684086" fontAlgn="auto">
              <a:spcBef>
                <a:spcPts val="374"/>
              </a:spcBef>
              <a:spcAft>
                <a:spcPts val="0"/>
              </a:spcAft>
              <a:defRPr/>
            </a:pPr>
            <a:r>
              <a:rPr lang="en-US" sz="1346"/>
              <a:t>Problem:</a:t>
            </a:r>
          </a:p>
          <a:p>
            <a:pPr marL="855107" lvl="2" indent="-171022" defTabSz="684086" fontAlgn="auto">
              <a:spcBef>
                <a:spcPts val="374"/>
              </a:spcBef>
              <a:spcAft>
                <a:spcPts val="0"/>
              </a:spcAft>
              <a:defRPr/>
            </a:pPr>
            <a:r>
              <a:rPr lang="en-US" sz="1197" dirty="0"/>
              <a:t>If destination is passed by reference, can we just make the changes?</a:t>
            </a:r>
          </a:p>
        </p:txBody>
      </p:sp>
      <p:pic>
        <p:nvPicPr>
          <p:cNvPr id="34820" name="Picture 4">
            <a:extLst>
              <a:ext uri="{FF2B5EF4-FFF2-40B4-BE49-F238E27FC236}">
                <a16:creationId xmlns:a16="http://schemas.microsoft.com/office/drawing/2014/main" id="{F41B7059-FB29-E1CD-40DB-BC3C6C12BB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28" r="58725"/>
          <a:stretch>
            <a:fillRect/>
          </a:stretch>
        </p:blipFill>
        <p:spPr bwMode="auto">
          <a:xfrm>
            <a:off x="6503670" y="1414939"/>
            <a:ext cx="2011680" cy="154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6">
            <a:extLst>
              <a:ext uri="{FF2B5EF4-FFF2-40B4-BE49-F238E27FC236}">
                <a16:creationId xmlns:a16="http://schemas.microsoft.com/office/drawing/2014/main" id="{80FAE550-FA22-F683-F95E-8064C128B7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1270" y="3152299"/>
            <a:ext cx="5552809" cy="1785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AFB90-4FCD-D6B4-48EC-B30C6A249119}"/>
              </a:ext>
            </a:extLst>
          </p:cNvPr>
          <p:cNvSpPr>
            <a:spLocks noGrp="1"/>
          </p:cNvSpPr>
          <p:nvPr>
            <p:ph type="title"/>
          </p:nvPr>
        </p:nvSpPr>
        <p:spPr/>
        <p:txBody>
          <a:bodyPr/>
          <a:lstStyle/>
          <a:p>
            <a:pPr defTabSz="684086" fontAlgn="auto">
              <a:spcAft>
                <a:spcPts val="0"/>
              </a:spcAft>
              <a:defRPr/>
            </a:pPr>
            <a:r>
              <a:rPr lang="en-US" sz="4040"/>
              <a:t>Lets look at the solution</a:t>
            </a:r>
            <a:endParaRPr lang="en-US" sz="4040" dirty="0"/>
          </a:p>
        </p:txBody>
      </p:sp>
      <p:sp>
        <p:nvSpPr>
          <p:cNvPr id="4" name="Content Placeholder 3">
            <a:extLst>
              <a:ext uri="{FF2B5EF4-FFF2-40B4-BE49-F238E27FC236}">
                <a16:creationId xmlns:a16="http://schemas.microsoft.com/office/drawing/2014/main" id="{B6296D25-5772-E1C0-3635-7B073E3E4798}"/>
              </a:ext>
            </a:extLst>
          </p:cNvPr>
          <p:cNvSpPr>
            <a:spLocks noGrp="1"/>
          </p:cNvSpPr>
          <p:nvPr>
            <p:ph idx="1"/>
          </p:nvPr>
        </p:nvSpPr>
        <p:spPr/>
        <p:txBody>
          <a:bodyPr/>
          <a:lstStyle/>
          <a:p>
            <a:pPr marL="171022" indent="-171022" defTabSz="684086" fontAlgn="auto">
              <a:spcBef>
                <a:spcPts val="749"/>
              </a:spcBef>
              <a:spcAft>
                <a:spcPts val="0"/>
              </a:spcAft>
              <a:defRPr/>
            </a:pPr>
            <a:endParaRPr lang="en-US" sz="1496"/>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0D96389-1E30-47C2-A1C1-78EED761CA6F}" vid="{BAB59A6D-27CF-4CDB-88C6-7B89CEA51A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35584-template</Template>
  <TotalTime>1857</TotalTime>
  <Words>2890</Words>
  <Application>Microsoft Macintosh PowerPoint</Application>
  <PresentationFormat>On-screen Show (16:9)</PresentationFormat>
  <Paragraphs>302</Paragraphs>
  <Slides>23</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Consolas</vt:lpstr>
      <vt:lpstr>Corbel</vt:lpstr>
      <vt:lpstr>Courier New</vt:lpstr>
      <vt:lpstr>Times New Roman</vt:lpstr>
      <vt:lpstr>Depth</vt:lpstr>
      <vt:lpstr>Basics of Network Communication</vt:lpstr>
      <vt:lpstr>Objectives</vt:lpstr>
      <vt:lpstr>In the beginning</vt:lpstr>
      <vt:lpstr>Big Endian vs. Little Endian</vt:lpstr>
      <vt:lpstr>Big Endian vs. Little Endian</vt:lpstr>
      <vt:lpstr>PowerPoint Presentation</vt:lpstr>
      <vt:lpstr>Endianess</vt:lpstr>
      <vt:lpstr>Endianess of common architectures</vt:lpstr>
      <vt:lpstr>Sockets</vt:lpstr>
      <vt:lpstr>TCP Versus UDP: breaking up data</vt:lpstr>
      <vt:lpstr>Creating a new socket</vt:lpstr>
      <vt:lpstr>Binding to a socket</vt:lpstr>
      <vt:lpstr>Listening for data</vt:lpstr>
      <vt:lpstr>Reading  and writing data</vt:lpstr>
      <vt:lpstr>Reading  and writing data</vt:lpstr>
      <vt:lpstr>chroot</vt:lpstr>
      <vt:lpstr>Determining Endianess</vt:lpstr>
      <vt:lpstr>Lets look at an example</vt:lpstr>
      <vt:lpstr>What is wrong?</vt:lpstr>
      <vt:lpstr>Conversion Routines</vt:lpstr>
      <vt:lpstr>Issues to address - Send</vt:lpstr>
      <vt:lpstr>Issues to address - Receive</vt:lpstr>
      <vt:lpstr>Lets look at the solution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wws</dc:creator>
  <cp:lastModifiedBy>Rob Hasker</cp:lastModifiedBy>
  <cp:revision>104</cp:revision>
  <dcterms:created xsi:type="dcterms:W3CDTF">2006-08-16T00:00:00Z</dcterms:created>
  <dcterms:modified xsi:type="dcterms:W3CDTF">2026-10-16T01:37:32Z</dcterms:modified>
</cp:coreProperties>
</file>