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6" r:id="rId1"/>
  </p:sldMasterIdLst>
  <p:notesMasterIdLst>
    <p:notesMasterId r:id="rId26"/>
  </p:notesMasterIdLst>
  <p:sldIdLst>
    <p:sldId id="258" r:id="rId2"/>
    <p:sldId id="287" r:id="rId3"/>
    <p:sldId id="274" r:id="rId4"/>
    <p:sldId id="275" r:id="rId5"/>
    <p:sldId id="276" r:id="rId6"/>
    <p:sldId id="277" r:id="rId7"/>
    <p:sldId id="278" r:id="rId8"/>
    <p:sldId id="280" r:id="rId9"/>
    <p:sldId id="281" r:id="rId10"/>
    <p:sldId id="283" r:id="rId11"/>
    <p:sldId id="284" r:id="rId12"/>
    <p:sldId id="285" r:id="rId13"/>
    <p:sldId id="286" r:id="rId14"/>
    <p:sldId id="288" r:id="rId15"/>
    <p:sldId id="289" r:id="rId16"/>
    <p:sldId id="266" r:id="rId17"/>
    <p:sldId id="267" r:id="rId18"/>
    <p:sldId id="268" r:id="rId19"/>
    <p:sldId id="269" r:id="rId20"/>
    <p:sldId id="265" r:id="rId21"/>
    <p:sldId id="270" r:id="rId22"/>
    <p:sldId id="271" r:id="rId23"/>
    <p:sldId id="272" r:id="rId24"/>
    <p:sldId id="273" r:id="rId25"/>
  </p:sldIdLst>
  <p:sldSz cx="9144000" cy="5143500" type="screen16x9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3472" autoAdjust="0"/>
  </p:normalViewPr>
  <p:slideViewPr>
    <p:cSldViewPr>
      <p:cViewPr varScale="1">
        <p:scale>
          <a:sx n="139" d="100"/>
          <a:sy n="139" d="100"/>
        </p:scale>
        <p:origin x="1384" y="1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lte\Box\SemesterClasses\2526\SWE4211\labs\lab3\2025Lab3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Blinking LED Percent Error Plot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'Data Analysis - Percent Error'!$B$2</c:f>
              <c:strCache>
                <c:ptCount val="1"/>
                <c:pt idx="0">
                  <c:v>Regular Python Error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'Data Analysis - Percent Error'!$A$3:$A$11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50</c:v>
                </c:pt>
                <c:pt idx="4">
                  <c:v>100</c:v>
                </c:pt>
                <c:pt idx="5">
                  <c:v>500</c:v>
                </c:pt>
                <c:pt idx="6">
                  <c:v>1000</c:v>
                </c:pt>
                <c:pt idx="7">
                  <c:v>5000</c:v>
                </c:pt>
                <c:pt idx="8">
                  <c:v>10000</c:v>
                </c:pt>
              </c:numCache>
            </c:numRef>
          </c:xVal>
          <c:yVal>
            <c:numRef>
              <c:f>'Data Analysis - Percent Error'!$B$3:$B$11</c:f>
              <c:numCache>
                <c:formatCode>0%</c:formatCode>
                <c:ptCount val="9"/>
                <c:pt idx="0">
                  <c:v>2.0000000000000018E-2</c:v>
                </c:pt>
                <c:pt idx="1">
                  <c:v>8.0000000000000071E-2</c:v>
                </c:pt>
                <c:pt idx="2">
                  <c:v>0.16099999999999995</c:v>
                </c:pt>
                <c:pt idx="3">
                  <c:v>0.47908000000000001</c:v>
                </c:pt>
                <c:pt idx="4">
                  <c:v>0.64599999999999991</c:v>
                </c:pt>
                <c:pt idx="5">
                  <c:v>0.90079999999999993</c:v>
                </c:pt>
                <c:pt idx="6">
                  <c:v>0.9486</c:v>
                </c:pt>
                <c:pt idx="7">
                  <c:v>0.98927999999999994</c:v>
                </c:pt>
                <c:pt idx="8">
                  <c:v>0.99460000000000004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EE0-4E7F-816C-B95CC96134A2}"/>
            </c:ext>
          </c:extLst>
        </c:ser>
        <c:ser>
          <c:idx val="3"/>
          <c:order val="1"/>
          <c:tx>
            <c:strRef>
              <c:f>'Data Analysis - Percent Error'!$E$2</c:f>
              <c:strCache>
                <c:ptCount val="1"/>
                <c:pt idx="0">
                  <c:v>Performance Python Error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'Data Analysis - Percent Error'!$A$3:$A$11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50</c:v>
                </c:pt>
                <c:pt idx="4">
                  <c:v>100</c:v>
                </c:pt>
                <c:pt idx="5">
                  <c:v>500</c:v>
                </c:pt>
                <c:pt idx="6">
                  <c:v>1000</c:v>
                </c:pt>
                <c:pt idx="7">
                  <c:v>5000</c:v>
                </c:pt>
                <c:pt idx="8">
                  <c:v>10000</c:v>
                </c:pt>
              </c:numCache>
            </c:numRef>
          </c:xVal>
          <c:yVal>
            <c:numRef>
              <c:f>'Data Analysis - Percent Error'!$E$3:$E$11</c:f>
              <c:numCache>
                <c:formatCode>0%</c:formatCode>
                <c:ptCount val="9"/>
                <c:pt idx="0">
                  <c:v>9.4999999999999529E-3</c:v>
                </c:pt>
                <c:pt idx="1">
                  <c:v>4.5279999999999987E-2</c:v>
                </c:pt>
                <c:pt idx="2">
                  <c:v>8.664000000000005E-2</c:v>
                </c:pt>
                <c:pt idx="3">
                  <c:v>0.32227999999999996</c:v>
                </c:pt>
                <c:pt idx="4">
                  <c:v>0.48700000000000004</c:v>
                </c:pt>
                <c:pt idx="5">
                  <c:v>0.82584599999999997</c:v>
                </c:pt>
                <c:pt idx="6">
                  <c:v>0.90507300000000002</c:v>
                </c:pt>
                <c:pt idx="7">
                  <c:v>0.97950999999999999</c:v>
                </c:pt>
                <c:pt idx="8">
                  <c:v>0.98963500000000004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EE0-4E7F-816C-B95CC96134A2}"/>
            </c:ext>
          </c:extLst>
        </c:ser>
        <c:ser>
          <c:idx val="1"/>
          <c:order val="2"/>
          <c:tx>
            <c:strRef>
              <c:f>'Data Analysis - Percent Error'!$C$2</c:f>
              <c:strCache>
                <c:ptCount val="1"/>
                <c:pt idx="0">
                  <c:v>Regular C++ Error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'Data Analysis - Percent Error'!$A$3:$A$11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50</c:v>
                </c:pt>
                <c:pt idx="4">
                  <c:v>100</c:v>
                </c:pt>
                <c:pt idx="5">
                  <c:v>500</c:v>
                </c:pt>
                <c:pt idx="6">
                  <c:v>1000</c:v>
                </c:pt>
                <c:pt idx="7">
                  <c:v>5000</c:v>
                </c:pt>
                <c:pt idx="8">
                  <c:v>10000</c:v>
                </c:pt>
              </c:numCache>
            </c:numRef>
          </c:xVal>
          <c:yVal>
            <c:numRef>
              <c:f>'Data Analysis - Percent Error'!$C$3:$C$11</c:f>
              <c:numCache>
                <c:formatCode>0%</c:formatCode>
                <c:ptCount val="9"/>
                <c:pt idx="0">
                  <c:v>9.9999999999988987E-5</c:v>
                </c:pt>
                <c:pt idx="1">
                  <c:v>6.0000000000000496E-3</c:v>
                </c:pt>
                <c:pt idx="2">
                  <c:v>3.0000000000001136E-4</c:v>
                </c:pt>
                <c:pt idx="3">
                  <c:v>4.0000000000048887E-5</c:v>
                </c:pt>
                <c:pt idx="4">
                  <c:v>4.2199999999999703E-3</c:v>
                </c:pt>
                <c:pt idx="5">
                  <c:v>1.9881999999999948E-2</c:v>
                </c:pt>
                <c:pt idx="6">
                  <c:v>3.9E-2</c:v>
                </c:pt>
                <c:pt idx="7">
                  <c:v>0.16323999999999997</c:v>
                </c:pt>
                <c:pt idx="8">
                  <c:v>0.28991000000000006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EE0-4E7F-816C-B95CC96134A2}"/>
            </c:ext>
          </c:extLst>
        </c:ser>
        <c:ser>
          <c:idx val="4"/>
          <c:order val="3"/>
          <c:tx>
            <c:strRef>
              <c:f>'Data Analysis - Percent Error'!$F$2</c:f>
              <c:strCache>
                <c:ptCount val="1"/>
                <c:pt idx="0">
                  <c:v>Performance C++ Error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'Data Analysis - Percent Error'!$A$3:$A$11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50</c:v>
                </c:pt>
                <c:pt idx="4">
                  <c:v>100</c:v>
                </c:pt>
                <c:pt idx="5">
                  <c:v>500</c:v>
                </c:pt>
                <c:pt idx="6">
                  <c:v>1000</c:v>
                </c:pt>
                <c:pt idx="7">
                  <c:v>5000</c:v>
                </c:pt>
                <c:pt idx="8">
                  <c:v>10000</c:v>
                </c:pt>
              </c:numCache>
            </c:numRef>
          </c:xVal>
          <c:yVal>
            <c:numRef>
              <c:f>'Data Analysis - Percent Error'!$F$3:$F$11</c:f>
              <c:numCache>
                <c:formatCode>0%</c:formatCode>
                <c:ptCount val="9"/>
                <c:pt idx="0">
                  <c:v>2.0000000000020002E-5</c:v>
                </c:pt>
                <c:pt idx="1">
                  <c:v>7.9999999999991184E-5</c:v>
                </c:pt>
                <c:pt idx="2">
                  <c:v>1.6000000000000014E-3</c:v>
                </c:pt>
                <c:pt idx="3">
                  <c:v>8.5999999999998523E-4</c:v>
                </c:pt>
                <c:pt idx="4">
                  <c:v>1.8500000000000226E-3</c:v>
                </c:pt>
                <c:pt idx="5">
                  <c:v>8.7999999999999537E-3</c:v>
                </c:pt>
                <c:pt idx="6">
                  <c:v>1.7299999999999954E-2</c:v>
                </c:pt>
                <c:pt idx="7">
                  <c:v>7.9939999999999969E-2</c:v>
                </c:pt>
                <c:pt idx="8">
                  <c:v>0.15842000000000006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EE0-4E7F-816C-B95CC96134A2}"/>
            </c:ext>
          </c:extLst>
        </c:ser>
        <c:ser>
          <c:idx val="2"/>
          <c:order val="4"/>
          <c:tx>
            <c:strRef>
              <c:f>'Data Analysis - Percent Error'!$D$2</c:f>
              <c:strCache>
                <c:ptCount val="1"/>
                <c:pt idx="0">
                  <c:v>Regular Rust Error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'Data Analysis - Percent Error'!$A$3:$A$11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50</c:v>
                </c:pt>
                <c:pt idx="4">
                  <c:v>100</c:v>
                </c:pt>
                <c:pt idx="5">
                  <c:v>500</c:v>
                </c:pt>
                <c:pt idx="6">
                  <c:v>1000</c:v>
                </c:pt>
                <c:pt idx="7">
                  <c:v>5000</c:v>
                </c:pt>
                <c:pt idx="8">
                  <c:v>10000</c:v>
                </c:pt>
              </c:numCache>
            </c:numRef>
          </c:xVal>
          <c:yVal>
            <c:numRef>
              <c:f>'Data Analysis - Percent Error'!$D$3:$D$11</c:f>
              <c:numCache>
                <c:formatCode>0%</c:formatCode>
                <c:ptCount val="9"/>
                <c:pt idx="0">
                  <c:v>2.1000000000004349E-4</c:v>
                </c:pt>
                <c:pt idx="1">
                  <c:v>8.2000000000004292E-4</c:v>
                </c:pt>
                <c:pt idx="2">
                  <c:v>2.000000000000668E-4</c:v>
                </c:pt>
                <c:pt idx="3">
                  <c:v>7.9000000000000632E-3</c:v>
                </c:pt>
                <c:pt idx="4">
                  <c:v>1.5949999999999988E-2</c:v>
                </c:pt>
                <c:pt idx="5">
                  <c:v>7.479999999999995E-2</c:v>
                </c:pt>
                <c:pt idx="6">
                  <c:v>0.13277999999999998</c:v>
                </c:pt>
                <c:pt idx="7">
                  <c:v>0.43913999999999997</c:v>
                </c:pt>
                <c:pt idx="8">
                  <c:v>0.61031999999999997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BEE0-4E7F-816C-B95CC96134A2}"/>
            </c:ext>
          </c:extLst>
        </c:ser>
        <c:ser>
          <c:idx val="5"/>
          <c:order val="5"/>
          <c:tx>
            <c:strRef>
              <c:f>'Data Analysis - Percent Error'!$G$2</c:f>
              <c:strCache>
                <c:ptCount val="1"/>
                <c:pt idx="0">
                  <c:v>Performance Rust Error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'Data Analysis - Percent Error'!$A$3:$A$11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10</c:v>
                </c:pt>
                <c:pt idx="3">
                  <c:v>50</c:v>
                </c:pt>
                <c:pt idx="4">
                  <c:v>100</c:v>
                </c:pt>
                <c:pt idx="5">
                  <c:v>500</c:v>
                </c:pt>
                <c:pt idx="6">
                  <c:v>1000</c:v>
                </c:pt>
                <c:pt idx="7">
                  <c:v>5000</c:v>
                </c:pt>
                <c:pt idx="8">
                  <c:v>10000</c:v>
                </c:pt>
              </c:numCache>
            </c:numRef>
          </c:xVal>
          <c:yVal>
            <c:numRef>
              <c:f>'Data Analysis - Percent Error'!$G$3:$G$11</c:f>
              <c:numCache>
                <c:formatCode>0%</c:formatCode>
                <c:ptCount val="9"/>
                <c:pt idx="0">
                  <c:v>1.4000000000002899E-4</c:v>
                </c:pt>
                <c:pt idx="1">
                  <c:v>6.4000000000064006E-5</c:v>
                </c:pt>
                <c:pt idx="2">
                  <c:v>1.2800000000000368E-3</c:v>
                </c:pt>
                <c:pt idx="3">
                  <c:v>6.2600000000000476E-3</c:v>
                </c:pt>
                <c:pt idx="4">
                  <c:v>2.1599999999999397E-3</c:v>
                </c:pt>
                <c:pt idx="5">
                  <c:v>5.9299999999999957E-2</c:v>
                </c:pt>
                <c:pt idx="6">
                  <c:v>0.11125</c:v>
                </c:pt>
                <c:pt idx="7">
                  <c:v>0.38306000000000001</c:v>
                </c:pt>
                <c:pt idx="8">
                  <c:v>0.55421000000000009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BEE0-4E7F-816C-B95CC9613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1139503"/>
        <c:axId val="1861139983"/>
      </c:scatterChart>
      <c:valAx>
        <c:axId val="1861139503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Desired Frequency (Hz)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1139983"/>
        <c:crosses val="autoZero"/>
        <c:crossBetween val="midCat"/>
      </c:valAx>
      <c:valAx>
        <c:axId val="1861139983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Error</a:t>
                </a:r>
                <a:r>
                  <a:rPr lang="en-US" baseline="0"/>
                  <a:t> between desired and actual freqnecy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113950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5FB6D-2FA2-46CA-9E8A-855843ED41DE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ACA6-37D2-4450-9E31-1ADD6AB7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80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12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from https://</a:t>
            </a:r>
            <a:r>
              <a:rPr lang="en-US" dirty="0" err="1"/>
              <a:t>www.caretxdigital.com</a:t>
            </a:r>
            <a:r>
              <a:rPr lang="en-US" dirty="0"/>
              <a:t>/electric-stove-connection-diagram/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9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sine wave Graphic from https://</a:t>
            </a:r>
            <a:r>
              <a:rPr lang="en-US" dirty="0" err="1"/>
              <a:t>www.desmos.com</a:t>
            </a:r>
            <a:r>
              <a:rPr lang="en-US" dirty="0"/>
              <a:t>/calculator/w9jrdpvsmk </a:t>
            </a:r>
          </a:p>
          <a:p>
            <a:r>
              <a:rPr lang="en-US" dirty="0"/>
              <a:t>PWM material at https://</a:t>
            </a:r>
            <a:r>
              <a:rPr lang="en-US" dirty="0" err="1"/>
              <a:t>www.wevolver.com</a:t>
            </a:r>
            <a:r>
              <a:rPr lang="en-US" dirty="0"/>
              <a:t>/article/what-is-a-pwm-signal-fundamentals-and-practical-applications-for-engineers among other places</a:t>
            </a:r>
          </a:p>
          <a:p>
            <a:r>
              <a:rPr lang="en-US" dirty="0"/>
              <a:t>PWM graphic from this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3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84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AD218-59E3-4FF9-B903-69A0540835C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88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  <a:p>
            <a:r>
              <a:rPr lang="en-US" dirty="0"/>
              <a:t>Tau = .1 s</a:t>
            </a:r>
          </a:p>
          <a:p>
            <a:r>
              <a:rPr lang="en-US" dirty="0"/>
              <a:t>T = 1 second</a:t>
            </a:r>
          </a:p>
          <a:p>
            <a:r>
              <a:rPr lang="en-US" dirty="0"/>
              <a:t>Duty cycle = 10%</a:t>
            </a:r>
          </a:p>
          <a:p>
            <a:r>
              <a:rPr lang="en-US" dirty="0"/>
              <a:t>If </a:t>
            </a:r>
            <a:r>
              <a:rPr lang="en-US" dirty="0" err="1"/>
              <a:t>vP</a:t>
            </a:r>
            <a:r>
              <a:rPr lang="en-US" dirty="0"/>
              <a:t> = 5 volts, effective voltage is .5 V</a:t>
            </a:r>
          </a:p>
          <a:p>
            <a:endParaRPr lang="en-US" dirty="0"/>
          </a:p>
          <a:p>
            <a:r>
              <a:rPr lang="en-US" dirty="0"/>
              <a:t>Tau = .25 s</a:t>
            </a:r>
          </a:p>
          <a:p>
            <a:r>
              <a:rPr lang="en-US" dirty="0"/>
              <a:t>T = .75s</a:t>
            </a:r>
          </a:p>
          <a:p>
            <a:r>
              <a:rPr lang="en-US" dirty="0"/>
              <a:t>Duty cycle = 33%</a:t>
            </a:r>
          </a:p>
          <a:p>
            <a:r>
              <a:rPr lang="en-US" dirty="0"/>
              <a:t>If </a:t>
            </a:r>
            <a:r>
              <a:rPr lang="en-US" dirty="0" err="1"/>
              <a:t>vP</a:t>
            </a:r>
            <a:r>
              <a:rPr lang="en-US" dirty="0"/>
              <a:t>=5 volts, effective voltage = 1.65</a:t>
            </a:r>
            <a:r>
              <a:rPr lang="en-US" baseline="0" dirty="0"/>
              <a:t> v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FAD218-59E3-4FF9-B903-69A0540835C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0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495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D49EFD-235C-C939-E996-5F42BD99AEDA}"/>
              </a:ext>
            </a:extLst>
          </p:cNvPr>
          <p:cNvCxnSpPr/>
          <p:nvPr/>
        </p:nvCxnSpPr>
        <p:spPr>
          <a:xfrm>
            <a:off x="1657349" y="3336300"/>
            <a:ext cx="6858000" cy="0"/>
          </a:xfrm>
          <a:prstGeom prst="line">
            <a:avLst/>
          </a:prstGeom>
          <a:ln>
            <a:solidFill>
              <a:srgbClr val="A2CF49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74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581609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495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7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0516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66505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510380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436070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8456624"/>
      </p:ext>
    </p:extLst>
  </p:cSld>
  <p:clrMapOvr>
    <a:masterClrMapping/>
  </p:clrMapOvr>
  <p:hf sldNum="0" hd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7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4418513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3408875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3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9053590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0480695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0198563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8783690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2375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0805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696949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5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625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6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5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9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57349" y="3486150"/>
            <a:ext cx="6858000" cy="1231118"/>
          </a:xfrm>
        </p:spPr>
        <p:txBody>
          <a:bodyPr>
            <a:normAutofit/>
          </a:bodyPr>
          <a:lstStyle/>
          <a:p>
            <a:r>
              <a:rPr lang="en-US" dirty="0"/>
              <a:t>Pulse-Width Modulation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SWE4211</a:t>
            </a:r>
          </a:p>
        </p:txBody>
      </p:sp>
    </p:spTree>
    <p:extLst>
      <p:ext uri="{BB962C8B-B14F-4D97-AF65-F5344CB8AC3E}">
        <p14:creationId xmlns:p14="http://schemas.microsoft.com/office/powerpoint/2010/main" val="2346179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Explain the concept of PWM.</a:t>
            </a:r>
          </a:p>
          <a:p>
            <a:r>
              <a:rPr lang="en-US" dirty="0"/>
              <a:t>Explain how PWM can be used to control a motor.</a:t>
            </a:r>
          </a:p>
          <a:p>
            <a:r>
              <a:rPr lang="en-US" dirty="0"/>
              <a:t>From a waveform, calculate the duty-cycle for a PWM signal.</a:t>
            </a:r>
          </a:p>
          <a:p>
            <a:r>
              <a:rPr lang="en-US" dirty="0"/>
              <a:t>Measure the PWM duty cycle with an oscilloscope.</a:t>
            </a:r>
          </a:p>
          <a:p>
            <a:r>
              <a:rPr lang="en-US" dirty="0"/>
              <a:t>Compare and Contrast software and hardware driven PWM.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C0D2-3DE1-2802-B10C-35643DDE1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thought of the day…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292DD5-1619-A56E-9504-2EA78C393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31" y="1380744"/>
            <a:ext cx="7757337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30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9E71D-BCAF-A3CC-5352-CC6A53B74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D3867-9A83-128D-7556-589DE5070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did we see in our lab 3 assignments?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60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31EDC-F9D7-058A-A1A0-AED6D4B14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Blinking Light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23BB35-3008-9150-53BD-673751339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644" y="1380744"/>
            <a:ext cx="6080711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40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91760-5B53-F82E-CD16-080C2D28E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CD4AD-6BD6-4E98-FA5E-F7C2384C5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057" y="209550"/>
            <a:ext cx="7886700" cy="993775"/>
          </a:xfrm>
        </p:spPr>
        <p:txBody>
          <a:bodyPr>
            <a:normAutofit/>
          </a:bodyPr>
          <a:lstStyle/>
          <a:p>
            <a:r>
              <a:rPr lang="en-US" dirty="0"/>
              <a:t>What is wrong with this graph?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63B510-14C7-A081-7CD2-783A7C92B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57350"/>
            <a:ext cx="5444559" cy="3059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0A0497-23CC-3D3D-0FCA-D32D4C7057E7}"/>
              </a:ext>
            </a:extLst>
          </p:cNvPr>
          <p:cNvSpPr txBox="1"/>
          <p:nvPr/>
        </p:nvSpPr>
        <p:spPr>
          <a:xfrm>
            <a:off x="5867400" y="1428750"/>
            <a:ext cx="3200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What number goes with what line?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Do we need to see these numbers to the nearest tenth?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Can users see the difference between 2000 Hz and 8000 Hz?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Critical data is 0-60 Hz, maybe up to 200 Hz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Use log scale!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How can the Python minimum be zero?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2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FD39-4AFC-5235-DBA4-1646261C3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B4287-12EE-C9BB-8C20-7761790B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750"/>
            <a:ext cx="7886700" cy="993775"/>
          </a:xfrm>
        </p:spPr>
        <p:txBody>
          <a:bodyPr>
            <a:normAutofit/>
          </a:bodyPr>
          <a:lstStyle/>
          <a:p>
            <a:r>
              <a:rPr lang="en-US" dirty="0"/>
              <a:t>What is wrong with this graph?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D3D6E-53AA-33D0-EADB-CBAB9A140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04950"/>
            <a:ext cx="5638800" cy="31265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8A5ABD-4D4B-7811-95C5-64587E486A6E}"/>
              </a:ext>
            </a:extLst>
          </p:cNvPr>
          <p:cNvSpPr txBox="1"/>
          <p:nvPr/>
        </p:nvSpPr>
        <p:spPr>
          <a:xfrm>
            <a:off x="5867400" y="1428750"/>
            <a:ext cx="32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Graph should show period, not frequency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Graph goes down rather than up</a:t>
            </a:r>
          </a:p>
        </p:txBody>
      </p:sp>
    </p:spTree>
    <p:extLst>
      <p:ext uri="{BB962C8B-B14F-4D97-AF65-F5344CB8AC3E}">
        <p14:creationId xmlns:p14="http://schemas.microsoft.com/office/powerpoint/2010/main" val="52088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3291C-6198-A024-C4DB-E00DAE2C2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B303-1C73-5EBC-0CCE-6215FE6BB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7886700" cy="993775"/>
          </a:xfrm>
        </p:spPr>
        <p:txBody>
          <a:bodyPr>
            <a:normAutofit/>
          </a:bodyPr>
          <a:lstStyle/>
          <a:p>
            <a:r>
              <a:rPr lang="en-US" dirty="0"/>
              <a:t>What is wrong with this graph?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347DCC-2D63-8E3D-0919-85CDC8EBD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81180"/>
            <a:ext cx="5517528" cy="33639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105CF3-BF7F-3074-31C1-AB90CBBE8119}"/>
              </a:ext>
            </a:extLst>
          </p:cNvPr>
          <p:cNvSpPr txBox="1"/>
          <p:nvPr/>
        </p:nvSpPr>
        <p:spPr>
          <a:xfrm>
            <a:off x="5867400" y="1428750"/>
            <a:ext cx="32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What type of blink rate on the bottom?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What is going on at 1000 Hz?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These sorts of jumps are unlikely to be physical – suggest incorrect data collection or analysis</a:t>
            </a:r>
          </a:p>
        </p:txBody>
      </p:sp>
    </p:spTree>
    <p:extLst>
      <p:ext uri="{BB962C8B-B14F-4D97-AF65-F5344CB8AC3E}">
        <p14:creationId xmlns:p14="http://schemas.microsoft.com/office/powerpoint/2010/main" val="217931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23A79-DE43-2A1D-BDEA-CEC0F3D53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1053C-34BB-01C1-92CC-6841518C5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wrong with this graph?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18BD7C-2590-3C10-B157-BF9A7328D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185" y="1380744"/>
            <a:ext cx="6557628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934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68414-E58F-F083-0507-DFE211D03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7C33-89A5-DEA8-D783-C931EAC4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 Plots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226B3FA-8368-7D69-34CF-788897147A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776353"/>
              </p:ext>
            </p:extLst>
          </p:nvPr>
        </p:nvGraphicFramePr>
        <p:xfrm>
          <a:off x="1670296" y="1380744"/>
          <a:ext cx="5803406" cy="363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359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D1FF4-F926-B437-71A0-071186708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9821-E857-8702-D4A2-2626B75C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Latency Plots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F18B1043-C1A5-02C2-07FD-53740F21D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587681"/>
              </p:ext>
            </p:extLst>
          </p:nvPr>
        </p:nvGraphicFramePr>
        <p:xfrm>
          <a:off x="330368" y="3943350"/>
          <a:ext cx="8253267" cy="1076705"/>
        </p:xfrm>
        <a:graphic>
          <a:graphicData uri="http://schemas.openxmlformats.org/drawingml/2006/table">
            <a:tbl>
              <a:tblPr/>
              <a:tblGrid>
                <a:gridCol w="430021">
                  <a:extLst>
                    <a:ext uri="{9D8B030D-6E8A-4147-A177-3AD203B41FA5}">
                      <a16:colId xmlns:a16="http://schemas.microsoft.com/office/drawing/2014/main" val="2046077426"/>
                    </a:ext>
                  </a:extLst>
                </a:gridCol>
                <a:gridCol w="501691">
                  <a:extLst>
                    <a:ext uri="{9D8B030D-6E8A-4147-A177-3AD203B41FA5}">
                      <a16:colId xmlns:a16="http://schemas.microsoft.com/office/drawing/2014/main" val="345501200"/>
                    </a:ext>
                  </a:extLst>
                </a:gridCol>
                <a:gridCol w="501691">
                  <a:extLst>
                    <a:ext uri="{9D8B030D-6E8A-4147-A177-3AD203B41FA5}">
                      <a16:colId xmlns:a16="http://schemas.microsoft.com/office/drawing/2014/main" val="3279436618"/>
                    </a:ext>
                  </a:extLst>
                </a:gridCol>
                <a:gridCol w="501691">
                  <a:extLst>
                    <a:ext uri="{9D8B030D-6E8A-4147-A177-3AD203B41FA5}">
                      <a16:colId xmlns:a16="http://schemas.microsoft.com/office/drawing/2014/main" val="3309149575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2916983831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1781482690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400458243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1323407921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3702193270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3772355017"/>
                    </a:ext>
                  </a:extLst>
                </a:gridCol>
                <a:gridCol w="430021">
                  <a:extLst>
                    <a:ext uri="{9D8B030D-6E8A-4147-A177-3AD203B41FA5}">
                      <a16:colId xmlns:a16="http://schemas.microsoft.com/office/drawing/2014/main" val="2857870757"/>
                    </a:ext>
                  </a:extLst>
                </a:gridCol>
                <a:gridCol w="618155">
                  <a:extLst>
                    <a:ext uri="{9D8B030D-6E8A-4147-A177-3AD203B41FA5}">
                      <a16:colId xmlns:a16="http://schemas.microsoft.com/office/drawing/2014/main" val="992591189"/>
                    </a:ext>
                  </a:extLst>
                </a:gridCol>
                <a:gridCol w="483774">
                  <a:extLst>
                    <a:ext uri="{9D8B030D-6E8A-4147-A177-3AD203B41FA5}">
                      <a16:colId xmlns:a16="http://schemas.microsoft.com/office/drawing/2014/main" val="1069494708"/>
                    </a:ext>
                  </a:extLst>
                </a:gridCol>
                <a:gridCol w="519608">
                  <a:extLst>
                    <a:ext uri="{9D8B030D-6E8A-4147-A177-3AD203B41FA5}">
                      <a16:colId xmlns:a16="http://schemas.microsoft.com/office/drawing/2014/main" val="4026095696"/>
                    </a:ext>
                  </a:extLst>
                </a:gridCol>
                <a:gridCol w="396426">
                  <a:extLst>
                    <a:ext uri="{9D8B030D-6E8A-4147-A177-3AD203B41FA5}">
                      <a16:colId xmlns:a16="http://schemas.microsoft.com/office/drawing/2014/main" val="2451202695"/>
                    </a:ext>
                  </a:extLst>
                </a:gridCol>
                <a:gridCol w="627114">
                  <a:extLst>
                    <a:ext uri="{9D8B030D-6E8A-4147-A177-3AD203B41FA5}">
                      <a16:colId xmlns:a16="http://schemas.microsoft.com/office/drawing/2014/main" val="3436300015"/>
                    </a:ext>
                  </a:extLst>
                </a:gridCol>
                <a:gridCol w="662949">
                  <a:extLst>
                    <a:ext uri="{9D8B030D-6E8A-4147-A177-3AD203B41FA5}">
                      <a16:colId xmlns:a16="http://schemas.microsoft.com/office/drawing/2014/main" val="4129956068"/>
                    </a:ext>
                  </a:extLst>
                </a:gridCol>
              </a:tblGrid>
              <a:tr h="46144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Delay (</a:t>
                      </a:r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ms</a:t>
                      </a: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)</a:t>
                      </a:r>
                    </a:p>
                  </a:txBody>
                  <a:tcPr marL="6349" marR="6349" marT="6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Python 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Python 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Python 3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C++1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C++2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C++3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Rust 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Rust 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Rust 3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Delay2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Python Max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C++ Max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Rust Max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Python Median (</a:t>
                      </a:r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ms</a:t>
                      </a: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)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C++ Median (</a:t>
                      </a:r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ms</a:t>
                      </a: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)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Rust Median (</a:t>
                      </a:r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ms</a:t>
                      </a:r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)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940603"/>
                  </a:ext>
                </a:extLst>
              </a:tr>
              <a:tr h="15381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349" marR="6349" marT="6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4.8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0.0003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0.0004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4.8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0.0004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0.0001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007013"/>
                  </a:ext>
                </a:extLst>
              </a:tr>
              <a:tr h="15381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49" marR="6349" marT="6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8.5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0.5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3.2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7.2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7.2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3.2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9357269"/>
                  </a:ext>
                </a:extLst>
              </a:tr>
              <a:tr h="15381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349" marR="6349" marT="6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323894"/>
                  </a:ext>
                </a:extLst>
              </a:tr>
              <a:tr h="15381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1000</a:t>
                      </a:r>
                    </a:p>
                  </a:txBody>
                  <a:tcPr marL="6349" marR="6349" marT="6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640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260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900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510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610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420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260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840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1000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900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610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840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640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510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420</a:t>
                      </a:r>
                    </a:p>
                  </a:txBody>
                  <a:tcPr marL="6349" marR="6349" marT="634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88097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F2D7545-AE81-3313-6B23-7008C29A4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66" y="1380744"/>
            <a:ext cx="8253266" cy="2411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3F0529-244C-96AA-2430-123C2DF28B10}"/>
              </a:ext>
            </a:extLst>
          </p:cNvPr>
          <p:cNvSpPr txBox="1"/>
          <p:nvPr/>
        </p:nvSpPr>
        <p:spPr>
          <a:xfrm>
            <a:off x="2362200" y="4536627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Units?</a:t>
            </a:r>
          </a:p>
        </p:txBody>
      </p:sp>
    </p:spTree>
    <p:extLst>
      <p:ext uri="{BB962C8B-B14F-4D97-AF65-F5344CB8AC3E}">
        <p14:creationId xmlns:p14="http://schemas.microsoft.com/office/powerpoint/2010/main" val="4116399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347D-17FC-A9F9-A88D-58D70517C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different?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549327-DEF8-606E-5B6D-264C71B8E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788" y="1380744"/>
            <a:ext cx="3285757" cy="36393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96EBE1-8FB2-B031-5F8D-5950E8D04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454" y="1380744"/>
            <a:ext cx="3168647" cy="36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94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8EAD98-0DCD-59E2-7194-6A9AB9E48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9BC5D6-84C4-8C53-33E0-BB35ABA78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408317"/>
            <a:ext cx="3535184" cy="31261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A88826-EA38-D50B-97A4-95AA6B602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317" y="1380744"/>
            <a:ext cx="4842642" cy="307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44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2BE178-C34A-386C-ADB3-2FF94649D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776" y="133350"/>
            <a:ext cx="6502400" cy="4876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E38AEC-CC34-5664-C115-61D2F4062FAC}"/>
              </a:ext>
            </a:extLst>
          </p:cNvPr>
          <p:cNvSpPr txBox="1"/>
          <p:nvPr/>
        </p:nvSpPr>
        <p:spPr>
          <a:xfrm>
            <a:off x="304800" y="361950"/>
            <a:ext cx="19159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How it works:</a:t>
            </a:r>
          </a:p>
          <a:p>
            <a:pPr algn="ctr"/>
            <a:r>
              <a:rPr lang="en-US" sz="2400" dirty="0"/>
              <a:t>DC Motors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C36FD4-DA2C-84D7-0EC6-87639EF79CF6}"/>
              </a:ext>
            </a:extLst>
          </p:cNvPr>
          <p:cNvSpPr txBox="1"/>
          <p:nvPr/>
        </p:nvSpPr>
        <p:spPr>
          <a:xfrm>
            <a:off x="124968" y="1428750"/>
            <a:ext cx="19921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When reach halfway point, electromagnet switches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Result is spin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May have 3 (or more?) magnets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Uses brushes:  wear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AC motor: ring of sequenced magnets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5DB8A0-E9AF-968C-7166-8DC2EBA1DCF5}"/>
              </a:ext>
            </a:extLst>
          </p:cNvPr>
          <p:cNvSpPr txBox="1"/>
          <p:nvPr/>
        </p:nvSpPr>
        <p:spPr>
          <a:xfrm>
            <a:off x="3591443" y="1971585"/>
            <a:ext cx="4215065" cy="120032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can the Pi drive a motor?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GPIO Pins: direct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Adding an alternator wastes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Maybe we could simulate an AC wave...</a:t>
            </a:r>
          </a:p>
        </p:txBody>
      </p:sp>
    </p:spTree>
    <p:extLst>
      <p:ext uri="{BB962C8B-B14F-4D97-AF65-F5344CB8AC3E}">
        <p14:creationId xmlns:p14="http://schemas.microsoft.com/office/powerpoint/2010/main" val="191614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58848-799A-86ED-0457-A696F29AE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3409950" cy="994172"/>
          </a:xfrm>
        </p:spPr>
        <p:txBody>
          <a:bodyPr/>
          <a:lstStyle/>
          <a:p>
            <a:r>
              <a:rPr lang="en-US" dirty="0"/>
              <a:t>PWM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C7C1C-C865-8500-F21C-D47DBDC09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200" y="1341024"/>
            <a:ext cx="3579600" cy="3500438"/>
          </a:xfrm>
        </p:spPr>
        <p:txBody>
          <a:bodyPr/>
          <a:lstStyle/>
          <a:p>
            <a:r>
              <a:rPr lang="en-US" dirty="0"/>
              <a:t>Goal, emulate a sine wave using a DC output pin</a:t>
            </a:r>
          </a:p>
          <a:p>
            <a:r>
              <a:rPr lang="en-US" dirty="0"/>
              <a:t>Don’t need the curve, just the change in direction</a:t>
            </a:r>
          </a:p>
          <a:p>
            <a:r>
              <a:rPr lang="en-US" dirty="0"/>
              <a:t>Solution: </a:t>
            </a:r>
            <a:r>
              <a:rPr lang="en-US" i="1" dirty="0">
                <a:solidFill>
                  <a:schemeClr val="accent6"/>
                </a:solidFill>
              </a:rPr>
              <a:t>pulse-width modulation </a:t>
            </a:r>
            <a:r>
              <a:rPr lang="en-US" dirty="0"/>
              <a:t>(PWM)</a:t>
            </a:r>
          </a:p>
          <a:p>
            <a:r>
              <a:rPr lang="en-US" dirty="0"/>
              <a:t>Essentially, fake it!</a:t>
            </a:r>
          </a:p>
          <a:p>
            <a:r>
              <a:rPr lang="en-US" dirty="0"/>
              <a:t>Also used for dimmers, sound, etc.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1776D7-5D99-7E8B-69AF-C373BF91A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02038"/>
            <a:ext cx="4584288" cy="2145126"/>
          </a:xfrm>
          <a:prstGeom prst="rect">
            <a:avLst/>
          </a:prstGeom>
        </p:spPr>
      </p:pic>
      <p:pic>
        <p:nvPicPr>
          <p:cNvPr id="9" name="Picture 8" descr="What Is a PWM Signal? Fundamentals and Practical Applications for Engineers">
            <a:extLst>
              <a:ext uri="{FF2B5EF4-FFF2-40B4-BE49-F238E27FC236}">
                <a16:creationId xmlns:a16="http://schemas.microsoft.com/office/drawing/2014/main" id="{FA7187CB-7524-4B48-025A-FFCD771E3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966" y="2717577"/>
            <a:ext cx="3852672" cy="216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6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Contemplation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How does one control the speed of a motor?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 does one change the brightness of a light  bulb?</a:t>
            </a:r>
          </a:p>
        </p:txBody>
      </p:sp>
    </p:spTree>
    <p:extLst>
      <p:ext uri="{BB962C8B-B14F-4D97-AF65-F5344CB8AC3E}">
        <p14:creationId xmlns:p14="http://schemas.microsoft.com/office/powerpoint/2010/main" val="3401716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PWM Personified</a:t>
            </a:r>
          </a:p>
        </p:txBody>
      </p:sp>
      <p:pic>
        <p:nvPicPr>
          <p:cNvPr id="57347" name="Picture 3" descr="C:\Users\schilling\AppData\Local\Microsoft\Windows\Temporary Internet Files\Content.IE5\PS36C4AK\MP900316916[1]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27490" y="1380744"/>
            <a:ext cx="3194507" cy="3639312"/>
          </a:xfrm>
          <a:prstGeom prst="rect">
            <a:avLst/>
          </a:prstGeom>
          <a:noFill/>
        </p:spPr>
      </p:pic>
      <p:pic>
        <p:nvPicPr>
          <p:cNvPr id="57348" name="Picture 4" descr="C:\Users\schilling\AppData\Local\Microsoft\Windows\Temporary Internet Files\Content.IE5\WK7J9Y0Y\MP900400467[1]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99780" y="1403000"/>
            <a:ext cx="3216729" cy="3617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3877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Autofit/>
          </a:bodyPr>
          <a:lstStyle/>
          <a:p>
            <a:r>
              <a:rPr lang="en-US" dirty="0"/>
              <a:t>Effective Voltage provided  by PWM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40000" y="1369219"/>
            <a:ext cx="4646400" cy="3500438"/>
          </a:xfrm>
        </p:spPr>
        <p:txBody>
          <a:bodyPr>
            <a:normAutofit/>
          </a:bodyPr>
          <a:lstStyle/>
          <a:p>
            <a:r>
              <a:rPr lang="en-US" dirty="0"/>
              <a:t>Determine the duty cycle (D): “tau over tee”</a:t>
            </a:r>
          </a:p>
          <a:p>
            <a:pPr lvl="1"/>
            <a:r>
              <a:rPr lang="en-US" dirty="0"/>
              <a:t>Fraction of period where signal is high</a:t>
            </a:r>
          </a:p>
          <a:p>
            <a:pPr lvl="1"/>
            <a:r>
              <a:rPr lang="en-US" dirty="0"/>
              <a:t>tau: time on, T: time period</a:t>
            </a:r>
          </a:p>
          <a:p>
            <a:r>
              <a:rPr lang="en-US" dirty="0"/>
              <a:t>Compute the effective voltage (</a:t>
            </a:r>
            <a:r>
              <a:rPr lang="en-US" i="1" dirty="0"/>
              <a:t>V</a:t>
            </a:r>
            <a:r>
              <a:rPr lang="en-US" i="1" baseline="-25000" dirty="0"/>
              <a:t>eff</a:t>
            </a:r>
            <a:r>
              <a:rPr lang="en-US" dirty="0"/>
              <a:t>): </a:t>
            </a:r>
          </a:p>
          <a:p>
            <a:pPr lvl="1"/>
            <a:r>
              <a:rPr lang="en-US" dirty="0"/>
              <a:t>Multiply the duty cycle by the peak voltage</a:t>
            </a:r>
          </a:p>
          <a:p>
            <a:pPr lvl="1"/>
            <a:r>
              <a:rPr lang="en-US" i="1" dirty="0" err="1"/>
              <a:t>V</a:t>
            </a:r>
            <a:r>
              <a:rPr lang="en-US" i="1" baseline="-25000" dirty="0" err="1"/>
              <a:t>p</a:t>
            </a:r>
            <a:r>
              <a:rPr lang="en-US" dirty="0"/>
              <a:t>: peak voltage – how high the signal goes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3" name="Object 3"/>
              <p:cNvSpPr txBox="1"/>
              <p:nvPr/>
            </p:nvSpPr>
            <p:spPr bwMode="auto">
              <a:xfrm>
                <a:off x="5489448" y="3448224"/>
                <a:ext cx="3508375" cy="140238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lIns="274320" tIns="91440" rIns="274320" bIns="91440"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  <m:oMath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84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9448" y="3448224"/>
                <a:ext cx="3508375" cy="14023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What Is a PWM Signal? Fundamentals and Practical Applications for Engineers">
            <a:extLst>
              <a:ext uri="{FF2B5EF4-FFF2-40B4-BE49-F238E27FC236}">
                <a16:creationId xmlns:a16="http://schemas.microsoft.com/office/drawing/2014/main" id="{634C747A-92DA-32CD-CBE4-1F97E6D8606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00" t="20220" r="47000" b="20220"/>
          <a:stretch>
            <a:fillRect/>
          </a:stretch>
        </p:blipFill>
        <p:spPr>
          <a:xfrm>
            <a:off x="6064239" y="1431132"/>
            <a:ext cx="2286000" cy="168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Calculating the Effective Voltage with PWM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 l="7000"/>
          <a:stretch>
            <a:fillRect/>
          </a:stretch>
        </p:blipFill>
        <p:spPr bwMode="auto">
          <a:xfrm>
            <a:off x="274319" y="1812798"/>
            <a:ext cx="4953551" cy="1749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 hidden="1"/>
          <p:cNvSpPr txBox="1"/>
          <p:nvPr>
            <p:custDataLst>
              <p:tags r:id="rId3"/>
            </p:custDataLst>
          </p:nvPr>
        </p:nvSpPr>
        <p:spPr>
          <a:xfrm>
            <a:off x="4892040" y="1417320"/>
            <a:ext cx="3931920" cy="3566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Example</a:t>
            </a:r>
          </a:p>
          <a:p>
            <a:r>
              <a:rPr lang="en-US" sz="1600" dirty="0"/>
              <a:t>Tau = .1 s</a:t>
            </a:r>
          </a:p>
          <a:p>
            <a:r>
              <a:rPr lang="en-US" sz="1600" dirty="0"/>
              <a:t>T = 1 second</a:t>
            </a:r>
          </a:p>
          <a:p>
            <a:r>
              <a:rPr lang="en-US" sz="1600" dirty="0"/>
              <a:t>Duty cycle = 10%</a:t>
            </a:r>
          </a:p>
          <a:p>
            <a:r>
              <a:rPr lang="en-US" sz="1600" dirty="0"/>
              <a:t>If </a:t>
            </a:r>
            <a:r>
              <a:rPr lang="en-US" sz="1600" dirty="0" err="1"/>
              <a:t>vP</a:t>
            </a:r>
            <a:r>
              <a:rPr lang="en-US" sz="1600" dirty="0"/>
              <a:t> = 5 volts, effective voltage is .5 V</a:t>
            </a:r>
          </a:p>
          <a:p>
            <a:endParaRPr lang="en-US" sz="1600" dirty="0"/>
          </a:p>
          <a:p>
            <a:r>
              <a:rPr lang="en-US" sz="1600" dirty="0"/>
              <a:t>Tau = .25 s</a:t>
            </a:r>
          </a:p>
          <a:p>
            <a:r>
              <a:rPr lang="en-US" sz="1600" dirty="0"/>
              <a:t>T = .75s</a:t>
            </a:r>
          </a:p>
          <a:p>
            <a:r>
              <a:rPr lang="en-US" sz="1600" dirty="0"/>
              <a:t>Duty cycle = 33%</a:t>
            </a:r>
          </a:p>
          <a:p>
            <a:r>
              <a:rPr lang="en-US" sz="1600" dirty="0"/>
              <a:t>If </a:t>
            </a:r>
            <a:r>
              <a:rPr lang="en-US" sz="1600" dirty="0" err="1"/>
              <a:t>vP</a:t>
            </a:r>
            <a:r>
              <a:rPr lang="en-US" sz="1600" dirty="0"/>
              <a:t>=5 volts, effective voltage = 1.65 v</a:t>
            </a:r>
          </a:p>
          <a:p>
            <a:endParaRPr lang="en-US" sz="1600" dirty="0"/>
          </a:p>
          <a:p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AF7EA7-AFA5-0E23-AF90-4A5AA03A50D6}"/>
                  </a:ext>
                </a:extLst>
              </p:cNvPr>
              <p:cNvSpPr txBox="1"/>
              <p:nvPr/>
            </p:nvSpPr>
            <p:spPr>
              <a:xfrm>
                <a:off x="5562600" y="1570825"/>
                <a:ext cx="3200400" cy="2233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High voltage on this graph: 5 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num>
                      <m:den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= ¼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chemeClr val="tx1"/>
                    </a:solidFill>
                  </a:rPr>
                  <a:t>V</a:t>
                </a:r>
                <a:r>
                  <a:rPr lang="en-US" sz="2800" baseline="-25000" dirty="0">
                    <a:solidFill>
                      <a:schemeClr val="tx1"/>
                    </a:solidFill>
                  </a:rPr>
                  <a:t>eff</a:t>
                </a:r>
                <a:r>
                  <a:rPr lang="en-US" sz="2800" dirty="0">
                    <a:solidFill>
                      <a:schemeClr val="tx1"/>
                    </a:solidFill>
                  </a:rPr>
                  <a:t> = 1.25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3AF7EA7-AFA5-0E23-AF90-4A5AA03A5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1570825"/>
                <a:ext cx="3200400" cy="2233497"/>
              </a:xfrm>
              <a:prstGeom prst="rect">
                <a:avLst/>
              </a:prstGeom>
              <a:blipFill>
                <a:blip r:embed="rId7"/>
                <a:stretch>
                  <a:fillRect l="-3557" t="-2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3641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PWM Measurement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Let's look at some PWM with the Raspberry PI and an LED.</a:t>
            </a:r>
          </a:p>
        </p:txBody>
      </p:sp>
    </p:spTree>
    <p:extLst>
      <p:ext uri="{BB962C8B-B14F-4D97-AF65-F5344CB8AC3E}">
        <p14:creationId xmlns:p14="http://schemas.microsoft.com/office/powerpoint/2010/main" val="526776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D42A-1AE9-4DF9-AA12-4E17AA4E0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versus software PWM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E1D155-EBEB-D136-AED4-A37865832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hardware PWM works?</a:t>
            </a:r>
          </a:p>
          <a:p>
            <a:pPr lvl="1"/>
            <a:r>
              <a:rPr lang="en-US" dirty="0"/>
              <a:t>Typically: PLC</a:t>
            </a:r>
          </a:p>
          <a:p>
            <a:r>
              <a:rPr lang="en-US" dirty="0"/>
              <a:t>Software PWM – what do you think are the advantages?</a:t>
            </a:r>
          </a:p>
          <a:p>
            <a:r>
              <a:rPr lang="en-US" dirty="0"/>
              <a:t>What are the advantages of hardware?</a:t>
            </a:r>
          </a:p>
        </p:txBody>
      </p:sp>
    </p:spTree>
    <p:extLst>
      <p:ext uri="{BB962C8B-B14F-4D97-AF65-F5344CB8AC3E}">
        <p14:creationId xmlns:p14="http://schemas.microsoft.com/office/powerpoint/2010/main" val="106699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04C5-FC0C-4FC9-A4DD-59A9FB4B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Lets look at the code for the project we just ran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937F2-7507-438C-180C-BC2A821E2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47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605CE-331A-40A3-9F42-BD59DC4FA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CD840-12BF-4D5D-99D4-1467D10CF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to CPU utilization as the period of the PWM signal changes?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happens to CPU utilization as the duty cycle of the PWM signal changes?</a:t>
            </a:r>
          </a:p>
          <a:p>
            <a:endParaRPr lang="en-US" dirty="0"/>
          </a:p>
          <a:p>
            <a:r>
              <a:rPr lang="en-US" dirty="0"/>
              <a:t>What happens if the PWM signal period gets too long?</a:t>
            </a:r>
          </a:p>
          <a:p>
            <a:endParaRPr lang="en-US" dirty="0"/>
          </a:p>
          <a:p>
            <a:r>
              <a:rPr lang="en-US" dirty="0"/>
              <a:t>What does the oscilloscope show as we change period, </a:t>
            </a:r>
            <a:r>
              <a:rPr lang="en-US"/>
              <a:t>duty cycle?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503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4CDA-3E08-4946-B55E-10737D01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Versus Software PWM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F942ED-1B86-C306-4307-0BD9DF677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903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0D96389-1E30-47C2-A1C1-78EED761CA6F}" vid="{BAB59A6D-27CF-4CDB-88C6-7B89CEA51A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35600-template</Template>
  <TotalTime>1170</TotalTime>
  <Words>838</Words>
  <Application>Microsoft Macintosh PowerPoint</Application>
  <PresentationFormat>On-screen Show (16:9)</PresentationFormat>
  <Paragraphs>208</Paragraphs>
  <Slides>24</Slides>
  <Notes>7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 Narrow</vt:lpstr>
      <vt:lpstr>Arial</vt:lpstr>
      <vt:lpstr>Calibri</vt:lpstr>
      <vt:lpstr>Cambria Math</vt:lpstr>
      <vt:lpstr>Corbel</vt:lpstr>
      <vt:lpstr>Depth</vt:lpstr>
      <vt:lpstr>Pulse-Width Modulation</vt:lpstr>
      <vt:lpstr>Outcomes</vt:lpstr>
      <vt:lpstr>Today’s thought of the day…</vt:lpstr>
      <vt:lpstr>Lab Study</vt:lpstr>
      <vt:lpstr>Blinking Light</vt:lpstr>
      <vt:lpstr>What is wrong with this graph?</vt:lpstr>
      <vt:lpstr>What is wrong with this graph?</vt:lpstr>
      <vt:lpstr>What is wrong with this graph?</vt:lpstr>
      <vt:lpstr>What is wrong with this graph?</vt:lpstr>
      <vt:lpstr>Error Plots</vt:lpstr>
      <vt:lpstr>Latency Plots</vt:lpstr>
      <vt:lpstr>What is different?</vt:lpstr>
      <vt:lpstr>PowerPoint Presentation</vt:lpstr>
      <vt:lpstr>PowerPoint Presentation</vt:lpstr>
      <vt:lpstr>PWM</vt:lpstr>
      <vt:lpstr>Contemplation</vt:lpstr>
      <vt:lpstr>PWM Personified</vt:lpstr>
      <vt:lpstr>Effective Voltage provided  by PWM</vt:lpstr>
      <vt:lpstr>Calculating the Effective Voltage with PWM</vt:lpstr>
      <vt:lpstr>PWM Measurement</vt:lpstr>
      <vt:lpstr>Hardware versus software PWM</vt:lpstr>
      <vt:lpstr>Lets look at the code for the project we just ran</vt:lpstr>
      <vt:lpstr>Discussion</vt:lpstr>
      <vt:lpstr>Hardware Versus Software PWM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Rob Hasker</cp:lastModifiedBy>
  <cp:revision>58</cp:revision>
  <dcterms:created xsi:type="dcterms:W3CDTF">2006-08-16T00:00:00Z</dcterms:created>
  <dcterms:modified xsi:type="dcterms:W3CDTF">2026-10-13T01:06:53Z</dcterms:modified>
</cp:coreProperties>
</file>