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8" r:id="rId1"/>
  </p:sldMasterIdLst>
  <p:notesMasterIdLst>
    <p:notesMasterId r:id="rId23"/>
  </p:notesMasterIdLst>
  <p:sldIdLst>
    <p:sldId id="258" r:id="rId2"/>
    <p:sldId id="259" r:id="rId3"/>
    <p:sldId id="587" r:id="rId4"/>
    <p:sldId id="576" r:id="rId5"/>
    <p:sldId id="577" r:id="rId6"/>
    <p:sldId id="593" r:id="rId7"/>
    <p:sldId id="578" r:id="rId8"/>
    <p:sldId id="594" r:id="rId9"/>
    <p:sldId id="579" r:id="rId10"/>
    <p:sldId id="580" r:id="rId11"/>
    <p:sldId id="592" r:id="rId12"/>
    <p:sldId id="581" r:id="rId13"/>
    <p:sldId id="588" r:id="rId14"/>
    <p:sldId id="589" r:id="rId15"/>
    <p:sldId id="582" r:id="rId16"/>
    <p:sldId id="590" r:id="rId17"/>
    <p:sldId id="591" r:id="rId18"/>
    <p:sldId id="583" r:id="rId19"/>
    <p:sldId id="584" r:id="rId20"/>
    <p:sldId id="586" r:id="rId21"/>
    <p:sldId id="585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/>
    <p:restoredTop sz="83472" autoAdjust="0"/>
  </p:normalViewPr>
  <p:slideViewPr>
    <p:cSldViewPr>
      <p:cViewPr varScale="1">
        <p:scale>
          <a:sx n="139" d="100"/>
          <a:sy n="139" d="100"/>
        </p:scale>
        <p:origin x="1200" y="1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5FB6D-2FA2-46CA-9E8A-855843ED41DE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8ACA6-37D2-4450-9E31-1ADD6AB7F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6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87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https://</a:t>
            </a:r>
            <a:r>
              <a:rPr lang="en-US" sz="1200" dirty="0" err="1"/>
              <a:t>www.enterpriseintegrationpatterns.com</a:t>
            </a:r>
            <a:r>
              <a:rPr lang="en-US" sz="1200" dirty="0"/>
              <a:t>/patterns/messaging/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73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3348021"/>
            <a:ext cx="6858000" cy="1231118"/>
          </a:xfrm>
        </p:spPr>
        <p:txBody>
          <a:bodyPr wrap="none" anchor="t">
            <a:normAutofit/>
          </a:bodyPr>
          <a:lstStyle>
            <a:lvl1pPr algn="r">
              <a:defRPr sz="4950" b="0" spc="-225">
                <a:solidFill>
                  <a:schemeClr val="tx1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D49EFD-235C-C939-E996-5F42BD99AEDA}"/>
              </a:ext>
            </a:extLst>
          </p:cNvPr>
          <p:cNvCxnSpPr/>
          <p:nvPr/>
        </p:nvCxnSpPr>
        <p:spPr>
          <a:xfrm>
            <a:off x="1657349" y="3336300"/>
            <a:ext cx="6858000" cy="0"/>
          </a:xfrm>
          <a:prstGeom prst="line">
            <a:avLst/>
          </a:prstGeom>
          <a:ln>
            <a:solidFill>
              <a:srgbClr val="A2CF49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0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1369219"/>
            <a:ext cx="767535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9030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3348021"/>
            <a:ext cx="6858000" cy="1231118"/>
          </a:xfrm>
        </p:spPr>
        <p:txBody>
          <a:bodyPr wrap="none" anchor="t">
            <a:normAutofit/>
          </a:bodyPr>
          <a:lstStyle>
            <a:lvl1pPr algn="l">
              <a:defRPr sz="495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2770256"/>
            <a:ext cx="6858000" cy="565519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41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369219"/>
            <a:ext cx="3768912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369219"/>
            <a:ext cx="377547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689781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260872"/>
            <a:ext cx="3768912" cy="617934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1878806"/>
            <a:ext cx="3768912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260872"/>
            <a:ext cx="3776661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1878806"/>
            <a:ext cx="3776661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326799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60161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520781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857" y="810090"/>
            <a:ext cx="4629150" cy="39929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25755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363470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0569"/>
            <a:ext cx="4629150" cy="410405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32167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269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75370"/>
            <a:ext cx="7886700" cy="614516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9841" y="740569"/>
            <a:ext cx="7886700" cy="253480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889887"/>
            <a:ext cx="7885509" cy="511854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88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2650758"/>
          </a:xfrm>
        </p:spPr>
        <p:txBody>
          <a:bodyPr anchor="ctr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367049"/>
            <a:ext cx="7885509" cy="112637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0651749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273844"/>
            <a:ext cx="6977064" cy="2244678"/>
          </a:xfrm>
        </p:spPr>
        <p:txBody>
          <a:bodyPr anchor="ctr"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3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3376297"/>
            <a:ext cx="7884318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7528039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45226"/>
            <a:ext cx="7886700" cy="1883876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37936"/>
            <a:ext cx="7885509" cy="855483"/>
          </a:xfrm>
        </p:spPr>
        <p:txBody>
          <a:bodyPr anchor="t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0050255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414462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1928812"/>
            <a:ext cx="2195513" cy="2940844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414462"/>
            <a:ext cx="2202181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1928813"/>
            <a:ext cx="2210096" cy="2940843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414462"/>
            <a:ext cx="2199085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1928812"/>
            <a:ext cx="2199085" cy="294084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334308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4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3655323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5853241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2145856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68396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07344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5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369219"/>
            <a:ext cx="7675350" cy="350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8526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65760" y="3346704"/>
            <a:ext cx="8138160" cy="1234440"/>
          </a:xfrm>
        </p:spPr>
        <p:txBody>
          <a:bodyPr>
            <a:normAutofit/>
          </a:bodyPr>
          <a:lstStyle/>
          <a:p>
            <a:r>
              <a:rPr lang="en-US" sz="4000" dirty="0"/>
              <a:t>Messaging Patterns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SWE 4211</a:t>
            </a:r>
          </a:p>
        </p:txBody>
      </p:sp>
    </p:spTree>
    <p:extLst>
      <p:ext uri="{BB962C8B-B14F-4D97-AF65-F5344CB8AC3E}">
        <p14:creationId xmlns:p14="http://schemas.microsoft.com/office/powerpoint/2010/main" val="2346179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the Observer pattern, Pub/Sub</a:t>
            </a:r>
          </a:p>
          <a:p>
            <a:r>
              <a:rPr lang="en-US" dirty="0"/>
              <a:t>Compare the two patterns</a:t>
            </a:r>
          </a:p>
          <a:p>
            <a:r>
              <a:rPr lang="en-US" dirty="0"/>
              <a:t>Compare and contrast Unicast and Broadcast patterns for communications</a:t>
            </a:r>
          </a:p>
          <a:p>
            <a:r>
              <a:rPr lang="en-US" dirty="0"/>
              <a:t>Explain the concept of a message translator</a:t>
            </a:r>
          </a:p>
          <a:p>
            <a:r>
              <a:rPr lang="en-US" dirty="0"/>
              <a:t>Explain the concept of a recipient list</a:t>
            </a:r>
          </a:p>
          <a:p>
            <a:r>
              <a:rPr lang="en-US" dirty="0"/>
              <a:t>Critique a system architecture using some of these patterns</a:t>
            </a:r>
          </a:p>
        </p:txBody>
      </p:sp>
    </p:spTree>
    <p:extLst>
      <p:ext uri="{BB962C8B-B14F-4D97-AF65-F5344CB8AC3E}">
        <p14:creationId xmlns:p14="http://schemas.microsoft.com/office/powerpoint/2010/main" val="145447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52ABE-FBC9-6FD4-7990-221D67D0C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B25FA-0CCD-9AEF-5096-543598D2A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bad about our current network design?</a:t>
            </a:r>
          </a:p>
          <a:p>
            <a:r>
              <a:rPr lang="en-US" dirty="0"/>
              <a:t>Monolithic: all communication through one channel</a:t>
            </a:r>
          </a:p>
          <a:p>
            <a:pPr lvl="1"/>
            <a:r>
              <a:rPr lang="en-US" dirty="0"/>
              <a:t>Strongly coupled</a:t>
            </a:r>
          </a:p>
          <a:p>
            <a:pPr lvl="1"/>
            <a:r>
              <a:rPr lang="en-US" dirty="0"/>
              <a:t>Not scalable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72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EE62-E165-1863-DF78-DEAA41261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Review: how many design patterns can you name?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298C1-0DB2-7B7C-F3DE-DE550AECC3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SWE 2410</a:t>
            </a:r>
          </a:p>
          <a:p>
            <a:pPr lvl="1"/>
            <a:r>
              <a:rPr lang="en-US" dirty="0"/>
              <a:t>Strategy</a:t>
            </a:r>
          </a:p>
          <a:p>
            <a:pPr lvl="1"/>
            <a:r>
              <a:rPr lang="en-US" dirty="0"/>
              <a:t>Decorator</a:t>
            </a:r>
          </a:p>
          <a:p>
            <a:pPr lvl="1"/>
            <a:r>
              <a:rPr lang="en-US" dirty="0"/>
              <a:t>Observer</a:t>
            </a:r>
          </a:p>
          <a:p>
            <a:pPr lvl="1"/>
            <a:r>
              <a:rPr lang="en-US" dirty="0"/>
              <a:t>MVC</a:t>
            </a:r>
          </a:p>
          <a:p>
            <a:pPr lvl="1"/>
            <a:r>
              <a:rPr lang="en-US" dirty="0"/>
              <a:t>Command</a:t>
            </a:r>
          </a:p>
          <a:p>
            <a:pPr lvl="1"/>
            <a:r>
              <a:rPr lang="en-US" dirty="0"/>
              <a:t>Singleton</a:t>
            </a:r>
          </a:p>
          <a:p>
            <a:pPr lvl="1"/>
            <a:r>
              <a:rPr lang="en-US" dirty="0"/>
              <a:t>Adapter</a:t>
            </a:r>
          </a:p>
          <a:p>
            <a:pPr lvl="1"/>
            <a:r>
              <a:rPr lang="en-US" dirty="0"/>
              <a:t>Façade</a:t>
            </a:r>
          </a:p>
          <a:p>
            <a:pPr lvl="1"/>
            <a:r>
              <a:rPr lang="en-US" dirty="0"/>
              <a:t>Composite</a:t>
            </a:r>
          </a:p>
          <a:p>
            <a:pPr lvl="1"/>
            <a:r>
              <a:rPr lang="en-US" dirty="0"/>
              <a:t>Factory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856D2F-7D7D-7F0C-C73F-235D5E934E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 5 things does each pattern need?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Name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Problem to solve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Description, typically start with UML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Advantages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US" dirty="0"/>
              <a:t>Disadvantages</a:t>
            </a:r>
          </a:p>
        </p:txBody>
      </p:sp>
    </p:spTree>
    <p:extLst>
      <p:ext uri="{BB962C8B-B14F-4D97-AF65-F5344CB8AC3E}">
        <p14:creationId xmlns:p14="http://schemas.microsoft.com/office/powerpoint/2010/main" val="144174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3A72E-DE1F-A999-3832-991DBCC5B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Observer Pattern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A499B-8E0C-E864-A249-C82E83FF3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problem being solved?</a:t>
            </a:r>
          </a:p>
          <a:p>
            <a:r>
              <a:rPr lang="en-US" dirty="0"/>
              <a:t>Advantages?</a:t>
            </a:r>
          </a:p>
          <a:p>
            <a:r>
              <a:rPr lang="en-US" dirty="0"/>
              <a:t>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00233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70A2F-E3A5-A458-BF7B-937068C3A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FB7EC-8156-9E51-12DB-5387587CE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Observer Pattern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706463-D552-BD4C-420F-5B4D018EA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1380744"/>
            <a:ext cx="7886700" cy="31546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72E3A3-55BC-6553-0366-0E697EA19059}"/>
              </a:ext>
            </a:extLst>
          </p:cNvPr>
          <p:cNvSpPr txBox="1"/>
          <p:nvPr/>
        </p:nvSpPr>
        <p:spPr>
          <a:xfrm>
            <a:off x="320040" y="4645152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https://codedocs.org/what-is/observer-pattern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558C08-65C1-7A0E-DF99-D123FED6AD63}"/>
              </a:ext>
            </a:extLst>
          </p:cNvPr>
          <p:cNvSpPr txBox="1"/>
          <p:nvPr/>
        </p:nvSpPr>
        <p:spPr>
          <a:xfrm>
            <a:off x="7010400" y="2419350"/>
            <a:ext cx="2057400" cy="92333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Recall state may be a parameter to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update()</a:t>
            </a:r>
          </a:p>
        </p:txBody>
      </p:sp>
    </p:spTree>
    <p:extLst>
      <p:ext uri="{BB962C8B-B14F-4D97-AF65-F5344CB8AC3E}">
        <p14:creationId xmlns:p14="http://schemas.microsoft.com/office/powerpoint/2010/main" val="315921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9E857-D8FB-9053-17B3-679C43A1B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Pub/Sub Pattern</a:t>
            </a:r>
          </a:p>
        </p:txBody>
      </p:sp>
      <p:pic>
        <p:nvPicPr>
          <p:cNvPr id="1026" name="Picture 2" descr="Pub-sub pattern">
            <a:extLst>
              <a:ext uri="{FF2B5EF4-FFF2-40B4-BE49-F238E27FC236}">
                <a16:creationId xmlns:a16="http://schemas.microsoft.com/office/drawing/2014/main" id="{6E2F767E-5751-F427-190C-E5CBBCEE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1380744"/>
            <a:ext cx="8503920" cy="294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79D7B3-17F2-F13C-4726-9FB085B5A8F7}"/>
              </a:ext>
            </a:extLst>
          </p:cNvPr>
          <p:cNvSpPr txBox="1"/>
          <p:nvPr/>
        </p:nvSpPr>
        <p:spPr>
          <a:xfrm>
            <a:off x="320040" y="4645152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https://www.redhat.com/architect/architectural-messaging-patterns</a:t>
            </a:r>
          </a:p>
        </p:txBody>
      </p:sp>
    </p:spTree>
    <p:extLst>
      <p:ext uri="{BB962C8B-B14F-4D97-AF65-F5344CB8AC3E}">
        <p14:creationId xmlns:p14="http://schemas.microsoft.com/office/powerpoint/2010/main" val="3876685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1E52A-FE49-1AE3-F730-D0EE244C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EE4E-E054-B466-28F7-0E09657E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Pub/Sub Pattern – our application</a:t>
            </a:r>
          </a:p>
        </p:txBody>
      </p:sp>
      <p:pic>
        <p:nvPicPr>
          <p:cNvPr id="1026" name="Picture 2" descr="Pub-sub pattern">
            <a:extLst>
              <a:ext uri="{FF2B5EF4-FFF2-40B4-BE49-F238E27FC236}">
                <a16:creationId xmlns:a16="http://schemas.microsoft.com/office/drawing/2014/main" id="{12B98942-23CF-7DDD-D547-ABE934A01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1380744"/>
            <a:ext cx="8503920" cy="294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D88B85-3305-B584-A660-1D4BF7F40A6F}"/>
              </a:ext>
            </a:extLst>
          </p:cNvPr>
          <p:cNvSpPr txBox="1"/>
          <p:nvPr/>
        </p:nvSpPr>
        <p:spPr>
          <a:xfrm>
            <a:off x="320040" y="4645152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https://www.redhat.com/architect/architectural-messaging-patterns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473EDD-4CAA-FF54-B619-6F2A4D2D1F19}"/>
              </a:ext>
            </a:extLst>
          </p:cNvPr>
          <p:cNvSpPr txBox="1"/>
          <p:nvPr/>
        </p:nvSpPr>
        <p:spPr>
          <a:xfrm>
            <a:off x="457200" y="3181350"/>
            <a:ext cx="1609736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Could be on</a:t>
            </a:r>
          </a:p>
          <a:p>
            <a:r>
              <a:rPr lang="en-US" sz="1600" dirty="0"/>
              <a:t>robot or external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84A8C20-FF64-ABA6-435C-04BD8814BD19}"/>
              </a:ext>
            </a:extLst>
          </p:cNvPr>
          <p:cNvCxnSpPr>
            <a:stCxn id="3" idx="0"/>
          </p:cNvCxnSpPr>
          <p:nvPr/>
        </p:nvCxnSpPr>
        <p:spPr>
          <a:xfrm flipH="1" flipV="1">
            <a:off x="1066800" y="2854166"/>
            <a:ext cx="195268" cy="327184"/>
          </a:xfrm>
          <a:prstGeom prst="straightConnector1">
            <a:avLst/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7CF4EEB-7F7E-EB0D-1EBE-BF67A49B32B8}"/>
              </a:ext>
            </a:extLst>
          </p:cNvPr>
          <p:cNvSpPr txBox="1"/>
          <p:nvPr/>
        </p:nvSpPr>
        <p:spPr>
          <a:xfrm>
            <a:off x="6595712" y="3700081"/>
            <a:ext cx="205740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Some subscribers: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Horn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Direction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Distance sensor</a:t>
            </a:r>
          </a:p>
        </p:txBody>
      </p:sp>
    </p:spTree>
    <p:extLst>
      <p:ext uri="{BB962C8B-B14F-4D97-AF65-F5344CB8AC3E}">
        <p14:creationId xmlns:p14="http://schemas.microsoft.com/office/powerpoint/2010/main" val="34180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68FC-DC28-5B4F-D858-676A2CFE9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3F86A-362B-D7DD-71C8-F75320659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Observer pattern:</a:t>
            </a:r>
          </a:p>
          <a:p>
            <a:pPr lvl="1"/>
            <a:r>
              <a:rPr lang="en-US" dirty="0"/>
              <a:t>Generally synchronous</a:t>
            </a:r>
          </a:p>
          <a:p>
            <a:pPr lvl="1"/>
            <a:r>
              <a:rPr lang="en-US" dirty="0"/>
              <a:t>subject calls the appropriate method on all observers when event occurs</a:t>
            </a:r>
          </a:p>
          <a:p>
            <a:pPr lvl="1"/>
            <a:r>
              <a:rPr lang="en-US" dirty="0"/>
              <a:t>Observers are aware of the subject</a:t>
            </a:r>
          </a:p>
          <a:p>
            <a:r>
              <a:rPr lang="en-US" dirty="0"/>
              <a:t>Publish/Subscribe</a:t>
            </a:r>
          </a:p>
          <a:p>
            <a:pPr lvl="1"/>
            <a:r>
              <a:rPr lang="en-US" dirty="0"/>
              <a:t>Meant to be asynchronous</a:t>
            </a:r>
          </a:p>
          <a:p>
            <a:pPr lvl="2"/>
            <a:r>
              <a:rPr lang="en-US" dirty="0"/>
              <a:t>Messages/events go on queue, when clients process them is nondeterministic</a:t>
            </a:r>
          </a:p>
          <a:p>
            <a:pPr lvl="1"/>
            <a:r>
              <a:rPr lang="en-US" dirty="0"/>
              <a:t>publishers and subscribers don't need to have references to each other</a:t>
            </a:r>
          </a:p>
          <a:p>
            <a:pPr lvl="2"/>
            <a:r>
              <a:rPr lang="en-US" dirty="0"/>
              <a:t>communicate with the help </a:t>
            </a:r>
            <a:r>
              <a:rPr lang="en-US"/>
              <a:t>of brokers/message </a:t>
            </a:r>
            <a:r>
              <a:rPr lang="en-US" dirty="0"/>
              <a:t>queues</a:t>
            </a:r>
          </a:p>
        </p:txBody>
      </p:sp>
    </p:spTree>
    <p:extLst>
      <p:ext uri="{BB962C8B-B14F-4D97-AF65-F5344CB8AC3E}">
        <p14:creationId xmlns:p14="http://schemas.microsoft.com/office/powerpoint/2010/main" val="401746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F0306-A6F8-ADBD-097B-FAA9D272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Fanout – </a:t>
            </a:r>
            <a:r>
              <a:rPr lang="en-US" sz="3200" dirty="0"/>
              <a:t>number of subscribers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76CB8-CB79-321C-CFB9-FC1726283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3337560"/>
            <a:ext cx="8138160" cy="1280160"/>
          </a:xfrm>
        </p:spPr>
        <p:txBody>
          <a:bodyPr>
            <a:normAutofit/>
          </a:bodyPr>
          <a:lstStyle/>
          <a:p>
            <a:r>
              <a:rPr lang="en-US" dirty="0"/>
              <a:t>Interested party binds to a topic</a:t>
            </a:r>
          </a:p>
          <a:p>
            <a:pPr lvl="1"/>
            <a:r>
              <a:rPr lang="en-US" dirty="0"/>
              <a:t>Many interested parties will bind (</a:t>
            </a:r>
            <a:r>
              <a:rPr lang="en-US" dirty="0" err="1"/>
              <a:t>a.k.a</a:t>
            </a:r>
            <a:r>
              <a:rPr lang="en-US" dirty="0"/>
              <a:t>, subscribe) to a given topic</a:t>
            </a:r>
          </a:p>
          <a:p>
            <a:r>
              <a:rPr lang="en-US" dirty="0"/>
              <a:t>When a message is sent to the topic, all subscribers will receive a copy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B82A1-3119-8AFA-F558-85B60AE821AE}"/>
              </a:ext>
            </a:extLst>
          </p:cNvPr>
          <p:cNvSpPr txBox="1"/>
          <p:nvPr/>
        </p:nvSpPr>
        <p:spPr>
          <a:xfrm>
            <a:off x="320040" y="4709160"/>
            <a:ext cx="8503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https://www.redhat.com/architect/architectural-messaging-patterns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C6C2FB-01B9-1C6D-2EA5-B10B78F08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861" y="1325880"/>
            <a:ext cx="5672277" cy="196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8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9DC927-D3A7-FF84-4135-85FDA6FBD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95252"/>
            <a:ext cx="7089581" cy="47529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5E1FAA-5297-7891-A4B0-94B4DF257C55}"/>
              </a:ext>
            </a:extLst>
          </p:cNvPr>
          <p:cNvSpPr txBox="1"/>
          <p:nvPr/>
        </p:nvSpPr>
        <p:spPr>
          <a:xfrm>
            <a:off x="263719" y="1657350"/>
            <a:ext cx="1295400" cy="33855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Java, laptop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67A184-40AC-4ACC-C6AF-6D94DBB133D7}"/>
              </a:ext>
            </a:extLst>
          </p:cNvPr>
          <p:cNvSpPr txBox="1"/>
          <p:nvPr/>
        </p:nvSpPr>
        <p:spPr>
          <a:xfrm>
            <a:off x="8077200" y="2876550"/>
            <a:ext cx="764981" cy="33855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Robot</a:t>
            </a:r>
          </a:p>
        </p:txBody>
      </p:sp>
    </p:spTree>
    <p:extLst>
      <p:ext uri="{BB962C8B-B14F-4D97-AF65-F5344CB8AC3E}">
        <p14:creationId xmlns:p14="http://schemas.microsoft.com/office/powerpoint/2010/main" val="3527852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9AB69-7B90-C5C0-6886-75FBAB48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en-US" i="1" dirty="0">
                <a:solidFill>
                  <a:schemeClr val="accent6"/>
                </a:solidFill>
              </a:rPr>
              <a:t>Unicast</a:t>
            </a:r>
            <a:r>
              <a:rPr lang="en-US" dirty="0"/>
              <a:t>: Single sender, single receiver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F416E-BE68-EAFB-5370-48D74FE0A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3657600"/>
            <a:ext cx="8138160" cy="914400"/>
          </a:xfrm>
        </p:spPr>
        <p:txBody>
          <a:bodyPr anchor="t">
            <a:normAutofit/>
          </a:bodyPr>
          <a:lstStyle/>
          <a:p>
            <a:r>
              <a:rPr lang="en-US" dirty="0"/>
              <a:t>In the Unicast pattern, a message gets routed from a sender to a designated receiver.</a:t>
            </a:r>
          </a:p>
        </p:txBody>
      </p:sp>
      <p:pic>
        <p:nvPicPr>
          <p:cNvPr id="3076" name="Picture 4" descr="Unicast">
            <a:extLst>
              <a:ext uri="{FF2B5EF4-FFF2-40B4-BE49-F238E27FC236}">
                <a16:creationId xmlns:a16="http://schemas.microsoft.com/office/drawing/2014/main" id="{4CEF7627-77E1-6337-720D-FAF7493A0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3096" y="1325880"/>
            <a:ext cx="4817806" cy="2240280"/>
          </a:xfrm>
          <a:prstGeom prst="rect">
            <a:avLst/>
          </a:prstGeom>
          <a:solidFill>
            <a:srgbClr val="FFFFFF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359847-E256-8005-B8F7-0F7FD7CF5B9B}"/>
              </a:ext>
            </a:extLst>
          </p:cNvPr>
          <p:cNvSpPr txBox="1"/>
          <p:nvPr/>
        </p:nvSpPr>
        <p:spPr>
          <a:xfrm>
            <a:off x="320040" y="4663440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https://www.redhat.com/architect/architectural-messaging-patterns</a:t>
            </a:r>
          </a:p>
        </p:txBody>
      </p:sp>
    </p:spTree>
    <p:extLst>
      <p:ext uri="{BB962C8B-B14F-4D97-AF65-F5344CB8AC3E}">
        <p14:creationId xmlns:p14="http://schemas.microsoft.com/office/powerpoint/2010/main" val="3715756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D06C-1548-A472-B434-D92C46EA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we use Unicast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81D11-8B9E-3268-C47B-38F6CA3D2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Fast: no broker, just transmit data</a:t>
            </a:r>
          </a:p>
          <a:p>
            <a:r>
              <a:rPr lang="en-US" dirty="0"/>
              <a:t>No locking: message has just one recipient</a:t>
            </a:r>
          </a:p>
        </p:txBody>
      </p:sp>
    </p:spTree>
    <p:extLst>
      <p:ext uri="{BB962C8B-B14F-4D97-AF65-F5344CB8AC3E}">
        <p14:creationId xmlns:p14="http://schemas.microsoft.com/office/powerpoint/2010/main" val="111710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AE352-A019-54EC-CB44-2E2EE91D8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EA9C-88F7-7847-6D9A-D868E82EB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Unicast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8518-A802-7862-4B75-12FC93973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ideas:</a:t>
            </a:r>
          </a:p>
          <a:p>
            <a:pPr lvl="1"/>
            <a:r>
              <a:rPr lang="en-US" dirty="0"/>
              <a:t>Sending commands to an IOT device</a:t>
            </a:r>
          </a:p>
          <a:p>
            <a:pPr lvl="1"/>
            <a:r>
              <a:rPr lang="en-US" dirty="0"/>
              <a:t>Sending targeted parameters to a device</a:t>
            </a:r>
          </a:p>
          <a:p>
            <a:pPr lvl="2"/>
            <a:r>
              <a:rPr lang="en-US" dirty="0"/>
              <a:t>Configuration Parameters</a:t>
            </a:r>
          </a:p>
          <a:p>
            <a:pPr lvl="2"/>
            <a:r>
              <a:rPr lang="en-US" dirty="0"/>
              <a:t>Setpoints, etc.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8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7C1D3-6D5A-0217-E583-1274EF2B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1E3DA-9839-FF65-FF54-547765AE0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3657600"/>
            <a:ext cx="8138160" cy="1188720"/>
          </a:xfrm>
        </p:spPr>
        <p:txBody>
          <a:bodyPr>
            <a:normAutofit/>
          </a:bodyPr>
          <a:lstStyle/>
          <a:p>
            <a:r>
              <a:rPr lang="en-US" dirty="0"/>
              <a:t>A sender emits a message to all receivers on the network</a:t>
            </a:r>
          </a:p>
          <a:p>
            <a:pPr lvl="1"/>
            <a:r>
              <a:rPr lang="en-US" dirty="0"/>
              <a:t> The network router does the work of discovering devices on the network and forwarding the message accordingly</a:t>
            </a:r>
          </a:p>
        </p:txBody>
      </p:sp>
      <p:pic>
        <p:nvPicPr>
          <p:cNvPr id="4098" name="Picture 2" descr="Broadcast">
            <a:extLst>
              <a:ext uri="{FF2B5EF4-FFF2-40B4-BE49-F238E27FC236}">
                <a16:creationId xmlns:a16="http://schemas.microsoft.com/office/drawing/2014/main" id="{9BB365CA-3D67-1A66-ABD9-932275DF4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133" y="1325880"/>
            <a:ext cx="4825733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5011AC9-DECE-9622-EF6F-A48A6452BC67}"/>
              </a:ext>
            </a:extLst>
          </p:cNvPr>
          <p:cNvSpPr/>
          <p:nvPr/>
        </p:nvSpPr>
        <p:spPr>
          <a:xfrm>
            <a:off x="3886200" y="3624024"/>
            <a:ext cx="533400" cy="471726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8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D6B1-45CB-6D8A-DEAD-5A4547513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use broadcast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C6503-8410-3E2C-4641-5293A0020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Shutdown events</a:t>
            </a:r>
          </a:p>
          <a:p>
            <a:r>
              <a:rPr lang="en-US" dirty="0"/>
              <a:t>Emergency notification of all clients</a:t>
            </a:r>
          </a:p>
        </p:txBody>
      </p:sp>
    </p:spTree>
    <p:extLst>
      <p:ext uri="{BB962C8B-B14F-4D97-AF65-F5344CB8AC3E}">
        <p14:creationId xmlns:p14="http://schemas.microsoft.com/office/powerpoint/2010/main" val="1238701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2589-7733-E217-E6C3-6A2E38265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5150-10B4-A3E7-1956-541ABC77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use broadcast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C8AD0-28FC-2097-099F-2E4283E23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Ideas:</a:t>
            </a:r>
          </a:p>
          <a:p>
            <a:pPr lvl="1"/>
            <a:r>
              <a:rPr lang="en-US" dirty="0"/>
              <a:t>Reporting status</a:t>
            </a:r>
          </a:p>
          <a:p>
            <a:pPr lvl="2"/>
            <a:r>
              <a:rPr lang="en-US" dirty="0"/>
              <a:t>Connection status</a:t>
            </a:r>
          </a:p>
          <a:p>
            <a:pPr lvl="2"/>
            <a:r>
              <a:rPr lang="en-US" dirty="0"/>
              <a:t>Distances</a:t>
            </a:r>
          </a:p>
          <a:p>
            <a:pPr lvl="2"/>
            <a:r>
              <a:rPr lang="en-US" dirty="0"/>
              <a:t>States</a:t>
            </a:r>
          </a:p>
          <a:p>
            <a:pPr lvl="1"/>
            <a:r>
              <a:rPr lang="en-US" dirty="0"/>
              <a:t>Sending emergency commands</a:t>
            </a:r>
          </a:p>
          <a:p>
            <a:pPr lvl="1"/>
            <a:r>
              <a:rPr lang="en-US" dirty="0"/>
              <a:t>Determining if components are “healthy”</a:t>
            </a:r>
          </a:p>
          <a:p>
            <a:pPr lvl="2"/>
            <a:r>
              <a:rPr lang="en-US" dirty="0"/>
              <a:t>Health: known as a </a:t>
            </a:r>
            <a:r>
              <a:rPr lang="en-US" i="1" dirty="0">
                <a:solidFill>
                  <a:schemeClr val="accent6"/>
                </a:solidFill>
              </a:rPr>
              <a:t>heartbeat</a:t>
            </a:r>
            <a:r>
              <a:rPr lang="en-US" i="1" dirty="0"/>
              <a:t> </a:t>
            </a:r>
            <a:r>
              <a:rPr lang="en-US" dirty="0"/>
              <a:t>check</a:t>
            </a:r>
          </a:p>
          <a:p>
            <a:pPr lvl="2"/>
            <a:r>
              <a:rPr lang="en-US" dirty="0"/>
              <a:t>Also known as a watchdog timer</a:t>
            </a:r>
          </a:p>
          <a:p>
            <a:pPr lvl="3"/>
            <a:r>
              <a:rPr lang="en-US" dirty="0"/>
              <a:t>If system fails to respond on set period, reboot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34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CBCCC-A83A-54C0-3BDD-2BEB91565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Translator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CF904-6008-5FD9-B9C5-18B9ED04D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3246120"/>
            <a:ext cx="8138160" cy="1554480"/>
          </a:xfrm>
        </p:spPr>
        <p:txBody>
          <a:bodyPr/>
          <a:lstStyle/>
          <a:p>
            <a:r>
              <a:rPr lang="en-US" dirty="0"/>
              <a:t>The Message Translator is the messaging equivalent of the Adapter pattern described in [</a:t>
            </a:r>
            <a:r>
              <a:rPr lang="en-US" dirty="0" err="1"/>
              <a:t>GoF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An adapter converts the interface of a component into a another interface so it can be used in a different context.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1BE4127-9162-0BE5-C06E-B5D693F65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691" y="1371600"/>
            <a:ext cx="5898617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836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E1376-EB13-CEC3-FA48-F43BBBC81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Recipient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86451-A065-A85D-1FF7-A891C0BA9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371600"/>
            <a:ext cx="4343400" cy="3200400"/>
          </a:xfrm>
        </p:spPr>
        <p:txBody>
          <a:bodyPr/>
          <a:lstStyle/>
          <a:p>
            <a:r>
              <a:rPr lang="en-US" dirty="0"/>
              <a:t>Define a channel for each recipient.</a:t>
            </a:r>
          </a:p>
          <a:p>
            <a:pPr lvl="1"/>
            <a:r>
              <a:rPr lang="en-US" dirty="0"/>
              <a:t>“queue” </a:t>
            </a:r>
          </a:p>
          <a:p>
            <a:r>
              <a:rPr lang="en-US" dirty="0"/>
              <a:t>Recipient List inspects a incoming message</a:t>
            </a:r>
          </a:p>
          <a:p>
            <a:pPr lvl="1"/>
            <a:r>
              <a:rPr lang="en-US" dirty="0"/>
              <a:t>Determine the list of desired recipients</a:t>
            </a:r>
          </a:p>
          <a:p>
            <a:pPr lvl="1"/>
            <a:r>
              <a:rPr lang="en-US" dirty="0"/>
              <a:t>Forward the message to all channels associated.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9004209-B51B-DA02-9B53-EC9EC943B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0" y="1463040"/>
            <a:ext cx="4069080" cy="173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D25BAF-A4B7-5181-D8E5-6C6809111888}"/>
              </a:ext>
            </a:extLst>
          </p:cNvPr>
          <p:cNvSpPr txBox="1"/>
          <p:nvPr/>
        </p:nvSpPr>
        <p:spPr>
          <a:xfrm>
            <a:off x="320040" y="4663440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https://www.enterpriseintegrationpatterns.com/patterns/messaging/RecipientList.html</a:t>
            </a:r>
          </a:p>
        </p:txBody>
      </p:sp>
    </p:spTree>
    <p:extLst>
      <p:ext uri="{BB962C8B-B14F-4D97-AF65-F5344CB8AC3E}">
        <p14:creationId xmlns:p14="http://schemas.microsoft.com/office/powerpoint/2010/main" val="1355034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204E5833-048C-7444-2909-DDDE5E580B64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5" y="57150"/>
            <a:ext cx="8968370" cy="48765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4A0CB8-DE84-F462-E731-BE1EF75B55BA}"/>
              </a:ext>
            </a:extLst>
          </p:cNvPr>
          <p:cNvSpPr txBox="1"/>
          <p:nvPr/>
        </p:nvSpPr>
        <p:spPr>
          <a:xfrm>
            <a:off x="3429000" y="2208280"/>
            <a:ext cx="939681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30EDA-4355-8496-2E8E-398AF42549AB}"/>
              </a:ext>
            </a:extLst>
          </p:cNvPr>
          <p:cNvSpPr txBox="1"/>
          <p:nvPr/>
        </p:nvSpPr>
        <p:spPr>
          <a:xfrm>
            <a:off x="2498797" y="4248150"/>
            <a:ext cx="2064411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Translate queue id’s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471C69-2CFF-FDB0-D2C6-C13480DA2610}"/>
              </a:ext>
            </a:extLst>
          </p:cNvPr>
          <p:cNvSpPr txBox="1"/>
          <p:nvPr/>
        </p:nvSpPr>
        <p:spPr>
          <a:xfrm>
            <a:off x="7924800" y="1276350"/>
            <a:ext cx="939681" cy="369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Existing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5C1212-64A8-64D2-B118-5736A153CC23}"/>
              </a:ext>
            </a:extLst>
          </p:cNvPr>
          <p:cNvSpPr txBox="1"/>
          <p:nvPr/>
        </p:nvSpPr>
        <p:spPr>
          <a:xfrm>
            <a:off x="6863612" y="4552950"/>
            <a:ext cx="2000869" cy="307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/>
              <a:t>Manage creating queues</a:t>
            </a:r>
          </a:p>
        </p:txBody>
      </p:sp>
    </p:spTree>
    <p:extLst>
      <p:ext uri="{BB962C8B-B14F-4D97-AF65-F5344CB8AC3E}">
        <p14:creationId xmlns:p14="http://schemas.microsoft.com/office/powerpoint/2010/main" val="4258080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>
            <a:extLst>
              <a:ext uri="{FF2B5EF4-FFF2-40B4-BE49-F238E27FC236}">
                <a16:creationId xmlns:a16="http://schemas.microsoft.com/office/drawing/2014/main" id="{9FED53A3-A776-458F-7D7B-8DE0EC79415F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76" y="182016"/>
            <a:ext cx="7404049" cy="478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824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0D96389-1E30-47C2-A1C1-78EED761CA6F}" vid="{BAB59A6D-27CF-4CDB-88C6-7B89CEA51A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35614-template</Template>
  <TotalTime>1308</TotalTime>
  <Words>599</Words>
  <Application>Microsoft Macintosh PowerPoint</Application>
  <PresentationFormat>On-screen Show (16:9)</PresentationFormat>
  <Paragraphs>115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Consolas</vt:lpstr>
      <vt:lpstr>Corbel</vt:lpstr>
      <vt:lpstr>Depth</vt:lpstr>
      <vt:lpstr>Messaging Patterns</vt:lpstr>
      <vt:lpstr>Objectives</vt:lpstr>
      <vt:lpstr>Question:</vt:lpstr>
      <vt:lpstr>Review: how many design patterns can you name?</vt:lpstr>
      <vt:lpstr>Observer Pattern</vt:lpstr>
      <vt:lpstr>Observer Pattern</vt:lpstr>
      <vt:lpstr>Pub/Sub Pattern</vt:lpstr>
      <vt:lpstr>Pub/Sub Pattern – our application</vt:lpstr>
      <vt:lpstr>Differences</vt:lpstr>
      <vt:lpstr>Fanout – number of subscribers</vt:lpstr>
      <vt:lpstr>PowerPoint Presentation</vt:lpstr>
      <vt:lpstr>Unicast: Single sender, single receiver</vt:lpstr>
      <vt:lpstr>What would we use Unicast for?</vt:lpstr>
      <vt:lpstr>How is Unicast used?</vt:lpstr>
      <vt:lpstr>Broadcast</vt:lpstr>
      <vt:lpstr>What can we use broadcast for?</vt:lpstr>
      <vt:lpstr>What can we use broadcast for?</vt:lpstr>
      <vt:lpstr>Message Translator</vt:lpstr>
      <vt:lpstr>Recipient List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wws</dc:creator>
  <cp:lastModifiedBy>Rob Hasker</cp:lastModifiedBy>
  <cp:revision>60</cp:revision>
  <dcterms:created xsi:type="dcterms:W3CDTF">2006-08-16T00:00:00Z</dcterms:created>
  <dcterms:modified xsi:type="dcterms:W3CDTF">2026-10-13T01:06:54Z</dcterms:modified>
</cp:coreProperties>
</file>