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5" r:id="rId1"/>
  </p:sldMasterIdLst>
  <p:notesMasterIdLst>
    <p:notesMasterId r:id="rId12"/>
  </p:notesMasterIdLst>
  <p:sldIdLst>
    <p:sldId id="258" r:id="rId2"/>
    <p:sldId id="643" r:id="rId3"/>
    <p:sldId id="644" r:id="rId4"/>
    <p:sldId id="363" r:id="rId5"/>
    <p:sldId id="641" r:id="rId6"/>
    <p:sldId id="365" r:id="rId7"/>
    <p:sldId id="366" r:id="rId8"/>
    <p:sldId id="369" r:id="rId9"/>
    <p:sldId id="367" r:id="rId10"/>
    <p:sldId id="368" r:id="rId11"/>
  </p:sldIdLst>
  <p:sldSz cx="9144000" cy="5143500" type="screen16x9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9640" autoAdjust="0"/>
  </p:normalViewPr>
  <p:slideViewPr>
    <p:cSldViewPr>
      <p:cViewPr varScale="1">
        <p:scale>
          <a:sx n="114" d="100"/>
          <a:sy n="114" d="100"/>
        </p:scale>
        <p:origin x="2104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102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B445148-9802-B5C6-F935-AFECF029FA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A71EC6-835B-DEC5-4E3A-65138B80886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459A98-88C1-FC41-BF39-74E2C7165680}" type="datetimeFigureOut">
              <a:rPr lang="en-US"/>
              <a:pPr>
                <a:defRPr/>
              </a:pPr>
              <a:t>10/12/26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088616B-CF70-7E26-1C1D-23106604D9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19F1DF7-D484-CEF6-546D-C31927174A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8FF8-169D-F6F7-70ED-E234CECE4DA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7E339A-7434-760D-D46D-39DCDCA14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9752392-6AA9-6B47-8FA6-FD359A9AE2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Aside: </a:t>
            </a:r>
            <a:r>
              <a:rPr lang="en-US" dirty="0" err="1"/>
              <a:t>usleep</a:t>
            </a:r>
            <a:r>
              <a:rPr lang="en-US" dirty="0"/>
              <a:t> on DOS does </a:t>
            </a:r>
            <a:r>
              <a:rPr lang="en-US" dirty="0" err="1"/>
              <a:t>busywait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52392-6AA9-6B47-8FA6-FD359A9AE2DD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5073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235F1DD7-11A8-8716-6068-B60C88DE9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E1B60200-90F4-8BA4-05D6-2BAE971818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Note: first is ok since </a:t>
            </a:r>
            <a:r>
              <a:rPr lang="en-US" altLang="en-US" dirty="0" err="1"/>
              <a:t>sem_wait</a:t>
            </a:r>
            <a:r>
              <a:rPr lang="en-US" altLang="en-US" dirty="0"/>
              <a:t> releases the CPU (even if just one CPU)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3875D5F7-9B35-A362-D5A3-CDE82633B8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D1E0039-19CD-AC43-897A-44493A1F999D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Better code:</a:t>
            </a:r>
          </a:p>
          <a:p>
            <a:r>
              <a:rPr lang="en-US" dirty="0"/>
              <a:t>bool received = false;</a:t>
            </a:r>
          </a:p>
          <a:p>
            <a:r>
              <a:rPr lang="en-US" dirty="0"/>
              <a:t>while ( !received ) {</a:t>
            </a:r>
          </a:p>
          <a:p>
            <a:r>
              <a:rPr lang="en-US" dirty="0"/>
              <a:t>   </a:t>
            </a:r>
            <a:r>
              <a:rPr lang="en-US" dirty="0" err="1"/>
              <a:t>sem_wait</a:t>
            </a:r>
            <a:r>
              <a:rPr lang="en-US" dirty="0"/>
              <a:t>(&amp;</a:t>
            </a:r>
            <a:r>
              <a:rPr lang="en-US" dirty="0" err="1"/>
              <a:t>queueCountSemaphore</a:t>
            </a:r>
            <a:r>
              <a:rPr lang="en-US" dirty="0"/>
              <a:t>);</a:t>
            </a:r>
          </a:p>
          <a:p>
            <a:r>
              <a:rPr lang="en-US" dirty="0"/>
              <a:t>   </a:t>
            </a:r>
            <a:r>
              <a:rPr lang="en-US" dirty="0" err="1"/>
              <a:t>queueMutex.lock</a:t>
            </a:r>
            <a:r>
              <a:rPr lang="en-US" dirty="0"/>
              <a:t>();</a:t>
            </a:r>
          </a:p>
          <a:p>
            <a:r>
              <a:rPr lang="en-US" dirty="0"/>
              <a:t>   if ( (received = !</a:t>
            </a:r>
            <a:r>
              <a:rPr lang="en-US" dirty="0" err="1"/>
              <a:t>commandQueueContents.empty</a:t>
            </a:r>
            <a:r>
              <a:rPr lang="en-US" dirty="0"/>
              <a:t>()) ) {</a:t>
            </a:r>
          </a:p>
          <a:p>
            <a:r>
              <a:rPr lang="en-US" dirty="0"/>
              <a:t>      value = </a:t>
            </a:r>
            <a:r>
              <a:rPr lang="en-US" dirty="0" err="1"/>
              <a:t>commandQueueContents.front</a:t>
            </a:r>
            <a:r>
              <a:rPr lang="en-US" dirty="0"/>
              <a:t>();</a:t>
            </a:r>
          </a:p>
          <a:p>
            <a:r>
              <a:rPr lang="en-US" dirty="0"/>
              <a:t>      </a:t>
            </a:r>
            <a:r>
              <a:rPr lang="en-US" dirty="0" err="1"/>
              <a:t>commandQueueContents.pop</a:t>
            </a:r>
            <a:r>
              <a:rPr lang="en-US" dirty="0"/>
              <a:t>();</a:t>
            </a:r>
          </a:p>
          <a:p>
            <a:r>
              <a:rPr lang="en-US" dirty="0"/>
              <a:t>      </a:t>
            </a:r>
            <a:r>
              <a:rPr lang="en-US" dirty="0" err="1"/>
              <a:t>cout</a:t>
            </a:r>
            <a:r>
              <a:rPr lang="en-US" dirty="0"/>
              <a:t> &lt;&lt; “Popped “ &lt;&lt; value &lt;&lt; “ from queue” &lt;&lt; </a:t>
            </a:r>
            <a:r>
              <a:rPr lang="en-US" dirty="0" err="1"/>
              <a:t>endl</a:t>
            </a:r>
            <a:r>
              <a:rPr lang="en-US" dirty="0"/>
              <a:t>;</a:t>
            </a:r>
          </a:p>
          <a:p>
            <a:r>
              <a:rPr lang="en-US" dirty="0"/>
              <a:t>   }</a:t>
            </a:r>
          </a:p>
          <a:p>
            <a:r>
              <a:rPr lang="en-US" dirty="0"/>
              <a:t>   </a:t>
            </a:r>
            <a:r>
              <a:rPr lang="en-US" dirty="0" err="1"/>
              <a:t>queueMutex.unlock</a:t>
            </a:r>
            <a:r>
              <a:rPr lang="en-US" dirty="0"/>
              <a:t>();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return value;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752392-6AA9-6B47-8FA6-FD359A9AE2D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4894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3348021"/>
            <a:ext cx="6858000" cy="1231118"/>
          </a:xfrm>
        </p:spPr>
        <p:txBody>
          <a:bodyPr wrap="none" anchor="t">
            <a:normAutofit/>
          </a:bodyPr>
          <a:lstStyle>
            <a:lvl1pPr algn="r">
              <a:defRPr sz="4950" b="0" spc="-225">
                <a:solidFill>
                  <a:schemeClr val="tx1"/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2770782"/>
            <a:ext cx="6858000" cy="565519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D49EFD-235C-C939-E996-5F42BD99AEDA}"/>
              </a:ext>
            </a:extLst>
          </p:cNvPr>
          <p:cNvCxnSpPr/>
          <p:nvPr/>
        </p:nvCxnSpPr>
        <p:spPr>
          <a:xfrm>
            <a:off x="1657349" y="3336300"/>
            <a:ext cx="6858000" cy="0"/>
          </a:xfrm>
          <a:prstGeom prst="line">
            <a:avLst/>
          </a:prstGeom>
          <a:ln>
            <a:solidFill>
              <a:srgbClr val="A2CF49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477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00" y="1369219"/>
            <a:ext cx="767535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186935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3348021"/>
            <a:ext cx="6858000" cy="1231118"/>
          </a:xfrm>
        </p:spPr>
        <p:txBody>
          <a:bodyPr wrap="none" anchor="t">
            <a:normAutofit/>
          </a:bodyPr>
          <a:lstStyle>
            <a:lvl1pPr algn="l">
              <a:defRPr sz="495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2770256"/>
            <a:ext cx="6858000" cy="565519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94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369219"/>
            <a:ext cx="3768912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369219"/>
            <a:ext cx="377547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100083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260872"/>
            <a:ext cx="3768912" cy="617934"/>
          </a:xfrm>
        </p:spPr>
        <p:txBody>
          <a:bodyPr anchor="b"/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1878806"/>
            <a:ext cx="3768912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260872"/>
            <a:ext cx="3776661" cy="6179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1878806"/>
            <a:ext cx="3776661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688886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338347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7280998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9857" y="810090"/>
            <a:ext cx="4629150" cy="39929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25755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1365185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0569"/>
            <a:ext cx="4629150" cy="410405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32167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1425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275370"/>
            <a:ext cx="7886700" cy="614516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29841" y="740569"/>
            <a:ext cx="7886700" cy="253480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889887"/>
            <a:ext cx="7885509" cy="511854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7012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2650758"/>
          </a:xfrm>
        </p:spPr>
        <p:txBody>
          <a:bodyPr anchor="ctr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367049"/>
            <a:ext cx="7885509" cy="112637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423014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273844"/>
            <a:ext cx="6977064" cy="2244678"/>
          </a:xfrm>
        </p:spPr>
        <p:txBody>
          <a:bodyPr anchor="ctr"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3" y="2524168"/>
            <a:ext cx="656422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3376297"/>
            <a:ext cx="7884318" cy="1117122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283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5229475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745226"/>
            <a:ext cx="7886700" cy="1883876"/>
          </a:xfrm>
        </p:spPr>
        <p:txBody>
          <a:bodyPr anchor="b">
            <a:norm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37936"/>
            <a:ext cx="7885509" cy="855483"/>
          </a:xfrm>
        </p:spPr>
        <p:txBody>
          <a:bodyPr anchor="t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4086670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414462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1928812"/>
            <a:ext cx="2195513" cy="2940844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414462"/>
            <a:ext cx="2202181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1928813"/>
            <a:ext cx="2210096" cy="2940843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414462"/>
            <a:ext cx="2199085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1928812"/>
            <a:ext cx="2199085" cy="294084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7941146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3223127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999064" y="1692265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3655324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3223127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3426747" y="1692265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3655323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3223127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5853241" y="1692265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3655322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5516931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185845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8189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5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369219"/>
            <a:ext cx="7675350" cy="3500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6012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35158B-531C-1C39-FAD6-84CB1F13DD26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65760" y="3346704"/>
            <a:ext cx="8138160" cy="1234440"/>
          </a:xfrm>
        </p:spPr>
        <p:txBody>
          <a:bodyPr rtlCol="0">
            <a:normAutofit/>
          </a:bodyPr>
          <a:lstStyle/>
          <a:p>
            <a:pPr defTabSz="684086" eaLnBrk="1" fontAlgn="auto" hangingPunct="1">
              <a:spcAft>
                <a:spcPts val="0"/>
              </a:spcAft>
              <a:defRPr sz="3600"/>
            </a:pPr>
            <a:r>
              <a:rPr lang="en-US" sz="3600" dirty="0"/>
              <a:t>Concurrency Examples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7CFF1E1D-334D-01DA-29A7-CA8A3F01AB1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 rtlCol="0"/>
          <a:lstStyle/>
          <a:p>
            <a:r>
              <a:rPr lang="en-US" dirty="0"/>
              <a:t>SWE 4211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defTabSz="684086" eaLnBrk="1" fontAlgn="auto" hangingPunct="1">
              <a:spcAft>
                <a:spcPts val="0"/>
              </a:spcAft>
              <a:defRPr/>
            </a:pPr>
            <a:r>
              <a:rPr lang="en-US" dirty="0"/>
              <a:t>Identify common mistakes in source code implementation</a:t>
            </a:r>
          </a:p>
          <a:p>
            <a:pPr defTabSz="684086" eaLnBrk="1" fontAlgn="auto" hangingPunct="1">
              <a:spcAft>
                <a:spcPts val="0"/>
              </a:spcAft>
              <a:defRPr/>
            </a:pPr>
            <a:r>
              <a:rPr lang="en-US" dirty="0"/>
              <a:t>Identify root causes of problems within source code.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16BE0-2CAA-E053-53DD-E535153AF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E33D6-1102-8047-A457-7B20D38CD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mutex.</a:t>
            </a:r>
          </a:p>
        </p:txBody>
      </p:sp>
    </p:spTree>
    <p:extLst>
      <p:ext uri="{BB962C8B-B14F-4D97-AF65-F5344CB8AC3E}">
        <p14:creationId xmlns:p14="http://schemas.microsoft.com/office/powerpoint/2010/main" val="2285663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7A126-BCE3-8118-3F0E-F3D10935E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en-US" dirty="0"/>
              <a:t>Types of Headaches</a:t>
            </a:r>
          </a:p>
        </p:txBody>
      </p:sp>
      <p:pic>
        <p:nvPicPr>
          <p:cNvPr id="15365" name="Picture 4">
            <a:extLst>
              <a:ext uri="{FF2B5EF4-FFF2-40B4-BE49-F238E27FC236}">
                <a16:creationId xmlns:a16="http://schemas.microsoft.com/office/drawing/2014/main" id="{1552EC5F-A5C0-63B1-078E-F2053BD80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4"/>
          <a:stretch>
            <a:fillRect/>
          </a:stretch>
        </p:blipFill>
        <p:spPr bwMode="auto">
          <a:xfrm>
            <a:off x="2735249" y="1371600"/>
            <a:ext cx="3673501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itation"/>
          <p:cNvSpPr txBox="1"/>
          <p:nvPr/>
        </p:nvSpPr>
        <p:spPr>
          <a:xfrm>
            <a:off x="320040" y="4617720"/>
            <a:ext cx="8503920" cy="320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100" i="1" dirty="0" err="1">
                <a:solidFill>
                  <a:srgbClr val="A6A6A6"/>
                </a:solidFill>
              </a:rPr>
              <a:t>facebook</a:t>
            </a:r>
            <a:r>
              <a:rPr lang="en-US" sz="1100" i="1" dirty="0">
                <a:solidFill>
                  <a:srgbClr val="A6A6A6"/>
                </a:solidFill>
              </a:rPr>
              <a:t> software engineering group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>
            <a:extLst>
              <a:ext uri="{FF2B5EF4-FFF2-40B4-BE49-F238E27FC236}">
                <a16:creationId xmlns:a16="http://schemas.microsoft.com/office/drawing/2014/main" id="{8CA12B7B-D8DB-B9DD-3746-4193F3168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70" y="285750"/>
            <a:ext cx="8446659" cy="4429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571019-53C5-E1A9-C8F6-9908FCF67630}"/>
              </a:ext>
            </a:extLst>
          </p:cNvPr>
          <p:cNvSpPr txBox="1"/>
          <p:nvPr/>
        </p:nvSpPr>
        <p:spPr>
          <a:xfrm>
            <a:off x="6324600" y="1809750"/>
            <a:ext cx="2218944" cy="1538883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US" sz="2000" dirty="0"/>
              <a:t>Issues?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Find the busy-wait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usleep</a:t>
            </a:r>
            <a:r>
              <a:rPr lang="en-US" sz="1600" dirty="0"/>
              <a:t> replaced by </a:t>
            </a:r>
            <a:r>
              <a:rPr lang="en-US" sz="1600" dirty="0" err="1"/>
              <a:t>nanosleep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945D896A-66C5-155A-3735-C4663B4C9D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dirty="0"/>
              <a:t>What is wrong with this code?</a:t>
            </a:r>
          </a:p>
        </p:txBody>
      </p:sp>
      <p:pic>
        <p:nvPicPr>
          <p:cNvPr id="19461" name="Picture 4">
            <a:extLst>
              <a:ext uri="{FF2B5EF4-FFF2-40B4-BE49-F238E27FC236}">
                <a16:creationId xmlns:a16="http://schemas.microsoft.com/office/drawing/2014/main" id="{DEC2A0BC-93D2-2B07-0EB5-5A6EDDFE1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21200"/>
            <a:ext cx="4914603" cy="364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90CD66-FDB4-8926-A7D5-4519449A5255}"/>
              </a:ext>
            </a:extLst>
          </p:cNvPr>
          <p:cNvSpPr txBox="1"/>
          <p:nvPr/>
        </p:nvSpPr>
        <p:spPr>
          <a:xfrm>
            <a:off x="294430" y="2162175"/>
            <a:ext cx="562975" cy="3693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Ok?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1EF732-B212-55FC-7B00-BB6E7C64FEDD}"/>
              </a:ext>
            </a:extLst>
          </p:cNvPr>
          <p:cNvSpPr txBox="1"/>
          <p:nvPr/>
        </p:nvSpPr>
        <p:spPr>
          <a:xfrm>
            <a:off x="347162" y="4171950"/>
            <a:ext cx="562975" cy="3693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Ok?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ED0CB1-7E75-F896-6189-1796E7601CE6}"/>
              </a:ext>
            </a:extLst>
          </p:cNvPr>
          <p:cNvSpPr txBox="1"/>
          <p:nvPr/>
        </p:nvSpPr>
        <p:spPr>
          <a:xfrm>
            <a:off x="5486400" y="3893154"/>
            <a:ext cx="2133600" cy="116955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Should have {}s around lines 1,2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Else don’t release lock before notifying dequeue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5F3CF-60E8-5B88-05BD-661AE4D4FCA4}"/>
              </a:ext>
            </a:extLst>
          </p:cNvPr>
          <p:cNvSpPr txBox="1"/>
          <p:nvPr/>
        </p:nvSpPr>
        <p:spPr>
          <a:xfrm>
            <a:off x="5809953" y="971312"/>
            <a:ext cx="3039617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Real issue: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Why mix POSIX &amp;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std::mutex</a:t>
            </a:r>
            <a:r>
              <a:rPr lang="en-US" sz="1400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std::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condition_variable</a:t>
            </a:r>
            <a:r>
              <a:rPr lang="en-US" sz="1400" dirty="0"/>
              <a:t> 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If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queueCountSemaphore</a:t>
            </a:r>
            <a:r>
              <a:rPr lang="en-US" sz="1400" dirty="0"/>
              <a:t> is unnamed,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sem_wait</a:t>
            </a:r>
            <a:r>
              <a:rPr lang="en-US" sz="1400" dirty="0"/>
              <a:t> returns an error but doesn’t release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Infinite loop with 100% CPU usage!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Particularly true for macOS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E1670C2A-22C0-9E34-56F8-A5D3E2F84F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7650" y="361950"/>
            <a:ext cx="2266950" cy="2209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400" dirty="0"/>
              <a:t>What is wrong with this code? </a:t>
            </a:r>
            <a:br>
              <a:rPr lang="en-US" altLang="en-US" sz="2400" dirty="0"/>
            </a:br>
            <a:br>
              <a:rPr lang="en-US" altLang="en-US" sz="2400" dirty="0"/>
            </a:br>
            <a:r>
              <a:rPr lang="en-US" altLang="en-US" sz="2000" dirty="0"/>
              <a:t>What </a:t>
            </a:r>
            <a:r>
              <a:rPr lang="en-US" altLang="en-US" sz="2000" i="1" dirty="0"/>
              <a:t>could</a:t>
            </a:r>
            <a:r>
              <a:rPr lang="en-US" altLang="en-US" sz="2000" dirty="0"/>
              <a:t> go wrong?</a:t>
            </a:r>
            <a:endParaRPr lang="en-US" altLang="en-US" sz="2400" dirty="0"/>
          </a:p>
        </p:txBody>
      </p:sp>
      <p:pic>
        <p:nvPicPr>
          <p:cNvPr id="21509" name="Picture 4">
            <a:extLst>
              <a:ext uri="{FF2B5EF4-FFF2-40B4-BE49-F238E27FC236}">
                <a16:creationId xmlns:a16="http://schemas.microsoft.com/office/drawing/2014/main" id="{9D679374-CFC3-A5FC-F07D-D41373EA1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7150"/>
            <a:ext cx="4593168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FECA83-40AF-C7BE-9EC1-87BE1E5E9A92}"/>
              </a:ext>
            </a:extLst>
          </p:cNvPr>
          <p:cNvSpPr txBox="1"/>
          <p:nvPr/>
        </p:nvSpPr>
        <p:spPr>
          <a:xfrm>
            <a:off x="5943600" y="209550"/>
            <a:ext cx="2947987" cy="830997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try_lock</a:t>
            </a:r>
            <a:r>
              <a:rPr lang="en-US" sz="1600" dirty="0"/>
              <a:t>: does not wait</a:t>
            </a:r>
          </a:p>
          <a:p>
            <a:r>
              <a:rPr lang="en-US" sz="1600" dirty="0"/>
              <a:t>Drops through even if not locked</a:t>
            </a:r>
          </a:p>
          <a:p>
            <a:r>
              <a:rPr lang="en-US" sz="1600" dirty="0"/>
              <a:t>Just call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lock()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DC282A-98A7-9FDE-0CCF-A3E9D57CFEEF}"/>
              </a:ext>
            </a:extLst>
          </p:cNvPr>
          <p:cNvSpPr txBox="1"/>
          <p:nvPr/>
        </p:nvSpPr>
        <p:spPr>
          <a:xfrm>
            <a:off x="5943600" y="3105150"/>
            <a:ext cx="731290" cy="3693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Same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3" name="Picture 4">
            <a:extLst>
              <a:ext uri="{FF2B5EF4-FFF2-40B4-BE49-F238E27FC236}">
                <a16:creationId xmlns:a16="http://schemas.microsoft.com/office/drawing/2014/main" id="{AA72BABE-C8A7-46F3-AB0A-44F9F8A0C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9550"/>
            <a:ext cx="6356561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A7BACA5A-4A97-6DB4-4D36-F02A7E6C5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40494"/>
            <a:ext cx="1600200" cy="123110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400" dirty="0"/>
              <a:t>What is wrong with this code?</a:t>
            </a:r>
          </a:p>
        </p:txBody>
      </p:sp>
      <p:pic>
        <p:nvPicPr>
          <p:cNvPr id="23557" name="Picture 4">
            <a:extLst>
              <a:ext uri="{FF2B5EF4-FFF2-40B4-BE49-F238E27FC236}">
                <a16:creationId xmlns:a16="http://schemas.microsoft.com/office/drawing/2014/main" id="{7E0EC20F-D9C1-61AD-D0DA-3248F07E7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360" y="218525"/>
            <a:ext cx="7237376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4B42EE0-B522-3CB9-135C-B67101D79561}"/>
              </a:ext>
            </a:extLst>
          </p:cNvPr>
          <p:cNvCxnSpPr>
            <a:cxnSpLocks/>
          </p:cNvCxnSpPr>
          <p:nvPr/>
        </p:nvCxnSpPr>
        <p:spPr>
          <a:xfrm flipV="1">
            <a:off x="2081758" y="4248150"/>
            <a:ext cx="280442" cy="108466"/>
          </a:xfrm>
          <a:prstGeom prst="straightConnector1">
            <a:avLst/>
          </a:prstGeom>
          <a:ln w="444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B5E9999-24C2-B690-7262-E6B0731F1610}"/>
              </a:ext>
            </a:extLst>
          </p:cNvPr>
          <p:cNvCxnSpPr>
            <a:cxnSpLocks/>
          </p:cNvCxnSpPr>
          <p:nvPr/>
        </p:nvCxnSpPr>
        <p:spPr>
          <a:xfrm>
            <a:off x="1929358" y="4383048"/>
            <a:ext cx="432842" cy="43934"/>
          </a:xfrm>
          <a:prstGeom prst="straightConnector1">
            <a:avLst/>
          </a:prstGeom>
          <a:ln w="444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936C99D-0913-B47E-8AAE-2E23398FB47B}"/>
              </a:ext>
            </a:extLst>
          </p:cNvPr>
          <p:cNvSpPr txBox="1"/>
          <p:nvPr/>
        </p:nvSpPr>
        <p:spPr>
          <a:xfrm>
            <a:off x="1186961" y="4171950"/>
            <a:ext cx="894797" cy="3693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Switch!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918E49A-4814-872A-0D95-873A2F6D197F}"/>
              </a:ext>
            </a:extLst>
          </p:cNvPr>
          <p:cNvCxnSpPr>
            <a:cxnSpLocks/>
          </p:cNvCxnSpPr>
          <p:nvPr/>
        </p:nvCxnSpPr>
        <p:spPr>
          <a:xfrm flipH="1">
            <a:off x="6172200" y="1276350"/>
            <a:ext cx="533400" cy="533400"/>
          </a:xfrm>
          <a:prstGeom prst="straightConnector1">
            <a:avLst/>
          </a:prstGeom>
          <a:ln w="444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6B5284C-AF9A-97B2-0FB4-0A5DAE2E323E}"/>
              </a:ext>
            </a:extLst>
          </p:cNvPr>
          <p:cNvSpPr txBox="1"/>
          <p:nvPr/>
        </p:nvSpPr>
        <p:spPr>
          <a:xfrm>
            <a:off x="6592011" y="663714"/>
            <a:ext cx="2384935" cy="141577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5"/>
                </a:solidFill>
              </a:rPr>
              <a:t>Rewrite!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5"/>
                </a:solidFill>
              </a:rPr>
              <a:t>Don’t take lock until receive post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5"/>
                </a:solidFill>
              </a:rPr>
              <a:t>But what if another thread gets post first…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5"/>
                </a:solidFill>
              </a:rPr>
              <a:t>Do check not empty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4">
            <a:extLst>
              <a:ext uri="{FF2B5EF4-FFF2-40B4-BE49-F238E27FC236}">
                <a16:creationId xmlns:a16="http://schemas.microsoft.com/office/drawing/2014/main" id="{C1E1D848-B958-3893-7026-DB1EE58F7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" y="810018"/>
            <a:ext cx="9009888" cy="352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0D96389-1E30-47C2-A1C1-78EED761CA6F}" vid="{BAB59A6D-27CF-4CDB-88C6-7B89CEA51A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35630-template</Template>
  <TotalTime>1868</TotalTime>
  <Words>277</Words>
  <Application>Microsoft Macintosh PowerPoint</Application>
  <PresentationFormat>On-screen Show (16:9)</PresentationFormat>
  <Paragraphs>53</Paragraphs>
  <Slides>10</Slides>
  <Notes>3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Consolas</vt:lpstr>
      <vt:lpstr>Corbel</vt:lpstr>
      <vt:lpstr>Depth</vt:lpstr>
      <vt:lpstr>Concurrency Examples</vt:lpstr>
      <vt:lpstr>Outcomes</vt:lpstr>
      <vt:lpstr>Review</vt:lpstr>
      <vt:lpstr>Types of Headaches</vt:lpstr>
      <vt:lpstr>PowerPoint Presentation</vt:lpstr>
      <vt:lpstr>What is wrong with this code?</vt:lpstr>
      <vt:lpstr>What is wrong with this code?   What could go wrong?</vt:lpstr>
      <vt:lpstr>PowerPoint Presentation</vt:lpstr>
      <vt:lpstr>What is wrong with this code?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wws</dc:creator>
  <cp:lastModifiedBy>Rob Hasker</cp:lastModifiedBy>
  <cp:revision>84</cp:revision>
  <dcterms:created xsi:type="dcterms:W3CDTF">2006-08-16T00:00:00Z</dcterms:created>
  <dcterms:modified xsi:type="dcterms:W3CDTF">2026-10-13T01:06:55Z</dcterms:modified>
</cp:coreProperties>
</file>