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9" r:id="rId1"/>
  </p:sldMasterIdLst>
  <p:notesMasterIdLst>
    <p:notesMasterId r:id="rId45"/>
  </p:notesMasterIdLst>
  <p:sldIdLst>
    <p:sldId id="258" r:id="rId2"/>
    <p:sldId id="649" r:id="rId3"/>
    <p:sldId id="683" r:id="rId4"/>
    <p:sldId id="262" r:id="rId5"/>
    <p:sldId id="261" r:id="rId6"/>
    <p:sldId id="297" r:id="rId7"/>
    <p:sldId id="269" r:id="rId8"/>
    <p:sldId id="652" r:id="rId9"/>
    <p:sldId id="281" r:id="rId10"/>
    <p:sldId id="289" r:id="rId11"/>
    <p:sldId id="653" r:id="rId12"/>
    <p:sldId id="654" r:id="rId13"/>
    <p:sldId id="290" r:id="rId14"/>
    <p:sldId id="293" r:id="rId15"/>
    <p:sldId id="295" r:id="rId16"/>
    <p:sldId id="296" r:id="rId17"/>
    <p:sldId id="294" r:id="rId18"/>
    <p:sldId id="655" r:id="rId19"/>
    <p:sldId id="657" r:id="rId20"/>
    <p:sldId id="263" r:id="rId21"/>
    <p:sldId id="264" r:id="rId22"/>
    <p:sldId id="284" r:id="rId23"/>
    <p:sldId id="285" r:id="rId24"/>
    <p:sldId id="265" r:id="rId25"/>
    <p:sldId id="267" r:id="rId26"/>
    <p:sldId id="268" r:id="rId27"/>
    <p:sldId id="680" r:id="rId28"/>
    <p:sldId id="270" r:id="rId29"/>
    <p:sldId id="675" r:id="rId30"/>
    <p:sldId id="273" r:id="rId31"/>
    <p:sldId id="271" r:id="rId32"/>
    <p:sldId id="681" r:id="rId33"/>
    <p:sldId id="276" r:id="rId34"/>
    <p:sldId id="275" r:id="rId35"/>
    <p:sldId id="277" r:id="rId36"/>
    <p:sldId id="279" r:id="rId37"/>
    <p:sldId id="280" r:id="rId38"/>
    <p:sldId id="676" r:id="rId39"/>
    <p:sldId id="682" r:id="rId40"/>
    <p:sldId id="282" r:id="rId41"/>
    <p:sldId id="678" r:id="rId42"/>
    <p:sldId id="684" r:id="rId43"/>
    <p:sldId id="283" r:id="rId44"/>
  </p:sldIdLst>
  <p:sldSz cx="9144000" cy="5143500" type="screen16x9"/>
  <p:notesSz cx="6858000" cy="91440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B4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728" autoAdjust="0"/>
  </p:normalViewPr>
  <p:slideViewPr>
    <p:cSldViewPr>
      <p:cViewPr varScale="1">
        <p:scale>
          <a:sx n="148" d="100"/>
          <a:sy n="148" d="100"/>
        </p:scale>
        <p:origin x="114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Sheet2!$A$1:$A$37</c:f>
              <c:numCache>
                <c:formatCode>General</c:formatCode>
                <c:ptCount val="37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120</c:v>
                </c:pt>
                <c:pt idx="5">
                  <c:v>150</c:v>
                </c:pt>
                <c:pt idx="6">
                  <c:v>180</c:v>
                </c:pt>
                <c:pt idx="7">
                  <c:v>210</c:v>
                </c:pt>
                <c:pt idx="8">
                  <c:v>240</c:v>
                </c:pt>
                <c:pt idx="9">
                  <c:v>270</c:v>
                </c:pt>
                <c:pt idx="10">
                  <c:v>300</c:v>
                </c:pt>
                <c:pt idx="11">
                  <c:v>330</c:v>
                </c:pt>
                <c:pt idx="12">
                  <c:v>360</c:v>
                </c:pt>
                <c:pt idx="13">
                  <c:v>390</c:v>
                </c:pt>
                <c:pt idx="14">
                  <c:v>420</c:v>
                </c:pt>
                <c:pt idx="15">
                  <c:v>450</c:v>
                </c:pt>
                <c:pt idx="16">
                  <c:v>480</c:v>
                </c:pt>
                <c:pt idx="17">
                  <c:v>510</c:v>
                </c:pt>
                <c:pt idx="18">
                  <c:v>540</c:v>
                </c:pt>
                <c:pt idx="19">
                  <c:v>570</c:v>
                </c:pt>
                <c:pt idx="20">
                  <c:v>600</c:v>
                </c:pt>
                <c:pt idx="21">
                  <c:v>630</c:v>
                </c:pt>
                <c:pt idx="22">
                  <c:v>660</c:v>
                </c:pt>
                <c:pt idx="23">
                  <c:v>690</c:v>
                </c:pt>
                <c:pt idx="24">
                  <c:v>720</c:v>
                </c:pt>
                <c:pt idx="25">
                  <c:v>750</c:v>
                </c:pt>
                <c:pt idx="26">
                  <c:v>780</c:v>
                </c:pt>
                <c:pt idx="27">
                  <c:v>810</c:v>
                </c:pt>
                <c:pt idx="28">
                  <c:v>840</c:v>
                </c:pt>
                <c:pt idx="29">
                  <c:v>870</c:v>
                </c:pt>
                <c:pt idx="30">
                  <c:v>900</c:v>
                </c:pt>
                <c:pt idx="31">
                  <c:v>930</c:v>
                </c:pt>
                <c:pt idx="32">
                  <c:v>960</c:v>
                </c:pt>
                <c:pt idx="33">
                  <c:v>990</c:v>
                </c:pt>
                <c:pt idx="34">
                  <c:v>1020</c:v>
                </c:pt>
                <c:pt idx="35">
                  <c:v>1050</c:v>
                </c:pt>
                <c:pt idx="36">
                  <c:v>1080</c:v>
                </c:pt>
              </c:numCache>
            </c:numRef>
          </c:xVal>
          <c:yVal>
            <c:numRef>
              <c:f>Sheet2!$B$1:$B$37</c:f>
              <c:numCache>
                <c:formatCode>General</c:formatCode>
                <c:ptCount val="37"/>
                <c:pt idx="0">
                  <c:v>0</c:v>
                </c:pt>
                <c:pt idx="1">
                  <c:v>0.49999999999999994</c:v>
                </c:pt>
                <c:pt idx="2">
                  <c:v>0.8660254037844386</c:v>
                </c:pt>
                <c:pt idx="3">
                  <c:v>1</c:v>
                </c:pt>
                <c:pt idx="4">
                  <c:v>0.86602540378443871</c:v>
                </c:pt>
                <c:pt idx="5">
                  <c:v>0.49999999999999994</c:v>
                </c:pt>
                <c:pt idx="6">
                  <c:v>1.22514845490862E-16</c:v>
                </c:pt>
                <c:pt idx="7">
                  <c:v>-0.50000000000000011</c:v>
                </c:pt>
                <c:pt idx="8">
                  <c:v>-0.86602540378443837</c:v>
                </c:pt>
                <c:pt idx="9">
                  <c:v>-1</c:v>
                </c:pt>
                <c:pt idx="10">
                  <c:v>-0.8660254037844386</c:v>
                </c:pt>
                <c:pt idx="11">
                  <c:v>-0.50000000000000044</c:v>
                </c:pt>
                <c:pt idx="12">
                  <c:v>-2.45029690981724E-16</c:v>
                </c:pt>
                <c:pt idx="13">
                  <c:v>0.49999999999999928</c:v>
                </c:pt>
                <c:pt idx="14">
                  <c:v>0.86602540378443882</c:v>
                </c:pt>
                <c:pt idx="15">
                  <c:v>1</c:v>
                </c:pt>
                <c:pt idx="16">
                  <c:v>0.86602540378443915</c:v>
                </c:pt>
                <c:pt idx="17">
                  <c:v>0.49999999999999978</c:v>
                </c:pt>
                <c:pt idx="18">
                  <c:v>3.67544536472586E-16</c:v>
                </c:pt>
                <c:pt idx="19">
                  <c:v>-0.50000000000000067</c:v>
                </c:pt>
                <c:pt idx="20">
                  <c:v>-0.86602540378443871</c:v>
                </c:pt>
                <c:pt idx="21">
                  <c:v>-1</c:v>
                </c:pt>
                <c:pt idx="22">
                  <c:v>-0.86602540378443915</c:v>
                </c:pt>
                <c:pt idx="23">
                  <c:v>-0.49999999999999989</c:v>
                </c:pt>
                <c:pt idx="24">
                  <c:v>-4.90059381963448E-16</c:v>
                </c:pt>
                <c:pt idx="25">
                  <c:v>0.49999999999999906</c:v>
                </c:pt>
                <c:pt idx="26">
                  <c:v>0.86602540378443782</c:v>
                </c:pt>
                <c:pt idx="27">
                  <c:v>1</c:v>
                </c:pt>
                <c:pt idx="28">
                  <c:v>0.86602540378443837</c:v>
                </c:pt>
                <c:pt idx="29">
                  <c:v>0.5</c:v>
                </c:pt>
                <c:pt idx="30">
                  <c:v>6.1257422745431001E-16</c:v>
                </c:pt>
                <c:pt idx="31">
                  <c:v>-0.49999999999999895</c:v>
                </c:pt>
                <c:pt idx="32">
                  <c:v>-0.86602540378443771</c:v>
                </c:pt>
                <c:pt idx="33">
                  <c:v>-1</c:v>
                </c:pt>
                <c:pt idx="34">
                  <c:v>-0.86602540378443837</c:v>
                </c:pt>
                <c:pt idx="35">
                  <c:v>-0.50000000000000011</c:v>
                </c:pt>
                <c:pt idx="36">
                  <c:v>-7.3508907294517201E-16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F3-4B2E-90CA-968E2E81B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4234168"/>
        <c:axId val="434234560"/>
      </c:scatterChart>
      <c:valAx>
        <c:axId val="434234168"/>
        <c:scaling>
          <c:orientation val="minMax"/>
          <c:max val="1080"/>
          <c:min val="0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crossAx val="434234560"/>
        <c:crosses val="autoZero"/>
        <c:crossBetween val="midCat"/>
        <c:majorUnit val="60"/>
        <c:minorUnit val="30"/>
      </c:valAx>
      <c:valAx>
        <c:axId val="434234560"/>
        <c:scaling>
          <c:orientation val="minMax"/>
          <c:max val="1"/>
          <c:min val="-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42341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Sheet2!$A$1:$A$37</c:f>
              <c:numCache>
                <c:formatCode>General</c:formatCode>
                <c:ptCount val="37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120</c:v>
                </c:pt>
                <c:pt idx="5">
                  <c:v>150</c:v>
                </c:pt>
                <c:pt idx="6">
                  <c:v>180</c:v>
                </c:pt>
                <c:pt idx="7">
                  <c:v>210</c:v>
                </c:pt>
                <c:pt idx="8">
                  <c:v>240</c:v>
                </c:pt>
                <c:pt idx="9">
                  <c:v>270</c:v>
                </c:pt>
                <c:pt idx="10">
                  <c:v>300</c:v>
                </c:pt>
                <c:pt idx="11">
                  <c:v>330</c:v>
                </c:pt>
                <c:pt idx="12">
                  <c:v>360</c:v>
                </c:pt>
                <c:pt idx="13">
                  <c:v>390</c:v>
                </c:pt>
                <c:pt idx="14">
                  <c:v>420</c:v>
                </c:pt>
                <c:pt idx="15">
                  <c:v>450</c:v>
                </c:pt>
                <c:pt idx="16">
                  <c:v>480</c:v>
                </c:pt>
                <c:pt idx="17">
                  <c:v>510</c:v>
                </c:pt>
                <c:pt idx="18">
                  <c:v>540</c:v>
                </c:pt>
                <c:pt idx="19">
                  <c:v>570</c:v>
                </c:pt>
                <c:pt idx="20">
                  <c:v>600</c:v>
                </c:pt>
                <c:pt idx="21">
                  <c:v>630</c:v>
                </c:pt>
                <c:pt idx="22">
                  <c:v>660</c:v>
                </c:pt>
                <c:pt idx="23">
                  <c:v>690</c:v>
                </c:pt>
                <c:pt idx="24">
                  <c:v>720</c:v>
                </c:pt>
                <c:pt idx="25">
                  <c:v>750</c:v>
                </c:pt>
                <c:pt idx="26">
                  <c:v>780</c:v>
                </c:pt>
                <c:pt idx="27">
                  <c:v>810</c:v>
                </c:pt>
                <c:pt idx="28">
                  <c:v>840</c:v>
                </c:pt>
                <c:pt idx="29">
                  <c:v>870</c:v>
                </c:pt>
                <c:pt idx="30">
                  <c:v>900</c:v>
                </c:pt>
                <c:pt idx="31">
                  <c:v>930</c:v>
                </c:pt>
                <c:pt idx="32">
                  <c:v>960</c:v>
                </c:pt>
                <c:pt idx="33">
                  <c:v>990</c:v>
                </c:pt>
                <c:pt idx="34">
                  <c:v>1020</c:v>
                </c:pt>
                <c:pt idx="35">
                  <c:v>1050</c:v>
                </c:pt>
                <c:pt idx="36">
                  <c:v>1080</c:v>
                </c:pt>
              </c:numCache>
            </c:numRef>
          </c:xVal>
          <c:yVal>
            <c:numRef>
              <c:f>Sheet2!$B$1:$B$37</c:f>
              <c:numCache>
                <c:formatCode>General</c:formatCode>
                <c:ptCount val="37"/>
                <c:pt idx="0">
                  <c:v>0</c:v>
                </c:pt>
                <c:pt idx="1">
                  <c:v>0.49999999999999994</c:v>
                </c:pt>
                <c:pt idx="2">
                  <c:v>0.8660254037844386</c:v>
                </c:pt>
                <c:pt idx="3">
                  <c:v>1</c:v>
                </c:pt>
                <c:pt idx="4">
                  <c:v>0.86602540378443871</c:v>
                </c:pt>
                <c:pt idx="5">
                  <c:v>0.49999999999999994</c:v>
                </c:pt>
                <c:pt idx="6">
                  <c:v>1.22514845490862E-16</c:v>
                </c:pt>
                <c:pt idx="7">
                  <c:v>-0.50000000000000011</c:v>
                </c:pt>
                <c:pt idx="8">
                  <c:v>-0.86602540378443837</c:v>
                </c:pt>
                <c:pt idx="9">
                  <c:v>-1</c:v>
                </c:pt>
                <c:pt idx="10">
                  <c:v>-0.8660254037844386</c:v>
                </c:pt>
                <c:pt idx="11">
                  <c:v>-0.50000000000000044</c:v>
                </c:pt>
                <c:pt idx="12">
                  <c:v>-2.45029690981724E-16</c:v>
                </c:pt>
                <c:pt idx="13">
                  <c:v>0.49999999999999928</c:v>
                </c:pt>
                <c:pt idx="14">
                  <c:v>0.86602540378443882</c:v>
                </c:pt>
                <c:pt idx="15">
                  <c:v>1</c:v>
                </c:pt>
                <c:pt idx="16">
                  <c:v>0.86602540378443915</c:v>
                </c:pt>
                <c:pt idx="17">
                  <c:v>0.49999999999999978</c:v>
                </c:pt>
                <c:pt idx="18">
                  <c:v>3.67544536472586E-16</c:v>
                </c:pt>
                <c:pt idx="19">
                  <c:v>-0.50000000000000067</c:v>
                </c:pt>
                <c:pt idx="20">
                  <c:v>-0.86602540378443871</c:v>
                </c:pt>
                <c:pt idx="21">
                  <c:v>-1</c:v>
                </c:pt>
                <c:pt idx="22">
                  <c:v>-0.86602540378443915</c:v>
                </c:pt>
                <c:pt idx="23">
                  <c:v>-0.49999999999999989</c:v>
                </c:pt>
                <c:pt idx="24">
                  <c:v>-4.90059381963448E-16</c:v>
                </c:pt>
                <c:pt idx="25">
                  <c:v>0.49999999999999906</c:v>
                </c:pt>
                <c:pt idx="26">
                  <c:v>0.86602540378443782</c:v>
                </c:pt>
                <c:pt idx="27">
                  <c:v>1</c:v>
                </c:pt>
                <c:pt idx="28">
                  <c:v>0.86602540378443837</c:v>
                </c:pt>
                <c:pt idx="29">
                  <c:v>0.5</c:v>
                </c:pt>
                <c:pt idx="30">
                  <c:v>6.1257422745431001E-16</c:v>
                </c:pt>
                <c:pt idx="31">
                  <c:v>-0.49999999999999895</c:v>
                </c:pt>
                <c:pt idx="32">
                  <c:v>-0.86602540378443771</c:v>
                </c:pt>
                <c:pt idx="33">
                  <c:v>-1</c:v>
                </c:pt>
                <c:pt idx="34">
                  <c:v>-0.86602540378443837</c:v>
                </c:pt>
                <c:pt idx="35">
                  <c:v>-0.50000000000000011</c:v>
                </c:pt>
                <c:pt idx="36">
                  <c:v>-7.3508907294517201E-16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F3-4B2E-90CA-968E2E81B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4234168"/>
        <c:axId val="434234560"/>
      </c:scatterChart>
      <c:valAx>
        <c:axId val="434234168"/>
        <c:scaling>
          <c:orientation val="minMax"/>
          <c:max val="1080"/>
          <c:min val="0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crossAx val="434234560"/>
        <c:crosses val="autoZero"/>
        <c:crossBetween val="midCat"/>
        <c:majorUnit val="60"/>
        <c:minorUnit val="30"/>
      </c:valAx>
      <c:valAx>
        <c:axId val="434234560"/>
        <c:scaling>
          <c:orientation val="minMax"/>
          <c:max val="1"/>
          <c:min val="-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42341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Sheet2!$A$1:$A$37</c:f>
              <c:numCache>
                <c:formatCode>General</c:formatCode>
                <c:ptCount val="37"/>
                <c:pt idx="0">
                  <c:v>0</c:v>
                </c:pt>
                <c:pt idx="1">
                  <c:v>30</c:v>
                </c:pt>
                <c:pt idx="2">
                  <c:v>60</c:v>
                </c:pt>
                <c:pt idx="3">
                  <c:v>90</c:v>
                </c:pt>
                <c:pt idx="4">
                  <c:v>120</c:v>
                </c:pt>
                <c:pt idx="5">
                  <c:v>150</c:v>
                </c:pt>
                <c:pt idx="6">
                  <c:v>180</c:v>
                </c:pt>
                <c:pt idx="7">
                  <c:v>210</c:v>
                </c:pt>
                <c:pt idx="8">
                  <c:v>240</c:v>
                </c:pt>
                <c:pt idx="9">
                  <c:v>270</c:v>
                </c:pt>
                <c:pt idx="10">
                  <c:v>300</c:v>
                </c:pt>
                <c:pt idx="11">
                  <c:v>330</c:v>
                </c:pt>
                <c:pt idx="12">
                  <c:v>360</c:v>
                </c:pt>
                <c:pt idx="13">
                  <c:v>390</c:v>
                </c:pt>
                <c:pt idx="14">
                  <c:v>420</c:v>
                </c:pt>
                <c:pt idx="15">
                  <c:v>450</c:v>
                </c:pt>
                <c:pt idx="16">
                  <c:v>480</c:v>
                </c:pt>
                <c:pt idx="17">
                  <c:v>510</c:v>
                </c:pt>
                <c:pt idx="18">
                  <c:v>540</c:v>
                </c:pt>
                <c:pt idx="19">
                  <c:v>570</c:v>
                </c:pt>
                <c:pt idx="20">
                  <c:v>600</c:v>
                </c:pt>
                <c:pt idx="21">
                  <c:v>630</c:v>
                </c:pt>
                <c:pt idx="22">
                  <c:v>660</c:v>
                </c:pt>
                <c:pt idx="23">
                  <c:v>690</c:v>
                </c:pt>
                <c:pt idx="24">
                  <c:v>720</c:v>
                </c:pt>
                <c:pt idx="25">
                  <c:v>750</c:v>
                </c:pt>
                <c:pt idx="26">
                  <c:v>780</c:v>
                </c:pt>
                <c:pt idx="27">
                  <c:v>810</c:v>
                </c:pt>
                <c:pt idx="28">
                  <c:v>840</c:v>
                </c:pt>
                <c:pt idx="29">
                  <c:v>870</c:v>
                </c:pt>
                <c:pt idx="30">
                  <c:v>900</c:v>
                </c:pt>
                <c:pt idx="31">
                  <c:v>930</c:v>
                </c:pt>
                <c:pt idx="32">
                  <c:v>960</c:v>
                </c:pt>
                <c:pt idx="33">
                  <c:v>990</c:v>
                </c:pt>
                <c:pt idx="34">
                  <c:v>1020</c:v>
                </c:pt>
                <c:pt idx="35">
                  <c:v>1050</c:v>
                </c:pt>
                <c:pt idx="36">
                  <c:v>1080</c:v>
                </c:pt>
              </c:numCache>
            </c:numRef>
          </c:xVal>
          <c:yVal>
            <c:numRef>
              <c:f>Sheet2!$B$1:$B$37</c:f>
              <c:numCache>
                <c:formatCode>General</c:formatCode>
                <c:ptCount val="37"/>
                <c:pt idx="0">
                  <c:v>0</c:v>
                </c:pt>
                <c:pt idx="1">
                  <c:v>0.49999999999999994</c:v>
                </c:pt>
                <c:pt idx="2">
                  <c:v>0.8660254037844386</c:v>
                </c:pt>
                <c:pt idx="3">
                  <c:v>1</c:v>
                </c:pt>
                <c:pt idx="4">
                  <c:v>0.86602540378443871</c:v>
                </c:pt>
                <c:pt idx="5">
                  <c:v>0.49999999999999994</c:v>
                </c:pt>
                <c:pt idx="6">
                  <c:v>1.22514845490862E-16</c:v>
                </c:pt>
                <c:pt idx="7">
                  <c:v>-0.50000000000000011</c:v>
                </c:pt>
                <c:pt idx="8">
                  <c:v>-0.86602540378443837</c:v>
                </c:pt>
                <c:pt idx="9">
                  <c:v>-1</c:v>
                </c:pt>
                <c:pt idx="10">
                  <c:v>-0.8660254037844386</c:v>
                </c:pt>
                <c:pt idx="11">
                  <c:v>-0.50000000000000044</c:v>
                </c:pt>
                <c:pt idx="12">
                  <c:v>-2.45029690981724E-16</c:v>
                </c:pt>
                <c:pt idx="13">
                  <c:v>0.49999999999999928</c:v>
                </c:pt>
                <c:pt idx="14">
                  <c:v>0.86602540378443882</c:v>
                </c:pt>
                <c:pt idx="15">
                  <c:v>1</c:v>
                </c:pt>
                <c:pt idx="16">
                  <c:v>0.86602540378443915</c:v>
                </c:pt>
                <c:pt idx="17">
                  <c:v>0.49999999999999978</c:v>
                </c:pt>
                <c:pt idx="18">
                  <c:v>3.67544536472586E-16</c:v>
                </c:pt>
                <c:pt idx="19">
                  <c:v>-0.50000000000000067</c:v>
                </c:pt>
                <c:pt idx="20">
                  <c:v>-0.86602540378443871</c:v>
                </c:pt>
                <c:pt idx="21">
                  <c:v>-1</c:v>
                </c:pt>
                <c:pt idx="22">
                  <c:v>-0.86602540378443915</c:v>
                </c:pt>
                <c:pt idx="23">
                  <c:v>-0.49999999999999989</c:v>
                </c:pt>
                <c:pt idx="24">
                  <c:v>-4.90059381963448E-16</c:v>
                </c:pt>
                <c:pt idx="25">
                  <c:v>0.49999999999999906</c:v>
                </c:pt>
                <c:pt idx="26">
                  <c:v>0.86602540378443782</c:v>
                </c:pt>
                <c:pt idx="27">
                  <c:v>1</c:v>
                </c:pt>
                <c:pt idx="28">
                  <c:v>0.86602540378443837</c:v>
                </c:pt>
                <c:pt idx="29">
                  <c:v>0.5</c:v>
                </c:pt>
                <c:pt idx="30">
                  <c:v>6.1257422745431001E-16</c:v>
                </c:pt>
                <c:pt idx="31">
                  <c:v>-0.49999999999999895</c:v>
                </c:pt>
                <c:pt idx="32">
                  <c:v>-0.86602540378443771</c:v>
                </c:pt>
                <c:pt idx="33">
                  <c:v>-1</c:v>
                </c:pt>
                <c:pt idx="34">
                  <c:v>-0.86602540378443837</c:v>
                </c:pt>
                <c:pt idx="35">
                  <c:v>-0.50000000000000011</c:v>
                </c:pt>
                <c:pt idx="36">
                  <c:v>-7.3508907294517201E-16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CF3-4B2E-90CA-968E2E81B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4234168"/>
        <c:axId val="434234560"/>
      </c:scatterChart>
      <c:valAx>
        <c:axId val="434234168"/>
        <c:scaling>
          <c:orientation val="minMax"/>
          <c:max val="1080"/>
          <c:min val="0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crossAx val="434234560"/>
        <c:crosses val="autoZero"/>
        <c:crossBetween val="midCat"/>
        <c:majorUnit val="60"/>
        <c:minorUnit val="30"/>
      </c:valAx>
      <c:valAx>
        <c:axId val="434234560"/>
        <c:scaling>
          <c:orientation val="minMax"/>
          <c:max val="1"/>
          <c:min val="-1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42341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5FB6D-2FA2-46CA-9E8A-855843ED41DE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8ACA6-37D2-4450-9E31-1ADD6AB7F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6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lb.com/news/indians-players-caught-ball-dropped-from-cleveland-tower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https://xkcd.com/3254/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1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17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Ways: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Make sure body has a rough surface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Have a bright light that overwhelms the reflected rays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16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pair: a light and a sensor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88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“stop” case: robot going up to perpendicular</a:t>
            </a:r>
          </a:p>
          <a:p>
            <a:r>
              <a:rPr lang="en-US" dirty="0"/>
              <a:t>1 0 0 1 case: someone spilled paint on the line?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16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an example showing when this might happen with a rotating wheel</a:t>
            </a:r>
          </a:p>
          <a:p>
            <a:r>
              <a:rPr lang="en-US" dirty="0"/>
              <a:t>https://www.cs.ucdavis.edu/~koehl/Teaching/ECS17/Chapters/Chapter1/wagon.html </a:t>
            </a:r>
          </a:p>
          <a:p>
            <a:r>
              <a:rPr lang="en-US" dirty="0"/>
              <a:t>note “picture” meaning our understanding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91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this represents 1 second, what happens if we sample 3 times per second?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/wiki/Nyquist%E2%80%93Shannon_sampling_theorem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503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306C7-8D87-9EC8-D09C-12822EEE1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987FC-93E7-7855-68C9-4C1A0BF2FB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EFA8A2-9507-0EA8-E2D1-10AB101CE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this represents 1 second, what happens if we sample 3 times per second?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/wiki/Nyquist%E2%80%93Shannon_sampling_theorem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FB538-3AE8-E08B-1A45-EC04EE666C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148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E4524-B1A4-3C59-72C1-0C7110CB0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546B0-7644-A62E-31B4-DB2CA136D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44ED6F-EE66-B47A-41CD-30FD1B9ED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83A4F-B271-6946-9B7D-F9E5C4A82F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72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Telephone -&gt; 8 KHz, max frequency 3.2 KHz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48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Circle that we need multiple readings with the four sensor array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86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sample (say) 2 samples on the down slope, will miss the bend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74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https://gemini.google.com/app/486c6b6ba3afe75d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8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picture from </a:t>
            </a:r>
            <a:r>
              <a:rPr lang="en-US" sz="1200" i="1" dirty="0">
                <a:solidFill>
                  <a:schemeClr val="tx1">
                    <a:lumMod val="65000"/>
                  </a:schemeClr>
                </a:solidFill>
                <a:hlinkClick r:id="rId3"/>
              </a:rPr>
              <a:t>https://www.mlb.com/news/indians-players-caught-ball-dropped-from-cleveland-tower</a:t>
            </a:r>
            <a:endParaRPr lang="en-US" sz="1200" i="1" dirty="0">
              <a:solidFill>
                <a:schemeClr val="tx1">
                  <a:lumMod val="6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99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3348021"/>
            <a:ext cx="6858000" cy="1231118"/>
          </a:xfrm>
        </p:spPr>
        <p:txBody>
          <a:bodyPr wrap="none" anchor="t">
            <a:normAutofit/>
          </a:bodyPr>
          <a:lstStyle>
            <a:lvl1pPr algn="r">
              <a:defRPr sz="4950" b="0" spc="-225">
                <a:solidFill>
                  <a:schemeClr val="tx1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D49EFD-235C-C939-E996-5F42BD99AEDA}"/>
              </a:ext>
            </a:extLst>
          </p:cNvPr>
          <p:cNvCxnSpPr/>
          <p:nvPr/>
        </p:nvCxnSpPr>
        <p:spPr>
          <a:xfrm>
            <a:off x="1657349" y="3336300"/>
            <a:ext cx="6858000" cy="0"/>
          </a:xfrm>
          <a:prstGeom prst="line">
            <a:avLst/>
          </a:prstGeom>
          <a:ln>
            <a:solidFill>
              <a:srgbClr val="A2CF49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01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1369219"/>
            <a:ext cx="767535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6922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3348021"/>
            <a:ext cx="6858000" cy="1231118"/>
          </a:xfrm>
        </p:spPr>
        <p:txBody>
          <a:bodyPr wrap="none" anchor="t">
            <a:normAutofit/>
          </a:bodyPr>
          <a:lstStyle>
            <a:lvl1pPr algn="l">
              <a:defRPr sz="495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2770256"/>
            <a:ext cx="6858000" cy="565519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65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369219"/>
            <a:ext cx="3768912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369219"/>
            <a:ext cx="377547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942749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260872"/>
            <a:ext cx="3768912" cy="617934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1878806"/>
            <a:ext cx="3768912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260872"/>
            <a:ext cx="3776661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1878806"/>
            <a:ext cx="3776661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41154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577842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384304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857" y="810090"/>
            <a:ext cx="4629150" cy="39929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25755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4258421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0569"/>
            <a:ext cx="4629150" cy="410405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32167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2041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75370"/>
            <a:ext cx="7886700" cy="614516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9841" y="740569"/>
            <a:ext cx="7886700" cy="253480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889887"/>
            <a:ext cx="7885509" cy="511854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13133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2650758"/>
          </a:xfrm>
        </p:spPr>
        <p:txBody>
          <a:bodyPr anchor="ctr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367049"/>
            <a:ext cx="7885509" cy="112637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742729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273844"/>
            <a:ext cx="6977064" cy="2244678"/>
          </a:xfrm>
        </p:spPr>
        <p:txBody>
          <a:bodyPr anchor="ctr"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3376297"/>
            <a:ext cx="7884318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6504894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45226"/>
            <a:ext cx="7886700" cy="1883876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37936"/>
            <a:ext cx="7885509" cy="855483"/>
          </a:xfrm>
        </p:spPr>
        <p:txBody>
          <a:bodyPr anchor="t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7611320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414462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1928812"/>
            <a:ext cx="2195513" cy="2940844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414462"/>
            <a:ext cx="2202181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1928813"/>
            <a:ext cx="2210096" cy="2940843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414462"/>
            <a:ext cx="2199085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1928812"/>
            <a:ext cx="2199085" cy="294084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9960667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99064" y="1692266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4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426747" y="1692266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3655323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5853241" y="1692266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0071191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43466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01841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5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369219"/>
            <a:ext cx="7675350" cy="350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549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hyperlink" Target="https://en.wikipedia.org/wiki/Stroboscopic_effect" TargetMode="External"/><Relationship Id="rId5" Type="http://schemas.openxmlformats.org/officeDocument/2006/relationships/hyperlink" Target="https://commons.wikimedia.org/wiki/File:Propeller_strobe.ogv" TargetMode="External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Nyquist%E2%80%93Shannon_sampling_theorem" TargetMode="External"/><Relationship Id="rId3" Type="http://schemas.openxmlformats.org/officeDocument/2006/relationships/tags" Target="../tags/tag8.xml"/><Relationship Id="rId7" Type="http://schemas.openxmlformats.org/officeDocument/2006/relationships/image" Target="../media/image4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chart" Target="../charts/chart1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Nyquist%E2%80%93Shannon_sampling_theorem" TargetMode="External"/><Relationship Id="rId3" Type="http://schemas.openxmlformats.org/officeDocument/2006/relationships/tags" Target="../tags/tag11.xml"/><Relationship Id="rId7" Type="http://schemas.openxmlformats.org/officeDocument/2006/relationships/image" Target="../media/image4.e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chart" Target="../charts/chart2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Nyquist%E2%80%93Shannon_sampling_theorem" TargetMode="External"/><Relationship Id="rId3" Type="http://schemas.openxmlformats.org/officeDocument/2006/relationships/tags" Target="../tags/tag14.xml"/><Relationship Id="rId7" Type="http://schemas.openxmlformats.org/officeDocument/2006/relationships/image" Target="../media/image4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chart" Target="../charts/chart3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5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hyperlink" Target="https://www.embedded.com/sensor-basics-types-functions-and-applications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utorialspoint.com/embedded_systems/es_overview.htm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thisdayinbaseball.com/at-union-terminal-tower-frankie-pytlak-and-hank-helf-catchers-for-the-indians-establish-record-for-catching-baseballs-dropped-from-a-high-altitude-the-balls-fall-an-e/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unsplash.com/@timtrad" TargetMode="External"/><Relationship Id="rId7" Type="http://schemas.openxmlformats.org/officeDocument/2006/relationships/hyperlink" Target="https://web.archive.org/web/20170429063248/https%3A/unsplash.com/photos/AIwlyvpQJ18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n.wikipedia.org/wiki/Wayback_Machine" TargetMode="External"/><Relationship Id="rId5" Type="http://schemas.openxmlformats.org/officeDocument/2006/relationships/hyperlink" Target="https://web.archive.org/web/20170509190851/https%3A/images.unsplash.com/photo-1485459416579-6d3292a13a69" TargetMode="External"/><Relationship Id="rId4" Type="http://schemas.openxmlformats.org/officeDocument/2006/relationships/hyperlink" Target="https://unsplash.com/photos/AIwlyvpQJ18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lastminuteengineers.com/arduino-sr04-ultrasonic-sensor-tutorial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astminuteengineers.com/arduino-sr04-ultrasonic-sensor-tutorial/" TargetMode="Externa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65760" y="3346704"/>
            <a:ext cx="8138160" cy="1234440"/>
          </a:xfrm>
        </p:spPr>
        <p:txBody>
          <a:bodyPr>
            <a:normAutofit/>
          </a:bodyPr>
          <a:lstStyle/>
          <a:p>
            <a:r>
              <a:rPr lang="en-US" sz="4800" dirty="0"/>
              <a:t>Sensors</a:t>
            </a:r>
            <a:endParaRPr lang="en-US" sz="3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SWE 4211</a:t>
            </a:r>
          </a:p>
        </p:txBody>
      </p:sp>
      <p:pic>
        <p:nvPicPr>
          <p:cNvPr id="5" name="Picture 4" descr="Detector">
            <a:extLst>
              <a:ext uri="{FF2B5EF4-FFF2-40B4-BE49-F238E27FC236}">
                <a16:creationId xmlns:a16="http://schemas.microsoft.com/office/drawing/2014/main" id="{B7725B96-423E-FA41-EDAF-56ED470D0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505" y="250004"/>
            <a:ext cx="6858000" cy="252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79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Explain how an IR sensor operates.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Explain how an IR sensor can be used to detect collisions.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Explain the required sampling rate for a system</a:t>
            </a:r>
          </a:p>
          <a:p>
            <a:pPr marL="457200" indent="-457200">
              <a:buFont typeface="+mj-lt"/>
              <a:buAutoNum type="arabicParenR"/>
              <a:defRPr/>
            </a:pPr>
            <a:r>
              <a:rPr lang="en-US" dirty="0"/>
              <a:t>Identify common mistakes in source code implementation</a:t>
            </a:r>
          </a:p>
          <a:p>
            <a:pPr marL="457200" indent="-457200">
              <a:buFont typeface="+mj-lt"/>
              <a:buAutoNum type="arabicParenR"/>
              <a:defRPr/>
            </a:pPr>
            <a:r>
              <a:rPr lang="en-US" dirty="0"/>
              <a:t>Identify root causes of problems within source code.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4789B-EA84-C482-7742-0A848E629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BCABA-5EED-09B9-D9C1-C3B30EDC5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page, 8.5 by 11 inch of notes, front </a:t>
            </a:r>
            <a:r>
              <a:rPr lang="en-US"/>
              <a:t>and back</a:t>
            </a:r>
            <a:endParaRPr lang="en-US" dirty="0"/>
          </a:p>
          <a:p>
            <a:r>
              <a:rPr lang="en-US" dirty="0"/>
              <a:t>Exam: combination of multiple choice, short answer, problems</a:t>
            </a:r>
          </a:p>
          <a:p>
            <a:pPr lvl="1"/>
            <a:r>
              <a:rPr lang="en-US" dirty="0"/>
              <a:t>Will likely have half multiple choice</a:t>
            </a:r>
          </a:p>
          <a:p>
            <a:pPr lvl="1"/>
            <a:r>
              <a:rPr lang="en-US" dirty="0"/>
              <a:t>Will have box at end for comments on MC questions (partial credit)</a:t>
            </a:r>
          </a:p>
          <a:p>
            <a:pPr lvl="1"/>
            <a:r>
              <a:rPr lang="en-US" dirty="0"/>
              <a:t>Yes, some code, but not full systems and not focused on GPIO libraries</a:t>
            </a:r>
          </a:p>
          <a:p>
            <a:pPr lvl="2"/>
            <a:r>
              <a:rPr lang="en-US" dirty="0"/>
              <a:t>Code questions will focus on concepts, not C/C++ syntax</a:t>
            </a:r>
          </a:p>
          <a:p>
            <a:pPr lvl="2"/>
            <a:r>
              <a:rPr lang="en-US" dirty="0"/>
              <a:t>… but being close on syntax helps!!</a:t>
            </a:r>
          </a:p>
          <a:p>
            <a:r>
              <a:rPr lang="en-US" dirty="0"/>
              <a:t>Focus on terminology in my notes</a:t>
            </a:r>
          </a:p>
          <a:p>
            <a:pPr lvl="1"/>
            <a:r>
              <a:rPr lang="en-US" dirty="0"/>
              <a:t>Weekly term guides can help, but may not always match…</a:t>
            </a:r>
          </a:p>
          <a:p>
            <a:r>
              <a:rPr lang="en-US" dirty="0"/>
              <a:t>I may use genAI for question ideas, but will be responsible for all answers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26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F28E-1C3C-41E7-A9D5-3075E10EC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vs. White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6192A-C614-4185-924B-67EB8F8E8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Black</a:t>
            </a:r>
          </a:p>
          <a:p>
            <a:pPr lvl="1"/>
            <a:r>
              <a:rPr lang="en-US" dirty="0"/>
              <a:t>In pigments (paint), theoretically the adsorption of all light</a:t>
            </a:r>
          </a:p>
          <a:p>
            <a:pPr lvl="1"/>
            <a:r>
              <a:rPr lang="en-US" dirty="0"/>
              <a:t>In practice, adsorb </a:t>
            </a:r>
            <a:r>
              <a:rPr lang="en-US" i="1" dirty="0"/>
              <a:t>most</a:t>
            </a:r>
            <a:r>
              <a:rPr lang="en-US" dirty="0"/>
              <a:t> light – hence the warmth of black surfaces</a:t>
            </a:r>
          </a:p>
          <a:p>
            <a:endParaRPr lang="en-US" dirty="0"/>
          </a:p>
          <a:p>
            <a:r>
              <a:rPr lang="en-US" dirty="0"/>
              <a:t>White</a:t>
            </a:r>
          </a:p>
          <a:p>
            <a:pPr lvl="1"/>
            <a:r>
              <a:rPr lang="en-US" dirty="0"/>
              <a:t>In light, all colors mixed together</a:t>
            </a:r>
          </a:p>
          <a:p>
            <a:pPr lvl="1"/>
            <a:r>
              <a:rPr lang="en-US" dirty="0"/>
              <a:t>Fresh snow: reflects nearly all visible rays (but scatters them), close to a pure white</a:t>
            </a:r>
          </a:p>
          <a:p>
            <a:pPr lvl="1"/>
            <a:r>
              <a:rPr lang="en-US" dirty="0"/>
              <a:t>In practice, opposite of black</a:t>
            </a:r>
          </a:p>
        </p:txBody>
      </p:sp>
    </p:spTree>
    <p:extLst>
      <p:ext uri="{BB962C8B-B14F-4D97-AF65-F5344CB8AC3E}">
        <p14:creationId xmlns:p14="http://schemas.microsoft.com/office/powerpoint/2010/main" val="572508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F6585-902F-4B8A-AB09-E40B4D03C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Optical Sensor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DB22B-1E96-4068-9949-0C356BF57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237243"/>
            <a:ext cx="4779175" cy="36484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92877F-3EFA-5C34-01A4-BAD451EEC5C4}"/>
              </a:ext>
            </a:extLst>
          </p:cNvPr>
          <p:cNvSpPr txBox="1"/>
          <p:nvPr/>
        </p:nvSpPr>
        <p:spPr>
          <a:xfrm>
            <a:off x="5105400" y="407466"/>
            <a:ext cx="3738844" cy="64633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Question: how to spoof an IR sensor?</a:t>
            </a:r>
          </a:p>
          <a:p>
            <a:r>
              <a:rPr lang="en-US" dirty="0"/>
              <a:t>That is, make something invisible</a:t>
            </a:r>
          </a:p>
        </p:txBody>
      </p:sp>
    </p:spTree>
    <p:extLst>
      <p:ext uri="{BB962C8B-B14F-4D97-AF65-F5344CB8AC3E}">
        <p14:creationId xmlns:p14="http://schemas.microsoft.com/office/powerpoint/2010/main" val="149302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17F31-5F68-31A7-2220-59E63C291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 sensors on the robots – 4 pairs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8A7D77-4C6A-CDA4-95A8-05BE43B0B4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79" b="30959"/>
          <a:stretch/>
        </p:blipFill>
        <p:spPr>
          <a:xfrm>
            <a:off x="403454" y="1371600"/>
            <a:ext cx="8337091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24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3AA3-ED80-46AB-B8C1-988B0F616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Following a Line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BDB0FF0-6A6D-40C3-BDFD-153C8246D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30973"/>
              </p:ext>
            </p:extLst>
          </p:nvPr>
        </p:nvGraphicFramePr>
        <p:xfrm>
          <a:off x="576071" y="1123950"/>
          <a:ext cx="3832645" cy="3973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154">
                  <a:extLst>
                    <a:ext uri="{9D8B030D-6E8A-4147-A177-3AD203B41FA5}">
                      <a16:colId xmlns:a16="http://schemas.microsoft.com/office/drawing/2014/main" val="27181088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69234896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39019914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33022808"/>
                    </a:ext>
                  </a:extLst>
                </a:gridCol>
                <a:gridCol w="1570891">
                  <a:extLst>
                    <a:ext uri="{9D8B030D-6E8A-4147-A177-3AD203B41FA5}">
                      <a16:colId xmlns:a16="http://schemas.microsoft.com/office/drawing/2014/main" val="2054515255"/>
                    </a:ext>
                  </a:extLst>
                </a:gridCol>
              </a:tblGrid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Direction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163039094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straight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2956003255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216068029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3786451272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3215644719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4014783289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937657101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020384218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888181720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3441604245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726167445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269327818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69836761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748AA4F-C034-B2DF-7204-19C8B073D7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279" b="30959"/>
          <a:stretch/>
        </p:blipFill>
        <p:spPr>
          <a:xfrm>
            <a:off x="4601308" y="464778"/>
            <a:ext cx="4299227" cy="18814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8CFE1B-E4D9-DDB3-DF21-F4689EE5B218}"/>
              </a:ext>
            </a:extLst>
          </p:cNvPr>
          <p:cNvSpPr txBox="1"/>
          <p:nvPr/>
        </p:nvSpPr>
        <p:spPr>
          <a:xfrm>
            <a:off x="4876800" y="273844"/>
            <a:ext cx="30489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0976FD-A391-7E4D-371B-A099B6B63829}"/>
              </a:ext>
            </a:extLst>
          </p:cNvPr>
          <p:cNvSpPr txBox="1"/>
          <p:nvPr/>
        </p:nvSpPr>
        <p:spPr>
          <a:xfrm>
            <a:off x="8387020" y="225972"/>
            <a:ext cx="32092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587FF3-BEFF-7C44-962F-7D8A9580A879}"/>
              </a:ext>
            </a:extLst>
          </p:cNvPr>
          <p:cNvSpPr txBox="1"/>
          <p:nvPr/>
        </p:nvSpPr>
        <p:spPr>
          <a:xfrm>
            <a:off x="6178348" y="225972"/>
            <a:ext cx="44114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CL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A16CDE-BF10-6A81-4DCB-08F1BB532990}"/>
              </a:ext>
            </a:extLst>
          </p:cNvPr>
          <p:cNvSpPr txBox="1"/>
          <p:nvPr/>
        </p:nvSpPr>
        <p:spPr>
          <a:xfrm>
            <a:off x="6836895" y="225972"/>
            <a:ext cx="45717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CR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6AB354-7FF6-070C-AF49-7F75104A6288}"/>
              </a:ext>
            </a:extLst>
          </p:cNvPr>
          <p:cNvSpPr txBox="1"/>
          <p:nvPr/>
        </p:nvSpPr>
        <p:spPr>
          <a:xfrm>
            <a:off x="4593287" y="2537128"/>
            <a:ext cx="137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0: white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1: black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          Target: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F0AA73-1848-E17D-1CDE-39DD147B03EE}"/>
              </a:ext>
            </a:extLst>
          </p:cNvPr>
          <p:cNvGrpSpPr/>
          <p:nvPr/>
        </p:nvGrpSpPr>
        <p:grpSpPr>
          <a:xfrm>
            <a:off x="6151082" y="2805053"/>
            <a:ext cx="2364268" cy="1881416"/>
            <a:chOff x="6151082" y="2805053"/>
            <a:chExt cx="2364268" cy="18814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3ECD2C-3817-F5B1-2E78-4B58E55CCDB6}"/>
                </a:ext>
              </a:extLst>
            </p:cNvPr>
            <p:cNvSpPr/>
            <p:nvPr/>
          </p:nvSpPr>
          <p:spPr>
            <a:xfrm>
              <a:off x="6151082" y="2805053"/>
              <a:ext cx="2364268" cy="188141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A5E8E4C-552B-F416-F073-989272A87698}"/>
                </a:ext>
              </a:extLst>
            </p:cNvPr>
            <p:cNvSpPr/>
            <p:nvPr/>
          </p:nvSpPr>
          <p:spPr>
            <a:xfrm rot="20637324">
              <a:off x="7141203" y="2916415"/>
              <a:ext cx="381000" cy="16852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7446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B140A-0AA6-22F4-8131-8E37A90E1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DF24F-5796-2FE6-EA91-5313BF957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Following a Line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EF5F4B0-A9EC-AC2C-4F0B-842D0AF9B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404744"/>
              </p:ext>
            </p:extLst>
          </p:nvPr>
        </p:nvGraphicFramePr>
        <p:xfrm>
          <a:off x="576071" y="1123950"/>
          <a:ext cx="3832645" cy="3973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154">
                  <a:extLst>
                    <a:ext uri="{9D8B030D-6E8A-4147-A177-3AD203B41FA5}">
                      <a16:colId xmlns:a16="http://schemas.microsoft.com/office/drawing/2014/main" val="271810889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692348967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39019914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33022808"/>
                    </a:ext>
                  </a:extLst>
                </a:gridCol>
                <a:gridCol w="1570891">
                  <a:extLst>
                    <a:ext uri="{9D8B030D-6E8A-4147-A177-3AD203B41FA5}">
                      <a16:colId xmlns:a16="http://schemas.microsoft.com/office/drawing/2014/main" val="2054515255"/>
                    </a:ext>
                  </a:extLst>
                </a:gridCol>
              </a:tblGrid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Direction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163039094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straight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2956003255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left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216068029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right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3786451272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further right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3215644719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further left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4014783289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right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937657101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left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020384218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strong right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888181720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strong left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3441604245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stop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726167445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 - search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269327818"/>
                  </a:ext>
                </a:extLst>
              </a:tr>
              <a:tr h="21398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18288" marB="182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? - undefined</a:t>
                      </a:r>
                    </a:p>
                  </a:txBody>
                  <a:tcPr marT="18288" marB="18288"/>
                </a:tc>
                <a:extLst>
                  <a:ext uri="{0D108BD9-81ED-4DB2-BD59-A6C34878D82A}">
                    <a16:rowId xmlns:a16="http://schemas.microsoft.com/office/drawing/2014/main" val="169836761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537B5C8-D503-F89F-C9E8-5575668DF6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79" b="30959"/>
          <a:stretch/>
        </p:blipFill>
        <p:spPr>
          <a:xfrm>
            <a:off x="4601308" y="464778"/>
            <a:ext cx="4299227" cy="18814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6BB51A-C815-0411-942E-4FFA17B5AA84}"/>
              </a:ext>
            </a:extLst>
          </p:cNvPr>
          <p:cNvSpPr txBox="1"/>
          <p:nvPr/>
        </p:nvSpPr>
        <p:spPr>
          <a:xfrm>
            <a:off x="4876800" y="273844"/>
            <a:ext cx="30489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34D827-154A-A8CA-C974-D0DC625691C1}"/>
              </a:ext>
            </a:extLst>
          </p:cNvPr>
          <p:cNvSpPr txBox="1"/>
          <p:nvPr/>
        </p:nvSpPr>
        <p:spPr>
          <a:xfrm>
            <a:off x="8387020" y="225972"/>
            <a:ext cx="320922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CE40E4-D02E-CACA-226C-120CB275658A}"/>
              </a:ext>
            </a:extLst>
          </p:cNvPr>
          <p:cNvSpPr txBox="1"/>
          <p:nvPr/>
        </p:nvSpPr>
        <p:spPr>
          <a:xfrm>
            <a:off x="6178348" y="225972"/>
            <a:ext cx="44114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CL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16E992-D1E0-54A8-0026-3F6BBB690A3A}"/>
              </a:ext>
            </a:extLst>
          </p:cNvPr>
          <p:cNvSpPr txBox="1"/>
          <p:nvPr/>
        </p:nvSpPr>
        <p:spPr>
          <a:xfrm>
            <a:off x="6836895" y="225972"/>
            <a:ext cx="45717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CR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ED52CB-A6CB-C6F7-E6E4-4A11F2751871}"/>
              </a:ext>
            </a:extLst>
          </p:cNvPr>
          <p:cNvSpPr txBox="1"/>
          <p:nvPr/>
        </p:nvSpPr>
        <p:spPr>
          <a:xfrm>
            <a:off x="4593287" y="2537128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0: white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1: black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75F66A-F1B2-48F4-F372-BEB361D4F6AA}"/>
              </a:ext>
            </a:extLst>
          </p:cNvPr>
          <p:cNvSpPr txBox="1"/>
          <p:nvPr/>
        </p:nvSpPr>
        <p:spPr>
          <a:xfrm>
            <a:off x="4593287" y="2537128"/>
            <a:ext cx="137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0: white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1: black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           Target: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3D6657C-AE7C-54F2-85D7-8DEF8B13DCAE}"/>
              </a:ext>
            </a:extLst>
          </p:cNvPr>
          <p:cNvGrpSpPr/>
          <p:nvPr/>
        </p:nvGrpSpPr>
        <p:grpSpPr>
          <a:xfrm>
            <a:off x="6151082" y="2823056"/>
            <a:ext cx="2364268" cy="1881416"/>
            <a:chOff x="6151082" y="2823056"/>
            <a:chExt cx="2364268" cy="18814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113016-8A14-84BD-48F7-29B6020FA9EE}"/>
                </a:ext>
              </a:extLst>
            </p:cNvPr>
            <p:cNvSpPr/>
            <p:nvPr/>
          </p:nvSpPr>
          <p:spPr>
            <a:xfrm>
              <a:off x="6151082" y="2823056"/>
              <a:ext cx="2364268" cy="188141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BF15008-58FF-5CDD-1173-6786A103A223}"/>
                </a:ext>
              </a:extLst>
            </p:cNvPr>
            <p:cNvSpPr/>
            <p:nvPr/>
          </p:nvSpPr>
          <p:spPr>
            <a:xfrm>
              <a:off x="7142716" y="2849922"/>
              <a:ext cx="381000" cy="1828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699077-5823-7E37-E036-C06D1036015F}"/>
              </a:ext>
            </a:extLst>
          </p:cNvPr>
          <p:cNvGrpSpPr/>
          <p:nvPr/>
        </p:nvGrpSpPr>
        <p:grpSpPr>
          <a:xfrm>
            <a:off x="6151082" y="2805053"/>
            <a:ext cx="2364268" cy="1881416"/>
            <a:chOff x="6151082" y="2805053"/>
            <a:chExt cx="2364268" cy="188141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B1E528-3063-61EC-CD08-D3C4A6284FB9}"/>
                </a:ext>
              </a:extLst>
            </p:cNvPr>
            <p:cNvSpPr/>
            <p:nvPr/>
          </p:nvSpPr>
          <p:spPr>
            <a:xfrm>
              <a:off x="6151082" y="2805053"/>
              <a:ext cx="2364268" cy="188141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DB7F4A7-9E54-5154-0556-933A006A5FF3}"/>
                </a:ext>
              </a:extLst>
            </p:cNvPr>
            <p:cNvSpPr/>
            <p:nvPr/>
          </p:nvSpPr>
          <p:spPr>
            <a:xfrm rot="20637324">
              <a:off x="7141203" y="2916415"/>
              <a:ext cx="381000" cy="168529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3470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The stroboscopic effect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40000" y="1369219"/>
            <a:ext cx="8075400" cy="318373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5"/>
              </a:rPr>
              <a:t>https://commons.wikimedia.org/wiki/File:Propeller_strobe.ogv</a:t>
            </a:r>
            <a:r>
              <a:rPr lang="en-US" dirty="0"/>
              <a:t> </a:t>
            </a:r>
          </a:p>
          <a:p>
            <a:r>
              <a:rPr lang="en-US" dirty="0"/>
              <a:t>Up to 80 Hz: just flicker</a:t>
            </a:r>
          </a:p>
          <a:p>
            <a:r>
              <a:rPr lang="en-US" dirty="0"/>
              <a:t>80 to 2000 Hz: stroboscopic effect</a:t>
            </a:r>
          </a:p>
          <a:p>
            <a:pPr lvl="1"/>
            <a:r>
              <a:rPr lang="en-US" dirty="0"/>
              <a:t>Useful for film!</a:t>
            </a:r>
          </a:p>
          <a:p>
            <a:r>
              <a:rPr lang="en-US" dirty="0"/>
              <a:t>LEDs: use PWM to control brightness</a:t>
            </a:r>
          </a:p>
          <a:p>
            <a:pPr lvl="1"/>
            <a:r>
              <a:rPr lang="en-US" dirty="0"/>
              <a:t>Square wave means each turns on and off quickly</a:t>
            </a:r>
          </a:p>
          <a:p>
            <a:pPr lvl="1"/>
            <a:r>
              <a:rPr lang="en-US" dirty="0"/>
              <a:t>Result: visible strobing</a:t>
            </a:r>
          </a:p>
          <a:p>
            <a:r>
              <a:rPr lang="en-US" b="1" i="1" dirty="0"/>
              <a:t>What causes this illusion? </a:t>
            </a:r>
            <a:r>
              <a:rPr lang="en-US" dirty="0"/>
              <a:t>– guess!</a:t>
            </a:r>
          </a:p>
          <a:p>
            <a:pPr lvl="1"/>
            <a:r>
              <a:rPr lang="en-US" i="1" dirty="0" err="1">
                <a:solidFill>
                  <a:schemeClr val="accent6"/>
                </a:solidFill>
              </a:rPr>
              <a:t>Undersampling</a:t>
            </a:r>
            <a:r>
              <a:rPr lang="en-US" dirty="0"/>
              <a:t>: missing key events resulting in inaccurate “picture”</a:t>
            </a:r>
          </a:p>
          <a:p>
            <a:r>
              <a:rPr lang="en-US" dirty="0"/>
              <a:t>Question: how fast do we need to sample to get an accurate picture?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C814A6-4F41-C1E0-32E1-7E0EB66465CD}"/>
              </a:ext>
            </a:extLst>
          </p:cNvPr>
          <p:cNvSpPr txBox="1"/>
          <p:nvPr/>
        </p:nvSpPr>
        <p:spPr>
          <a:xfrm>
            <a:off x="5710047" y="4738851"/>
            <a:ext cx="3433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From </a:t>
            </a:r>
            <a:r>
              <a:rPr lang="en-US" sz="1100" dirty="0">
                <a:solidFill>
                  <a:srgbClr val="FBCA9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https://en.wikipedia.org/wiki/Stroboscopic_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effect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547A243-6F6B-E8BD-9DE2-A75B9BCB22F3}"/>
              </a:ext>
            </a:extLst>
          </p:cNvPr>
          <p:cNvCxnSpPr/>
          <p:nvPr/>
        </p:nvCxnSpPr>
        <p:spPr>
          <a:xfrm flipH="1">
            <a:off x="7162800" y="3562350"/>
            <a:ext cx="228600" cy="228600"/>
          </a:xfrm>
          <a:prstGeom prst="straightConnector1">
            <a:avLst/>
          </a:prstGeom>
          <a:ln w="22225" cap="flat" cmpd="sng" algn="ctr">
            <a:solidFill>
              <a:srgbClr val="96B48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5B2D52D-A58A-821F-E21C-4A4B8F9E5920}"/>
              </a:ext>
            </a:extLst>
          </p:cNvPr>
          <p:cNvSpPr txBox="1"/>
          <p:nvPr/>
        </p:nvSpPr>
        <p:spPr>
          <a:xfrm>
            <a:off x="7045631" y="3123505"/>
            <a:ext cx="146578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200" dirty="0"/>
              <a:t>Our understanding </a:t>
            </a:r>
          </a:p>
          <a:p>
            <a:pPr algn="ctr"/>
            <a:r>
              <a:rPr lang="en-US" sz="1200" dirty="0"/>
              <a:t>of the physics</a:t>
            </a:r>
          </a:p>
        </p:txBody>
      </p:sp>
    </p:spTree>
    <p:extLst>
      <p:ext uri="{BB962C8B-B14F-4D97-AF65-F5344CB8AC3E}">
        <p14:creationId xmlns:p14="http://schemas.microsoft.com/office/powerpoint/2010/main" val="91001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Nyquist-Shannon Sampling Theorem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0AE88B-FF55-781A-0A53-B95321298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369219"/>
            <a:ext cx="3810000" cy="3500438"/>
          </a:xfrm>
        </p:spPr>
        <p:txBody>
          <a:bodyPr/>
          <a:lstStyle/>
          <a:p>
            <a:r>
              <a:rPr lang="en-US" dirty="0"/>
              <a:t>Sample once per cycle: just see one point, miss the cycle</a:t>
            </a:r>
          </a:p>
          <a:p>
            <a:r>
              <a:rPr lang="en-US" dirty="0"/>
              <a:t>Question: how often do we need to sample?</a:t>
            </a:r>
          </a:p>
          <a:p>
            <a:r>
              <a:rPr lang="en-US" dirty="0"/>
              <a:t>Assumptions</a:t>
            </a:r>
          </a:p>
          <a:p>
            <a:pPr lvl="1"/>
            <a:r>
              <a:rPr lang="en-US" dirty="0"/>
              <a:t>bandlimited: content in signal limited to a frequency range</a:t>
            </a:r>
          </a:p>
          <a:p>
            <a:pPr lvl="1"/>
            <a:r>
              <a:rPr lang="en-US" dirty="0"/>
              <a:t>no aliasing: extreme high frequency waves that overwhelm intended data – filter it out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62633324"/>
              </p:ext>
            </p:extLst>
          </p:nvPr>
        </p:nvGraphicFramePr>
        <p:xfrm>
          <a:off x="533400" y="1254409"/>
          <a:ext cx="4191000" cy="2943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194" name="Picture 2" hidden="1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99" y="1371600"/>
            <a:ext cx="1030794" cy="3648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69E40E-384C-1367-67B8-BFF4D7915C2E}"/>
              </a:ext>
            </a:extLst>
          </p:cNvPr>
          <p:cNvSpPr txBox="1"/>
          <p:nvPr/>
        </p:nvSpPr>
        <p:spPr>
          <a:xfrm>
            <a:off x="76200" y="4731156"/>
            <a:ext cx="5248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8"/>
              </a:rPr>
              <a:t>https://en.wikipedia.org/wiki/Nyquist%E2%80%93Shannon_sampling_theorem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1642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44F33-C4AA-4329-C280-EA47A6ACC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0BC7D-4D62-9807-CDC1-BFA5329FB7B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Nyquist-Shannon Sampling Theorem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4B757-7D16-7D03-E86D-CDECFE19C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369219"/>
            <a:ext cx="3810000" cy="3500438"/>
          </a:xfrm>
        </p:spPr>
        <p:txBody>
          <a:bodyPr>
            <a:normAutofit/>
          </a:bodyPr>
          <a:lstStyle/>
          <a:p>
            <a:r>
              <a:rPr lang="en-US" dirty="0"/>
              <a:t>Theorem: if function x(t) contains no frequencies higher than </a:t>
            </a:r>
            <a:r>
              <a:rPr lang="en-US" dirty="0">
                <a:solidFill>
                  <a:schemeClr val="accent6"/>
                </a:solidFill>
              </a:rPr>
              <a:t>B</a:t>
            </a:r>
            <a:r>
              <a:rPr lang="en-US" dirty="0"/>
              <a:t> hertz, it can be completely determined from its sampled values spaced less than </a:t>
            </a:r>
            <a:r>
              <a:rPr lang="en-US" dirty="0">
                <a:solidFill>
                  <a:schemeClr val="accent6"/>
                </a:solidFill>
              </a:rPr>
              <a:t>1/(2B) </a:t>
            </a:r>
            <a:r>
              <a:rPr lang="en-US" dirty="0"/>
              <a:t>seconds apart</a:t>
            </a:r>
          </a:p>
          <a:p>
            <a:pPr lvl="1"/>
            <a:r>
              <a:rPr lang="en-US" dirty="0"/>
              <a:t>That is, sample at 2B hertz</a:t>
            </a:r>
          </a:p>
          <a:p>
            <a:r>
              <a:rPr lang="en-US" i="1" dirty="0">
                <a:solidFill>
                  <a:schemeClr val="accent6"/>
                </a:solidFill>
              </a:rPr>
              <a:t>Nyquist frequency</a:t>
            </a:r>
            <a:r>
              <a:rPr lang="en-US" dirty="0"/>
              <a:t>: f</a:t>
            </a:r>
            <a:r>
              <a:rPr lang="en-US" baseline="-25000" dirty="0"/>
              <a:t>s</a:t>
            </a:r>
            <a:r>
              <a:rPr lang="en-US" dirty="0"/>
              <a:t>/2</a:t>
            </a:r>
          </a:p>
          <a:p>
            <a:r>
              <a:rPr lang="en-US" dirty="0"/>
              <a:t>Sample twice as fast highest frequency component</a:t>
            </a:r>
          </a:p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CF728B2-0C6D-1D80-90F9-BFB42908BC3E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533400" y="1254409"/>
          <a:ext cx="4191000" cy="2943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194" name="Picture 2" hidden="1">
            <a:extLst>
              <a:ext uri="{FF2B5EF4-FFF2-40B4-BE49-F238E27FC236}">
                <a16:creationId xmlns:a16="http://schemas.microsoft.com/office/drawing/2014/main" id="{64A1DC90-A576-DFD5-2950-81C8371D97AB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99" y="1371600"/>
            <a:ext cx="1030794" cy="3648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D67917-D492-8F47-570A-53D7B631B59A}"/>
              </a:ext>
            </a:extLst>
          </p:cNvPr>
          <p:cNvSpPr txBox="1"/>
          <p:nvPr/>
        </p:nvSpPr>
        <p:spPr>
          <a:xfrm>
            <a:off x="76200" y="4731156"/>
            <a:ext cx="5248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8"/>
              </a:rPr>
              <a:t>https://en.wikipedia.org/wiki/Nyquist%E2%80%93Shannon_sampling_theorem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6785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60841-EC80-8E48-CF3A-F5D32C146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CF7C2-FEDB-B3A3-07CC-5F2FA82B110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Nyquist-Shannon Sampling Theorem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A374-6E97-97DF-AB6D-D9202A3AE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1369219"/>
            <a:ext cx="3810000" cy="3500438"/>
          </a:xfrm>
        </p:spPr>
        <p:txBody>
          <a:bodyPr>
            <a:normAutofit/>
          </a:bodyPr>
          <a:lstStyle/>
          <a:p>
            <a:r>
              <a:rPr lang="en-US" dirty="0"/>
              <a:t>Why this matters:</a:t>
            </a:r>
          </a:p>
          <a:p>
            <a:pPr lvl="1"/>
            <a:r>
              <a:rPr lang="en-US" dirty="0"/>
              <a:t>Could sample (say) 10 times faster</a:t>
            </a:r>
          </a:p>
          <a:p>
            <a:pPr lvl="1"/>
            <a:r>
              <a:rPr lang="en-US" dirty="0"/>
              <a:t>Doing so burns processing power/time</a:t>
            </a:r>
          </a:p>
          <a:p>
            <a:pPr lvl="1"/>
            <a:r>
              <a:rPr lang="en-US" dirty="0"/>
              <a:t>This limits other computations that can take place</a:t>
            </a:r>
          </a:p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EBAAE11-CE9D-6D12-1438-2BB6BDD93226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533400" y="1254409"/>
          <a:ext cx="4191000" cy="2943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194" name="Picture 2" hidden="1">
            <a:extLst>
              <a:ext uri="{FF2B5EF4-FFF2-40B4-BE49-F238E27FC236}">
                <a16:creationId xmlns:a16="http://schemas.microsoft.com/office/drawing/2014/main" id="{C62A2314-23EC-D294-3E82-3F978BCBF3F6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099" y="1371600"/>
            <a:ext cx="1030794" cy="3648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137C1F-8D92-B6AB-D435-0F4FD490D2AA}"/>
              </a:ext>
            </a:extLst>
          </p:cNvPr>
          <p:cNvSpPr txBox="1"/>
          <p:nvPr/>
        </p:nvSpPr>
        <p:spPr>
          <a:xfrm>
            <a:off x="76200" y="4731156"/>
            <a:ext cx="5248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8"/>
              </a:rPr>
              <a:t>https://en.wikipedia.org/wiki/Nyquist%E2%80%93Shannon_sampling_theorem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9539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Sampling Theorem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41248" y="1371600"/>
            <a:ext cx="2468880" cy="3648456"/>
          </a:xfrm>
        </p:spPr>
        <p:txBody>
          <a:bodyPr>
            <a:normAutofit/>
          </a:bodyPr>
          <a:lstStyle/>
          <a:p>
            <a:r>
              <a:rPr lang="en-US" dirty="0"/>
              <a:t>Nyquist Criterion</a:t>
            </a:r>
          </a:p>
          <a:p>
            <a:r>
              <a:rPr lang="en-US" dirty="0"/>
              <a:t>=&gt; f</a:t>
            </a:r>
            <a:r>
              <a:rPr lang="en-US" baseline="-25000" dirty="0"/>
              <a:t>s</a:t>
            </a:r>
            <a:r>
              <a:rPr lang="en-US" dirty="0"/>
              <a:t> &gt; 2B</a:t>
            </a:r>
          </a:p>
          <a:p>
            <a:endParaRPr lang="en-US" dirty="0"/>
          </a:p>
          <a:p>
            <a:r>
              <a:rPr lang="en-US" dirty="0"/>
              <a:t>Nyquist Rate: 2B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Audio Sampling: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80" y="1463040"/>
            <a:ext cx="5440680" cy="243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 hidden="1"/>
          <p:cNvSpPr txBox="1"/>
          <p:nvPr>
            <p:custDataLst>
              <p:tags r:id="rId4"/>
            </p:custDataLst>
          </p:nvPr>
        </p:nvSpPr>
        <p:spPr>
          <a:xfrm>
            <a:off x="3383280" y="4069080"/>
            <a:ext cx="54406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Telephone -&gt; 8 KHz, max frequency 3.2 KHz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76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E632-D1B4-49A0-BC0D-83BB801D1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D1091-9BE6-42BA-8FC0-17CFFB0E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178457"/>
            <a:ext cx="5791200" cy="1360426"/>
          </a:xfrm>
        </p:spPr>
        <p:txBody>
          <a:bodyPr/>
          <a:lstStyle/>
          <a:p>
            <a:r>
              <a:rPr lang="en-US" dirty="0"/>
              <a:t>I have a 1 cm line that indicates I am to stop</a:t>
            </a:r>
          </a:p>
          <a:p>
            <a:pPr lvl="1"/>
            <a:r>
              <a:rPr lang="en-US" dirty="0"/>
              <a:t>How fast must I sense the line if my robot is moving at 1 meter per second?</a:t>
            </a:r>
          </a:p>
          <a:p>
            <a:pPr lvl="1"/>
            <a:r>
              <a:rPr lang="en-US" dirty="0"/>
              <a:t>What if I wanted two dark reads before acting?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CBE246-64A8-4FFE-9599-AB84061C0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104995"/>
            <a:ext cx="793158" cy="23279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95BEB2-4999-39E1-41A5-E6C4A5D98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809749"/>
            <a:ext cx="5166360" cy="291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3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27E8-9AA1-4354-947E-F655F033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Sensing 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CCD333-A812-4791-AAF1-420BEB0EE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371600"/>
            <a:ext cx="7671816" cy="868680"/>
          </a:xfrm>
        </p:spPr>
        <p:txBody>
          <a:bodyPr/>
          <a:lstStyle/>
          <a:p>
            <a:r>
              <a:rPr lang="en-US" dirty="0"/>
              <a:t>I would like to sense whether we are on a line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3C9E85-70D4-B960-BD97-7C99DAC9679D}"/>
              </a:ext>
            </a:extLst>
          </p:cNvPr>
          <p:cNvSpPr/>
          <p:nvPr/>
        </p:nvSpPr>
        <p:spPr>
          <a:xfrm>
            <a:off x="800100" y="2377440"/>
            <a:ext cx="7543800" cy="2270375"/>
          </a:xfrm>
          <a:custGeom>
            <a:avLst/>
            <a:gdLst>
              <a:gd name="connsiteX0" fmla="*/ 0 w 6380251"/>
              <a:gd name="connsiteY0" fmla="*/ 0 h 1551998"/>
              <a:gd name="connsiteX1" fmla="*/ 2034283 w 6380251"/>
              <a:gd name="connsiteY1" fmla="*/ 1551398 h 1551998"/>
              <a:gd name="connsiteX2" fmla="*/ 5034337 w 6380251"/>
              <a:gd name="connsiteY2" fmla="*/ 195209 h 1551998"/>
              <a:gd name="connsiteX3" fmla="*/ 6380251 w 6380251"/>
              <a:gd name="connsiteY3" fmla="*/ 1017142 h 155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0251" h="1551998">
                <a:moveTo>
                  <a:pt x="0" y="0"/>
                </a:moveTo>
                <a:cubicBezTo>
                  <a:pt x="597613" y="759431"/>
                  <a:pt x="1195227" y="1518863"/>
                  <a:pt x="2034283" y="1551398"/>
                </a:cubicBezTo>
                <a:cubicBezTo>
                  <a:pt x="2873339" y="1583933"/>
                  <a:pt x="4310009" y="284252"/>
                  <a:pt x="5034337" y="195209"/>
                </a:cubicBezTo>
                <a:cubicBezTo>
                  <a:pt x="5758665" y="106166"/>
                  <a:pt x="6069458" y="561654"/>
                  <a:pt x="6380251" y="1017142"/>
                </a:cubicBezTo>
              </a:path>
            </a:pathLst>
          </a:custGeom>
          <a:noFill/>
          <a:ln w="1016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36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27E8-9AA1-4354-947E-F655F033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Sensing 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CCD333-A812-4791-AAF1-420BEB0EE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371600"/>
            <a:ext cx="7671816" cy="868680"/>
          </a:xfrm>
        </p:spPr>
        <p:txBody>
          <a:bodyPr/>
          <a:lstStyle/>
          <a:p>
            <a:r>
              <a:rPr lang="en-US" dirty="0"/>
              <a:t>I would like to sense whether we are on a line</a:t>
            </a:r>
          </a:p>
          <a:p>
            <a:pPr lvl="1"/>
            <a:r>
              <a:rPr lang="en-US" dirty="0"/>
              <a:t>What happens if I sample too slowly – say 2 samples per segment</a:t>
            </a:r>
          </a:p>
          <a:p>
            <a:pPr lvl="1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3C9E85-70D4-B960-BD97-7C99DAC9679D}"/>
              </a:ext>
            </a:extLst>
          </p:cNvPr>
          <p:cNvSpPr/>
          <p:nvPr/>
        </p:nvSpPr>
        <p:spPr>
          <a:xfrm>
            <a:off x="800100" y="2377440"/>
            <a:ext cx="7543800" cy="2270375"/>
          </a:xfrm>
          <a:custGeom>
            <a:avLst/>
            <a:gdLst>
              <a:gd name="connsiteX0" fmla="*/ 0 w 6380251"/>
              <a:gd name="connsiteY0" fmla="*/ 0 h 1551998"/>
              <a:gd name="connsiteX1" fmla="*/ 2034283 w 6380251"/>
              <a:gd name="connsiteY1" fmla="*/ 1551398 h 1551998"/>
              <a:gd name="connsiteX2" fmla="*/ 5034337 w 6380251"/>
              <a:gd name="connsiteY2" fmla="*/ 195209 h 1551998"/>
              <a:gd name="connsiteX3" fmla="*/ 6380251 w 6380251"/>
              <a:gd name="connsiteY3" fmla="*/ 1017142 h 155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80251" h="1551998">
                <a:moveTo>
                  <a:pt x="0" y="0"/>
                </a:moveTo>
                <a:cubicBezTo>
                  <a:pt x="597613" y="759431"/>
                  <a:pt x="1195227" y="1518863"/>
                  <a:pt x="2034283" y="1551398"/>
                </a:cubicBezTo>
                <a:cubicBezTo>
                  <a:pt x="2873339" y="1583933"/>
                  <a:pt x="4310009" y="284252"/>
                  <a:pt x="5034337" y="195209"/>
                </a:cubicBezTo>
                <a:cubicBezTo>
                  <a:pt x="5758665" y="106166"/>
                  <a:pt x="6069458" y="561654"/>
                  <a:pt x="6380251" y="1017142"/>
                </a:cubicBezTo>
              </a:path>
            </a:pathLst>
          </a:custGeom>
          <a:noFill/>
          <a:ln w="1016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82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5BA83-CC10-439B-8F3A-FD768F49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3DF56-6DD7-456A-9921-E5A0D1B78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have a wheel that is encoded to sense rotation speed</a:t>
            </a:r>
          </a:p>
          <a:p>
            <a:pPr lvl="1"/>
            <a:r>
              <a:rPr lang="en-US" dirty="0"/>
              <a:t>Half of the wheel is black; half is white</a:t>
            </a:r>
          </a:p>
          <a:p>
            <a:pPr lvl="1"/>
            <a:r>
              <a:rPr lang="en-US" dirty="0"/>
              <a:t>Assume max speed is 10 revolutions per second</a:t>
            </a:r>
          </a:p>
          <a:p>
            <a:pPr lvl="1"/>
            <a:r>
              <a:rPr lang="en-US" dirty="0"/>
              <a:t>How fast must I poll if I would like accurately compute the speed?</a:t>
            </a:r>
          </a:p>
          <a:p>
            <a:r>
              <a:rPr lang="en-US" dirty="0"/>
              <a:t>Assume: need 1 black reading, 1 white reading for each rotation </a:t>
            </a:r>
          </a:p>
          <a:p>
            <a:r>
              <a:rPr lang="en-US" dirty="0"/>
              <a:t>From Gemini: revolution frequency: 10 Hz, 100 </a:t>
            </a:r>
            <a:r>
              <a:rPr lang="en-US" dirty="0" err="1"/>
              <a:t>ms</a:t>
            </a:r>
            <a:r>
              <a:rPr lang="en-US" dirty="0"/>
              <a:t> / rotation</a:t>
            </a:r>
          </a:p>
          <a:p>
            <a:pPr lvl="1"/>
            <a:r>
              <a:rPr lang="en-US" dirty="0"/>
              <a:t>White is 50 </a:t>
            </a:r>
            <a:r>
              <a:rPr lang="en-US" dirty="0" err="1"/>
              <a:t>ms</a:t>
            </a:r>
            <a:r>
              <a:rPr lang="en-US" dirty="0"/>
              <a:t>, black is 50 </a:t>
            </a:r>
            <a:r>
              <a:rPr lang="en-US" dirty="0" err="1"/>
              <a:t>ms</a:t>
            </a:r>
            <a:endParaRPr lang="en-US" dirty="0"/>
          </a:p>
          <a:p>
            <a:pPr lvl="1"/>
            <a:r>
              <a:rPr lang="en-US" dirty="0"/>
              <a:t>2 transitions per revolution, must detect frequency of 20 Hz</a:t>
            </a:r>
          </a:p>
          <a:p>
            <a:pPr lvl="1"/>
            <a:r>
              <a:rPr lang="en-US" dirty="0"/>
              <a:t>Nyquist theorem: sample at 40 Hz – but this will be a rough measure</a:t>
            </a:r>
          </a:p>
          <a:p>
            <a:pPr lvl="1"/>
            <a:r>
              <a:rPr lang="en-US" dirty="0"/>
              <a:t>Moderate accuracy: need 200 Hz</a:t>
            </a:r>
          </a:p>
          <a:p>
            <a:pPr lvl="1"/>
            <a:r>
              <a:rPr lang="en-US" dirty="0"/>
              <a:t>High accuracy: 400 Hz</a:t>
            </a:r>
          </a:p>
        </p:txBody>
      </p:sp>
    </p:spTree>
    <p:extLst>
      <p:ext uri="{BB962C8B-B14F-4D97-AF65-F5344CB8AC3E}">
        <p14:creationId xmlns:p14="http://schemas.microsoft.com/office/powerpoint/2010/main" val="213052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0954-45B9-4DBD-A335-F7FE0084F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 of embedded system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A5F3B-5AEB-4DBF-89B4-ECAF47103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we typically have?</a:t>
            </a:r>
          </a:p>
          <a:p>
            <a:pPr lvl="1"/>
            <a:r>
              <a:rPr lang="en-US" dirty="0"/>
              <a:t>Inputs: sensors</a:t>
            </a:r>
          </a:p>
          <a:p>
            <a:pPr lvl="1"/>
            <a:r>
              <a:rPr lang="en-US" dirty="0"/>
              <a:t>Outputs: actuators</a:t>
            </a:r>
          </a:p>
          <a:p>
            <a:r>
              <a:rPr lang="en-US" dirty="0"/>
              <a:t>Sensor:</a:t>
            </a:r>
          </a:p>
          <a:p>
            <a:pPr lvl="1"/>
            <a:r>
              <a:rPr lang="en-US" dirty="0"/>
              <a:t>“An electronic sensor detects and measures a physical phenomenon, such as temperature, pressure, force, or acceleration, and provides a corresponding output, usually in the form of an electronic signal.”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6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DD59D-491A-46C3-B1B9-F964C6EC4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Sensor types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71623-2A5C-485F-9227-516951EA9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371600"/>
            <a:ext cx="2834640" cy="3429000"/>
          </a:xfrm>
        </p:spPr>
        <p:txBody>
          <a:bodyPr>
            <a:normAutofit/>
          </a:bodyPr>
          <a:lstStyle/>
          <a:p>
            <a:r>
              <a:rPr lang="en-US" sz="1200" dirty="0"/>
              <a:t>Temperature Sensors</a:t>
            </a:r>
          </a:p>
          <a:p>
            <a:pPr lvl="1"/>
            <a:r>
              <a:rPr lang="en-US" sz="1200" dirty="0"/>
              <a:t>Thermocouples (Voltage generated based upon temperature)</a:t>
            </a:r>
          </a:p>
          <a:p>
            <a:pPr lvl="1"/>
            <a:r>
              <a:rPr lang="en-US" sz="1200" i="1" dirty="0"/>
              <a:t>Thermistors</a:t>
            </a:r>
            <a:r>
              <a:rPr lang="en-US" sz="1200" dirty="0"/>
              <a:t>  (Resistance varies based upon temperature)</a:t>
            </a:r>
          </a:p>
          <a:p>
            <a:r>
              <a:rPr lang="en-US" sz="1200" dirty="0"/>
              <a:t>Location  sensors</a:t>
            </a:r>
          </a:p>
          <a:p>
            <a:pPr lvl="1"/>
            <a:r>
              <a:rPr lang="en-US" sz="1200" dirty="0"/>
              <a:t>GPS (latitude and longitude)</a:t>
            </a:r>
          </a:p>
          <a:p>
            <a:pPr lvl="1"/>
            <a:r>
              <a:rPr lang="en-US" sz="1200" dirty="0"/>
              <a:t>Magnetic field sensor (compass heading)</a:t>
            </a:r>
          </a:p>
          <a:p>
            <a:r>
              <a:rPr lang="en-US" sz="1200" dirty="0"/>
              <a:t>Pressure sensors</a:t>
            </a:r>
          </a:p>
          <a:p>
            <a:pPr lvl="1"/>
            <a:r>
              <a:rPr lang="en-US" sz="1200" dirty="0"/>
              <a:t>Barometric pressure sensors (air pressure / altitude)</a:t>
            </a:r>
          </a:p>
          <a:p>
            <a:pPr lvl="1"/>
            <a:r>
              <a:rPr lang="en-US" sz="1200" dirty="0"/>
              <a:t>Strain gauge (force on a material)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E8050-81D4-47B1-8E94-91AEBC58A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210" y="3203684"/>
            <a:ext cx="636088" cy="6360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B35A7C-561D-46A8-A161-A28A3DCA6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03679" y="3013080"/>
            <a:ext cx="636089" cy="636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34EA30-28AF-4470-BB84-167AE68C7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545" y="2094675"/>
            <a:ext cx="598953" cy="598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CC3F06-AB88-4318-96E3-A67A1584F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107" y="2152267"/>
            <a:ext cx="541361" cy="541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F62A19-151B-4C65-94E1-87045E36F1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7831" y="1743366"/>
            <a:ext cx="449215" cy="449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1C17EA-A171-4193-BBB4-DC9B2BABC7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2598" y="3027660"/>
            <a:ext cx="541361" cy="5413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728E50-5241-4002-8B85-6A78438CE8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7137" y="2192581"/>
            <a:ext cx="449215" cy="4492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AEF7F6-28D5-4162-B2C6-45FD7752C0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9409" y="2802635"/>
            <a:ext cx="327189" cy="3271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A9A385-A274-496D-9B81-7448D8A25B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6480" y="2594503"/>
            <a:ext cx="541361" cy="5413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20809D-D23A-4589-B93F-D7FF18A995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0209" y="1371600"/>
            <a:ext cx="449215" cy="4492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AD5EFB-A4FE-41CB-A7A9-F6A34E7522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6936" y="1393324"/>
            <a:ext cx="481236" cy="481236"/>
          </a:xfrm>
          <a:prstGeom prst="rect">
            <a:avLst/>
          </a:prstGeom>
        </p:spPr>
      </p:pic>
      <p:sp>
        <p:nvSpPr>
          <p:cNvPr id="900" name="Citation"/>
          <p:cNvSpPr txBox="1"/>
          <p:nvPr/>
        </p:nvSpPr>
        <p:spPr>
          <a:xfrm>
            <a:off x="457200" y="4846320"/>
            <a:ext cx="8229600" cy="2743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1100" i="1" dirty="0">
                <a:hlinkClick r:id="rId13"/>
              </a:rPr>
              <a:t>https://www.embedded.com/sensor-basics-types-functions-and-applications/</a:t>
            </a:r>
          </a:p>
        </p:txBody>
      </p:sp>
      <p:sp>
        <p:nvSpPr>
          <p:cNvPr id="901" name="Moved text 901"/>
          <p:cNvSpPr txBox="1"/>
          <p:nvPr/>
        </p:nvSpPr>
        <p:spPr>
          <a:xfrm>
            <a:off x="3246120" y="1371600"/>
            <a:ext cx="2834640" cy="3429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200" dirty="0"/>
              <a:t>Motion sensors</a:t>
            </a:r>
          </a:p>
          <a:p>
            <a:pPr lvl="1"/>
            <a:r>
              <a:rPr lang="en-US" sz="1200" dirty="0"/>
              <a:t>Accelerometer (Changes in motion)</a:t>
            </a:r>
          </a:p>
          <a:p>
            <a:pPr lvl="1"/>
            <a:r>
              <a:rPr lang="en-US" sz="1200" dirty="0"/>
              <a:t>Gyroscope (changes in motion)</a:t>
            </a:r>
          </a:p>
          <a:p>
            <a:r>
              <a:rPr lang="en-US" sz="1200" dirty="0"/>
              <a:t>Light sensors</a:t>
            </a:r>
          </a:p>
          <a:p>
            <a:pPr lvl="1"/>
            <a:r>
              <a:rPr lang="en-US" sz="1200" dirty="0"/>
              <a:t>Photo resistor (high resistance if dark, low if lit)</a:t>
            </a:r>
          </a:p>
          <a:p>
            <a:pPr lvl="1"/>
            <a:r>
              <a:rPr lang="en-US" sz="1200" dirty="0"/>
              <a:t>Solar cell (voltage changes based on light)</a:t>
            </a:r>
          </a:p>
          <a:p>
            <a:pPr lvl="1"/>
            <a:r>
              <a:rPr lang="en-US" sz="1200" dirty="0"/>
              <a:t>UV Sensor</a:t>
            </a:r>
          </a:p>
          <a:p>
            <a:r>
              <a:rPr lang="en-US" sz="1200" dirty="0"/>
              <a:t>Biometrics</a:t>
            </a:r>
          </a:p>
          <a:p>
            <a:pPr lvl="1"/>
            <a:r>
              <a:rPr lang="en-US" sz="1200" dirty="0"/>
              <a:t>Pulse Ox (measures oxygen in body)</a:t>
            </a:r>
          </a:p>
          <a:p>
            <a:pPr lvl="1"/>
            <a:r>
              <a:rPr lang="en-US" sz="1200" dirty="0"/>
              <a:t>ECG (heart rate)</a:t>
            </a:r>
          </a:p>
        </p:txBody>
      </p:sp>
    </p:spTree>
    <p:extLst>
      <p:ext uri="{BB962C8B-B14F-4D97-AF65-F5344CB8AC3E}">
        <p14:creationId xmlns:p14="http://schemas.microsoft.com/office/powerpoint/2010/main" val="524524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A7B18-C1D2-4721-9E93-FB7297C7C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Basic structure of an embedded system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C323AC-03B7-401E-961C-317F2EC23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2571750"/>
            <a:ext cx="4114800" cy="2183130"/>
          </a:xfrm>
        </p:spPr>
        <p:txBody>
          <a:bodyPr>
            <a:normAutofit lnSpcReduction="10000"/>
          </a:bodyPr>
          <a:lstStyle/>
          <a:p>
            <a:r>
              <a:rPr lang="en-US" sz="1400" dirty="0"/>
              <a:t>Sensor</a:t>
            </a:r>
          </a:p>
          <a:p>
            <a:pPr marL="457200" lvl="1" indent="0">
              <a:buNone/>
            </a:pPr>
            <a:r>
              <a:rPr lang="en-US" sz="1400" dirty="0"/>
              <a:t>Measures physical quantity, converts to electrical signal</a:t>
            </a:r>
          </a:p>
          <a:p>
            <a:pPr marL="457200" lvl="1" indent="0">
              <a:buNone/>
            </a:pPr>
            <a:r>
              <a:rPr lang="en-US" sz="1400" dirty="0"/>
              <a:t>Typically, sensor output sent to A-D converter to convert into digital signal (value that can be processed by computer)</a:t>
            </a:r>
          </a:p>
          <a:p>
            <a:r>
              <a:rPr lang="en-US" sz="1400" dirty="0"/>
              <a:t>A-D Converter</a:t>
            </a:r>
          </a:p>
          <a:p>
            <a:pPr marL="457200" lvl="1" indent="0">
              <a:buNone/>
            </a:pPr>
            <a:r>
              <a:rPr lang="en-US" sz="1400" dirty="0"/>
              <a:t>An analog-to-digital converter converts the analog signal sent by the sensor into a digital signal.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501B19-8162-4FE9-806F-ADC5ADE49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042" y="1047750"/>
            <a:ext cx="4479916" cy="12344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C0224E-BFA2-47F2-BE68-06E4DC4AA59C}"/>
              </a:ext>
            </a:extLst>
          </p:cNvPr>
          <p:cNvSpPr/>
          <p:nvPr/>
        </p:nvSpPr>
        <p:spPr>
          <a:xfrm>
            <a:off x="457200" y="4846320"/>
            <a:ext cx="8229600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*https://www.tutorialspoint.com/embedded_systems/es_overview.htm</a:t>
            </a:r>
            <a:endParaRPr lang="en-US" sz="1200" dirty="0"/>
          </a:p>
        </p:txBody>
      </p:sp>
      <p:sp>
        <p:nvSpPr>
          <p:cNvPr id="7" name="Moved text 7"/>
          <p:cNvSpPr txBox="1"/>
          <p:nvPr/>
        </p:nvSpPr>
        <p:spPr>
          <a:xfrm>
            <a:off x="4572000" y="2691766"/>
            <a:ext cx="4251960" cy="206311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sz="1400" dirty="0"/>
              <a:t>Processor &amp; ASICs </a:t>
            </a:r>
          </a:p>
          <a:p>
            <a:pPr lvl="1"/>
            <a:r>
              <a:rPr lang="en-US" sz="1400" dirty="0"/>
              <a:t>ASIC: Application-Specific Integrated Circuit</a:t>
            </a:r>
          </a:p>
          <a:p>
            <a:pPr lvl="1"/>
            <a:r>
              <a:rPr lang="en-US" sz="1400" dirty="0"/>
              <a:t>Processor: compute the results</a:t>
            </a:r>
          </a:p>
          <a:p>
            <a:r>
              <a:rPr lang="en-US" sz="1400" dirty="0"/>
              <a:t>D-A Converter </a:t>
            </a:r>
          </a:p>
          <a:p>
            <a:pPr lvl="1"/>
            <a:r>
              <a:rPr lang="en-US" sz="1400" dirty="0"/>
              <a:t>Convert from digital back to analog signal</a:t>
            </a:r>
          </a:p>
          <a:p>
            <a:r>
              <a:rPr lang="en-US" sz="1400" dirty="0"/>
              <a:t>Actuator</a:t>
            </a:r>
          </a:p>
          <a:p>
            <a:pPr lvl="1"/>
            <a:r>
              <a:rPr lang="en-US" sz="1400" dirty="0"/>
              <a:t>Converts analog signal (voltages) into actions; </a:t>
            </a:r>
            <a:r>
              <a:rPr lang="en-US" sz="1400" dirty="0" err="1"/>
              <a:t>eg</a:t>
            </a:r>
            <a:r>
              <a:rPr lang="en-US" sz="1400" dirty="0"/>
              <a:t>, turn motor, turn on light, activate solenoid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9015EEB-DA03-8CE2-56C9-F60814D50609}"/>
              </a:ext>
            </a:extLst>
          </p:cNvPr>
          <p:cNvGrpSpPr/>
          <p:nvPr/>
        </p:nvGrpSpPr>
        <p:grpSpPr>
          <a:xfrm>
            <a:off x="4114800" y="878205"/>
            <a:ext cx="2151124" cy="1573530"/>
            <a:chOff x="4114800" y="878205"/>
            <a:chExt cx="2151124" cy="157353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E85D459-3C63-2FE7-05BE-C2C54028D779}"/>
                </a:ext>
              </a:extLst>
            </p:cNvPr>
            <p:cNvSpPr/>
            <p:nvPr/>
          </p:nvSpPr>
          <p:spPr>
            <a:xfrm>
              <a:off x="4114800" y="878205"/>
              <a:ext cx="838200" cy="1573530"/>
            </a:xfrm>
            <a:prstGeom prst="ellipse">
              <a:avLst/>
            </a:prstGeom>
            <a:noFill/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6774C1B-8BF9-EA5F-4C0D-904D5464D859}"/>
                </a:ext>
              </a:extLst>
            </p:cNvPr>
            <p:cNvSpPr txBox="1"/>
            <p:nvPr/>
          </p:nvSpPr>
          <p:spPr>
            <a:xfrm>
              <a:off x="4953000" y="1451280"/>
              <a:ext cx="13129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Traditional </a:t>
              </a:r>
            </a:p>
            <a:p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874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A8F01-1D3A-4F20-940E-C81E1716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B86AB9-CF77-4C83-9B88-3919CE4B1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How to measure a building’s height?</a:t>
            </a:r>
          </a:p>
          <a:p>
            <a:r>
              <a:rPr lang="en-US" dirty="0"/>
              <a:t>Solutions based on having a barometer:</a:t>
            </a:r>
          </a:p>
          <a:p>
            <a:pPr lvl="1"/>
            <a:r>
              <a:rPr lang="en-US" dirty="0"/>
              <a:t>Physics prof: Measure pressure at bottom, at top, compute distance</a:t>
            </a:r>
          </a:p>
          <a:p>
            <a:pPr lvl="1"/>
            <a:r>
              <a:rPr lang="en-US" dirty="0"/>
              <a:t>Engineer: drop it off the side, count seconds</a:t>
            </a:r>
          </a:p>
          <a:p>
            <a:pPr lvl="1"/>
            <a:r>
              <a:rPr lang="en-US" dirty="0"/>
              <a:t>Philosopher: use it to bribe the janitor for the information</a:t>
            </a:r>
          </a:p>
          <a:p>
            <a:r>
              <a:rPr lang="en-US" dirty="0"/>
              <a:t>We’re going for the engineering solution…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0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745CA-C35A-4350-AD4B-6EE417359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Inspiration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8F95BA-B7CD-4508-92EF-687728422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636" y="209550"/>
            <a:ext cx="3236563" cy="2599791"/>
          </a:xfrm>
          <a:prstGeom prst="rect">
            <a:avLst/>
          </a:prstGeom>
        </p:spPr>
      </p:pic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EB4DBECE-C8DD-89B7-5DFF-8405320A1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59" y="1316701"/>
            <a:ext cx="2353766" cy="156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0E367E-021F-FEB2-6299-1A7E6B71E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3126351"/>
            <a:ext cx="5762785" cy="15297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DEDB42-208D-C14D-65BD-0B6ECA6844F9}"/>
              </a:ext>
            </a:extLst>
          </p:cNvPr>
          <p:cNvSpPr txBox="1"/>
          <p:nvPr/>
        </p:nvSpPr>
        <p:spPr>
          <a:xfrm>
            <a:off x="1505118" y="482346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hlinkClick r:id="rId6"/>
              </a:rPr>
              <a:t>https://thisdayinbaseball.com/at-union-terminal-tower-frankie-pytlak-and-hank-helf-catchers-for-the-indians-establish-record-for-catching-baseballs-dropped-from-a-high-altitude-the-balls-fall-an-e/</a:t>
            </a:r>
            <a:endParaRPr lang="en-US" sz="700" dirty="0"/>
          </a:p>
          <a:p>
            <a:r>
              <a:rPr lang="en-US" sz="700" dirty="0"/>
              <a:t>By Erik </a:t>
            </a:r>
            <a:r>
              <a:rPr lang="en-US" sz="700" dirty="0" err="1"/>
              <a:t>Drost</a:t>
            </a:r>
            <a:r>
              <a:rPr lang="en-US" sz="700" dirty="0"/>
              <a:t> - Cleveland Public Square, CC BY 2.0, https://commons.wikimedia.org/w/index.php?curid=66564837</a:t>
            </a:r>
          </a:p>
        </p:txBody>
      </p:sp>
    </p:spTree>
    <p:extLst>
      <p:ext uri="{BB962C8B-B14F-4D97-AF65-F5344CB8AC3E}">
        <p14:creationId xmlns:p14="http://schemas.microsoft.com/office/powerpoint/2010/main" val="33691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ACFC25-CDD7-4EE2-85A7-ACB715348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0375"/>
            <a:ext cx="3124200" cy="40784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E56808-CDE7-417F-8917-B9AB29ACD2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463"/>
          <a:stretch/>
        </p:blipFill>
        <p:spPr>
          <a:xfrm>
            <a:off x="3352800" y="190375"/>
            <a:ext cx="2590800" cy="40630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8801DD-B035-492B-8909-3BD4B9B68F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8796"/>
          <a:stretch/>
        </p:blipFill>
        <p:spPr>
          <a:xfrm>
            <a:off x="6013938" y="1733550"/>
            <a:ext cx="3075905" cy="838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A9D498-4E08-0329-7DBD-BD5C77CA5183}"/>
              </a:ext>
            </a:extLst>
          </p:cNvPr>
          <p:cNvSpPr txBox="1"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https://www.mlb.com/news/indians-players-caught-ball-dropped-from-cleveland-tower</a:t>
            </a:r>
          </a:p>
        </p:txBody>
      </p:sp>
    </p:spTree>
    <p:extLst>
      <p:ext uri="{BB962C8B-B14F-4D97-AF65-F5344CB8AC3E}">
        <p14:creationId xmlns:p14="http://schemas.microsoft.com/office/powerpoint/2010/main" val="2164571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4064B-1B8A-4CDC-A18E-5144FFB76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Empire state building and a soccer ball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ACA6B-B696-4D21-8490-7BBAE0502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371600"/>
            <a:ext cx="4251960" cy="356616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Drop a soccer ball off of the top floor</a:t>
            </a:r>
          </a:p>
          <a:p>
            <a:r>
              <a:rPr lang="en-US" dirty="0"/>
              <a:t>Ball falls and bounces back up</a:t>
            </a:r>
          </a:p>
          <a:p>
            <a:r>
              <a:rPr lang="en-US" dirty="0"/>
              <a:t>17.677s later, the soccer ball is caught by the person who dropped it</a:t>
            </a:r>
          </a:p>
          <a:p>
            <a:r>
              <a:rPr lang="en-US" dirty="0"/>
              <a:t>How tall is the building in feet?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B840D-135D-41DE-AE81-C356DEA17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97" y="1602835"/>
            <a:ext cx="2282280" cy="3417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16535B-7375-42DD-ADDC-EBCB475A4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693" y="1371600"/>
            <a:ext cx="1023488" cy="10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46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4EACA6B-B696-4D21-8490-7BBAE05026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57583" y="583223"/>
                <a:ext cx="4251960" cy="356616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Drop a soccer ball off of the top floor</a:t>
                </a:r>
              </a:p>
              <a:p>
                <a:r>
                  <a:rPr lang="en-US" dirty="0"/>
                  <a:t>Ball falls and bounces back up</a:t>
                </a:r>
              </a:p>
              <a:p>
                <a:r>
                  <a:rPr lang="en-US" dirty="0"/>
                  <a:t>17.677s later, the soccer ball is caught by the person who dropped it</a:t>
                </a:r>
              </a:p>
              <a:p>
                <a:r>
                  <a:rPr lang="en-US" dirty="0"/>
                  <a:t>How tall is the building?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+0.5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+0.5∗32∗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8.838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D=1249.7 -&gt; 1250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4EACA6B-B696-4D21-8490-7BBAE05026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7583" y="583223"/>
                <a:ext cx="4251960" cy="3566160"/>
              </a:xfrm>
              <a:blipFill>
                <a:blip r:embed="rId2"/>
                <a:stretch>
                  <a:fillRect l="-1435" t="-2735" r="-1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81B840D-135D-41DE-AE81-C356DEA17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90550"/>
            <a:ext cx="2427039" cy="3633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16535B-7375-42DD-ADDC-EBCB475A4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618392"/>
            <a:ext cx="1001424" cy="100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55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62B5-8F91-4DFB-B302-43B6FE067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Maybe we shouldn’t try this…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43D26-894E-4179-ABEB-F6A06EAC1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42" y="1371600"/>
            <a:ext cx="3370639" cy="22470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9409DC-800B-4298-8F79-41F2B20D298C}"/>
              </a:ext>
            </a:extLst>
          </p:cNvPr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54595D"/>
                </a:solidFill>
                <a:latin typeface="Arial" panose="020B0604020202020204" pitchFamily="34" charset="0"/>
              </a:rPr>
              <a:t>Tim Trad </a:t>
            </a:r>
            <a:r>
              <a:rPr lang="en-US" sz="800" u="sng" dirty="0" err="1">
                <a:solidFill>
                  <a:srgbClr val="0B0080"/>
                </a:solidFill>
                <a:latin typeface="Arial" panose="020B0604020202020204" pitchFamily="34" charset="0"/>
                <a:hlinkClick r:id="rId3"/>
              </a:rPr>
              <a:t>timtrad</a:t>
            </a:r>
            <a:r>
              <a:rPr lang="en-US" sz="800" dirty="0">
                <a:solidFill>
                  <a:srgbClr val="54595D"/>
                </a:solidFill>
                <a:latin typeface="Arial" panose="020B0604020202020204" pitchFamily="34" charset="0"/>
              </a:rPr>
              <a:t> - </a:t>
            </a:r>
            <a:r>
              <a:rPr lang="en-US" sz="800" dirty="0">
                <a:solidFill>
                  <a:srgbClr val="0B0080"/>
                </a:solidFill>
                <a:latin typeface="Arial" panose="020B0604020202020204" pitchFamily="34" charset="0"/>
                <a:hlinkClick r:id="rId4"/>
              </a:rPr>
              <a:t>https://unsplash.com/photos/AIwlyvpQJ18</a:t>
            </a:r>
            <a:r>
              <a:rPr lang="en-US" sz="800" dirty="0">
                <a:solidFill>
                  <a:srgbClr val="54595D"/>
                </a:solidFill>
                <a:latin typeface="Arial" panose="020B0604020202020204" pitchFamily="34" charset="0"/>
              </a:rPr>
              <a:t> </a:t>
            </a:r>
            <a:r>
              <a:rPr lang="en-US" sz="800" dirty="0">
                <a:solidFill>
                  <a:srgbClr val="0B0080"/>
                </a:solidFill>
                <a:latin typeface="Arial" panose="020B0604020202020204" pitchFamily="34" charset="0"/>
                <a:hlinkClick r:id="rId5"/>
              </a:rPr>
              <a:t>Image</a:t>
            </a:r>
            <a:r>
              <a:rPr lang="en-US" sz="800" dirty="0">
                <a:solidFill>
                  <a:srgbClr val="54595D"/>
                </a:solidFill>
                <a:latin typeface="Arial" panose="020B0604020202020204" pitchFamily="34" charset="0"/>
              </a:rPr>
              <a:t> at the </a:t>
            </a:r>
            <a:r>
              <a:rPr lang="en-US" sz="800" dirty="0" err="1">
                <a:solidFill>
                  <a:srgbClr val="0B0080"/>
                </a:solidFill>
                <a:latin typeface="Arial" panose="020B0604020202020204" pitchFamily="34" charset="0"/>
                <a:hlinkClick r:id="rId6" tooltip="wikipedia:Wayback Machine"/>
              </a:rPr>
              <a:t>Wayback</a:t>
            </a:r>
            <a:r>
              <a:rPr lang="en-US" sz="800" dirty="0">
                <a:solidFill>
                  <a:srgbClr val="0B0080"/>
                </a:solidFill>
                <a:latin typeface="Arial" panose="020B0604020202020204" pitchFamily="34" charset="0"/>
                <a:hlinkClick r:id="rId6" tooltip="wikipedia:Wayback Machine"/>
              </a:rPr>
              <a:t> Machine</a:t>
            </a:r>
            <a:r>
              <a:rPr lang="en-US" sz="800" dirty="0">
                <a:solidFill>
                  <a:srgbClr val="54595D"/>
                </a:solidFill>
                <a:latin typeface="Arial" panose="020B0604020202020204" pitchFamily="34" charset="0"/>
              </a:rPr>
              <a:t> (archived on 9 May 2017) </a:t>
            </a:r>
            <a:r>
              <a:rPr lang="en-US" sz="800" dirty="0">
                <a:solidFill>
                  <a:srgbClr val="0B0080"/>
                </a:solidFill>
                <a:latin typeface="Arial" panose="020B0604020202020204" pitchFamily="34" charset="0"/>
                <a:hlinkClick r:id="rId7"/>
              </a:rPr>
              <a:t>Gallery</a:t>
            </a:r>
            <a:r>
              <a:rPr lang="en-US" sz="800" dirty="0">
                <a:solidFill>
                  <a:srgbClr val="54595D"/>
                </a:solidFill>
                <a:latin typeface="Arial" panose="020B0604020202020204" pitchFamily="34" charset="0"/>
              </a:rPr>
              <a:t> at the </a:t>
            </a:r>
            <a:r>
              <a:rPr lang="en-US" sz="800" dirty="0" err="1">
                <a:solidFill>
                  <a:srgbClr val="0B0080"/>
                </a:solidFill>
                <a:latin typeface="Arial" panose="020B0604020202020204" pitchFamily="34" charset="0"/>
                <a:hlinkClick r:id="rId6" tooltip="wikipedia:Wayback Machine"/>
              </a:rPr>
              <a:t>Wayback</a:t>
            </a:r>
            <a:r>
              <a:rPr lang="en-US" sz="800" dirty="0">
                <a:solidFill>
                  <a:srgbClr val="0B0080"/>
                </a:solidFill>
                <a:latin typeface="Arial" panose="020B0604020202020204" pitchFamily="34" charset="0"/>
                <a:hlinkClick r:id="rId6" tooltip="wikipedia:Wayback Machine"/>
              </a:rPr>
              <a:t> Machine</a:t>
            </a:r>
            <a:r>
              <a:rPr lang="en-US" sz="800" dirty="0">
                <a:solidFill>
                  <a:srgbClr val="54595D"/>
                </a:solidFill>
                <a:latin typeface="Arial" panose="020B0604020202020204" pitchFamily="34" charset="0"/>
              </a:rPr>
              <a:t> (archived on 29 April 2017)</a:t>
            </a:r>
            <a:endParaRPr lang="en-US" sz="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0E773F-E4CB-4B64-A006-38DA130445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2731" y="1443947"/>
            <a:ext cx="3586225" cy="303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19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517E-AE26-4EE0-B6AF-853F02D4A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000"/>
              <a:t>How would I measure how far I am standing from the wall?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449778-2107-4C4D-99EF-61FD11B527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97" r="2100" b="4"/>
          <a:stretch/>
        </p:blipFill>
        <p:spPr>
          <a:xfrm>
            <a:off x="2403891" y="1371600"/>
            <a:ext cx="4336216" cy="36484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5836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641F-638F-4A0E-A063-B9B45D00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Racquetball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BBA8CE-E89E-4745-98C2-68E310346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760" y="1371600"/>
            <a:ext cx="3886200" cy="3566160"/>
          </a:xfrm>
        </p:spPr>
        <p:txBody>
          <a:bodyPr>
            <a:normAutofit/>
          </a:bodyPr>
          <a:lstStyle/>
          <a:p>
            <a:endParaRPr lang="en-US" sz="1600" dirty="0"/>
          </a:p>
          <a:p>
            <a:r>
              <a:rPr lang="en-US" sz="1600" dirty="0"/>
              <a:t>Ball moving at 120 mph</a:t>
            </a:r>
          </a:p>
          <a:p>
            <a:r>
              <a:rPr lang="en-US" sz="1600" dirty="0"/>
              <a:t>Passes the server 228 </a:t>
            </a:r>
            <a:r>
              <a:rPr lang="en-US" sz="1600" dirty="0" err="1"/>
              <a:t>ms</a:t>
            </a:r>
            <a:r>
              <a:rPr lang="en-US" sz="1600" dirty="0"/>
              <a:t> later</a:t>
            </a:r>
          </a:p>
          <a:p>
            <a:r>
              <a:rPr lang="en-US" sz="1600" dirty="0"/>
              <a:t>How far is the server from the wall?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C0025C-1D23-4839-9C08-D93952BC0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371600"/>
            <a:ext cx="4480560" cy="336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53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641F-638F-4A0E-A063-B9B45D00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Racquetball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7BBA8CE-E89E-4745-98C2-68E3103465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37760" y="1371600"/>
                <a:ext cx="3886200" cy="3566160"/>
              </a:xfrm>
            </p:spPr>
            <p:txBody>
              <a:bodyPr>
                <a:normAutofit/>
              </a:bodyPr>
              <a:lstStyle/>
              <a:p>
                <a:endParaRPr lang="en-US" sz="1600" dirty="0"/>
              </a:p>
              <a:p>
                <a:r>
                  <a:rPr lang="en-US" sz="1600" dirty="0"/>
                  <a:t>Ball moving at 120 mph</a:t>
                </a:r>
              </a:p>
              <a:p>
                <a:r>
                  <a:rPr lang="en-US" sz="1600" dirty="0"/>
                  <a:t>Passes the server 228 </a:t>
                </a:r>
                <a:r>
                  <a:rPr lang="en-US" sz="1600" dirty="0" err="1"/>
                  <a:t>ms</a:t>
                </a:r>
                <a:r>
                  <a:rPr lang="en-US" sz="1600" dirty="0"/>
                  <a:t> later</a:t>
                </a:r>
              </a:p>
              <a:p>
                <a:r>
                  <a:rPr lang="en-US" sz="1600" dirty="0"/>
                  <a:t>How far is the server from the wall?</a:t>
                </a:r>
              </a:p>
              <a:p>
                <a:endParaRPr lang="en-US" sz="1600" dirty="0"/>
              </a:p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b="0" dirty="0"/>
              </a:p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120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𝑚𝑝ℎ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1.467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𝑓𝑝𝑠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𝑚𝑝ℎ</m:t>
                            </m:r>
                          </m:den>
                        </m:f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.228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1600" b="0" dirty="0"/>
              </a:p>
              <a:p>
                <a:r>
                  <a:rPr lang="en-US" sz="1600" dirty="0"/>
                  <a:t>S=20.07 feet </a:t>
                </a:r>
              </a:p>
            </p:txBody>
          </p:sp>
        </mc:Choice>
        <mc:Fallback xmlns="">
          <p:sp>
            <p:nvSpPr>
              <p:cNvPr id="4" name="Content Placeholder 3b">
                <a:extLst>
                  <a:ext uri="{FF2B5EF4-FFF2-40B4-BE49-F238E27FC236}">
                    <a16:creationId xmlns:a16="http://schemas.microsoft.com/office/drawing/2014/main" id="{17BBA8CE-E89E-4745-98C2-68E3103465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37760" y="1371600"/>
                <a:ext cx="3886200" cy="3566160"/>
              </a:xfrm>
              <a:blipFill>
                <a:blip r:embed="rId2"/>
                <a:stretch>
                  <a:fillRect l="-743" r="-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BC0025C-1D23-4839-9C08-D93952BC0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371600"/>
            <a:ext cx="4480560" cy="336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89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2B5F-4FB0-4650-98A3-4FD5A4553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3257550" cy="994172"/>
          </a:xfrm>
        </p:spPr>
        <p:txBody>
          <a:bodyPr/>
          <a:lstStyle/>
          <a:p>
            <a:r>
              <a:rPr lang="en-US" sz="3200" dirty="0"/>
              <a:t>Issues in distance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3591C-40B3-51A9-93B7-55032FF2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000" y="1268015"/>
            <a:ext cx="2436600" cy="3601641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/>
              <a:t>Range of usefulness</a:t>
            </a:r>
          </a:p>
          <a:p>
            <a:endParaRPr lang="en-US" dirty="0"/>
          </a:p>
          <a:p>
            <a:r>
              <a:rPr lang="en-US" dirty="0"/>
              <a:t>Accuracy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Environmental noise</a:t>
            </a:r>
          </a:p>
          <a:p>
            <a:endParaRPr lang="en-US" dirty="0"/>
          </a:p>
          <a:p>
            <a:r>
              <a:rPr lang="en-US" dirty="0"/>
              <a:t>Variance across measurements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0589BE-ACDB-47CB-94EB-46384FF8E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503953"/>
            <a:ext cx="4222968" cy="6093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68792C-921A-4429-B620-8DF26D5C23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308"/>
          <a:stretch/>
        </p:blipFill>
        <p:spPr>
          <a:xfrm>
            <a:off x="4580820" y="1153235"/>
            <a:ext cx="1993959" cy="5909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7A4623-0C88-473B-8C17-4ED7CF5D6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766" y="1887846"/>
            <a:ext cx="4246210" cy="983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002330-1984-4D1E-A116-85B79B71C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766" y="3068835"/>
            <a:ext cx="4246209" cy="9831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72C71-1FA9-43CB-BB6E-7DDCB43F59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0821" y="4249824"/>
            <a:ext cx="4246209" cy="61983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5477CE4-8CE1-6E5F-00A0-49C77D0CACBC}"/>
              </a:ext>
            </a:extLst>
          </p:cNvPr>
          <p:cNvCxnSpPr/>
          <p:nvPr/>
        </p:nvCxnSpPr>
        <p:spPr>
          <a:xfrm flipV="1">
            <a:off x="3200400" y="1153235"/>
            <a:ext cx="1219200" cy="590902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3F09258-B920-BEBD-576E-E5A0269DF1BF}"/>
              </a:ext>
            </a:extLst>
          </p:cNvPr>
          <p:cNvCxnSpPr>
            <a:cxnSpLocks/>
          </p:cNvCxnSpPr>
          <p:nvPr/>
        </p:nvCxnSpPr>
        <p:spPr>
          <a:xfrm flipV="1">
            <a:off x="2209800" y="2419350"/>
            <a:ext cx="2286000" cy="7620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59D28D-F95C-942E-4D87-75FB34F71FB1}"/>
              </a:ext>
            </a:extLst>
          </p:cNvPr>
          <p:cNvCxnSpPr>
            <a:cxnSpLocks/>
          </p:cNvCxnSpPr>
          <p:nvPr/>
        </p:nvCxnSpPr>
        <p:spPr>
          <a:xfrm flipV="1">
            <a:off x="3276600" y="3560426"/>
            <a:ext cx="1143000" cy="78124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8738889-1853-7668-7B46-7F14EB73F4C7}"/>
              </a:ext>
            </a:extLst>
          </p:cNvPr>
          <p:cNvCxnSpPr>
            <a:cxnSpLocks/>
          </p:cNvCxnSpPr>
          <p:nvPr/>
        </p:nvCxnSpPr>
        <p:spPr>
          <a:xfrm>
            <a:off x="2810775" y="4476750"/>
            <a:ext cx="1608825" cy="8299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053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4194E-4B14-408A-97A9-F1DE4894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Distance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C0FDE-1916-45E6-B736-78D2B7B1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352550"/>
            <a:ext cx="4206240" cy="3667506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chemeClr val="accent6"/>
                </a:solidFill>
              </a:rPr>
              <a:t>Infrared</a:t>
            </a:r>
          </a:p>
          <a:p>
            <a:pPr lvl="1"/>
            <a:r>
              <a:rPr lang="en-US" sz="1400" dirty="0"/>
              <a:t>Uses reflected light</a:t>
            </a:r>
          </a:p>
          <a:p>
            <a:pPr lvl="1"/>
            <a:r>
              <a:rPr lang="en-US" sz="1400" dirty="0"/>
              <a:t>Disadvantage: </a:t>
            </a: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sensitive to ambient light, particles</a:t>
            </a:r>
          </a:p>
          <a:p>
            <a:r>
              <a:rPr lang="en-US" sz="1400" dirty="0">
                <a:solidFill>
                  <a:schemeClr val="accent6"/>
                </a:solidFill>
              </a:rPr>
              <a:t>Ultrasonic</a:t>
            </a:r>
          </a:p>
          <a:p>
            <a:pPr lvl="1"/>
            <a:r>
              <a:rPr lang="en-US" sz="1400" dirty="0"/>
              <a:t>Uses reflecting sound</a:t>
            </a:r>
          </a:p>
          <a:p>
            <a:pPr lvl="1"/>
            <a:r>
              <a:rPr lang="en-US" sz="1400" dirty="0"/>
              <a:t>Not affected by ambient light, dust, smoke, etc.</a:t>
            </a:r>
          </a:p>
          <a:p>
            <a:pPr lvl="1"/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High environmental noise may interfere</a:t>
            </a:r>
          </a:p>
          <a:p>
            <a:r>
              <a:rPr lang="en-US" sz="1400" dirty="0">
                <a:solidFill>
                  <a:schemeClr val="accent6"/>
                </a:solidFill>
              </a:rPr>
              <a:t>LIDAR</a:t>
            </a:r>
          </a:p>
          <a:p>
            <a:pPr lvl="1"/>
            <a:r>
              <a:rPr lang="en-US" sz="1400" dirty="0">
                <a:solidFill>
                  <a:schemeClr val="accent6"/>
                </a:solidFill>
              </a:rPr>
              <a:t>Light Detection and Ranging</a:t>
            </a:r>
          </a:p>
          <a:p>
            <a:pPr lvl="1"/>
            <a:r>
              <a:rPr lang="en-US" sz="1400" dirty="0"/>
              <a:t>Uses a pulsed laser</a:t>
            </a:r>
          </a:p>
          <a:p>
            <a:pPr lvl="1"/>
            <a:r>
              <a:rPr lang="en-US" sz="1400" dirty="0"/>
              <a:t>May have multiple returns…</a:t>
            </a:r>
          </a:p>
          <a:p>
            <a:pPr lvl="2"/>
            <a:r>
              <a:rPr lang="en-US" sz="1100" dirty="0"/>
              <a:t>Lots of precise data, must </a:t>
            </a:r>
            <a:r>
              <a:rPr lang="en-US" sz="1100"/>
              <a:t>smoothen it</a:t>
            </a:r>
            <a:endParaRPr lang="en-US" sz="1100" dirty="0"/>
          </a:p>
          <a:p>
            <a:pPr lvl="1"/>
            <a:r>
              <a:rPr lang="en-US" sz="1400" dirty="0"/>
              <a:t>Disadvantage: </a:t>
            </a: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expensive</a:t>
            </a:r>
            <a:endParaRPr lang="en-US" sz="1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1FCA4-867E-40CB-A94E-B1FB9AC5C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217" y="630247"/>
            <a:ext cx="2274970" cy="14446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05BF0F-87ED-4CE0-A2DE-EC2E4DA18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5638800" y="2343150"/>
            <a:ext cx="2145343" cy="891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BA6B32-7986-4EA2-9359-F603556C8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663672"/>
            <a:ext cx="2569273" cy="11219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A4264C-F313-404C-BFD1-AD775AA2E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702" y="3660962"/>
            <a:ext cx="1362650" cy="112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4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D2AE8-0541-3BB3-A61C-FB4FFBA6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Sample Kit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6F8C100-7187-0013-EE47-CFCA71C25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0997" y="1371600"/>
            <a:ext cx="3742005" cy="364845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9600183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44ABA-0562-4548-B27D-D6A6598E1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Ultrasonic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E92D7-0764-47F6-89DD-A58743B3C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765" y="1371600"/>
            <a:ext cx="6768469" cy="3429000"/>
          </a:xfrm>
          <a:prstGeom prst="rect">
            <a:avLst/>
          </a:prstGeom>
        </p:spPr>
      </p:pic>
      <p:sp>
        <p:nvSpPr>
          <p:cNvPr id="900" name="Citation"/>
          <p:cNvSpPr txBox="1"/>
          <p:nvPr/>
        </p:nvSpPr>
        <p:spPr>
          <a:xfrm>
            <a:off x="457200" y="4846320"/>
            <a:ext cx="8229600" cy="2743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1100" i="1" dirty="0">
                <a:hlinkClick r:id="rId3"/>
              </a:rPr>
              <a:t>https://lastminuteengineers.com/arduino-sr04-ultrasonic-sensor-tutorial/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057910-BE47-AE9D-CEF1-5A84407296ED}"/>
              </a:ext>
            </a:extLst>
          </p:cNvPr>
          <p:cNvGrpSpPr/>
          <p:nvPr/>
        </p:nvGrpSpPr>
        <p:grpSpPr>
          <a:xfrm>
            <a:off x="5562600" y="133350"/>
            <a:ext cx="3505200" cy="2133600"/>
            <a:chOff x="5562600" y="133350"/>
            <a:chExt cx="3505200" cy="21336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42A4016-16AC-D218-D86C-E8E3F6787FA0}"/>
                </a:ext>
              </a:extLst>
            </p:cNvPr>
            <p:cNvSpPr txBox="1"/>
            <p:nvPr/>
          </p:nvSpPr>
          <p:spPr>
            <a:xfrm>
              <a:off x="5562600" y="133350"/>
              <a:ext cx="3505200" cy="21336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/>
                <a:t>Our ultrasonic sensor: HC-SR04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speaker                            microphone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A422A97-F0BF-D8E4-D8F6-8770F9B70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7713" t="3447" r="27713" b="17242"/>
            <a:stretch>
              <a:fillRect/>
            </a:stretch>
          </p:blipFill>
          <p:spPr>
            <a:xfrm rot="16200000">
              <a:off x="6737308" y="98219"/>
              <a:ext cx="1155783" cy="2103120"/>
            </a:xfrm>
            <a:prstGeom prst="rect">
              <a:avLst/>
            </a:prstGeom>
            <a:ln w="117475">
              <a:noFill/>
            </a:ln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0B8FB8E-8CDB-818D-3571-C42434924A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1313736"/>
              <a:ext cx="457200" cy="496014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1E7A22A-2466-5562-1E32-CF38A4AF45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77200" y="1313736"/>
              <a:ext cx="289560" cy="496014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8342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C637-F20B-45A1-8B51-AA1C44ED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Device Pin Usage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EF46DF-FB1E-4C51-85CA-05C9DD0B9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577" y="1371600"/>
            <a:ext cx="3520845" cy="17373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24D989-4221-437A-90E7-2B1A1D9B4151}"/>
              </a:ext>
            </a:extLst>
          </p:cNvPr>
          <p:cNvSpPr/>
          <p:nvPr/>
        </p:nvSpPr>
        <p:spPr>
          <a:xfrm>
            <a:off x="1295400" y="3409950"/>
            <a:ext cx="7086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No.</a:t>
            </a:r>
            <a:r>
              <a:rPr lang="en-US" sz="1400" dirty="0"/>
              <a:t>	</a:t>
            </a:r>
            <a:r>
              <a:rPr lang="en-US" sz="1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Pin Name</a:t>
            </a:r>
            <a:r>
              <a:rPr lang="en-US" sz="1400" dirty="0"/>
              <a:t>		</a:t>
            </a:r>
            <a:r>
              <a:rPr lang="en-US" sz="1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Pin Description</a:t>
            </a:r>
          </a:p>
          <a:p>
            <a:r>
              <a:rPr lang="en-US" sz="1400" dirty="0"/>
              <a:t>1	VCC		Power supply pin: 5V DC</a:t>
            </a:r>
          </a:p>
          <a:p>
            <a:r>
              <a:rPr lang="en-US" sz="1400" dirty="0"/>
              <a:t>2	Trig Pin		Triggers sending waves; keep high for 10 microseconds</a:t>
            </a:r>
          </a:p>
          <a:p>
            <a:r>
              <a:rPr lang="en-US" sz="1400" dirty="0"/>
              <a:t>3	Echo Pin		Indicates receiving ultrasonic waves</a:t>
            </a:r>
          </a:p>
          <a:p>
            <a:r>
              <a:rPr lang="en-US" sz="1400" dirty="0"/>
              <a:t>4	Ground</a:t>
            </a:r>
          </a:p>
        </p:txBody>
      </p:sp>
    </p:spTree>
    <p:extLst>
      <p:ext uri="{BB962C8B-B14F-4D97-AF65-F5344CB8AC3E}">
        <p14:creationId xmlns:p14="http://schemas.microsoft.com/office/powerpoint/2010/main" val="3544540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C8C0E-A632-4D57-8F0D-4C1641A7B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Software Control Algorithm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889C2-4F71-4827-8640-165EBD3C0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371600"/>
            <a:ext cx="3566160" cy="3566160"/>
          </a:xfrm>
        </p:spPr>
        <p:txBody>
          <a:bodyPr anchor="ctr">
            <a:normAutofit/>
          </a:bodyPr>
          <a:lstStyle/>
          <a:p>
            <a:r>
              <a:rPr lang="en-US" dirty="0"/>
              <a:t>#1 Set the trigger pin high for a minimum of 10 microseconds</a:t>
            </a:r>
          </a:p>
          <a:p>
            <a:r>
              <a:rPr lang="en-US" dirty="0"/>
              <a:t>#2 Set the trigger pin back low. Mark time</a:t>
            </a:r>
          </a:p>
          <a:p>
            <a:r>
              <a:rPr lang="en-US" dirty="0"/>
              <a:t>#3 Wait for the echo pin to go high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(</a:t>
            </a:r>
            <a:r>
              <a:rPr lang="en-US" i="1" dirty="0">
                <a:solidFill>
                  <a:schemeClr val="tx1">
                    <a:lumMod val="75000"/>
                  </a:schemeClr>
                </a:solidFill>
              </a:rPr>
              <a:t>not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a busy wait!)</a:t>
            </a:r>
          </a:p>
          <a:p>
            <a:r>
              <a:rPr lang="en-US" dirty="0"/>
              <a:t>#4 Stop timing when the echo pin goes low again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9D98DA-8AF9-43AF-844D-9595CD526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1371600"/>
            <a:ext cx="4800600" cy="24723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17833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15DA-3405-4803-9396-518AFCF99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Calculations…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98B784A-11BD-43BC-95A1-CCE3758681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b="0" dirty="0"/>
                  <a:t>/2			</a:t>
                </a:r>
                <a:r>
                  <a:rPr lang="en-US" sz="1800" b="0" dirty="0">
                    <a:solidFill>
                      <a:schemeClr val="tx1">
                        <a:lumMod val="75000"/>
                      </a:schemeClr>
                    </a:solidFill>
                  </a:rPr>
                  <a:t>(Divide by 2: signal must bounce)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Speed of sound</a:t>
                </a:r>
              </a:p>
              <a:p>
                <a:pPr lvl="1"/>
                <a:r>
                  <a:rPr lang="en-US" dirty="0"/>
                  <a:t>344 m/s at 68F with slight variation based on the content of the air</a:t>
                </a:r>
              </a:p>
              <a:p>
                <a:r>
                  <a:rPr lang="en-US" dirty="0"/>
                  <a:t>The time is measured to be 500 microseconds</a:t>
                </a:r>
              </a:p>
              <a:p>
                <a:pPr lvl="1"/>
                <a:r>
                  <a:rPr lang="en-US" dirty="0"/>
                  <a:t>How far away is the object?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=344∗0.000500</m:t>
                    </m:r>
                  </m:oMath>
                </a14:m>
                <a:r>
                  <a:rPr lang="en-US" dirty="0"/>
                  <a:t>*1/2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=.086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meters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86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endParaRPr lang="en-US" dirty="0"/>
              </a:p>
              <a:p>
                <a:r>
                  <a:rPr lang="en-US" dirty="0"/>
                  <a:t>10% error on time results in a .9 mm error in distance…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98B784A-11BD-43BC-95A1-CCE3758681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 t="-2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83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37C58-CACB-4729-B058-E5C8A93F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Latency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90CEF2-F1D7-45DE-B204-884DD4A0D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371600"/>
            <a:ext cx="4328160" cy="3566160"/>
          </a:xfrm>
        </p:spPr>
        <p:txBody>
          <a:bodyPr>
            <a:normAutofit/>
          </a:bodyPr>
          <a:lstStyle/>
          <a:p>
            <a:r>
              <a:rPr lang="en-US" sz="1600" dirty="0"/>
              <a:t>What will latency do to the measurements?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Scenarios:</a:t>
            </a:r>
          </a:p>
          <a:p>
            <a:pPr lvl="1"/>
            <a:r>
              <a:rPr lang="en-US" sz="1600" dirty="0"/>
              <a:t>What happens if L1 ~= L2?</a:t>
            </a:r>
          </a:p>
          <a:p>
            <a:pPr lvl="1"/>
            <a:r>
              <a:rPr lang="en-US" sz="1600" dirty="0"/>
              <a:t>What happens if L1 &gt; L2?</a:t>
            </a:r>
          </a:p>
          <a:p>
            <a:pPr lvl="1"/>
            <a:r>
              <a:rPr lang="en-US" sz="1600" dirty="0"/>
              <a:t>What happens if L1 &lt; L2?</a:t>
            </a:r>
          </a:p>
          <a:p>
            <a:pPr lvl="1"/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23B733-68C2-43C0-B1D2-FE2E2502B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809750"/>
            <a:ext cx="5257800" cy="16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270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37C58-CACB-4729-B058-E5C8A93F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Problem: Latency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990CEF2-F1D7-45DE-B204-884DD4A0D2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352550"/>
                <a:ext cx="6324600" cy="3124200"/>
              </a:xfrm>
            </p:spPr>
            <p:txBody>
              <a:bodyPr>
                <a:normAutofit/>
              </a:bodyPr>
              <a:lstStyle/>
              <a:p>
                <a:r>
                  <a:rPr lang="en-US" sz="1600" dirty="0"/>
                  <a:t>What will latency do to the measurements?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≅∆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sz="1600" dirty="0"/>
                  <a:t>                                   </a:t>
                </a:r>
                <a:r>
                  <a:rPr lang="en-US" sz="1600" dirty="0">
                    <a:solidFill>
                      <a:schemeClr val="tx1">
                        <a:lumMod val="75000"/>
                      </a:schemeClr>
                    </a:solidFill>
                  </a:rPr>
                  <a:t>(where is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6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r>
                  <a:rPr lang="en-US" sz="1600" dirty="0">
                    <a:solidFill>
                      <a:schemeClr val="tx1">
                        <a:lumMod val="75000"/>
                      </a:schemeClr>
                    </a:solidFill>
                  </a:rPr>
                  <a:t> the average of L1, L2)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≅∆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</m:acc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𝐿𝑜𝑛𝑔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𝑆𝑜𝑢𝑛𝑑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1600" b="0" dirty="0">
                    <a:ea typeface="Cambria Math" panose="02040503050406030204" pitchFamily="18" charset="0"/>
                  </a:rPr>
                  <a:t>               </a:t>
                </a:r>
                <a:r>
                  <a:rPr lang="en-US" sz="1600" b="0" dirty="0">
                    <a:solidFill>
                      <a:schemeClr val="tx1">
                        <a:lumMod val="75000"/>
                      </a:schemeClr>
                    </a:solidFill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i="1">
                            <a:solidFill>
                              <a:schemeClr val="tx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𝑆𝑜𝑢𝑛𝑑</m:t>
                        </m:r>
                      </m:sub>
                    </m:sSub>
                    <m:r>
                      <a:rPr lang="en-US" sz="1600" i="1">
                        <a:solidFill>
                          <a:schemeClr val="tx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b="0" dirty="0">
                    <a:solidFill>
                      <a:schemeClr val="tx1">
                        <a:lumMod val="75000"/>
                      </a:schemeClr>
                    </a:solidFill>
                    <a:ea typeface="Cambria Math" panose="02040503050406030204" pitchFamily="18" charset="0"/>
                  </a:rPr>
                  <a:t>: speed of sound)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𝑆ℎ𝑜𝑟𝑡</m:t>
                        </m:r>
                      </m:sub>
                    </m:sSub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𝑆𝑜𝑢𝑛𝑑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</m:acc>
                      </m:e>
                    </m:d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sz="1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effectLst/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1600" b="1" i="1" smtClean="0">
                                <a:effectLst/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𝑳𝒐𝒏𝒈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𝑺𝒐𝒖𝒏𝒅</m:t>
                            </m:r>
                          </m:sub>
                        </m:sSub>
                      </m:den>
                    </m:f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sz="16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acc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sz="16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1" i="1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effectLst/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sz="1600" b="1" i="1" smtClean="0">
                                <a:effectLst/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𝑺𝒉𝒐𝒓𝒕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𝑺𝒐𝒖𝒏𝒅</m:t>
                            </m:r>
                          </m:sub>
                        </m:sSub>
                      </m:den>
                    </m:f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16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</m:acc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𝒕</m:t>
                    </m:r>
                  </m:oMath>
                </a14:m>
                <a:endParaRPr lang="en-US" sz="1600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600" b="1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𝑳</m:t>
                        </m:r>
                      </m:e>
                    </m:acc>
                    <m:r>
                      <a:rPr lang="en-US" sz="1600" b="1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600" i="1" smtClean="0"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f>
                      <m:fPr>
                        <m:ctrlP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𝑳𝒐𝒏𝒈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𝑺𝒐𝒖𝒏𝒅</m:t>
                            </m:r>
                          </m:sub>
                        </m:sSub>
                      </m:den>
                    </m:f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𝑺𝒉𝒐𝒓𝒕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6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𝑺𝒐𝒖𝒏𝒅</m:t>
                            </m:r>
                          </m:sub>
                        </m:sSub>
                      </m:den>
                    </m:f>
                    <m:r>
                      <a:rPr lang="en-US" sz="16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sz="1600" dirty="0"/>
              </a:p>
              <a:p>
                <a:pPr lvl="1"/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990CEF2-F1D7-45DE-B204-884DD4A0D2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352550"/>
                <a:ext cx="6324600" cy="3124200"/>
              </a:xfrm>
              <a:blipFill>
                <a:blip r:embed="rId2"/>
                <a:stretch>
                  <a:fillRect l="-386" t="-1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D7533E8-8573-81C6-0B0F-A615E19EC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175826"/>
            <a:ext cx="5257800" cy="16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4F40-5FFE-4DD4-90D6-5BA8504B7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Limitations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A1354-1B09-4BE1-8E7C-1E88FE7FF7E6}"/>
              </a:ext>
            </a:extLst>
          </p:cNvPr>
          <p:cNvSpPr>
            <a:spLocks noGrp="1"/>
          </p:cNvSpPr>
          <p:nvPr/>
        </p:nvSpPr>
        <p:spPr>
          <a:xfrm>
            <a:off x="1403527" y="1371600"/>
            <a:ext cx="2881126" cy="3402181"/>
          </a:xfrm>
        </p:spPr>
        <p:txBody>
          <a:bodyPr/>
          <a:lstStyle/>
          <a:p>
            <a:r>
              <a:rPr lang="en-US" sz="1400" dirty="0"/>
              <a:t>Max Distance: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Too Small of an object</a:t>
            </a:r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993C9-9ACB-4D48-AAD9-798E0DF8A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661" y="1769380"/>
            <a:ext cx="2390231" cy="1114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833EA-2751-4213-BBFB-EA675E495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757" y="1678102"/>
            <a:ext cx="3026715" cy="10267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DA65C7-A4B5-402B-9582-A8D777FEB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026" y="3511800"/>
            <a:ext cx="2549124" cy="625987"/>
          </a:xfrm>
          <a:prstGeom prst="rect">
            <a:avLst/>
          </a:prstGeom>
        </p:spPr>
      </p:pic>
      <p:pic>
        <p:nvPicPr>
          <p:cNvPr id="4098" name="Picture 2" descr="HC-SR04 Limitation - cannot detect soft irregular surface object">
            <a:extLst>
              <a:ext uri="{FF2B5EF4-FFF2-40B4-BE49-F238E27FC236}">
                <a16:creationId xmlns:a16="http://schemas.microsoft.com/office/drawing/2014/main" id="{970EF26F-EC93-457C-84FE-B4200E733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147" y="3381722"/>
            <a:ext cx="2929613" cy="70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3b">
            <a:extLst>
              <a:ext uri="{FF2B5EF4-FFF2-40B4-BE49-F238E27FC236}">
                <a16:creationId xmlns:a16="http://schemas.microsoft.com/office/drawing/2014/main" id="{A01786AF-BC2D-4E29-84A6-0E9365FA812D}"/>
              </a:ext>
            </a:extLst>
          </p:cNvPr>
          <p:cNvSpPr txBox="1">
            <a:spLocks/>
          </p:cNvSpPr>
          <p:nvPr/>
        </p:nvSpPr>
        <p:spPr>
          <a:xfrm>
            <a:off x="4626830" y="1398418"/>
            <a:ext cx="1732722" cy="3402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Shallow Angle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Soft Objects</a:t>
            </a:r>
          </a:p>
          <a:p>
            <a:endParaRPr lang="en-US" sz="1400" dirty="0"/>
          </a:p>
        </p:txBody>
      </p:sp>
      <p:sp>
        <p:nvSpPr>
          <p:cNvPr id="900" name="Citation"/>
          <p:cNvSpPr txBox="1"/>
          <p:nvPr/>
        </p:nvSpPr>
        <p:spPr>
          <a:xfrm>
            <a:off x="457200" y="4846320"/>
            <a:ext cx="8229600" cy="2743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1100" i="1" dirty="0">
                <a:hlinkClick r:id="rId6"/>
              </a:rPr>
              <a:t>https://lastminuteengineers.com/arduino-sr04-ultrasonic-sensor-tutorial/</a:t>
            </a:r>
          </a:p>
        </p:txBody>
      </p:sp>
    </p:spTree>
    <p:extLst>
      <p:ext uri="{BB962C8B-B14F-4D97-AF65-F5344CB8AC3E}">
        <p14:creationId xmlns:p14="http://schemas.microsoft.com/office/powerpoint/2010/main" val="19822769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096E0-57E4-4A2C-AC84-119DD52FB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Issues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BE2E0-8C9C-45AA-B6F1-576E16DFC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Humidity</a:t>
            </a:r>
          </a:p>
          <a:p>
            <a:pPr lvl="1"/>
            <a:r>
              <a:rPr lang="en-US" dirty="0"/>
              <a:t>If temperature and humidity are known, adjust the speed calculation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Speed of sound m/s = 331.4 + (0.606 * Temp) + (0.0124 * Humidity)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936BD2-F2A6-4307-9B28-D21F0B000E19}"/>
              </a:ext>
            </a:extLst>
          </p:cNvPr>
          <p:cNvSpPr txBox="1"/>
          <p:nvPr/>
        </p:nvSpPr>
        <p:spPr>
          <a:xfrm>
            <a:off x="457200" y="480060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*https://www.circuitbasics.com/how-to-set-up-an-ultrasonic-range-finder-on-an-arduino/</a:t>
            </a:r>
          </a:p>
        </p:txBody>
      </p:sp>
    </p:spTree>
    <p:extLst>
      <p:ext uri="{BB962C8B-B14F-4D97-AF65-F5344CB8AC3E}">
        <p14:creationId xmlns:p14="http://schemas.microsoft.com/office/powerpoint/2010/main" val="1427627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B9701-5FAE-1EBE-30F4-B96E2200F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and Humidity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CEFB17-A6E6-C093-930C-DACF105E6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970" y="1371600"/>
            <a:ext cx="6508058" cy="36484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8E67EF-DD04-B439-5121-C521810AE245}"/>
              </a:ext>
            </a:extLst>
          </p:cNvPr>
          <p:cNvSpPr txBox="1"/>
          <p:nvPr/>
        </p:nvSpPr>
        <p:spPr>
          <a:xfrm>
            <a:off x="2057400" y="2033141"/>
            <a:ext cx="1721069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Note: humidity has small impact, temperature has large impact</a:t>
            </a:r>
          </a:p>
        </p:txBody>
      </p:sp>
    </p:spTree>
    <p:extLst>
      <p:ext uri="{BB962C8B-B14F-4D97-AF65-F5344CB8AC3E}">
        <p14:creationId xmlns:p14="http://schemas.microsoft.com/office/powerpoint/2010/main" val="317554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913E3-EABA-EED9-4FCF-624196447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A7BE6-1CBA-135F-7053-4385C0884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Line following: IR sensor</a:t>
                </a:r>
              </a:p>
              <a:p>
                <a:pPr lvl="1"/>
                <a:r>
                  <a:rPr lang="en-US" dirty="0"/>
                  <a:t>Designed for black/white designation</a:t>
                </a:r>
              </a:p>
              <a:p>
                <a:pPr lvl="1"/>
                <a:r>
                  <a:rPr lang="en-US" dirty="0"/>
                  <a:t>4 sensors, adjust until two center sensors read black, outer read white</a:t>
                </a:r>
              </a:p>
              <a:p>
                <a:pPr lvl="1"/>
                <a:r>
                  <a:rPr lang="en-US" dirty="0"/>
                  <a:t>Design to stop if all four sensors read black</a:t>
                </a:r>
              </a:p>
              <a:p>
                <a:r>
                  <a:rPr lang="en-US" dirty="0"/>
                  <a:t>Stroboscopic effect: caused by </a:t>
                </a:r>
                <a:r>
                  <a:rPr lang="en-US" i="1" dirty="0" err="1"/>
                  <a:t>undersampling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Nyquist-Shannon Sampling Theorem: to detect a signal at </a:t>
                </a:r>
                <a:r>
                  <a:rPr lang="en-US" dirty="0">
                    <a:solidFill>
                      <a:schemeClr val="accent3"/>
                    </a:solidFill>
                  </a:rPr>
                  <a:t>K Hz</a:t>
                </a:r>
                <a:r>
                  <a:rPr lang="en-US" dirty="0"/>
                  <a:t>, must sample at </a:t>
                </a:r>
                <a:r>
                  <a:rPr lang="en-US" dirty="0">
                    <a:solidFill>
                      <a:schemeClr val="accent3"/>
                    </a:solidFill>
                  </a:rPr>
                  <a:t>2K Hz</a:t>
                </a:r>
                <a:r>
                  <a:rPr lang="en-US" dirty="0"/>
                  <a:t> at a minimum</a:t>
                </a:r>
              </a:p>
              <a:p>
                <a:r>
                  <a:rPr lang="en-US" dirty="0"/>
                  <a:t>Ultrasonic sensor: measuring distance</a:t>
                </a:r>
              </a:p>
              <a:p>
                <a:pPr lvl="1"/>
                <a:r>
                  <a:rPr lang="en-US" dirty="0"/>
                  <a:t>Measure time from when sensor output falls to zero until receiver falls to zero</a:t>
                </a:r>
              </a:p>
              <a:p>
                <a:pPr lvl="1"/>
                <a:r>
                  <a:rPr lang="en-US" dirty="0"/>
                  <a:t>Distance (for us, close to sea level):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344 </m:t>
                    </m:r>
                    <m:r>
                      <a:rPr lang="en-US" b="0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i="1" dirty="0"/>
                  <a:t> / 2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A7BE6-1CBA-135F-7053-4385C0884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 t="-2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1014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5312B-56E5-4D15-BC2F-405B53075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816AE-6A17-09B1-7B92-80F051EB6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8.5 by 11 sheet of paper – </a:t>
            </a:r>
            <a:r>
              <a:rPr lang="en-US" i="1" dirty="0"/>
              <a:t>single page!</a:t>
            </a:r>
          </a:p>
          <a:p>
            <a:r>
              <a:rPr lang="en-US" dirty="0"/>
              <a:t>I will make the calculator available in the Lockdown Browser</a:t>
            </a:r>
          </a:p>
          <a:p>
            <a:r>
              <a:rPr lang="en-US" dirty="0"/>
              <a:t>You must be in the classroom or at </a:t>
            </a:r>
            <a:r>
              <a:rPr lang="en-US"/>
              <a:t>the testing center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88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0D96389-1E30-47C2-A1C1-78EED761CA6F}" vid="{BAB59A6D-27CF-4CDB-88C6-7B89CEA51A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classroom-presentation</Template>
  <TotalTime>3825</TotalTime>
  <Words>2388</Words>
  <Application>Microsoft Macintosh PowerPoint</Application>
  <PresentationFormat>On-screen Show (16:9)</PresentationFormat>
  <Paragraphs>481</Paragraphs>
  <Slides>43</Slides>
  <Notes>14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Cambria Math</vt:lpstr>
      <vt:lpstr>Corbel</vt:lpstr>
      <vt:lpstr>Depth</vt:lpstr>
      <vt:lpstr>Sensors</vt:lpstr>
      <vt:lpstr>Outcomes</vt:lpstr>
      <vt:lpstr>Midterm</vt:lpstr>
      <vt:lpstr>Black vs. White</vt:lpstr>
      <vt:lpstr>Optical Sensor</vt:lpstr>
      <vt:lpstr>IR sensors on the robots – 4 pairs</vt:lpstr>
      <vt:lpstr>Following a Line</vt:lpstr>
      <vt:lpstr>Following a Line</vt:lpstr>
      <vt:lpstr>The stroboscopic effect</vt:lpstr>
      <vt:lpstr>Nyquist-Shannon Sampling Theorem</vt:lpstr>
      <vt:lpstr>Nyquist-Shannon Sampling Theorem</vt:lpstr>
      <vt:lpstr>Nyquist-Shannon Sampling Theorem</vt:lpstr>
      <vt:lpstr>Sampling Theorem</vt:lpstr>
      <vt:lpstr>Problem</vt:lpstr>
      <vt:lpstr>Sensing Lines</vt:lpstr>
      <vt:lpstr>Sensing Lines</vt:lpstr>
      <vt:lpstr>Application</vt:lpstr>
      <vt:lpstr>Basics of embedded system</vt:lpstr>
      <vt:lpstr>Sensor types</vt:lpstr>
      <vt:lpstr>Basic structure of an embedded system</vt:lpstr>
      <vt:lpstr>Problem</vt:lpstr>
      <vt:lpstr>Inspiration</vt:lpstr>
      <vt:lpstr>PowerPoint Presentation</vt:lpstr>
      <vt:lpstr>Empire state building and a soccer ball</vt:lpstr>
      <vt:lpstr>PowerPoint Presentation</vt:lpstr>
      <vt:lpstr>Maybe we shouldn’t try this…</vt:lpstr>
      <vt:lpstr>How would I measure how far I am standing from the wall?</vt:lpstr>
      <vt:lpstr>Racquetball</vt:lpstr>
      <vt:lpstr>Racquetball</vt:lpstr>
      <vt:lpstr>Issues in distance measurements</vt:lpstr>
      <vt:lpstr>Measuring Distance</vt:lpstr>
      <vt:lpstr>Sample Kit</vt:lpstr>
      <vt:lpstr>Ultrasonic</vt:lpstr>
      <vt:lpstr>Device Pin Usage</vt:lpstr>
      <vt:lpstr>Software Control Algorithm</vt:lpstr>
      <vt:lpstr>Calculations…</vt:lpstr>
      <vt:lpstr>Problem: Latency</vt:lpstr>
      <vt:lpstr>Problem: Latency</vt:lpstr>
      <vt:lpstr>Sensor Limitations</vt:lpstr>
      <vt:lpstr>Other Issues</vt:lpstr>
      <vt:lpstr>Temperature and Humidity</vt:lpstr>
      <vt:lpstr>Review</vt:lpstr>
      <vt:lpstr>Exam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wws</dc:creator>
  <cp:lastModifiedBy>Rob Hasker</cp:lastModifiedBy>
  <cp:revision>138</cp:revision>
  <dcterms:created xsi:type="dcterms:W3CDTF">2006-08-16T00:00:00Z</dcterms:created>
  <dcterms:modified xsi:type="dcterms:W3CDTF">2026-10-16T02:11:06Z</dcterms:modified>
</cp:coreProperties>
</file>