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4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33"/>
  </p:notesMasterIdLst>
  <p:sldIdLst>
    <p:sldId id="258" r:id="rId2"/>
    <p:sldId id="344" r:id="rId3"/>
    <p:sldId id="312" r:id="rId4"/>
    <p:sldId id="314" r:id="rId5"/>
    <p:sldId id="343" r:id="rId6"/>
    <p:sldId id="315" r:id="rId7"/>
    <p:sldId id="290" r:id="rId8"/>
    <p:sldId id="303" r:id="rId9"/>
    <p:sldId id="302" r:id="rId10"/>
    <p:sldId id="309" r:id="rId11"/>
    <p:sldId id="316" r:id="rId12"/>
    <p:sldId id="277" r:id="rId13"/>
    <p:sldId id="292" r:id="rId14"/>
    <p:sldId id="294" r:id="rId15"/>
    <p:sldId id="280" r:id="rId16"/>
    <p:sldId id="299" r:id="rId17"/>
    <p:sldId id="348" r:id="rId18"/>
    <p:sldId id="345" r:id="rId19"/>
    <p:sldId id="349" r:id="rId20"/>
    <p:sldId id="281" r:id="rId21"/>
    <p:sldId id="283" r:id="rId22"/>
    <p:sldId id="284" r:id="rId23"/>
    <p:sldId id="285" r:id="rId24"/>
    <p:sldId id="288" r:id="rId25"/>
    <p:sldId id="289" r:id="rId26"/>
    <p:sldId id="286" r:id="rId27"/>
    <p:sldId id="287" r:id="rId28"/>
    <p:sldId id="340" r:id="rId29"/>
    <p:sldId id="298" r:id="rId30"/>
    <p:sldId id="350" r:id="rId31"/>
    <p:sldId id="342" r:id="rId32"/>
  </p:sldIdLst>
  <p:sldSz cx="9144000" cy="5143500" type="screen16x9"/>
  <p:notesSz cx="6858000" cy="9144000"/>
  <p:custDataLst>
    <p:tags r:id="rId3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32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33" autoAdjust="0"/>
    <p:restoredTop sz="89496" autoAdjust="0"/>
  </p:normalViewPr>
  <p:slideViewPr>
    <p:cSldViewPr>
      <p:cViewPr varScale="1">
        <p:scale>
          <a:sx n="161" d="100"/>
          <a:sy n="161" d="100"/>
        </p:scale>
        <p:origin x="200" y="32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82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D5FB6D-2FA2-46CA-9E8A-855843ED41DE}" type="datetimeFigureOut">
              <a:rPr lang="en-US" smtClean="0"/>
              <a:t>11/5/26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28ACA6-37D2-4450-9E31-1ADD6AB7FE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765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Typically, if practiced: about 12 minutes</a:t>
            </a:r>
          </a:p>
          <a:p>
            <a:r>
              <a:rPr lang="en-US" dirty="0"/>
              <a:t>Total time: find ingredients + prep (with mix) + cleanup + cooling time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28ACA6-37D2-4450-9E31-1ADD6AB7FEE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1318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“more analysis needed” meaning we may hit deadlines or not, and we can’t just depend on the previously computed result to tell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28ACA6-37D2-4450-9E31-1ADD6AB7FEE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0351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YODER:</a:t>
            </a:r>
            <a:r>
              <a:rPr lang="en-US" baseline="0" dirty="0"/>
              <a:t> Corrected “</a:t>
            </a:r>
            <a:r>
              <a:rPr lang="en-US" baseline="0" dirty="0" err="1"/>
              <a:t>aperiodically</a:t>
            </a:r>
            <a:r>
              <a:rPr lang="en-US" baseline="0" dirty="0"/>
              <a:t>” </a:t>
            </a:r>
            <a:r>
              <a:rPr lang="en-US" baseline="0"/>
              <a:t>now misspelled.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8ACA6-37D2-4450-9E31-1ADD6AB7FEE1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4495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</a:t>
            </a:r>
            <a:r>
              <a:rPr lang="en-US" dirty="0" err="1"/>
              <a:t>en.wikipedia.org</a:t>
            </a:r>
            <a:r>
              <a:rPr lang="en-US" dirty="0"/>
              <a:t>/wiki/Rate-</a:t>
            </a:r>
            <a:r>
              <a:rPr lang="en-US" dirty="0" err="1"/>
              <a:t>monotonic_scheduling</a:t>
            </a:r>
            <a:endParaRPr lang="en-US" dirty="0"/>
          </a:p>
          <a:p>
            <a:r>
              <a:rPr lang="en-US" dirty="0"/>
              <a:t>ln 2: natural log of 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28ACA6-37D2-4450-9E31-1ADD6AB7FEE1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0751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rgbClr val="0805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57350" y="3348021"/>
            <a:ext cx="6858000" cy="1231118"/>
          </a:xfrm>
        </p:spPr>
        <p:txBody>
          <a:bodyPr wrap="none" anchor="t">
            <a:normAutofit/>
          </a:bodyPr>
          <a:lstStyle>
            <a:lvl1pPr algn="r">
              <a:defRPr sz="4950" b="0" spc="-225">
                <a:solidFill>
                  <a:schemeClr val="tx1"/>
                </a:soli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57349" y="2770782"/>
            <a:ext cx="6858000" cy="565519"/>
          </a:xfrm>
        </p:spPr>
        <p:txBody>
          <a:bodyPr anchor="b">
            <a:normAutofit/>
          </a:bodyPr>
          <a:lstStyle>
            <a:lvl1pPr marL="0" indent="0" algn="r">
              <a:buNone/>
              <a:defRPr sz="24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7D49EFD-235C-C939-E996-5F42BD99AEDA}"/>
              </a:ext>
            </a:extLst>
          </p:cNvPr>
          <p:cNvCxnSpPr/>
          <p:nvPr/>
        </p:nvCxnSpPr>
        <p:spPr>
          <a:xfrm>
            <a:off x="1657349" y="3336300"/>
            <a:ext cx="6858000" cy="0"/>
          </a:xfrm>
          <a:prstGeom prst="line">
            <a:avLst/>
          </a:prstGeom>
          <a:ln>
            <a:solidFill>
              <a:srgbClr val="A2CF49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0448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rgbClr val="0805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0000" y="1369219"/>
            <a:ext cx="7675350" cy="35004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6065570"/>
      </p:ext>
    </p:extLst>
  </p:cSld>
  <p:clrMapOvr>
    <a:masterClrMapping/>
  </p:clrMapOvr>
  <p:hf sldNum="0"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rgbClr val="0805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640899" y="3348021"/>
            <a:ext cx="6858000" cy="1231118"/>
          </a:xfrm>
        </p:spPr>
        <p:txBody>
          <a:bodyPr wrap="none" anchor="t">
            <a:normAutofit/>
          </a:bodyPr>
          <a:lstStyle>
            <a:lvl1pPr algn="l">
              <a:defRPr sz="4950" b="0" spc="-225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640899" y="2770256"/>
            <a:ext cx="6858000" cy="565519"/>
          </a:xfrm>
        </p:spPr>
        <p:txBody>
          <a:bodyPr anchor="b">
            <a:normAutofit/>
          </a:bodyPr>
          <a:lstStyle>
            <a:lvl1pPr marL="0" indent="0" algn="l">
              <a:buNone/>
              <a:defRPr sz="24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886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solidFill>
          <a:srgbClr val="0805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0000" y="1369219"/>
            <a:ext cx="3768912" cy="35004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9880" y="1369219"/>
            <a:ext cx="3775470" cy="35004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0565861"/>
      </p:ext>
    </p:extLst>
  </p:cSld>
  <p:clrMapOvr>
    <a:masterClrMapping/>
  </p:clrMapOvr>
  <p:hf sldNum="0" hdr="0" dt="0"/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solidFill>
          <a:srgbClr val="0805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260872"/>
            <a:ext cx="3768912" cy="617934"/>
          </a:xfrm>
        </p:spPr>
        <p:txBody>
          <a:bodyPr anchor="b"/>
          <a:lstStyle>
            <a:lvl1pPr marL="0" indent="0">
              <a:buNone/>
              <a:defRPr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000" y="1878806"/>
            <a:ext cx="3768912" cy="299085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39880" y="1260872"/>
            <a:ext cx="3776661" cy="61793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39880" y="1878806"/>
            <a:ext cx="3776661" cy="299085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6314818"/>
      </p:ext>
    </p:extLst>
  </p:cSld>
  <p:clrMapOvr>
    <a:masterClrMapping/>
  </p:clrMapOvr>
  <p:hf sldNum="0" hdr="0" dt="0"/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rgbClr val="0805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4506416"/>
      </p:ext>
    </p:extLst>
  </p:cSld>
  <p:clrMapOvr>
    <a:masterClrMapping/>
  </p:clrMapOvr>
  <p:hf sldNum="0"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rgbClr val="0805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7510658"/>
      </p:ext>
    </p:extLst>
  </p:cSld>
  <p:clrMapOvr>
    <a:masterClrMapping/>
  </p:clrMapOvr>
  <p:hf sldNum="0"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solidFill>
          <a:srgbClr val="0805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09857" y="810090"/>
            <a:ext cx="4629150" cy="399299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1543050"/>
            <a:ext cx="2739019" cy="3257551"/>
          </a:xfrm>
        </p:spPr>
        <p:txBody>
          <a:bodyPr/>
          <a:lstStyle>
            <a:lvl1pPr marL="0" indent="0">
              <a:buNone/>
              <a:defRPr sz="12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84114560"/>
      </p:ext>
    </p:extLst>
  </p:cSld>
  <p:clrMapOvr>
    <a:masterClrMapping/>
  </p:clrMapOvr>
  <p:hf sldNum="0" hdr="0" dt="0"/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rgbClr val="0805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3887391" y="740569"/>
            <a:ext cx="4629150" cy="4104055"/>
          </a:xfrm>
        </p:spPr>
        <p:txBody>
          <a:bodyPr anchor="t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1543050"/>
            <a:ext cx="2739019" cy="3321671"/>
          </a:xfrm>
        </p:spPr>
        <p:txBody>
          <a:bodyPr/>
          <a:lstStyle>
            <a:lvl1pPr marL="0" indent="0">
              <a:buNone/>
              <a:defRPr sz="12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65814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bg>
      <p:bgPr>
        <a:solidFill>
          <a:srgbClr val="0805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275370"/>
            <a:ext cx="7886700" cy="614516"/>
          </a:xfrm>
        </p:spPr>
        <p:txBody>
          <a:bodyPr anchor="b"/>
          <a:lstStyle>
            <a:lvl1pPr>
              <a:defRPr sz="2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629841" y="740569"/>
            <a:ext cx="7886700" cy="2534801"/>
          </a:xfrm>
        </p:spPr>
        <p:txBody>
          <a:bodyPr anchor="t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3889887"/>
            <a:ext cx="7885509" cy="511854"/>
          </a:xfrm>
        </p:spPr>
        <p:txBody>
          <a:bodyPr/>
          <a:lstStyle>
            <a:lvl1pPr marL="0" indent="0">
              <a:buNone/>
              <a:defRPr sz="12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06242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bg>
      <p:bgPr>
        <a:solidFill>
          <a:srgbClr val="0805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2650758"/>
          </a:xfrm>
        </p:spPr>
        <p:txBody>
          <a:bodyPr anchor="ctr"/>
          <a:lstStyle>
            <a:lvl1pPr>
              <a:defRPr sz="2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3367049"/>
            <a:ext cx="7885509" cy="1126370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49223746"/>
      </p:ext>
    </p:extLst>
  </p:cSld>
  <p:clrMapOvr>
    <a:masterClrMapping/>
  </p:clrMapOvr>
  <p:hf sldNum="0"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bg>
      <p:bgPr>
        <a:solidFill>
          <a:srgbClr val="0805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273844"/>
            <a:ext cx="6977064" cy="2244678"/>
          </a:xfrm>
        </p:spPr>
        <p:txBody>
          <a:bodyPr anchor="ctr"/>
          <a:lstStyle>
            <a:lvl1pPr>
              <a:defRPr sz="33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2524168"/>
            <a:ext cx="6564224" cy="411726"/>
          </a:xfrm>
        </p:spPr>
        <p:txBody>
          <a:bodyPr anchor="t">
            <a:normAutofit/>
          </a:bodyPr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8650" y="3376297"/>
            <a:ext cx="7884318" cy="1117122"/>
          </a:xfrm>
        </p:spPr>
        <p:txBody>
          <a:bodyPr anchor="ctr">
            <a:normAutofit/>
          </a:bodyPr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33283" y="59011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828359" y="2057400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36418325"/>
      </p:ext>
    </p:extLst>
  </p:cSld>
  <p:clrMapOvr>
    <a:masterClrMapping/>
  </p:clrMapOvr>
  <p:hf sldNum="0"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bg>
      <p:bgPr>
        <a:solidFill>
          <a:srgbClr val="0805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1745226"/>
            <a:ext cx="7886700" cy="1883876"/>
          </a:xfrm>
        </p:spPr>
        <p:txBody>
          <a:bodyPr anchor="b">
            <a:normAutofit/>
          </a:bodyPr>
          <a:lstStyle>
            <a:lvl1pPr>
              <a:defRPr sz="405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3637936"/>
            <a:ext cx="7885509" cy="855483"/>
          </a:xfrm>
        </p:spPr>
        <p:txBody>
          <a:bodyPr anchor="t"/>
          <a:lstStyle>
            <a:lvl1pPr marL="0" indent="0">
              <a:buNone/>
              <a:defRPr sz="1200">
                <a:solidFill>
                  <a:schemeClr val="tx1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97380954"/>
      </p:ext>
    </p:extLst>
  </p:cSld>
  <p:clrMapOvr>
    <a:masterClrMapping/>
  </p:clrMapOvr>
  <p:hf sldNum="0"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bg>
      <p:bgPr>
        <a:solidFill>
          <a:srgbClr val="0805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002961" y="1414462"/>
            <a:ext cx="2210150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017598" y="1928812"/>
            <a:ext cx="2195513" cy="2940844"/>
          </a:xfrm>
        </p:spPr>
        <p:txBody>
          <a:bodyPr anchor="t">
            <a:normAutofit/>
          </a:bodyPr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40996" y="1414462"/>
            <a:ext cx="2202181" cy="432197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33081" y="1928813"/>
            <a:ext cx="2210096" cy="2940843"/>
          </a:xfrm>
        </p:spPr>
        <p:txBody>
          <a:bodyPr anchor="t">
            <a:normAutofit/>
          </a:bodyPr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71777" y="1414462"/>
            <a:ext cx="2199085" cy="432197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8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71777" y="1928812"/>
            <a:ext cx="2199085" cy="2940842"/>
          </a:xfrm>
        </p:spPr>
        <p:txBody>
          <a:bodyPr anchor="t">
            <a:normAutofit/>
          </a:bodyPr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34842698"/>
      </p:ext>
    </p:extLst>
  </p:cSld>
  <p:clrMapOvr>
    <a:masterClrMapping/>
  </p:clrMapOvr>
  <p:hf sldNum="0"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bg>
      <p:bgPr>
        <a:solidFill>
          <a:srgbClr val="0805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99064" y="3223127"/>
            <a:ext cx="2205038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 hasCustomPrompt="1"/>
          </p:nvPr>
        </p:nvSpPr>
        <p:spPr>
          <a:xfrm>
            <a:off x="999064" y="1692266"/>
            <a:ext cx="2205038" cy="1143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99064" y="3655324"/>
            <a:ext cx="2205038" cy="494392"/>
          </a:xfrm>
        </p:spPr>
        <p:txBody>
          <a:bodyPr anchor="t">
            <a:normAutofit/>
          </a:bodyPr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26748" y="3223127"/>
            <a:ext cx="219789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 hasCustomPrompt="1"/>
          </p:nvPr>
        </p:nvSpPr>
        <p:spPr>
          <a:xfrm>
            <a:off x="3426747" y="1692266"/>
            <a:ext cx="2197894" cy="1143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25733" y="3655323"/>
            <a:ext cx="2200805" cy="494392"/>
          </a:xfrm>
        </p:spPr>
        <p:txBody>
          <a:bodyPr anchor="t">
            <a:normAutofit/>
          </a:bodyPr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53242" y="3223127"/>
            <a:ext cx="2199085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 hasCustomPrompt="1"/>
          </p:nvPr>
        </p:nvSpPr>
        <p:spPr>
          <a:xfrm>
            <a:off x="5853241" y="1692266"/>
            <a:ext cx="2199085" cy="1143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53148" y="3655322"/>
            <a:ext cx="2201998" cy="494392"/>
          </a:xfrm>
        </p:spPr>
        <p:txBody>
          <a:bodyPr anchor="t">
            <a:normAutofit/>
          </a:bodyPr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38035168"/>
      </p:ext>
    </p:extLst>
  </p:cSld>
  <p:clrMapOvr>
    <a:masterClrMapping/>
  </p:clrMapOvr>
  <p:hf sldNum="0"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Pr>
        <a:solidFill>
          <a:srgbClr val="0805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5167558"/>
      </p:ext>
    </p:extLst>
  </p:cSld>
  <p:clrMapOvr>
    <a:masterClrMapping/>
  </p:clrMapOvr>
  <p:hf sldNum="0"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solidFill>
          <a:srgbClr val="0805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924115"/>
      </p:ext>
    </p:extLst>
  </p:cSld>
  <p:clrMapOvr>
    <a:masterClrMapping/>
  </p:clrMapOvr>
  <p:hf sldNum="0"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514351" y="1547547"/>
            <a:ext cx="7796030" cy="248339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473562" y="4318000"/>
            <a:ext cx="2838450" cy="373853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SWE4211 Real Time Systems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770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05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369219"/>
            <a:ext cx="7675350" cy="35004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26078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  <p:sldLayoutId id="2147483738" r:id="rId18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050" b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5" Type="http://schemas.openxmlformats.org/officeDocument/2006/relationships/image" Target="../media/image5.png"/><Relationship Id="rId4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4" Type="http://schemas.openxmlformats.org/officeDocument/2006/relationships/notesSlide" Target="../notesSlides/notesSlide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.xml"/><Relationship Id="rId1" Type="http://schemas.openxmlformats.org/officeDocument/2006/relationships/tags" Target="../tags/tag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tags" Target="../tags/tag20.xml"/><Relationship Id="rId7" Type="http://schemas.openxmlformats.org/officeDocument/2006/relationships/image" Target="../media/image15.png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image" Target="../media/image14.emf"/><Relationship Id="rId5" Type="http://schemas.openxmlformats.org/officeDocument/2006/relationships/slideLayout" Target="../slideLayouts/slideLayout6.xml"/><Relationship Id="rId4" Type="http://schemas.openxmlformats.org/officeDocument/2006/relationships/tags" Target="../tags/tag2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3.xml"/><Relationship Id="rId1" Type="http://schemas.openxmlformats.org/officeDocument/2006/relationships/tags" Target="../tags/tag2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tags" Target="../tags/tag26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5" Type="http://schemas.openxmlformats.org/officeDocument/2006/relationships/image" Target="../media/image17.png"/><Relationship Id="rId4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4" Type="http://schemas.openxmlformats.org/officeDocument/2006/relationships/image" Target="../media/image2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285749" y="3521826"/>
            <a:ext cx="8229600" cy="876992"/>
          </a:xfrm>
        </p:spPr>
        <p:txBody>
          <a:bodyPr>
            <a:normAutofit/>
          </a:bodyPr>
          <a:lstStyle/>
          <a:p>
            <a:r>
              <a:rPr lang="en-US" sz="3200" dirty="0"/>
              <a:t>CPU Utilization and RMA</a:t>
            </a: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dirty="0"/>
              <a:t>SWE 4211</a:t>
            </a:r>
          </a:p>
        </p:txBody>
      </p:sp>
    </p:spTree>
    <p:extLst>
      <p:ext uri="{BB962C8B-B14F-4D97-AF65-F5344CB8AC3E}">
        <p14:creationId xmlns:p14="http://schemas.microsoft.com/office/powerpoint/2010/main" val="23461792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Outcomes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en-US" sz="1600" dirty="0"/>
              <a:t>Explain the difference between CPU time and wall time, </a:t>
            </a:r>
            <a:r>
              <a:rPr lang="en-US" sz="1600" dirty="0" err="1"/>
              <a:t>systime</a:t>
            </a:r>
            <a:r>
              <a:rPr lang="en-US" sz="1600" dirty="0"/>
              <a:t> and user time</a:t>
            </a:r>
          </a:p>
          <a:p>
            <a:pPr marL="457200" indent="-457200">
              <a:buFont typeface="+mj-lt"/>
              <a:buAutoNum type="arabicParenR"/>
            </a:pPr>
            <a:r>
              <a:rPr lang="en-US" sz="1600" dirty="0"/>
              <a:t>Define jiffy </a:t>
            </a:r>
            <a:r>
              <a:rPr lang="en-US" sz="1600" dirty="0">
                <a:solidFill>
                  <a:schemeClr val="tx2"/>
                </a:solidFill>
              </a:rPr>
              <a:t>← Some write this as “</a:t>
            </a:r>
            <a:r>
              <a:rPr lang="en-US" sz="1600" dirty="0" err="1">
                <a:solidFill>
                  <a:schemeClr val="tx2"/>
                </a:solidFill>
              </a:rPr>
              <a:t>jiffie</a:t>
            </a:r>
            <a:r>
              <a:rPr lang="en-US" sz="1600" dirty="0">
                <a:solidFill>
                  <a:schemeClr val="tx2"/>
                </a:solidFill>
              </a:rPr>
              <a:t>”</a:t>
            </a:r>
          </a:p>
          <a:p>
            <a:pPr marL="457200" indent="-457200">
              <a:buFont typeface="+mj-lt"/>
              <a:buAutoNum type="arabicParenR"/>
            </a:pPr>
            <a:r>
              <a:rPr lang="en-US" sz="1600" dirty="0"/>
              <a:t>Given a set of processes, calculate net CPU utilization.</a:t>
            </a:r>
          </a:p>
          <a:p>
            <a:pPr marL="457200" indent="-457200">
              <a:buFont typeface="+mj-lt"/>
              <a:buAutoNum type="arabicParenR"/>
            </a:pPr>
            <a:r>
              <a:rPr lang="en-US" sz="1600" dirty="0"/>
              <a:t>Draw the task state diagram</a:t>
            </a:r>
          </a:p>
          <a:p>
            <a:pPr marL="457200" indent="-457200">
              <a:buFont typeface="+mj-lt"/>
              <a:buAutoNum type="arabicParenR"/>
            </a:pPr>
            <a:r>
              <a:rPr lang="en-US" sz="1600" dirty="0"/>
              <a:t>Explain the difference between pre-runtime and runtime scheduling</a:t>
            </a:r>
          </a:p>
          <a:p>
            <a:pPr marL="457200" indent="-457200">
              <a:buFont typeface="+mj-lt"/>
              <a:buAutoNum type="arabicParenR"/>
            </a:pPr>
            <a:r>
              <a:rPr lang="en-US" sz="1600" dirty="0"/>
              <a:t>Explain how RMA determines priorities for tasks</a:t>
            </a:r>
          </a:p>
          <a:p>
            <a:pPr marL="457200" indent="-457200">
              <a:buFont typeface="+mj-lt"/>
              <a:buAutoNum type="arabicParenR"/>
            </a:pPr>
            <a:r>
              <a:rPr lang="en-US" sz="1600" dirty="0"/>
              <a:t>Explain how the scheduler operates with RMA based systems</a:t>
            </a:r>
          </a:p>
          <a:p>
            <a:pPr marL="457200" indent="-457200">
              <a:buFont typeface="+mj-lt"/>
              <a:buAutoNum type="arabicParenR"/>
            </a:pPr>
            <a:r>
              <a:rPr lang="en-US" sz="1600" dirty="0"/>
              <a:t>Calculate the ability to schedule RMA systems based on the number of tasks</a:t>
            </a:r>
          </a:p>
          <a:p>
            <a:pPr marL="457200" indent="-457200">
              <a:buFont typeface="+mj-lt"/>
              <a:buAutoNum type="arabicParenR"/>
            </a:pPr>
            <a:r>
              <a:rPr lang="en-US" sz="1600" dirty="0"/>
              <a:t>Define harmonic in terms of periods of processing</a:t>
            </a:r>
          </a:p>
          <a:p>
            <a:pPr marL="457200" indent="-457200">
              <a:buFont typeface="+mj-lt"/>
              <a:buAutoNum type="arabicParenR"/>
            </a:pPr>
            <a:r>
              <a:rPr lang="en-US" sz="1600" dirty="0"/>
              <a:t>Define jitter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176740-5443-4B41-BAE7-76BCC9D47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/>
              <a:t>Cookies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249FAC-6769-42AC-B2B7-CE0CD0D855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640" y="1463040"/>
            <a:ext cx="4389120" cy="2708910"/>
          </a:xfrm>
        </p:spPr>
        <p:txBody>
          <a:bodyPr>
            <a:normAutofit lnSpcReduction="10000"/>
          </a:bodyPr>
          <a:lstStyle/>
          <a:p>
            <a:r>
              <a:rPr lang="en-US" i="1" dirty="0"/>
              <a:t>How long does it take to bake cookies?</a:t>
            </a:r>
          </a:p>
          <a:p>
            <a:r>
              <a:rPr lang="en-US" i="1" dirty="0"/>
              <a:t>Are you working the whole time?</a:t>
            </a:r>
          </a:p>
          <a:p>
            <a:r>
              <a:rPr lang="en-US" i="1" dirty="0"/>
              <a:t>Which is more important, the total time for the process or the time you work?</a:t>
            </a:r>
          </a:p>
          <a:p>
            <a:pPr lvl="1"/>
            <a:r>
              <a:rPr lang="en-US" i="1" dirty="0"/>
              <a:t>Which is more important for the Cookie Monster?</a:t>
            </a:r>
          </a:p>
          <a:p>
            <a:r>
              <a:rPr lang="en-US" dirty="0"/>
              <a:t>How does this apply to computing?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851C467-188E-4611-85A1-D1A880BE8B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0" y="2038350"/>
            <a:ext cx="3566160" cy="2379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055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636FBC-8040-426B-8A2E-7DE2FEE31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Definitions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33AA47-468F-420F-8A2D-C8D6E359D0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71600"/>
            <a:ext cx="4754880" cy="3566160"/>
          </a:xfrm>
        </p:spPr>
        <p:txBody>
          <a:bodyPr>
            <a:normAutofit/>
          </a:bodyPr>
          <a:lstStyle/>
          <a:p>
            <a:r>
              <a:rPr lang="en-US" sz="1600" dirty="0"/>
              <a:t>CPU Time</a:t>
            </a:r>
          </a:p>
          <a:p>
            <a:pPr lvl="1"/>
            <a:r>
              <a:rPr lang="en-US" sz="1600" dirty="0"/>
              <a:t>The time a task executes on a CPU</a:t>
            </a:r>
          </a:p>
          <a:p>
            <a:pPr lvl="2"/>
            <a:r>
              <a:rPr lang="en-US" sz="1300" i="1" dirty="0">
                <a:solidFill>
                  <a:schemeClr val="accent6"/>
                </a:solidFill>
              </a:rPr>
              <a:t>running</a:t>
            </a:r>
            <a:r>
              <a:rPr lang="en-US" sz="1300" dirty="0"/>
              <a:t> on the chart</a:t>
            </a:r>
          </a:p>
          <a:p>
            <a:pPr lvl="1"/>
            <a:r>
              <a:rPr lang="en-US" sz="1600" dirty="0"/>
              <a:t>Measures work</a:t>
            </a:r>
          </a:p>
          <a:p>
            <a:r>
              <a:rPr lang="en-US" sz="1600" dirty="0"/>
              <a:t>Wall Clock Time</a:t>
            </a:r>
          </a:p>
          <a:p>
            <a:pPr lvl="1"/>
            <a:r>
              <a:rPr lang="en-US" sz="1600" dirty="0"/>
              <a:t>Start to finish time for a task</a:t>
            </a:r>
          </a:p>
          <a:p>
            <a:pPr lvl="1"/>
            <a:r>
              <a:rPr lang="en-US" sz="1600" dirty="0"/>
              <a:t>Includes both execution and wait times</a:t>
            </a:r>
          </a:p>
          <a:p>
            <a:pPr lvl="1"/>
            <a:r>
              <a:rPr lang="en-US" sz="1600" dirty="0"/>
              <a:t>Typically, how long the user waits</a:t>
            </a:r>
          </a:p>
          <a:p>
            <a:r>
              <a:rPr lang="en-US" sz="1600" dirty="0"/>
              <a:t>User Time</a:t>
            </a:r>
          </a:p>
          <a:p>
            <a:pPr lvl="1"/>
            <a:r>
              <a:rPr lang="en-US" sz="1600" dirty="0"/>
              <a:t>Running time (on CPU) while in user mode</a:t>
            </a:r>
          </a:p>
          <a:p>
            <a:r>
              <a:rPr lang="en-US" sz="1600" dirty="0"/>
              <a:t>system or sys Time</a:t>
            </a:r>
          </a:p>
          <a:p>
            <a:pPr lvl="1"/>
            <a:r>
              <a:rPr lang="en-US" sz="1600" dirty="0"/>
              <a:t>Running time (on CPU) while in kernel mode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9399FD3-B806-40E0-B496-DC2AC175E2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0" y="438150"/>
            <a:ext cx="3316224" cy="14630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5B9DCA-1F7A-46F2-9340-0FB5A10DAB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5673" y="2408251"/>
            <a:ext cx="3157678" cy="2518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5169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97458-4412-E585-24C1-367B26106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Any Ideas what this is?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4E3BD5-2D31-0A70-FD47-70C9513E5E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1123950"/>
            <a:ext cx="7709946" cy="3648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5596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F473C-4327-4518-9E24-0E2B8B4C0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Measured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279719-C61E-461F-A684-3C67CBE0F2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1371600"/>
            <a:ext cx="7680960" cy="310896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CPU time</a:t>
            </a:r>
          </a:p>
          <a:p>
            <a:pPr lvl="1"/>
            <a:r>
              <a:rPr lang="en-US" dirty="0"/>
              <a:t>Job scheduler measures start, stop times when job allocated CPU </a:t>
            </a:r>
          </a:p>
          <a:p>
            <a:r>
              <a:rPr lang="en-US" dirty="0"/>
              <a:t>Wall time</a:t>
            </a:r>
          </a:p>
          <a:p>
            <a:pPr lvl="1"/>
            <a:r>
              <a:rPr lang="en-US" dirty="0"/>
              <a:t>Capture clock at job start, job exit</a:t>
            </a:r>
          </a:p>
          <a:p>
            <a:pPr lvl="1"/>
            <a:r>
              <a:rPr lang="en-US" dirty="0"/>
              <a:t>Impacted by other running jobs</a:t>
            </a:r>
          </a:p>
          <a:p>
            <a:r>
              <a:rPr lang="en-US" dirty="0"/>
              <a:t>Jiffy</a:t>
            </a:r>
          </a:p>
          <a:p>
            <a:pPr lvl="1"/>
            <a:r>
              <a:rPr lang="en-US" dirty="0"/>
              <a:t>Typically, a single clock tick in a system</a:t>
            </a:r>
          </a:p>
          <a:p>
            <a:pPr lvl="1"/>
            <a:r>
              <a:rPr lang="en-US" dirty="0"/>
              <a:t>Some early Commodore computers: 1/60</a:t>
            </a:r>
            <a:r>
              <a:rPr lang="en-US" baseline="30000" dirty="0"/>
              <a:t>th</a:t>
            </a:r>
            <a:r>
              <a:rPr lang="en-US" dirty="0"/>
              <a:t> of  a second</a:t>
            </a:r>
          </a:p>
          <a:p>
            <a:pPr lvl="1"/>
            <a:r>
              <a:rPr lang="en-US" dirty="0"/>
              <a:t>Linux: 1 </a:t>
            </a:r>
            <a:r>
              <a:rPr lang="en-US" dirty="0" err="1"/>
              <a:t>ms</a:t>
            </a:r>
            <a:r>
              <a:rPr lang="en-US" dirty="0"/>
              <a:t> to 10 </a:t>
            </a:r>
            <a:r>
              <a:rPr lang="en-US" dirty="0" err="1"/>
              <a:t>ms</a:t>
            </a:r>
            <a:endParaRPr lang="en-US" dirty="0"/>
          </a:p>
          <a:p>
            <a:pPr lvl="1"/>
            <a:r>
              <a:rPr lang="en-US" dirty="0"/>
              <a:t>End result: a small unit of time based on processor speed</a:t>
            </a:r>
          </a:p>
          <a:p>
            <a:pPr lvl="1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24FC243-40EF-4E50-B828-502F8CBEA34F}"/>
              </a:ext>
            </a:extLst>
          </p:cNvPr>
          <p:cNvSpPr/>
          <p:nvPr/>
        </p:nvSpPr>
        <p:spPr>
          <a:xfrm>
            <a:off x="841248" y="4572000"/>
            <a:ext cx="320151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/>
              <a:t>* https://www.yourkit.com/docs/java/help/times.jsp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1E37585-B81A-C85D-1E18-D9DC12315909}"/>
              </a:ext>
            </a:extLst>
          </p:cNvPr>
          <p:cNvSpPr txBox="1"/>
          <p:nvPr/>
        </p:nvSpPr>
        <p:spPr>
          <a:xfrm>
            <a:off x="5410200" y="2114550"/>
            <a:ext cx="3316934" cy="92333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i="1" dirty="0"/>
              <a:t>Why is this useful?</a:t>
            </a:r>
          </a:p>
          <a:p>
            <a:r>
              <a:rPr lang="en-US" i="1" dirty="0"/>
              <a:t>Why the different measurements?</a:t>
            </a:r>
          </a:p>
          <a:p>
            <a:r>
              <a:rPr lang="en-US" i="1" dirty="0"/>
              <a:t>How do we improve these?</a:t>
            </a:r>
          </a:p>
        </p:txBody>
      </p:sp>
    </p:spTree>
    <p:extLst>
      <p:ext uri="{BB962C8B-B14F-4D97-AF65-F5344CB8AC3E}">
        <p14:creationId xmlns:p14="http://schemas.microsoft.com/office/powerpoint/2010/main" val="4106752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>
                <a:solidFill>
                  <a:schemeClr val="accent6"/>
                </a:solidFill>
              </a:rPr>
              <a:t>CPU Utilization </a:t>
            </a:r>
            <a:r>
              <a:rPr lang="en-US" dirty="0"/>
              <a:t>Definition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idx="1"/>
                <p:custDataLst>
                  <p:tags r:id="rId2"/>
                </p:custDataLst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r>
                  <a:rPr lang="en-US" sz="2400" dirty="0"/>
                  <a:t>Relative measure of non-idle processing on processor</a:t>
                </a:r>
              </a:p>
              <a:p>
                <a:pPr lvl="1"/>
                <a:r>
                  <a:rPr lang="en-US" sz="2100" dirty="0"/>
                  <a:t>Typically, </a:t>
                </a:r>
                <a:r>
                  <a:rPr lang="en-US" sz="2100" i="1" dirty="0">
                    <a:solidFill>
                      <a:schemeClr val="accent6"/>
                    </a:solidFill>
                  </a:rPr>
                  <a:t>U</a:t>
                </a:r>
              </a:p>
              <a:p>
                <a:pPr lvl="1"/>
                <a:r>
                  <a:rPr lang="en-US" sz="2100" dirty="0"/>
                  <a:t>Also known as </a:t>
                </a:r>
                <a:r>
                  <a:rPr lang="en-US" sz="2100" dirty="0">
                    <a:solidFill>
                      <a:schemeClr val="accent6"/>
                    </a:solidFill>
                  </a:rPr>
                  <a:t>time loading factor</a:t>
                </a:r>
              </a:p>
              <a:p>
                <a:pPr>
                  <a:spcAft>
                    <a:spcPts val="120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latin typeface="Cambria Math"/>
                      </a:rPr>
                      <m:t>𝑢</m:t>
                    </m:r>
                    <m:r>
                      <a:rPr lang="en-US" sz="2400" i="1" baseline="-25000">
                        <a:latin typeface="Cambria Math"/>
                      </a:rPr>
                      <m:t>𝑖</m:t>
                    </m:r>
                    <m:r>
                      <a:rPr lang="en-US" sz="2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𝑒</m:t>
                        </m:r>
                        <m:r>
                          <a:rPr lang="en-US" sz="2400" i="1" baseline="-25000">
                            <a:latin typeface="Cambria Math"/>
                          </a:rPr>
                          <m:t>𝑖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𝑝</m:t>
                        </m:r>
                        <m:r>
                          <a:rPr lang="en-US" sz="2400" i="1" baseline="-25000">
                            <a:latin typeface="Cambria Math"/>
                          </a:rPr>
                          <m:t>𝑖</m:t>
                        </m:r>
                      </m:den>
                    </m:f>
                  </m:oMath>
                </a14:m>
                <a:endParaRPr lang="en-US" sz="2400" dirty="0"/>
              </a:p>
              <a:p>
                <a:pPr lvl="1">
                  <a:spcBef>
                    <a:spcPts val="900"/>
                  </a:spcBef>
                </a:pPr>
                <a:r>
                  <a:rPr lang="en-US" sz="2400" dirty="0"/>
                  <a:t>P</a:t>
                </a:r>
                <a:r>
                  <a:rPr lang="en-US" sz="2400" baseline="-25000" dirty="0"/>
                  <a:t>i</a:t>
                </a:r>
                <a:r>
                  <a:rPr lang="en-US" sz="2400" dirty="0"/>
                  <a:t>: execution period – </a:t>
                </a:r>
                <a:r>
                  <a:rPr lang="en-US" sz="2400" i="1" dirty="0"/>
                  <a:t>how often run</a:t>
                </a:r>
              </a:p>
              <a:p>
                <a:pPr lvl="1">
                  <a:spcBef>
                    <a:spcPts val="900"/>
                  </a:spcBef>
                </a:pPr>
                <a:r>
                  <a:rPr lang="en-US" sz="2400" dirty="0"/>
                  <a:t>F</a:t>
                </a:r>
                <a:r>
                  <a:rPr lang="en-US" sz="2400" baseline="-25000" dirty="0"/>
                  <a:t>i</a:t>
                </a:r>
                <a:r>
                  <a:rPr lang="en-US" sz="2400" dirty="0"/>
                  <a:t>: execution frequency, (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/>
                      </a:rPr>
                      <m:t>𝑓</m:t>
                    </m:r>
                    <m:r>
                      <a:rPr lang="en-US" sz="2400" i="1" baseline="-25000">
                        <a:latin typeface="Cambria Math"/>
                      </a:rPr>
                      <m:t>𝑖</m:t>
                    </m:r>
                    <m:r>
                      <a:rPr lang="en-US" sz="2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𝑝</m:t>
                        </m:r>
                        <m:r>
                          <a:rPr lang="en-US" sz="2400" i="1" baseline="-25000">
                            <a:latin typeface="Cambria Math"/>
                          </a:rPr>
                          <m:t>𝑖</m:t>
                        </m:r>
                      </m:den>
                    </m:f>
                  </m:oMath>
                </a14:m>
                <a:r>
                  <a:rPr lang="en-US" sz="2400" dirty="0"/>
                  <a:t>)</a:t>
                </a:r>
              </a:p>
              <a:p>
                <a:pPr lvl="1">
                  <a:spcBef>
                    <a:spcPts val="900"/>
                  </a:spcBef>
                </a:pPr>
                <a:r>
                  <a:rPr lang="en-US" sz="2400" dirty="0"/>
                  <a:t>E</a:t>
                </a:r>
                <a:r>
                  <a:rPr lang="en-US" sz="2400" baseline="-25000" dirty="0"/>
                  <a:t>i</a:t>
                </a:r>
                <a:r>
                  <a:rPr lang="en-US" sz="2400" dirty="0"/>
                  <a:t>: worst case execution time</a:t>
                </a:r>
              </a:p>
              <a:p>
                <a:pPr lvl="1"/>
                <a:endParaRPr lang="en-US" sz="2400" dirty="0"/>
              </a:p>
              <a:p>
                <a:r>
                  <a:rPr lang="en-US" sz="2400" dirty="0"/>
                  <a:t>Overall system utilization: </a:t>
                </a:r>
                <a14:m>
                  <m:oMath xmlns:m="http://schemas.openxmlformats.org/officeDocument/2006/math">
                    <m:r>
                      <a:rPr lang="en-US" sz="2400" i="1" smtClean="0">
                        <a:latin typeface="Cambria Math"/>
                      </a:rPr>
                      <m:t>𝑈</m:t>
                    </m:r>
                    <m:r>
                      <a:rPr lang="en-US" sz="2400" i="1">
                        <a:latin typeface="Cambria Math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sz="2400" i="1">
                            <a:latin typeface="Cambria Math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400" i="1">
                            <a:latin typeface="Cambria Math"/>
                          </a:rPr>
                          <m:t>𝑖</m:t>
                        </m:r>
                        <m:r>
                          <a:rPr lang="en-US" sz="2400" i="1"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sz="2400" i="1">
                            <a:latin typeface="Cambria Math"/>
                          </a:rPr>
                          <m:t>𝑛</m:t>
                        </m:r>
                      </m:sup>
                      <m:e>
                        <m:r>
                          <a:rPr lang="en-US" sz="2400" i="1">
                            <a:latin typeface="Cambria Math"/>
                          </a:rPr>
                          <m:t>𝑢</m:t>
                        </m:r>
                        <m:r>
                          <a:rPr lang="en-US" sz="2400" i="1" baseline="-25000">
                            <a:latin typeface="Cambria Math"/>
                          </a:rPr>
                          <m:t>𝑖</m:t>
                        </m:r>
                      </m:e>
                    </m:nary>
                    <m:r>
                      <a:rPr lang="en-US" sz="2400" i="1">
                        <a:latin typeface="Cambria Math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sz="2400" i="1">
                            <a:latin typeface="Cambria Math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400" i="1">
                            <a:latin typeface="Cambria Math"/>
                          </a:rPr>
                          <m:t>𝑖</m:t>
                        </m:r>
                        <m:r>
                          <a:rPr lang="en-US" sz="2400" i="1"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sz="2400" i="1">
                            <a:latin typeface="Cambria Math"/>
                          </a:rPr>
                          <m:t>𝑛</m:t>
                        </m:r>
                      </m:sup>
                      <m:e>
                        <m:f>
                          <m:fPr>
                            <m:ctrlPr>
                              <a:rPr lang="en-US" sz="24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latin typeface="Cambria Math"/>
                              </a:rPr>
                              <m:t>𝑒</m:t>
                            </m:r>
                            <m:r>
                              <a:rPr lang="en-US" sz="2400" i="1" baseline="-25000">
                                <a:latin typeface="Cambria Math"/>
                              </a:rPr>
                              <m:t>𝑖</m:t>
                            </m:r>
                          </m:num>
                          <m:den>
                            <m:r>
                              <a:rPr lang="en-US" sz="2400" i="1">
                                <a:latin typeface="Cambria Math"/>
                              </a:rPr>
                              <m:t>𝑝</m:t>
                            </m:r>
                            <m:r>
                              <a:rPr lang="en-US" sz="2400" i="1" baseline="-25000">
                                <a:latin typeface="Cambria Math"/>
                              </a:rPr>
                              <m:t>𝑖</m:t>
                            </m:r>
                          </m:den>
                        </m:f>
                      </m:e>
                    </m:nary>
                  </m:oMath>
                </a14:m>
                <a:endParaRPr lang="en-US" sz="2400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  <p:custDataLst>
                  <p:tags r:id="rId4"/>
                </p:custDataLst>
              </p:nvPr>
            </p:nvSpPr>
            <p:spPr>
              <a:blipFill>
                <a:blip r:embed="rId5"/>
                <a:stretch>
                  <a:fillRect l="-992" t="-3986" b="-1920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704038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920A31-A937-4DBD-84A5-9E77DAF6B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176234-E361-4F53-B4BA-6FA89FB31B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700" dirty="0"/>
              <a:t>What is the overall utilization if a system has four processes:</a:t>
            </a:r>
          </a:p>
          <a:p>
            <a:pPr lvl="1"/>
            <a:r>
              <a:rPr lang="en-US" sz="1700" dirty="0"/>
              <a:t>Process 1: Measure wheel slip (p1=100ms, e1=12ms)</a:t>
            </a:r>
          </a:p>
          <a:p>
            <a:pPr lvl="1"/>
            <a:r>
              <a:rPr lang="en-US" sz="1700" dirty="0"/>
              <a:t>Process 2: Measure traction capabilities of wheel (p2=50ms, e2=5ms)</a:t>
            </a:r>
          </a:p>
          <a:p>
            <a:pPr lvl="1"/>
            <a:r>
              <a:rPr lang="en-US" sz="1700" dirty="0"/>
              <a:t>Process 3: Monitor system diagnostics (p3=200ms, e3=5ms)</a:t>
            </a:r>
          </a:p>
          <a:p>
            <a:pPr lvl="1"/>
            <a:r>
              <a:rPr lang="en-US" sz="1700" dirty="0"/>
              <a:t>Process 4: Send system messages over network (p4=25ms, e4=1ms)</a:t>
            </a:r>
          </a:p>
          <a:p>
            <a:r>
              <a:rPr lang="en-US" dirty="0"/>
              <a:t>Answers:</a:t>
            </a:r>
          </a:p>
          <a:p>
            <a:pPr lvl="1"/>
            <a:r>
              <a:rPr lang="en-US" dirty="0"/>
              <a:t>1: 12 / 100	12%</a:t>
            </a:r>
          </a:p>
          <a:p>
            <a:pPr lvl="1"/>
            <a:r>
              <a:rPr lang="en-US" dirty="0"/>
              <a:t>2: 5 / 50		10%</a:t>
            </a:r>
          </a:p>
          <a:p>
            <a:pPr lvl="1"/>
            <a:r>
              <a:rPr lang="en-US" dirty="0"/>
              <a:t>3: 5 / 200		2.5%</a:t>
            </a:r>
          </a:p>
          <a:p>
            <a:pPr lvl="1"/>
            <a:r>
              <a:rPr lang="en-US" dirty="0"/>
              <a:t>4: 1/25		4%</a:t>
            </a:r>
          </a:p>
          <a:p>
            <a:pPr lvl="1"/>
            <a:r>
              <a:rPr lang="en-US" dirty="0"/>
              <a:t>Total: 	</a:t>
            </a:r>
            <a:r>
              <a:rPr lang="en-US"/>
              <a:t>	</a:t>
            </a:r>
            <a:r>
              <a:rPr lang="en-US">
                <a:solidFill>
                  <a:schemeClr val="accent1">
                    <a:lumMod val="60000"/>
                    <a:lumOff val="40000"/>
                  </a:schemeClr>
                </a:solidFill>
              </a:rPr>
              <a:t>28.5</a:t>
            </a:r>
            <a:r>
              <a:rPr lang="en-US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%</a:t>
            </a:r>
          </a:p>
        </p:txBody>
      </p:sp>
    </p:spTree>
    <p:extLst>
      <p:ext uri="{BB962C8B-B14F-4D97-AF65-F5344CB8AC3E}">
        <p14:creationId xmlns:p14="http://schemas.microsoft.com/office/powerpoint/2010/main" val="170089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4C4E31-268E-42AB-8E8A-453019A7D3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Lets put ourselves in the right mood…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6E75CF-FD97-4E7D-9F91-AC5FED5223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7760" y="1554480"/>
            <a:ext cx="3749040" cy="3017520"/>
          </a:xfrm>
        </p:spPr>
        <p:txBody>
          <a:bodyPr/>
          <a:lstStyle/>
          <a:p>
            <a:r>
              <a:rPr lang="en-US" dirty="0"/>
              <a:t>That one thing, you must remember, or nothing that follows will seem wondrous.</a:t>
            </a:r>
          </a:p>
          <a:p>
            <a:r>
              <a:rPr lang="en-US" dirty="0"/>
              <a:t>Um, why are you whispering?</a:t>
            </a:r>
          </a:p>
          <a:p>
            <a:r>
              <a:rPr lang="en-US" dirty="0"/>
              <a:t>It's for dramatic emphasis.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79791D-0A54-4950-AC24-B8D930C0CC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680" y="1371600"/>
            <a:ext cx="3566159" cy="3566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976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A01FB-D9CE-4B79-A203-B1B9E1BB1F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Another reason to care: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E6A36DD-5DB7-4F15-947B-A91FBF31C8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" y="1371600"/>
            <a:ext cx="8503920" cy="3345483"/>
          </a:xfrm>
          <a:prstGeom prst="rect">
            <a:avLst/>
          </a:prstGeom>
        </p:spPr>
      </p:pic>
      <p:sp>
        <p:nvSpPr>
          <p:cNvPr id="3" name="Right Brace 2">
            <a:extLst>
              <a:ext uri="{FF2B5EF4-FFF2-40B4-BE49-F238E27FC236}">
                <a16:creationId xmlns:a16="http://schemas.microsoft.com/office/drawing/2014/main" id="{1A88F63D-6BAF-19D9-09E8-AF9FB50038C6}"/>
              </a:ext>
            </a:extLst>
          </p:cNvPr>
          <p:cNvSpPr/>
          <p:nvPr/>
        </p:nvSpPr>
        <p:spPr>
          <a:xfrm>
            <a:off x="4457700" y="3409950"/>
            <a:ext cx="228600" cy="914400"/>
          </a:xfrm>
          <a:prstGeom prst="rightBrac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lIns="548640" rIns="0" rtlCol="0" anchor="ctr"/>
          <a:lstStyle/>
          <a:p>
            <a:r>
              <a:rPr lang="en-US" i="1" dirty="0">
                <a:solidFill>
                  <a:schemeClr val="accent1"/>
                </a:solidFill>
              </a:rPr>
              <a:t>more </a:t>
            </a:r>
          </a:p>
          <a:p>
            <a:r>
              <a:rPr lang="en-US" i="1" dirty="0">
                <a:solidFill>
                  <a:schemeClr val="accent1"/>
                </a:solidFill>
              </a:rPr>
              <a:t>analysis</a:t>
            </a:r>
          </a:p>
          <a:p>
            <a:r>
              <a:rPr lang="en-US" i="1" dirty="0">
                <a:solidFill>
                  <a:schemeClr val="accent1"/>
                </a:solidFill>
              </a:rPr>
              <a:t>needed</a:t>
            </a:r>
          </a:p>
        </p:txBody>
      </p:sp>
    </p:spTree>
    <p:extLst>
      <p:ext uri="{BB962C8B-B14F-4D97-AF65-F5344CB8AC3E}">
        <p14:creationId xmlns:p14="http://schemas.microsoft.com/office/powerpoint/2010/main" val="85122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49822B-1D7B-4340-B5FE-98B1BF339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CPU Waiting to run versus Waiting for IO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8AE9047-90FE-4DED-84B3-ABD59B53C5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40" y="1382313"/>
            <a:ext cx="4209439" cy="259098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ED331EE-7E83-C3C4-3C96-CC4610044D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6787" y="1371600"/>
            <a:ext cx="4177172" cy="2986809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8793AEB2-C071-AFC3-6CDA-A69DF6C7FE94}"/>
              </a:ext>
            </a:extLst>
          </p:cNvPr>
          <p:cNvCxnSpPr>
            <a:cxnSpLocks/>
          </p:cNvCxnSpPr>
          <p:nvPr/>
        </p:nvCxnSpPr>
        <p:spPr>
          <a:xfrm flipH="1">
            <a:off x="1828800" y="2266950"/>
            <a:ext cx="443559" cy="228600"/>
          </a:xfrm>
          <a:prstGeom prst="straightConnector1">
            <a:avLst/>
          </a:prstGeom>
          <a:ln w="57150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92E75BE7-3CFE-23F2-5A71-24A9DB3FE22F}"/>
              </a:ext>
            </a:extLst>
          </p:cNvPr>
          <p:cNvCxnSpPr>
            <a:cxnSpLocks/>
          </p:cNvCxnSpPr>
          <p:nvPr/>
        </p:nvCxnSpPr>
        <p:spPr>
          <a:xfrm>
            <a:off x="4343400" y="2381250"/>
            <a:ext cx="838200" cy="419100"/>
          </a:xfrm>
          <a:prstGeom prst="straightConnector1">
            <a:avLst/>
          </a:prstGeom>
          <a:ln w="57150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A07C3ED2-D840-EABC-4C29-9F6B6366A6BE}"/>
              </a:ext>
            </a:extLst>
          </p:cNvPr>
          <p:cNvSpPr txBox="1"/>
          <p:nvPr/>
        </p:nvSpPr>
        <p:spPr>
          <a:xfrm>
            <a:off x="2209800" y="2114550"/>
            <a:ext cx="3176895" cy="30777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400" dirty="0"/>
              <a:t>Can get work done, but do not have CPU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DF93AD5B-7E13-EB0C-4EDD-D4C4EB3DF51E}"/>
              </a:ext>
            </a:extLst>
          </p:cNvPr>
          <p:cNvCxnSpPr>
            <a:cxnSpLocks/>
          </p:cNvCxnSpPr>
          <p:nvPr/>
        </p:nvCxnSpPr>
        <p:spPr>
          <a:xfrm flipH="1" flipV="1">
            <a:off x="2590800" y="3790950"/>
            <a:ext cx="838200" cy="807484"/>
          </a:xfrm>
          <a:prstGeom prst="straightConnector1">
            <a:avLst/>
          </a:prstGeom>
          <a:ln w="7620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3B4481EE-72CA-50B6-F4F4-BA8C6EA23F1A}"/>
              </a:ext>
            </a:extLst>
          </p:cNvPr>
          <p:cNvCxnSpPr>
            <a:cxnSpLocks/>
          </p:cNvCxnSpPr>
          <p:nvPr/>
        </p:nvCxnSpPr>
        <p:spPr>
          <a:xfrm flipV="1">
            <a:off x="6493838" y="3003919"/>
            <a:ext cx="1735762" cy="1567317"/>
          </a:xfrm>
          <a:prstGeom prst="straightConnector1">
            <a:avLst/>
          </a:prstGeom>
          <a:ln w="7620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4C726746-259F-E77D-1B23-05A9B1EE1418}"/>
              </a:ext>
            </a:extLst>
          </p:cNvPr>
          <p:cNvSpPr txBox="1"/>
          <p:nvPr/>
        </p:nvSpPr>
        <p:spPr>
          <a:xfrm>
            <a:off x="3276600" y="4536253"/>
            <a:ext cx="3337773" cy="338554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600" dirty="0"/>
              <a:t>Waiting on external data/information</a:t>
            </a:r>
          </a:p>
        </p:txBody>
      </p:sp>
    </p:spTree>
    <p:extLst>
      <p:ext uri="{BB962C8B-B14F-4D97-AF65-F5344CB8AC3E}">
        <p14:creationId xmlns:p14="http://schemas.microsoft.com/office/powerpoint/2010/main" val="590295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/>
              <a:t>Scheduling Framework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Pre-runtime:</a:t>
            </a:r>
          </a:p>
          <a:p>
            <a:pPr lvl="1"/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Create a feasible schedule offline, prior to execution (i.e., during design)</a:t>
            </a:r>
          </a:p>
          <a:p>
            <a:pPr lvl="1"/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Requires prediction of the </a:t>
            </a:r>
            <a:r>
              <a:rPr lang="en-US" sz="1600" i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worst case 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performance for the system</a:t>
            </a:r>
          </a:p>
          <a:p>
            <a:pPr lvl="1"/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Accounts for context switch overhead</a:t>
            </a:r>
          </a:p>
          <a:p>
            <a:pPr lvl="1"/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Tries to avoid resource conflicts</a:t>
            </a:r>
          </a:p>
          <a:p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Runtime scheduling:</a:t>
            </a:r>
          </a:p>
          <a:p>
            <a:pPr lvl="1"/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Priorities (fixed or dynamic) are assigned, resources are allocated</a:t>
            </a:r>
          </a:p>
          <a:p>
            <a:pPr lvl="1"/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Allows for tasks to be interrupted</a:t>
            </a:r>
          </a:p>
          <a:p>
            <a:pPr lvl="1"/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Allows for resources to be demanded periodically,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aperiodically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or sporadically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1963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C0923B-3ACA-48BB-A750-80C6E0379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Deadlines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B7ACD7-97E9-46CF-A32C-B7ECBD4756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Hard Deadline</a:t>
            </a:r>
          </a:p>
          <a:p>
            <a:pPr lvl="1"/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AKA “</a:t>
            </a:r>
            <a:r>
              <a:rPr lang="en-US" sz="1600" i="1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hard real-time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”</a:t>
            </a:r>
          </a:p>
          <a:p>
            <a:pPr lvl="1"/>
            <a:r>
              <a:rPr lang="en-US" sz="1600" i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Must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be met for system to function successfully</a:t>
            </a:r>
          </a:p>
          <a:p>
            <a:pPr lvl="1"/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Failing to meet: lost of resources, life</a:t>
            </a:r>
          </a:p>
          <a:p>
            <a:r>
              <a:rPr lang="en-US" sz="1800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Soft Deadlines</a:t>
            </a:r>
          </a:p>
          <a:p>
            <a:pPr lvl="1"/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All other deadlines</a:t>
            </a:r>
          </a:p>
          <a:p>
            <a:pPr lvl="1"/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Missing does not imply failure</a:t>
            </a:r>
          </a:p>
          <a:p>
            <a:r>
              <a:rPr lang="en-US" sz="1900" dirty="0">
                <a:solidFill>
                  <a:schemeClr val="accent4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Most real-time systems: many soft deadlines, a few hard deadlines</a:t>
            </a:r>
          </a:p>
        </p:txBody>
      </p:sp>
    </p:spTree>
    <p:extLst>
      <p:ext uri="{BB962C8B-B14F-4D97-AF65-F5344CB8AC3E}">
        <p14:creationId xmlns:p14="http://schemas.microsoft.com/office/powerpoint/2010/main" val="2122060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D0AB2-5644-42B0-B120-97C136016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1446014" y="1884164"/>
            <a:ext cx="4343400" cy="994172"/>
          </a:xfrm>
        </p:spPr>
        <p:txBody>
          <a:bodyPr/>
          <a:lstStyle/>
          <a:p>
            <a:r>
              <a:rPr lang="en-US" dirty="0"/>
              <a:t>Scheduling Policies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E8CCAA-21A5-4190-BB4D-B42992AD51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4796" y="200616"/>
            <a:ext cx="7614404" cy="4325446"/>
          </a:xfrm>
        </p:spPr>
        <p:txBody>
          <a:bodyPr>
            <a:noAutofit/>
          </a:bodyPr>
          <a:lstStyle/>
          <a:p>
            <a:r>
              <a:rPr lang="en-US" sz="1600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Fixed Priority Preemptive Scheduling: </a:t>
            </a:r>
          </a:p>
          <a:p>
            <a:pPr lvl="1"/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Every task: fixed priority that does not change unless the specifically changed by application</a:t>
            </a:r>
          </a:p>
          <a:p>
            <a:r>
              <a:rPr lang="en-US" sz="1600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Dynamic-Priority Preemptive Scheduling: </a:t>
            </a:r>
          </a:p>
          <a:p>
            <a:pPr lvl="1"/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Priority of tasks change (quickly) to meet response time objective</a:t>
            </a:r>
          </a:p>
          <a:p>
            <a:r>
              <a:rPr lang="en-US" sz="1600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Rate-Monotonic Scheduling: </a:t>
            </a:r>
          </a:p>
          <a:p>
            <a:pPr lvl="1"/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Fixed-priority, preemptive scheduling: higher frequency given higher priority</a:t>
            </a:r>
          </a:p>
          <a:p>
            <a:pPr lvl="2"/>
            <a:r>
              <a:rPr lang="en-U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Recall: frequency is inverse of period</a:t>
            </a:r>
          </a:p>
          <a:p>
            <a:pPr lvl="1"/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Optimal assuming deadline of periodic task is same as its period</a:t>
            </a:r>
          </a:p>
          <a:p>
            <a:r>
              <a:rPr lang="en-US" sz="1600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Deadline-Monotonic Scheduling: 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generalization of the rate-monotonic scheduling policy</a:t>
            </a:r>
          </a:p>
          <a:p>
            <a:pPr lvl="1"/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Deadline set by a fixed time from start of period; use this deadline to set priority (as for rate-monotonic)</a:t>
            </a:r>
          </a:p>
          <a:p>
            <a:r>
              <a:rPr lang="en-US" sz="1600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Earliest-Deadline-First Scheduling: </a:t>
            </a:r>
          </a:p>
          <a:p>
            <a:pPr lvl="1"/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Deadline set by when task must be done; use deadlines to set priority</a:t>
            </a:r>
          </a:p>
          <a:p>
            <a:pPr lvl="1"/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Dynamic priority, preemptive scheduling</a:t>
            </a:r>
          </a:p>
          <a:p>
            <a:r>
              <a:rPr lang="en-US" sz="1600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Least Slack Scheduling: </a:t>
            </a:r>
          </a:p>
          <a:p>
            <a:pPr lvl="1"/>
            <a:r>
              <a:rPr lang="en-US" sz="1400" i="1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Slack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absolute deadline minus worst-case execution time</a:t>
            </a:r>
          </a:p>
          <a:p>
            <a:pPr lvl="1"/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Set deadlines by slack; dynamic, non-preemptive scheduling policy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C5C40A63-6A69-3A1A-CD08-30E7D901EEB5}"/>
              </a:ext>
            </a:extLst>
          </p:cNvPr>
          <p:cNvSpPr/>
          <p:nvPr/>
        </p:nvSpPr>
        <p:spPr>
          <a:xfrm>
            <a:off x="1066800" y="1276350"/>
            <a:ext cx="3124200" cy="381000"/>
          </a:xfrm>
          <a:prstGeom prst="ellipse">
            <a:avLst/>
          </a:prstGeom>
          <a:noFill/>
          <a:ln w="57150"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885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28650" y="273844"/>
            <a:ext cx="8286750" cy="994172"/>
          </a:xfrm>
        </p:spPr>
        <p:txBody>
          <a:bodyPr>
            <a:normAutofit fontScale="90000"/>
          </a:bodyPr>
          <a:lstStyle/>
          <a:p>
            <a:r>
              <a:rPr lang="en-US" dirty="0"/>
              <a:t>Assumptions for Rate-Monotonic Analysis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325650" y="1277288"/>
            <a:ext cx="7675350" cy="3500438"/>
          </a:xfrm>
        </p:spPr>
        <p:txBody>
          <a:bodyPr/>
          <a:lstStyle/>
          <a:p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All tasks in the task set considered are strictly periodic</a:t>
            </a:r>
          </a:p>
          <a:p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relative deadline of a task is equal to its period</a:t>
            </a:r>
          </a:p>
          <a:p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All tasks are independent; there are no precedence constraints</a:t>
            </a:r>
          </a:p>
          <a:p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 task has any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nonpreemptible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section, and the cost of preemption is negligible</a:t>
            </a:r>
          </a:p>
          <a:p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Only processing requirements are signiﬁcant; memory and I/O requirements are negligible</a:t>
            </a:r>
          </a:p>
        </p:txBody>
      </p:sp>
      <p:sp>
        <p:nvSpPr>
          <p:cNvPr id="3" name="Right Brace 2">
            <a:extLst>
              <a:ext uri="{FF2B5EF4-FFF2-40B4-BE49-F238E27FC236}">
                <a16:creationId xmlns:a16="http://schemas.microsoft.com/office/drawing/2014/main" id="{09585721-37D0-E5C5-AD89-F0D7F6F8F34A}"/>
              </a:ext>
            </a:extLst>
          </p:cNvPr>
          <p:cNvSpPr/>
          <p:nvPr/>
        </p:nvSpPr>
        <p:spPr>
          <a:xfrm>
            <a:off x="7391400" y="2504822"/>
            <a:ext cx="304800" cy="1371600"/>
          </a:xfrm>
          <a:prstGeom prst="rightBrac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D9A1BCD-1BE1-87FC-9803-305B489E003B}"/>
              </a:ext>
            </a:extLst>
          </p:cNvPr>
          <p:cNvSpPr txBox="1"/>
          <p:nvPr/>
        </p:nvSpPr>
        <p:spPr>
          <a:xfrm>
            <a:off x="7772400" y="3005956"/>
            <a:ext cx="12682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accent6"/>
                </a:solidFill>
              </a:rPr>
              <a:t>Theoretical</a:t>
            </a:r>
          </a:p>
        </p:txBody>
      </p:sp>
    </p:spTree>
    <p:extLst>
      <p:ext uri="{BB962C8B-B14F-4D97-AF65-F5344CB8AC3E}">
        <p14:creationId xmlns:p14="http://schemas.microsoft.com/office/powerpoint/2010/main" val="2186106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D01A2E-D5C7-47C5-84E8-69A87D2651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A General Example (PB &gt; PA)</a:t>
            </a:r>
            <a:endParaRPr lang="en-US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359B8BBD-2C3F-4F23-8DA2-C2897F74A6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2217048"/>
              </p:ext>
            </p:extLst>
          </p:nvPr>
        </p:nvGraphicFramePr>
        <p:xfrm>
          <a:off x="525321" y="1463040"/>
          <a:ext cx="3064155" cy="14801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1385">
                  <a:extLst>
                    <a:ext uri="{9D8B030D-6E8A-4147-A177-3AD203B41FA5}">
                      <a16:colId xmlns:a16="http://schemas.microsoft.com/office/drawing/2014/main" val="998261101"/>
                    </a:ext>
                  </a:extLst>
                </a:gridCol>
                <a:gridCol w="1021385">
                  <a:extLst>
                    <a:ext uri="{9D8B030D-6E8A-4147-A177-3AD203B41FA5}">
                      <a16:colId xmlns:a16="http://schemas.microsoft.com/office/drawing/2014/main" val="1315383695"/>
                    </a:ext>
                  </a:extLst>
                </a:gridCol>
                <a:gridCol w="1021385">
                  <a:extLst>
                    <a:ext uri="{9D8B030D-6E8A-4147-A177-3AD203B41FA5}">
                      <a16:colId xmlns:a16="http://schemas.microsoft.com/office/drawing/2014/main" val="1075793275"/>
                    </a:ext>
                  </a:extLst>
                </a:gridCol>
              </a:tblGrid>
              <a:tr h="493378">
                <a:tc>
                  <a:txBody>
                    <a:bodyPr/>
                    <a:lstStyle/>
                    <a:p>
                      <a:r>
                        <a:rPr lang="en-US" sz="1100" dirty="0"/>
                        <a:t>Task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Execution Time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Period</a:t>
                      </a:r>
                    </a:p>
                  </a:txBody>
                  <a:tcPr marL="95464" marR="95464"/>
                </a:tc>
                <a:extLst>
                  <a:ext uri="{0D108BD9-81ED-4DB2-BD59-A6C34878D82A}">
                    <a16:rowId xmlns:a16="http://schemas.microsoft.com/office/drawing/2014/main" val="925604047"/>
                  </a:ext>
                </a:extLst>
              </a:tr>
              <a:tr h="493378">
                <a:tc>
                  <a:txBody>
                    <a:bodyPr/>
                    <a:lstStyle/>
                    <a:p>
                      <a:r>
                        <a:rPr lang="en-US" dirty="0"/>
                        <a:t>TA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25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50</a:t>
                      </a:r>
                    </a:p>
                  </a:txBody>
                  <a:tcPr marL="95464" marR="95464"/>
                </a:tc>
                <a:extLst>
                  <a:ext uri="{0D108BD9-81ED-4DB2-BD59-A6C34878D82A}">
                    <a16:rowId xmlns:a16="http://schemas.microsoft.com/office/drawing/2014/main" val="2204631935"/>
                  </a:ext>
                </a:extLst>
              </a:tr>
              <a:tr h="493378">
                <a:tc>
                  <a:txBody>
                    <a:bodyPr/>
                    <a:lstStyle/>
                    <a:p>
                      <a:r>
                        <a:rPr lang="en-US" dirty="0"/>
                        <a:t>TB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40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100</a:t>
                      </a:r>
                    </a:p>
                  </a:txBody>
                  <a:tcPr marL="95464" marR="95464"/>
                </a:tc>
                <a:extLst>
                  <a:ext uri="{0D108BD9-81ED-4DB2-BD59-A6C34878D82A}">
                    <a16:rowId xmlns:a16="http://schemas.microsoft.com/office/drawing/2014/main" val="2361142297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8B950259-298D-C627-60A0-D9B8295774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2364" y="1325880"/>
            <a:ext cx="4436871" cy="370332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4DE116E-92F8-6E22-7038-DC6E19DE7A0D}"/>
              </a:ext>
            </a:extLst>
          </p:cNvPr>
          <p:cNvSpPr txBox="1"/>
          <p:nvPr/>
        </p:nvSpPr>
        <p:spPr>
          <a:xfrm>
            <a:off x="4800600" y="114300"/>
            <a:ext cx="26102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i.e., T</a:t>
            </a:r>
            <a:r>
              <a:rPr lang="en-US" baseline="-25000" dirty="0"/>
              <a:t>B</a:t>
            </a:r>
            <a:r>
              <a:rPr lang="en-US" dirty="0"/>
              <a:t> has higher priority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F05E3332-4037-0E03-C035-080A614CA8E7}"/>
              </a:ext>
            </a:extLst>
          </p:cNvPr>
          <p:cNvCxnSpPr/>
          <p:nvPr/>
        </p:nvCxnSpPr>
        <p:spPr>
          <a:xfrm flipH="1">
            <a:off x="4953000" y="514350"/>
            <a:ext cx="457200" cy="15240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2F386ACA-7791-C788-6A13-CD93F73FDC11}"/>
              </a:ext>
            </a:extLst>
          </p:cNvPr>
          <p:cNvSpPr txBox="1"/>
          <p:nvPr/>
        </p:nvSpPr>
        <p:spPr>
          <a:xfrm>
            <a:off x="8314291" y="1506439"/>
            <a:ext cx="365485" cy="30777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400" dirty="0"/>
              <a:t>20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E18AFA-7B2C-91ED-C5A8-65FDBB34C73C}"/>
              </a:ext>
            </a:extLst>
          </p:cNvPr>
          <p:cNvSpPr txBox="1"/>
          <p:nvPr/>
        </p:nvSpPr>
        <p:spPr>
          <a:xfrm>
            <a:off x="8345284" y="3156651"/>
            <a:ext cx="370614" cy="30777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400" dirty="0"/>
              <a:t>80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C313DEA-BB50-A0D3-B085-44BB590994A7}"/>
              </a:ext>
            </a:extLst>
          </p:cNvPr>
          <p:cNvSpPr txBox="1"/>
          <p:nvPr/>
        </p:nvSpPr>
        <p:spPr>
          <a:xfrm>
            <a:off x="8345284" y="3713554"/>
            <a:ext cx="450764" cy="30777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400" dirty="0"/>
              <a:t>100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91FC7F0-CEA3-AB9B-BB9D-9DE81AFCC971}"/>
              </a:ext>
            </a:extLst>
          </p:cNvPr>
          <p:cNvSpPr txBox="1"/>
          <p:nvPr/>
        </p:nvSpPr>
        <p:spPr>
          <a:xfrm>
            <a:off x="8350413" y="4355779"/>
            <a:ext cx="445635" cy="30777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400" dirty="0"/>
              <a:t>120</a:t>
            </a: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8CA4453-0A6F-0A25-257A-3D30D7E67D33}"/>
              </a:ext>
            </a:extLst>
          </p:cNvPr>
          <p:cNvSpPr txBox="1"/>
          <p:nvPr/>
        </p:nvSpPr>
        <p:spPr>
          <a:xfrm>
            <a:off x="8331394" y="2168501"/>
            <a:ext cx="370614" cy="30777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400" dirty="0"/>
              <a:t>40</a:t>
            </a:r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CE4B200-3823-BBFB-81C2-90D54510943F}"/>
              </a:ext>
            </a:extLst>
          </p:cNvPr>
          <p:cNvSpPr txBox="1"/>
          <p:nvPr/>
        </p:nvSpPr>
        <p:spPr>
          <a:xfrm>
            <a:off x="8314290" y="2686941"/>
            <a:ext cx="372218" cy="30777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400" dirty="0"/>
              <a:t>60</a:t>
            </a:r>
            <a:endParaRPr 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D0544DB-DC8A-AD76-B80E-5970EEDE1608}"/>
              </a:ext>
            </a:extLst>
          </p:cNvPr>
          <p:cNvSpPr txBox="1"/>
          <p:nvPr/>
        </p:nvSpPr>
        <p:spPr>
          <a:xfrm>
            <a:off x="4343400" y="1352550"/>
            <a:ext cx="1143262" cy="30777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400" dirty="0"/>
              <a:t>Both request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56788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D01A2E-D5C7-47C5-84E8-69A87D2651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A General Example (PB &gt; PA)</a:t>
            </a:r>
            <a:endParaRPr lang="en-US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359B8BBD-2C3F-4F23-8DA2-C2897F74A6CB}"/>
              </a:ext>
            </a:extLst>
          </p:cNvPr>
          <p:cNvGraphicFramePr>
            <a:graphicFrameLocks noGrp="1"/>
          </p:cNvGraphicFramePr>
          <p:nvPr/>
        </p:nvGraphicFramePr>
        <p:xfrm>
          <a:off x="525321" y="1463040"/>
          <a:ext cx="3064155" cy="14801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1385">
                  <a:extLst>
                    <a:ext uri="{9D8B030D-6E8A-4147-A177-3AD203B41FA5}">
                      <a16:colId xmlns:a16="http://schemas.microsoft.com/office/drawing/2014/main" val="998261101"/>
                    </a:ext>
                  </a:extLst>
                </a:gridCol>
                <a:gridCol w="1021385">
                  <a:extLst>
                    <a:ext uri="{9D8B030D-6E8A-4147-A177-3AD203B41FA5}">
                      <a16:colId xmlns:a16="http://schemas.microsoft.com/office/drawing/2014/main" val="1315383695"/>
                    </a:ext>
                  </a:extLst>
                </a:gridCol>
                <a:gridCol w="1021385">
                  <a:extLst>
                    <a:ext uri="{9D8B030D-6E8A-4147-A177-3AD203B41FA5}">
                      <a16:colId xmlns:a16="http://schemas.microsoft.com/office/drawing/2014/main" val="1075793275"/>
                    </a:ext>
                  </a:extLst>
                </a:gridCol>
              </a:tblGrid>
              <a:tr h="493378">
                <a:tc>
                  <a:txBody>
                    <a:bodyPr/>
                    <a:lstStyle/>
                    <a:p>
                      <a:r>
                        <a:rPr lang="en-US" sz="1100" dirty="0"/>
                        <a:t>Task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Execution Time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Period</a:t>
                      </a:r>
                    </a:p>
                  </a:txBody>
                  <a:tcPr marL="95464" marR="95464"/>
                </a:tc>
                <a:extLst>
                  <a:ext uri="{0D108BD9-81ED-4DB2-BD59-A6C34878D82A}">
                    <a16:rowId xmlns:a16="http://schemas.microsoft.com/office/drawing/2014/main" val="925604047"/>
                  </a:ext>
                </a:extLst>
              </a:tr>
              <a:tr h="493378">
                <a:tc>
                  <a:txBody>
                    <a:bodyPr/>
                    <a:lstStyle/>
                    <a:p>
                      <a:r>
                        <a:rPr lang="en-US" dirty="0"/>
                        <a:t>TA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25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50</a:t>
                      </a:r>
                    </a:p>
                  </a:txBody>
                  <a:tcPr marL="95464" marR="95464"/>
                </a:tc>
                <a:extLst>
                  <a:ext uri="{0D108BD9-81ED-4DB2-BD59-A6C34878D82A}">
                    <a16:rowId xmlns:a16="http://schemas.microsoft.com/office/drawing/2014/main" val="2204631935"/>
                  </a:ext>
                </a:extLst>
              </a:tr>
              <a:tr h="493378">
                <a:tc>
                  <a:txBody>
                    <a:bodyPr/>
                    <a:lstStyle/>
                    <a:p>
                      <a:r>
                        <a:rPr lang="en-US" dirty="0"/>
                        <a:t>TB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40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100</a:t>
                      </a:r>
                    </a:p>
                  </a:txBody>
                  <a:tcPr marL="95464" marR="95464"/>
                </a:tc>
                <a:extLst>
                  <a:ext uri="{0D108BD9-81ED-4DB2-BD59-A6C34878D82A}">
                    <a16:rowId xmlns:a16="http://schemas.microsoft.com/office/drawing/2014/main" val="2361142297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8B950259-298D-C627-60A0-D9B8295774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2364" y="1325880"/>
            <a:ext cx="4436871" cy="370332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4DE116E-92F8-6E22-7038-DC6E19DE7A0D}"/>
              </a:ext>
            </a:extLst>
          </p:cNvPr>
          <p:cNvSpPr txBox="1"/>
          <p:nvPr/>
        </p:nvSpPr>
        <p:spPr>
          <a:xfrm>
            <a:off x="4800600" y="114300"/>
            <a:ext cx="26102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i.e., T</a:t>
            </a:r>
            <a:r>
              <a:rPr lang="en-US" baseline="-25000" dirty="0"/>
              <a:t>B</a:t>
            </a:r>
            <a:r>
              <a:rPr lang="en-US" dirty="0"/>
              <a:t> has higher priority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F05E3332-4037-0E03-C035-080A614CA8E7}"/>
              </a:ext>
            </a:extLst>
          </p:cNvPr>
          <p:cNvCxnSpPr/>
          <p:nvPr/>
        </p:nvCxnSpPr>
        <p:spPr>
          <a:xfrm flipH="1">
            <a:off x="4953000" y="514350"/>
            <a:ext cx="457200" cy="15240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2F386ACA-7791-C788-6A13-CD93F73FDC11}"/>
              </a:ext>
            </a:extLst>
          </p:cNvPr>
          <p:cNvSpPr txBox="1"/>
          <p:nvPr/>
        </p:nvSpPr>
        <p:spPr>
          <a:xfrm>
            <a:off x="8314291" y="1506439"/>
            <a:ext cx="365485" cy="30777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400" dirty="0"/>
              <a:t>20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E18AFA-7B2C-91ED-C5A8-65FDBB34C73C}"/>
              </a:ext>
            </a:extLst>
          </p:cNvPr>
          <p:cNvSpPr txBox="1"/>
          <p:nvPr/>
        </p:nvSpPr>
        <p:spPr>
          <a:xfrm>
            <a:off x="8345284" y="3156651"/>
            <a:ext cx="370614" cy="30777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400" dirty="0"/>
              <a:t>80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C313DEA-BB50-A0D3-B085-44BB590994A7}"/>
              </a:ext>
            </a:extLst>
          </p:cNvPr>
          <p:cNvSpPr txBox="1"/>
          <p:nvPr/>
        </p:nvSpPr>
        <p:spPr>
          <a:xfrm>
            <a:off x="8345284" y="3713554"/>
            <a:ext cx="450764" cy="30777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400" dirty="0"/>
              <a:t>100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91FC7F0-CEA3-AB9B-BB9D-9DE81AFCC971}"/>
              </a:ext>
            </a:extLst>
          </p:cNvPr>
          <p:cNvSpPr txBox="1"/>
          <p:nvPr/>
        </p:nvSpPr>
        <p:spPr>
          <a:xfrm>
            <a:off x="8350413" y="4355779"/>
            <a:ext cx="445635" cy="30777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400" dirty="0"/>
              <a:t>120</a:t>
            </a: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8CA4453-0A6F-0A25-257A-3D30D7E67D33}"/>
              </a:ext>
            </a:extLst>
          </p:cNvPr>
          <p:cNvSpPr txBox="1"/>
          <p:nvPr/>
        </p:nvSpPr>
        <p:spPr>
          <a:xfrm>
            <a:off x="8331394" y="2168501"/>
            <a:ext cx="370614" cy="30777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400" dirty="0"/>
              <a:t>40</a:t>
            </a:r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CE4B200-3823-BBFB-81C2-90D54510943F}"/>
              </a:ext>
            </a:extLst>
          </p:cNvPr>
          <p:cNvSpPr txBox="1"/>
          <p:nvPr/>
        </p:nvSpPr>
        <p:spPr>
          <a:xfrm>
            <a:off x="8314290" y="2686941"/>
            <a:ext cx="372218" cy="30777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400" dirty="0"/>
              <a:t>60</a:t>
            </a:r>
            <a:endParaRPr 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D0544DB-DC8A-AD76-B80E-5970EEDE1608}"/>
              </a:ext>
            </a:extLst>
          </p:cNvPr>
          <p:cNvSpPr txBox="1"/>
          <p:nvPr/>
        </p:nvSpPr>
        <p:spPr>
          <a:xfrm>
            <a:off x="4343400" y="1352550"/>
            <a:ext cx="1143262" cy="30777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400" dirty="0"/>
              <a:t>Both request</a:t>
            </a:r>
            <a:endParaRPr lang="en-US" dirty="0"/>
          </a:p>
        </p:txBody>
      </p:sp>
      <p:sp>
        <p:nvSpPr>
          <p:cNvPr id="4" name="Markup TB run 1a">
            <a:extLst>
              <a:ext uri="{FF2B5EF4-FFF2-40B4-BE49-F238E27FC236}">
                <a16:creationId xmlns:a16="http://schemas.microsoft.com/office/drawing/2014/main" id="{3F328231-A332-C673-3101-ACB3B98E5612}"/>
              </a:ext>
            </a:extLst>
          </p:cNvPr>
          <p:cNvSpPr/>
          <p:nvPr/>
        </p:nvSpPr>
        <p:spPr>
          <a:xfrm>
            <a:off x="4543426" y="1800225"/>
            <a:ext cx="3705225" cy="76200"/>
          </a:xfrm>
          <a:prstGeom prst="rect">
            <a:avLst/>
          </a:prstGeom>
          <a:solidFill>
            <a:srgbClr val="1432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Markup TB run 1b">
            <a:extLst>
              <a:ext uri="{FF2B5EF4-FFF2-40B4-BE49-F238E27FC236}">
                <a16:creationId xmlns:a16="http://schemas.microsoft.com/office/drawing/2014/main" id="{0038C943-7129-6FD7-B771-BC7DF722D074}"/>
              </a:ext>
            </a:extLst>
          </p:cNvPr>
          <p:cNvSpPr/>
          <p:nvPr/>
        </p:nvSpPr>
        <p:spPr>
          <a:xfrm>
            <a:off x="4543426" y="2362200"/>
            <a:ext cx="3705225" cy="76200"/>
          </a:xfrm>
          <a:prstGeom prst="rect">
            <a:avLst/>
          </a:prstGeom>
          <a:solidFill>
            <a:srgbClr val="1432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Markup TA partial run">
            <a:extLst>
              <a:ext uri="{FF2B5EF4-FFF2-40B4-BE49-F238E27FC236}">
                <a16:creationId xmlns:a16="http://schemas.microsoft.com/office/drawing/2014/main" id="{1654A69F-AA21-30DB-B07A-A59971748CAC}"/>
              </a:ext>
            </a:extLst>
          </p:cNvPr>
          <p:cNvSpPr/>
          <p:nvPr/>
        </p:nvSpPr>
        <p:spPr>
          <a:xfrm>
            <a:off x="4543426" y="2895600"/>
            <a:ext cx="1852613" cy="76200"/>
          </a:xfrm>
          <a:prstGeom prst="rect">
            <a:avLst/>
          </a:prstGeom>
          <a:solidFill>
            <a:srgbClr val="E61414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Markup TA deadline miss">
            <a:extLst>
              <a:ext uri="{FF2B5EF4-FFF2-40B4-BE49-F238E27FC236}">
                <a16:creationId xmlns:a16="http://schemas.microsoft.com/office/drawing/2014/main" id="{110D8AE2-A5E9-01F7-9757-1D28FED29498}"/>
              </a:ext>
            </a:extLst>
          </p:cNvPr>
          <p:cNvSpPr/>
          <p:nvPr/>
        </p:nvSpPr>
        <p:spPr>
          <a:xfrm>
            <a:off x="6376988" y="2752725"/>
            <a:ext cx="38100" cy="247650"/>
          </a:xfrm>
          <a:prstGeom prst="rect">
            <a:avLst/>
          </a:prstGeom>
          <a:solidFill>
            <a:srgbClr val="E61414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Markup request TB">
            <a:extLst>
              <a:ext uri="{FF2B5EF4-FFF2-40B4-BE49-F238E27FC236}">
                <a16:creationId xmlns:a16="http://schemas.microsoft.com/office/drawing/2014/main" id="{94A691E8-2B23-EF46-4063-8DFF56C04B18}"/>
              </a:ext>
            </a:extLst>
          </p:cNvPr>
          <p:cNvSpPr/>
          <p:nvPr/>
        </p:nvSpPr>
        <p:spPr>
          <a:xfrm>
            <a:off x="8239125" y="3819525"/>
            <a:ext cx="38100" cy="285750"/>
          </a:xfrm>
          <a:prstGeom prst="rect">
            <a:avLst/>
          </a:prstGeom>
          <a:solidFill>
            <a:srgbClr val="1432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Markup request TA">
            <a:extLst>
              <a:ext uri="{FF2B5EF4-FFF2-40B4-BE49-F238E27FC236}">
                <a16:creationId xmlns:a16="http://schemas.microsoft.com/office/drawing/2014/main" id="{BDFF5071-4467-681E-351B-485F2B6C4BDA}"/>
              </a:ext>
            </a:extLst>
          </p:cNvPr>
          <p:cNvSpPr/>
          <p:nvPr/>
        </p:nvSpPr>
        <p:spPr>
          <a:xfrm>
            <a:off x="8277225" y="3819525"/>
            <a:ext cx="38100" cy="285750"/>
          </a:xfrm>
          <a:prstGeom prst="rect">
            <a:avLst/>
          </a:prstGeom>
          <a:solidFill>
            <a:srgbClr val="E61414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Markup TB run 2">
            <a:extLst>
              <a:ext uri="{FF2B5EF4-FFF2-40B4-BE49-F238E27FC236}">
                <a16:creationId xmlns:a16="http://schemas.microsoft.com/office/drawing/2014/main" id="{B84186E2-1723-20EE-8297-23F03C4E4C84}"/>
              </a:ext>
            </a:extLst>
          </p:cNvPr>
          <p:cNvSpPr/>
          <p:nvPr/>
        </p:nvSpPr>
        <p:spPr>
          <a:xfrm>
            <a:off x="4543426" y="4552950"/>
            <a:ext cx="3705225" cy="76200"/>
          </a:xfrm>
          <a:prstGeom prst="rect">
            <a:avLst/>
          </a:prstGeom>
          <a:solidFill>
            <a:srgbClr val="1432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Markup circle 25">
            <a:extLst>
              <a:ext uri="{FF2B5EF4-FFF2-40B4-BE49-F238E27FC236}">
                <a16:creationId xmlns:a16="http://schemas.microsoft.com/office/drawing/2014/main" id="{C327DA01-4A4E-7C8D-4F4E-D7EE5027F5C1}"/>
              </a:ext>
            </a:extLst>
          </p:cNvPr>
          <p:cNvSpPr/>
          <p:nvPr/>
        </p:nvSpPr>
        <p:spPr>
          <a:xfrm>
            <a:off x="1524000" y="2009775"/>
            <a:ext cx="457200" cy="266700"/>
          </a:xfrm>
          <a:prstGeom prst="ellipse">
            <a:avLst/>
          </a:prstGeom>
          <a:noFill/>
          <a:ln w="33338" cap="flat" cmpd="sng" algn="ctr">
            <a:solidFill>
              <a:srgbClr val="E61414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Markup circle 25">
            <a:extLst>
              <a:ext uri="{FF2B5EF4-FFF2-40B4-BE49-F238E27FC236}">
                <a16:creationId xmlns:a16="http://schemas.microsoft.com/office/drawing/2014/main" id="{2C2452A4-EF65-A68D-BF00-F5092E56A799}"/>
              </a:ext>
            </a:extLst>
          </p:cNvPr>
          <p:cNvSpPr/>
          <p:nvPr/>
        </p:nvSpPr>
        <p:spPr>
          <a:xfrm>
            <a:off x="1524000" y="2487519"/>
            <a:ext cx="457200" cy="266700"/>
          </a:xfrm>
          <a:prstGeom prst="ellipse">
            <a:avLst/>
          </a:prstGeom>
          <a:noFill/>
          <a:ln w="33338" cap="flat" cmpd="sng" algn="ctr">
            <a:solidFill>
              <a:srgbClr val="1432E6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8ADFD5B-C984-B171-BFFE-591B834F272F}"/>
              </a:ext>
            </a:extLst>
          </p:cNvPr>
          <p:cNvSpPr txBox="1"/>
          <p:nvPr/>
        </p:nvSpPr>
        <p:spPr>
          <a:xfrm>
            <a:off x="355304" y="3310539"/>
            <a:ext cx="35441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</a:t>
            </a:r>
            <a:r>
              <a:rPr lang="en-US" baseline="-25000" dirty="0"/>
              <a:t>B</a:t>
            </a:r>
            <a:r>
              <a:rPr lang="en-US" dirty="0"/>
              <a:t> runs first for 40 </a:t>
            </a:r>
            <a:r>
              <a:rPr lang="en-US" dirty="0" err="1"/>
              <a:t>ms</a:t>
            </a:r>
            <a:r>
              <a:rPr lang="en-US" dirty="0"/>
              <a:t>, then T</a:t>
            </a:r>
            <a:r>
              <a:rPr lang="en-US" baseline="-25000" dirty="0"/>
              <a:t>A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</a:t>
            </a:r>
            <a:r>
              <a:rPr lang="en-US" baseline="-25000" dirty="0"/>
              <a:t>A</a:t>
            </a:r>
            <a:r>
              <a:rPr lang="en-US" dirty="0"/>
              <a:t> runs for 20 </a:t>
            </a:r>
            <a:r>
              <a:rPr lang="en-US" dirty="0" err="1"/>
              <a:t>ms</a:t>
            </a:r>
            <a:r>
              <a:rPr lang="en-US" dirty="0"/>
              <a:t>; needs 5 more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Need to be able to run T</a:t>
            </a:r>
            <a:r>
              <a:rPr lang="en-US" baseline="-25000" dirty="0"/>
              <a:t>A</a:t>
            </a:r>
            <a:r>
              <a:rPr lang="en-US" dirty="0"/>
              <a:t> again at 50 </a:t>
            </a:r>
            <a:r>
              <a:rPr lang="en-US" dirty="0" err="1"/>
              <a:t>ms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Missed deadline!</a:t>
            </a:r>
          </a:p>
        </p:txBody>
      </p:sp>
    </p:spTree>
    <p:extLst>
      <p:ext uri="{BB962C8B-B14F-4D97-AF65-F5344CB8AC3E}">
        <p14:creationId xmlns:p14="http://schemas.microsoft.com/office/powerpoint/2010/main" val="1225125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ADFDF4-9164-C38F-389F-058C9A907C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47A38-8BD8-1429-2F07-A8E0C7370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Change so PB &lt; PA</a:t>
            </a:r>
            <a:endParaRPr lang="en-US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5F22F462-19E0-8BC0-8EB8-FC34091CE885}"/>
              </a:ext>
            </a:extLst>
          </p:cNvPr>
          <p:cNvGraphicFramePr>
            <a:graphicFrameLocks noGrp="1"/>
          </p:cNvGraphicFramePr>
          <p:nvPr/>
        </p:nvGraphicFramePr>
        <p:xfrm>
          <a:off x="525321" y="1463040"/>
          <a:ext cx="3064155" cy="14801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1385">
                  <a:extLst>
                    <a:ext uri="{9D8B030D-6E8A-4147-A177-3AD203B41FA5}">
                      <a16:colId xmlns:a16="http://schemas.microsoft.com/office/drawing/2014/main" val="998261101"/>
                    </a:ext>
                  </a:extLst>
                </a:gridCol>
                <a:gridCol w="1021385">
                  <a:extLst>
                    <a:ext uri="{9D8B030D-6E8A-4147-A177-3AD203B41FA5}">
                      <a16:colId xmlns:a16="http://schemas.microsoft.com/office/drawing/2014/main" val="1315383695"/>
                    </a:ext>
                  </a:extLst>
                </a:gridCol>
                <a:gridCol w="1021385">
                  <a:extLst>
                    <a:ext uri="{9D8B030D-6E8A-4147-A177-3AD203B41FA5}">
                      <a16:colId xmlns:a16="http://schemas.microsoft.com/office/drawing/2014/main" val="1075793275"/>
                    </a:ext>
                  </a:extLst>
                </a:gridCol>
              </a:tblGrid>
              <a:tr h="493378">
                <a:tc>
                  <a:txBody>
                    <a:bodyPr/>
                    <a:lstStyle/>
                    <a:p>
                      <a:r>
                        <a:rPr lang="en-US" sz="1100" dirty="0"/>
                        <a:t>Task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Execution Time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Period</a:t>
                      </a:r>
                    </a:p>
                  </a:txBody>
                  <a:tcPr marL="95464" marR="95464"/>
                </a:tc>
                <a:extLst>
                  <a:ext uri="{0D108BD9-81ED-4DB2-BD59-A6C34878D82A}">
                    <a16:rowId xmlns:a16="http://schemas.microsoft.com/office/drawing/2014/main" val="925604047"/>
                  </a:ext>
                </a:extLst>
              </a:tr>
              <a:tr h="493378">
                <a:tc>
                  <a:txBody>
                    <a:bodyPr/>
                    <a:lstStyle/>
                    <a:p>
                      <a:r>
                        <a:rPr lang="en-US" dirty="0"/>
                        <a:t>TA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25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50</a:t>
                      </a:r>
                    </a:p>
                  </a:txBody>
                  <a:tcPr marL="95464" marR="95464"/>
                </a:tc>
                <a:extLst>
                  <a:ext uri="{0D108BD9-81ED-4DB2-BD59-A6C34878D82A}">
                    <a16:rowId xmlns:a16="http://schemas.microsoft.com/office/drawing/2014/main" val="2204631935"/>
                  </a:ext>
                </a:extLst>
              </a:tr>
              <a:tr h="493378">
                <a:tc>
                  <a:txBody>
                    <a:bodyPr/>
                    <a:lstStyle/>
                    <a:p>
                      <a:r>
                        <a:rPr lang="en-US" dirty="0"/>
                        <a:t>TB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40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100</a:t>
                      </a:r>
                    </a:p>
                  </a:txBody>
                  <a:tcPr marL="95464" marR="95464"/>
                </a:tc>
                <a:extLst>
                  <a:ext uri="{0D108BD9-81ED-4DB2-BD59-A6C34878D82A}">
                    <a16:rowId xmlns:a16="http://schemas.microsoft.com/office/drawing/2014/main" val="2361142297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BA6D70A2-10B3-E139-1E17-DBC09A582C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3729" y="1276350"/>
            <a:ext cx="4436871" cy="370332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E0ED97F-CCF2-DCB1-F934-C61BFE46BECD}"/>
              </a:ext>
            </a:extLst>
          </p:cNvPr>
          <p:cNvSpPr txBox="1"/>
          <p:nvPr/>
        </p:nvSpPr>
        <p:spPr>
          <a:xfrm>
            <a:off x="3352800" y="140810"/>
            <a:ext cx="26102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i.e., T</a:t>
            </a:r>
            <a:r>
              <a:rPr lang="en-US" baseline="-25000" dirty="0"/>
              <a:t>A</a:t>
            </a:r>
            <a:r>
              <a:rPr lang="en-US" dirty="0"/>
              <a:t> has higher priority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4AF4DCBD-3654-F3F9-3FE1-3EB4DA3D8ECE}"/>
              </a:ext>
            </a:extLst>
          </p:cNvPr>
          <p:cNvCxnSpPr/>
          <p:nvPr/>
        </p:nvCxnSpPr>
        <p:spPr>
          <a:xfrm flipH="1">
            <a:off x="3619537" y="566976"/>
            <a:ext cx="457200" cy="15240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AF1DA31F-28BF-F2ED-9346-EB0281362FA8}"/>
              </a:ext>
            </a:extLst>
          </p:cNvPr>
          <p:cNvSpPr txBox="1"/>
          <p:nvPr/>
        </p:nvSpPr>
        <p:spPr>
          <a:xfrm>
            <a:off x="8314291" y="1506439"/>
            <a:ext cx="365485" cy="30777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400" dirty="0"/>
              <a:t>20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8AE40A5-17D9-E7AE-6957-E3F804A52F3E}"/>
              </a:ext>
            </a:extLst>
          </p:cNvPr>
          <p:cNvSpPr txBox="1"/>
          <p:nvPr/>
        </p:nvSpPr>
        <p:spPr>
          <a:xfrm>
            <a:off x="8345284" y="3156651"/>
            <a:ext cx="370614" cy="30777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400" dirty="0"/>
              <a:t>80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7AD20E0-B6D9-F5B0-60D4-DE892288DA57}"/>
              </a:ext>
            </a:extLst>
          </p:cNvPr>
          <p:cNvSpPr txBox="1"/>
          <p:nvPr/>
        </p:nvSpPr>
        <p:spPr>
          <a:xfrm>
            <a:off x="8345284" y="3713554"/>
            <a:ext cx="450764" cy="30777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400" dirty="0"/>
              <a:t>100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7CE413F-D237-A446-12CB-3918BA412268}"/>
              </a:ext>
            </a:extLst>
          </p:cNvPr>
          <p:cNvSpPr txBox="1"/>
          <p:nvPr/>
        </p:nvSpPr>
        <p:spPr>
          <a:xfrm>
            <a:off x="8350413" y="4355779"/>
            <a:ext cx="445635" cy="30777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400" dirty="0"/>
              <a:t>120</a:t>
            </a: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D7ADBE6-6CA0-CF97-BC31-AB1CF923443A}"/>
              </a:ext>
            </a:extLst>
          </p:cNvPr>
          <p:cNvSpPr txBox="1"/>
          <p:nvPr/>
        </p:nvSpPr>
        <p:spPr>
          <a:xfrm>
            <a:off x="8331394" y="2168501"/>
            <a:ext cx="370614" cy="30777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400" dirty="0"/>
              <a:t>40</a:t>
            </a:r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86AE8D0-C799-BB8F-0E85-3255129AF2E8}"/>
              </a:ext>
            </a:extLst>
          </p:cNvPr>
          <p:cNvSpPr txBox="1"/>
          <p:nvPr/>
        </p:nvSpPr>
        <p:spPr>
          <a:xfrm>
            <a:off x="8314290" y="2686941"/>
            <a:ext cx="372218" cy="30777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400" dirty="0"/>
              <a:t>60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76711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4B4CD7-FF08-9F67-C5A0-1CCB059F2E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F7D942-40A1-6734-CAA3-777ACA93D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Change so PB &lt; PA</a:t>
            </a:r>
            <a:endParaRPr lang="en-US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544D55C1-1ED7-A159-A939-D6BF0256C6A9}"/>
              </a:ext>
            </a:extLst>
          </p:cNvPr>
          <p:cNvGraphicFramePr>
            <a:graphicFrameLocks noGrp="1"/>
          </p:cNvGraphicFramePr>
          <p:nvPr/>
        </p:nvGraphicFramePr>
        <p:xfrm>
          <a:off x="525321" y="1463040"/>
          <a:ext cx="3064155" cy="14801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1385">
                  <a:extLst>
                    <a:ext uri="{9D8B030D-6E8A-4147-A177-3AD203B41FA5}">
                      <a16:colId xmlns:a16="http://schemas.microsoft.com/office/drawing/2014/main" val="998261101"/>
                    </a:ext>
                  </a:extLst>
                </a:gridCol>
                <a:gridCol w="1021385">
                  <a:extLst>
                    <a:ext uri="{9D8B030D-6E8A-4147-A177-3AD203B41FA5}">
                      <a16:colId xmlns:a16="http://schemas.microsoft.com/office/drawing/2014/main" val="1315383695"/>
                    </a:ext>
                  </a:extLst>
                </a:gridCol>
                <a:gridCol w="1021385">
                  <a:extLst>
                    <a:ext uri="{9D8B030D-6E8A-4147-A177-3AD203B41FA5}">
                      <a16:colId xmlns:a16="http://schemas.microsoft.com/office/drawing/2014/main" val="1075793275"/>
                    </a:ext>
                  </a:extLst>
                </a:gridCol>
              </a:tblGrid>
              <a:tr h="493378">
                <a:tc>
                  <a:txBody>
                    <a:bodyPr/>
                    <a:lstStyle/>
                    <a:p>
                      <a:r>
                        <a:rPr lang="en-US" sz="1100" dirty="0"/>
                        <a:t>Task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Execution Time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Period</a:t>
                      </a:r>
                    </a:p>
                  </a:txBody>
                  <a:tcPr marL="95464" marR="95464"/>
                </a:tc>
                <a:extLst>
                  <a:ext uri="{0D108BD9-81ED-4DB2-BD59-A6C34878D82A}">
                    <a16:rowId xmlns:a16="http://schemas.microsoft.com/office/drawing/2014/main" val="925604047"/>
                  </a:ext>
                </a:extLst>
              </a:tr>
              <a:tr h="493378">
                <a:tc>
                  <a:txBody>
                    <a:bodyPr/>
                    <a:lstStyle/>
                    <a:p>
                      <a:r>
                        <a:rPr lang="en-US" dirty="0"/>
                        <a:t>TA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25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50</a:t>
                      </a:r>
                    </a:p>
                  </a:txBody>
                  <a:tcPr marL="95464" marR="95464"/>
                </a:tc>
                <a:extLst>
                  <a:ext uri="{0D108BD9-81ED-4DB2-BD59-A6C34878D82A}">
                    <a16:rowId xmlns:a16="http://schemas.microsoft.com/office/drawing/2014/main" val="2204631935"/>
                  </a:ext>
                </a:extLst>
              </a:tr>
              <a:tr h="493378">
                <a:tc>
                  <a:txBody>
                    <a:bodyPr/>
                    <a:lstStyle/>
                    <a:p>
                      <a:r>
                        <a:rPr lang="en-US" dirty="0"/>
                        <a:t>TB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40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100</a:t>
                      </a:r>
                    </a:p>
                  </a:txBody>
                  <a:tcPr marL="95464" marR="95464"/>
                </a:tc>
                <a:extLst>
                  <a:ext uri="{0D108BD9-81ED-4DB2-BD59-A6C34878D82A}">
                    <a16:rowId xmlns:a16="http://schemas.microsoft.com/office/drawing/2014/main" val="2361142297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2C33AA88-111D-D2C1-7A4E-1AE23502C379}"/>
              </a:ext>
            </a:extLst>
          </p:cNvPr>
          <p:cNvSpPr txBox="1"/>
          <p:nvPr/>
        </p:nvSpPr>
        <p:spPr>
          <a:xfrm>
            <a:off x="3352800" y="140810"/>
            <a:ext cx="26102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i.e., T</a:t>
            </a:r>
            <a:r>
              <a:rPr lang="en-US" baseline="-25000" dirty="0"/>
              <a:t>A</a:t>
            </a:r>
            <a:r>
              <a:rPr lang="en-US" dirty="0"/>
              <a:t> has higher priority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AC4DE184-1E24-0FCC-938C-2046FE2048DB}"/>
              </a:ext>
            </a:extLst>
          </p:cNvPr>
          <p:cNvCxnSpPr/>
          <p:nvPr/>
        </p:nvCxnSpPr>
        <p:spPr>
          <a:xfrm flipH="1">
            <a:off x="3619537" y="566976"/>
            <a:ext cx="457200" cy="15240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96A3B51A-8A3D-3BE1-5DDE-40B8D14421A9}"/>
              </a:ext>
            </a:extLst>
          </p:cNvPr>
          <p:cNvGrpSpPr/>
          <p:nvPr/>
        </p:nvGrpSpPr>
        <p:grpSpPr>
          <a:xfrm>
            <a:off x="4225516" y="1230630"/>
            <a:ext cx="4613684" cy="3703320"/>
            <a:chOff x="4182364" y="1325880"/>
            <a:chExt cx="4613684" cy="3703320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12ADE439-BC10-A877-224D-70CD3777DA7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182364" y="1325880"/>
              <a:ext cx="4436871" cy="3703320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167DA765-4771-C99C-8232-CE17AE2D3373}"/>
                </a:ext>
              </a:extLst>
            </p:cNvPr>
            <p:cNvSpPr txBox="1"/>
            <p:nvPr/>
          </p:nvSpPr>
          <p:spPr>
            <a:xfrm>
              <a:off x="8314291" y="1506439"/>
              <a:ext cx="365485" cy="307777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wrap="none" rtlCol="0">
              <a:spAutoFit/>
            </a:bodyPr>
            <a:lstStyle/>
            <a:p>
              <a:r>
                <a:rPr lang="en-US" sz="1400" dirty="0"/>
                <a:t>20</a:t>
              </a:r>
              <a:endParaRPr lang="en-US" dirty="0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EB1623B-51F1-0B17-74D9-F2015AEAE0A5}"/>
                </a:ext>
              </a:extLst>
            </p:cNvPr>
            <p:cNvSpPr txBox="1"/>
            <p:nvPr/>
          </p:nvSpPr>
          <p:spPr>
            <a:xfrm>
              <a:off x="8345284" y="3156651"/>
              <a:ext cx="370614" cy="307777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wrap="none" rtlCol="0">
              <a:spAutoFit/>
            </a:bodyPr>
            <a:lstStyle/>
            <a:p>
              <a:r>
                <a:rPr lang="en-US" sz="1400" dirty="0"/>
                <a:t>80</a:t>
              </a:r>
              <a:endParaRPr lang="en-US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91CBCBE-EE3A-ED3E-4220-A07BF49C671A}"/>
                </a:ext>
              </a:extLst>
            </p:cNvPr>
            <p:cNvSpPr txBox="1"/>
            <p:nvPr/>
          </p:nvSpPr>
          <p:spPr>
            <a:xfrm>
              <a:off x="8345284" y="3713554"/>
              <a:ext cx="450764" cy="307777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wrap="none" rtlCol="0">
              <a:spAutoFit/>
            </a:bodyPr>
            <a:lstStyle/>
            <a:p>
              <a:r>
                <a:rPr lang="en-US" sz="1400" dirty="0"/>
                <a:t>100</a:t>
              </a:r>
              <a:endParaRPr lang="en-US" dirty="0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870C6C6-0C80-9B18-594F-0F28F8D67B14}"/>
                </a:ext>
              </a:extLst>
            </p:cNvPr>
            <p:cNvSpPr txBox="1"/>
            <p:nvPr/>
          </p:nvSpPr>
          <p:spPr>
            <a:xfrm>
              <a:off x="8350413" y="4355779"/>
              <a:ext cx="445635" cy="307777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wrap="none" rtlCol="0">
              <a:spAutoFit/>
            </a:bodyPr>
            <a:lstStyle/>
            <a:p>
              <a:r>
                <a:rPr lang="en-US" sz="1400" dirty="0"/>
                <a:t>120</a:t>
              </a:r>
              <a:endParaRPr lang="en-US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F91F0CB3-02A6-285D-1C76-EBCC5FFFC404}"/>
                </a:ext>
              </a:extLst>
            </p:cNvPr>
            <p:cNvSpPr txBox="1"/>
            <p:nvPr/>
          </p:nvSpPr>
          <p:spPr>
            <a:xfrm>
              <a:off x="8331394" y="2168501"/>
              <a:ext cx="370614" cy="307777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wrap="none" rtlCol="0">
              <a:spAutoFit/>
            </a:bodyPr>
            <a:lstStyle/>
            <a:p>
              <a:r>
                <a:rPr lang="en-US" sz="1400" dirty="0"/>
                <a:t>40</a:t>
              </a:r>
              <a:endParaRPr lang="en-US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D1C40B8E-12E8-7C44-18B2-696DCCEF35C4}"/>
                </a:ext>
              </a:extLst>
            </p:cNvPr>
            <p:cNvSpPr txBox="1"/>
            <p:nvPr/>
          </p:nvSpPr>
          <p:spPr>
            <a:xfrm>
              <a:off x="8314290" y="2686941"/>
              <a:ext cx="372218" cy="307777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wrap="none" rtlCol="0">
              <a:spAutoFit/>
            </a:bodyPr>
            <a:lstStyle/>
            <a:p>
              <a:r>
                <a:rPr lang="en-US" sz="1400" dirty="0"/>
                <a:t>60</a:t>
              </a:r>
              <a:endParaRPr lang="en-US" dirty="0"/>
            </a:p>
          </p:txBody>
        </p:sp>
        <p:sp>
          <p:nvSpPr>
            <p:cNvPr id="21" name="Markup TA run 1">
              <a:extLst>
                <a:ext uri="{FF2B5EF4-FFF2-40B4-BE49-F238E27FC236}">
                  <a16:creationId xmlns:a16="http://schemas.microsoft.com/office/drawing/2014/main" id="{12AEA538-86B4-3E38-1876-F95CC01F7368}"/>
                </a:ext>
              </a:extLst>
            </p:cNvPr>
            <p:cNvSpPr/>
            <p:nvPr/>
          </p:nvSpPr>
          <p:spPr>
            <a:xfrm>
              <a:off x="4543426" y="1800225"/>
              <a:ext cx="3705225" cy="76200"/>
            </a:xfrm>
            <a:prstGeom prst="rect">
              <a:avLst/>
            </a:prstGeom>
            <a:solidFill>
              <a:srgbClr val="C00000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15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Markup TA run 1">
              <a:extLst>
                <a:ext uri="{FF2B5EF4-FFF2-40B4-BE49-F238E27FC236}">
                  <a16:creationId xmlns:a16="http://schemas.microsoft.com/office/drawing/2014/main" id="{D9FE2551-4175-3952-947F-60D75F82A8D8}"/>
                </a:ext>
              </a:extLst>
            </p:cNvPr>
            <p:cNvSpPr/>
            <p:nvPr/>
          </p:nvSpPr>
          <p:spPr>
            <a:xfrm>
              <a:off x="4543425" y="2362200"/>
              <a:ext cx="926306" cy="76200"/>
            </a:xfrm>
            <a:prstGeom prst="rect">
              <a:avLst/>
            </a:prstGeom>
            <a:solidFill>
              <a:srgbClr val="C00000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15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Markup TB run 1">
              <a:extLst>
                <a:ext uri="{FF2B5EF4-FFF2-40B4-BE49-F238E27FC236}">
                  <a16:creationId xmlns:a16="http://schemas.microsoft.com/office/drawing/2014/main" id="{0398B08D-7346-503F-5BDF-338A9ED28915}"/>
                </a:ext>
              </a:extLst>
            </p:cNvPr>
            <p:cNvSpPr/>
            <p:nvPr/>
          </p:nvSpPr>
          <p:spPr>
            <a:xfrm>
              <a:off x="5469731" y="2362200"/>
              <a:ext cx="2778919" cy="76200"/>
            </a:xfrm>
            <a:prstGeom prst="rect">
              <a:avLst/>
            </a:prstGeom>
            <a:solidFill>
              <a:srgbClr val="1432E6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15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Markup TB run 1">
              <a:extLst>
                <a:ext uri="{FF2B5EF4-FFF2-40B4-BE49-F238E27FC236}">
                  <a16:creationId xmlns:a16="http://schemas.microsoft.com/office/drawing/2014/main" id="{4B345213-FF36-4F82-AE6F-800055D47385}"/>
                </a:ext>
              </a:extLst>
            </p:cNvPr>
            <p:cNvSpPr/>
            <p:nvPr/>
          </p:nvSpPr>
          <p:spPr>
            <a:xfrm>
              <a:off x="4543426" y="2895600"/>
              <a:ext cx="1852613" cy="76200"/>
            </a:xfrm>
            <a:prstGeom prst="rect">
              <a:avLst/>
            </a:prstGeom>
            <a:solidFill>
              <a:srgbClr val="1432E6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15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Markup TA run 2">
              <a:extLst>
                <a:ext uri="{FF2B5EF4-FFF2-40B4-BE49-F238E27FC236}">
                  <a16:creationId xmlns:a16="http://schemas.microsoft.com/office/drawing/2014/main" id="{5AE01CB9-55FC-48CA-BA5C-D19D340B4965}"/>
                </a:ext>
              </a:extLst>
            </p:cNvPr>
            <p:cNvSpPr/>
            <p:nvPr/>
          </p:nvSpPr>
          <p:spPr>
            <a:xfrm>
              <a:off x="6396039" y="2895600"/>
              <a:ext cx="1852613" cy="76200"/>
            </a:xfrm>
            <a:prstGeom prst="rect">
              <a:avLst/>
            </a:prstGeom>
            <a:solidFill>
              <a:srgbClr val="C00000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15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Markup TA run 2">
              <a:extLst>
                <a:ext uri="{FF2B5EF4-FFF2-40B4-BE49-F238E27FC236}">
                  <a16:creationId xmlns:a16="http://schemas.microsoft.com/office/drawing/2014/main" id="{E663B4AD-4267-B7E1-F160-E8EFA255D2F2}"/>
                </a:ext>
              </a:extLst>
            </p:cNvPr>
            <p:cNvSpPr/>
            <p:nvPr/>
          </p:nvSpPr>
          <p:spPr>
            <a:xfrm>
              <a:off x="4543425" y="3448050"/>
              <a:ext cx="2778919" cy="76200"/>
            </a:xfrm>
            <a:prstGeom prst="rect">
              <a:avLst/>
            </a:prstGeom>
            <a:solidFill>
              <a:srgbClr val="C00000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15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Markup TB run 2">
              <a:extLst>
                <a:ext uri="{FF2B5EF4-FFF2-40B4-BE49-F238E27FC236}">
                  <a16:creationId xmlns:a16="http://schemas.microsoft.com/office/drawing/2014/main" id="{4FAC0161-DCA7-4AF4-4CAA-89357ADE6E4F}"/>
                </a:ext>
              </a:extLst>
            </p:cNvPr>
            <p:cNvSpPr/>
            <p:nvPr/>
          </p:nvSpPr>
          <p:spPr>
            <a:xfrm>
              <a:off x="7322344" y="3448050"/>
              <a:ext cx="926306" cy="76200"/>
            </a:xfrm>
            <a:prstGeom prst="rect">
              <a:avLst/>
            </a:prstGeom>
            <a:solidFill>
              <a:srgbClr val="1432E6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15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Markup TB run 2">
              <a:extLst>
                <a:ext uri="{FF2B5EF4-FFF2-40B4-BE49-F238E27FC236}">
                  <a16:creationId xmlns:a16="http://schemas.microsoft.com/office/drawing/2014/main" id="{B9A4748A-E1B7-EFB3-68AD-50F177C81991}"/>
                </a:ext>
              </a:extLst>
            </p:cNvPr>
            <p:cNvSpPr/>
            <p:nvPr/>
          </p:nvSpPr>
          <p:spPr>
            <a:xfrm>
              <a:off x="4543426" y="4000500"/>
              <a:ext cx="1852613" cy="76200"/>
            </a:xfrm>
            <a:prstGeom prst="rect">
              <a:avLst/>
            </a:prstGeom>
            <a:solidFill>
              <a:srgbClr val="1432E6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15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Markup request TA">
              <a:extLst>
                <a:ext uri="{FF2B5EF4-FFF2-40B4-BE49-F238E27FC236}">
                  <a16:creationId xmlns:a16="http://schemas.microsoft.com/office/drawing/2014/main" id="{DFFB1C14-A0D8-D639-00CF-F3B54A143DF3}"/>
                </a:ext>
              </a:extLst>
            </p:cNvPr>
            <p:cNvSpPr/>
            <p:nvPr/>
          </p:nvSpPr>
          <p:spPr>
            <a:xfrm>
              <a:off x="8239125" y="3819525"/>
              <a:ext cx="38100" cy="285750"/>
            </a:xfrm>
            <a:prstGeom prst="rect">
              <a:avLst/>
            </a:prstGeom>
            <a:solidFill>
              <a:srgbClr val="1432E6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15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Markup request TB">
              <a:extLst>
                <a:ext uri="{FF2B5EF4-FFF2-40B4-BE49-F238E27FC236}">
                  <a16:creationId xmlns:a16="http://schemas.microsoft.com/office/drawing/2014/main" id="{E6D3C7D8-3C64-15AB-DB24-0E3A6C74148E}"/>
                </a:ext>
              </a:extLst>
            </p:cNvPr>
            <p:cNvSpPr/>
            <p:nvPr/>
          </p:nvSpPr>
          <p:spPr>
            <a:xfrm>
              <a:off x="8277225" y="3819525"/>
              <a:ext cx="38100" cy="285750"/>
            </a:xfrm>
            <a:prstGeom prst="rect">
              <a:avLst/>
            </a:prstGeom>
            <a:solidFill>
              <a:srgbClr val="E61414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15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3" name="Markup circle 25">
            <a:extLst>
              <a:ext uri="{FF2B5EF4-FFF2-40B4-BE49-F238E27FC236}">
                <a16:creationId xmlns:a16="http://schemas.microsoft.com/office/drawing/2014/main" id="{C6B97C8B-810E-C26D-6141-4B081208AC2F}"/>
              </a:ext>
            </a:extLst>
          </p:cNvPr>
          <p:cNvSpPr/>
          <p:nvPr/>
        </p:nvSpPr>
        <p:spPr>
          <a:xfrm>
            <a:off x="1524000" y="2009775"/>
            <a:ext cx="457200" cy="266700"/>
          </a:xfrm>
          <a:prstGeom prst="ellipse">
            <a:avLst/>
          </a:prstGeom>
          <a:noFill/>
          <a:ln w="33338" cap="flat" cmpd="sng" algn="ctr">
            <a:solidFill>
              <a:srgbClr val="C00000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Markup circle 25">
            <a:extLst>
              <a:ext uri="{FF2B5EF4-FFF2-40B4-BE49-F238E27FC236}">
                <a16:creationId xmlns:a16="http://schemas.microsoft.com/office/drawing/2014/main" id="{CE647FEE-656D-35BB-85A4-AE7205BCE74B}"/>
              </a:ext>
            </a:extLst>
          </p:cNvPr>
          <p:cNvSpPr/>
          <p:nvPr/>
        </p:nvSpPr>
        <p:spPr>
          <a:xfrm>
            <a:off x="1524000" y="2487519"/>
            <a:ext cx="457200" cy="266700"/>
          </a:xfrm>
          <a:prstGeom prst="ellipse">
            <a:avLst/>
          </a:prstGeom>
          <a:noFill/>
          <a:ln w="33338" cap="flat" cmpd="sng" algn="ctr">
            <a:solidFill>
              <a:srgbClr val="1432E6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C30F0F2-08C4-30D3-34B4-0B05E502F238}"/>
              </a:ext>
            </a:extLst>
          </p:cNvPr>
          <p:cNvSpPr txBox="1"/>
          <p:nvPr/>
        </p:nvSpPr>
        <p:spPr>
          <a:xfrm>
            <a:off x="355304" y="3310539"/>
            <a:ext cx="35441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</a:t>
            </a:r>
            <a:r>
              <a:rPr lang="en-US" baseline="-25000" dirty="0"/>
              <a:t>A</a:t>
            </a:r>
            <a:r>
              <a:rPr lang="en-US" dirty="0"/>
              <a:t> runs first for 25 </a:t>
            </a:r>
            <a:r>
              <a:rPr lang="en-US" dirty="0" err="1"/>
              <a:t>ms</a:t>
            </a:r>
            <a:r>
              <a:rPr lang="en-US" dirty="0"/>
              <a:t>, then T</a:t>
            </a:r>
            <a:r>
              <a:rPr lang="en-US" baseline="-25000" dirty="0"/>
              <a:t>B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</a:t>
            </a:r>
            <a:r>
              <a:rPr lang="en-US" baseline="-25000" dirty="0"/>
              <a:t>B</a:t>
            </a:r>
            <a:r>
              <a:rPr lang="en-US" dirty="0"/>
              <a:t> runs for 25 </a:t>
            </a:r>
            <a:r>
              <a:rPr lang="en-US" dirty="0" err="1"/>
              <a:t>ms</a:t>
            </a:r>
            <a:r>
              <a:rPr lang="en-US" dirty="0"/>
              <a:t>; A interrupts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</a:t>
            </a:r>
            <a:r>
              <a:rPr lang="en-US" baseline="-25000" dirty="0"/>
              <a:t>A</a:t>
            </a:r>
            <a:r>
              <a:rPr lang="en-US" dirty="0"/>
              <a:t> runs for 25 </a:t>
            </a:r>
            <a:r>
              <a:rPr lang="en-US" dirty="0" err="1"/>
              <a:t>ms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</a:t>
            </a:r>
            <a:r>
              <a:rPr lang="en-US" baseline="-25000" dirty="0"/>
              <a:t>B</a:t>
            </a:r>
            <a:r>
              <a:rPr lang="en-US" dirty="0"/>
              <a:t> completes after 15 </a:t>
            </a:r>
            <a:r>
              <a:rPr lang="en-US" dirty="0" err="1"/>
              <a:t>ms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All complete at 90 </a:t>
            </a:r>
            <a:r>
              <a:rPr lang="en-US" dirty="0" err="1"/>
              <a:t>ms</a:t>
            </a:r>
            <a:endParaRPr lang="en-US" dirty="0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8687E717-058B-11B8-B49B-7D97756D0203}"/>
              </a:ext>
            </a:extLst>
          </p:cNvPr>
          <p:cNvSpPr/>
          <p:nvPr/>
        </p:nvSpPr>
        <p:spPr>
          <a:xfrm>
            <a:off x="6539166" y="3658342"/>
            <a:ext cx="1447800" cy="533400"/>
          </a:xfrm>
          <a:prstGeom prst="ellipse">
            <a:avLst/>
          </a:prstGeom>
          <a:solidFill>
            <a:schemeClr val="accent1">
              <a:lumMod val="20000"/>
              <a:lumOff val="80000"/>
              <a:alpha val="91000"/>
            </a:schemeClr>
          </a:solidFill>
          <a:ln w="444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1"/>
                </a:solidFill>
              </a:rPr>
              <a:t>unused</a:t>
            </a:r>
          </a:p>
        </p:txBody>
      </p:sp>
    </p:spTree>
    <p:extLst>
      <p:ext uri="{BB962C8B-B14F-4D97-AF65-F5344CB8AC3E}">
        <p14:creationId xmlns:p14="http://schemas.microsoft.com/office/powerpoint/2010/main" val="4126488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/>
              <a:t>Round Robin Scheduling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" y="1371600"/>
            <a:ext cx="8503920" cy="3601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24915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/>
              <a:t>Rate Monotonic Analysis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841248" y="1371600"/>
            <a:ext cx="7680960" cy="640080"/>
          </a:xfrm>
        </p:spPr>
        <p:txBody>
          <a:bodyPr/>
          <a:lstStyle/>
          <a:p>
            <a:r>
              <a:rPr lang="en-US" dirty="0"/>
              <a:t>The priority of each periodic task is fixed relative to other tasks</a:t>
            </a:r>
          </a:p>
          <a:p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248" y="2194560"/>
            <a:ext cx="7680960" cy="1419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44206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 Task Set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841248" y="3657600"/>
            <a:ext cx="7680960" cy="1280160"/>
          </a:xfrm>
        </p:spPr>
        <p:txBody>
          <a:bodyPr/>
          <a:lstStyle/>
          <a:p>
            <a:r>
              <a:rPr lang="en-US" dirty="0"/>
              <a:t>Calculation: What is the processor utilization for this problem?</a:t>
            </a:r>
          </a:p>
          <a:p>
            <a:endParaRPr lang="en-US" dirty="0"/>
          </a:p>
          <a:p>
            <a:r>
              <a:rPr lang="en-US" dirty="0"/>
              <a:t>Based on RMA, what are their relative priorities?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5105" y="1371600"/>
            <a:ext cx="6513789" cy="2194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64213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291840"/>
            <a:ext cx="8229600" cy="1555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144" y="1325880"/>
            <a:ext cx="5429711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 hidden="1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2419349"/>
            <a:ext cx="3195981" cy="1216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93723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/>
              <a:t>Harmonic Period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r>
              <a:rPr lang="en-US" dirty="0"/>
              <a:t>This means that for each task, its period is an exact multiple of every other task that has a shorter period.</a:t>
            </a:r>
          </a:p>
          <a:p>
            <a:pPr lvl="1"/>
            <a:r>
              <a:rPr lang="en-US" dirty="0"/>
              <a:t>The more harmonic the tasks are, the more accommodating they are to scheduling</a:t>
            </a:r>
          </a:p>
          <a:p>
            <a:r>
              <a:rPr lang="en-US" dirty="0"/>
              <a:t>BTW: this is also true for memory management</a:t>
            </a:r>
          </a:p>
          <a:p>
            <a:pPr lvl="1"/>
            <a:r>
              <a:rPr lang="en-US" dirty="0"/>
              <a:t>Memory management in Lisp is trivial: all objects fit two words</a:t>
            </a:r>
          </a:p>
        </p:txBody>
      </p:sp>
    </p:spTree>
    <p:extLst>
      <p:ext uri="{BB962C8B-B14F-4D97-AF65-F5344CB8AC3E}">
        <p14:creationId xmlns:p14="http://schemas.microsoft.com/office/powerpoint/2010/main" val="738108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/>
              <a:t>Example 2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2241174" y="1371600"/>
          <a:ext cx="4881104" cy="118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02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02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202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02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32178">
                <a:tc>
                  <a:txBody>
                    <a:bodyPr/>
                    <a:lstStyle/>
                    <a:p>
                      <a:r>
                        <a:rPr lang="en-US" dirty="0" err="1"/>
                        <a:t>ti</a:t>
                      </a:r>
                      <a:endParaRPr lang="en-US" dirty="0"/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pi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ei</a:t>
                      </a:r>
                      <a:endParaRPr lang="en-US" dirty="0"/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Ui</a:t>
                      </a:r>
                      <a:endParaRPr lang="en-US" dirty="0"/>
                    </a:p>
                  </a:txBody>
                  <a:tcPr marL="95464" marR="95464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178">
                <a:tc>
                  <a:txBody>
                    <a:bodyPr/>
                    <a:lstStyle/>
                    <a:p>
                      <a:r>
                        <a:rPr lang="en-US" dirty="0"/>
                        <a:t>T1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5464" marR="95464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2178">
                <a:tc>
                  <a:txBody>
                    <a:bodyPr/>
                    <a:lstStyle/>
                    <a:p>
                      <a:r>
                        <a:rPr lang="en-US" dirty="0"/>
                        <a:t>T2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5464" marR="95464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178">
                <a:tc>
                  <a:txBody>
                    <a:bodyPr/>
                    <a:lstStyle/>
                    <a:p>
                      <a:r>
                        <a:rPr lang="en-US" dirty="0"/>
                        <a:t>T3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7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 marL="95464" marR="95464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5464" marR="95464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457200" y="3108960"/>
            <a:ext cx="8229600" cy="155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1162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/>
              <a:t>RMA Bound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Content Placeholder 3"/>
              <p:cNvSpPr>
                <a:spLocks noGrp="1"/>
              </p:cNvSpPr>
              <p:nvPr>
                <p:ph idx="1"/>
                <p:custDataLst>
                  <p:tags r:id="rId2"/>
                </p:custDataLst>
              </p:nvPr>
            </p:nvSpPr>
            <p:spPr>
              <a:xfrm>
                <a:off x="228600" y="2710344"/>
                <a:ext cx="8458200" cy="2193131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spcBef>
                    <a:spcPts val="0"/>
                  </a:spcBef>
                  <a:spcAft>
                    <a:spcPts val="600"/>
                  </a:spcAft>
                  <a:buNone/>
                </a:pPr>
                <a:r>
                  <a:rPr lang="en-US" sz="1600" dirty="0"/>
                  <a:t>Theorem, Liu &amp; Layland, 1973:  Given </a:t>
                </a:r>
                <a:r>
                  <a:rPr lang="en-US" sz="1600" i="1" dirty="0"/>
                  <a:t>n</a:t>
                </a:r>
                <a:r>
                  <a:rPr lang="en-US" sz="1600" dirty="0"/>
                  <a:t> periodic tasks, if the total utilization</a:t>
                </a:r>
                <a:endParaRPr lang="en-US" sz="1600" b="0" i="1" dirty="0"/>
              </a:p>
              <a:p>
                <a:pPr marL="0" indent="0">
                  <a:spcBef>
                    <a:spcPts val="0"/>
                  </a:spcBef>
                  <a:spcAft>
                    <a:spcPts val="600"/>
                  </a:spcAft>
                  <a:buNone/>
                </a:pPr>
                <a:r>
                  <a:rPr lang="en-US" sz="1900" b="0" i="1" dirty="0">
                    <a:latin typeface="Cambria Math"/>
                  </a:rPr>
                  <a:t>	</a:t>
                </a:r>
                <a:r>
                  <a:rPr lang="en-US" sz="1800" b="0" i="1" dirty="0">
                    <a:latin typeface="Cambria Math"/>
                  </a:rPr>
                  <a:t>U    </a:t>
                </a:r>
                <a:r>
                  <a:rPr lang="en-US" sz="1800" b="0" dirty="0">
                    <a:latin typeface="Cambria Math"/>
                  </a:rPr>
                  <a:t>=  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000" i="1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m:rPr>
                            <m:brk m:alnAt="23"/>
                          </m:rPr>
                          <a:rPr lang="en-US" sz="20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20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𝑈</m:t>
                        </m:r>
                        <m:r>
                          <a:rPr lang="en-US" sz="2000" i="1" baseline="-25000">
                            <a:latin typeface="Cambria Math" panose="02040503050406030204" pitchFamily="18" charset="0"/>
                          </a:rPr>
                          <m:t>𝑖</m:t>
                        </m:r>
                      </m:e>
                    </m:nary>
                  </m:oMath>
                </a14:m>
                <a:r>
                  <a:rPr lang="en-US" sz="1800" b="0" i="1" dirty="0">
                    <a:latin typeface="Cambria Math"/>
                  </a:rPr>
                  <a:t>   </a:t>
                </a:r>
                <a:r>
                  <a:rPr lang="en-US" sz="1800" b="0" dirty="0">
                    <a:latin typeface="Cambria Math"/>
                  </a:rPr>
                  <a:t>=   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18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1800" i="1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m:rPr>
                            <m:brk m:alnAt="23"/>
                          </m:rPr>
                          <a:rPr lang="en-US" sz="18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18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  <m:e>
                        <m:sSub>
                          <m:sSubPr>
                            <m:ctrlPr>
                              <a:rPr lang="en-US" sz="1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800" b="0" i="1" smtClean="0">
                                <a:latin typeface="Cambria Math" panose="020405030504060302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1800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/</m:t>
                        </m:r>
                        <m:sSub>
                          <m:sSubPr>
                            <m:ctrlPr>
                              <a:rPr lang="en-US" sz="1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8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1800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nary>
                  </m:oMath>
                </a14:m>
                <a:endParaRPr lang="en-US" sz="1900" b="0" i="1" dirty="0">
                  <a:latin typeface="Cambria Math"/>
                </a:endParaRPr>
              </a:p>
              <a:p>
                <a:pPr marL="0" indent="0">
                  <a:spcBef>
                    <a:spcPts val="0"/>
                  </a:spcBef>
                  <a:spcAft>
                    <a:spcPts val="600"/>
                  </a:spcAft>
                  <a:buNone/>
                </a:pPr>
                <a:r>
                  <a:rPr lang="en-US" sz="1600" b="0" dirty="0"/>
                  <a:t>satisfies</a:t>
                </a:r>
                <a:endParaRPr lang="en-US" sz="1900" b="0" dirty="0"/>
              </a:p>
              <a:p>
                <a:pPr marL="342900" lvl="1" indent="0"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1900" b="0" dirty="0"/>
                  <a:t>	</a:t>
                </a:r>
                <a14:m>
                  <m:oMath xmlns:m="http://schemas.openxmlformats.org/officeDocument/2006/math">
                    <m:r>
                      <a:rPr lang="en-US" sz="1900" b="0" i="1" smtClean="0">
                        <a:latin typeface="Cambria Math"/>
                      </a:rPr>
                      <m:t>𝑈</m:t>
                    </m:r>
                    <m:r>
                      <a:rPr lang="en-US" sz="1900" b="0" i="1" smtClean="0">
                        <a:latin typeface="Cambria Math"/>
                      </a:rPr>
                      <m:t>≤</m:t>
                    </m:r>
                    <m:r>
                      <a:rPr lang="en-US" sz="1900" b="0" i="1" smtClean="0">
                        <a:latin typeface="Cambria Math"/>
                      </a:rPr>
                      <m:t>𝑛</m:t>
                    </m:r>
                    <m:r>
                      <a:rPr lang="en-US" sz="1900" b="0" i="1" smtClean="0">
                        <a:latin typeface="Cambria Math"/>
                      </a:rPr>
                      <m:t>∗</m:t>
                    </m:r>
                    <m:sSup>
                      <m:sSupPr>
                        <m:ctrlPr>
                          <a:rPr lang="en-US" sz="19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1900" b="0" i="1" smtClean="0">
                            <a:latin typeface="Cambria Math"/>
                          </a:rPr>
                          <m:t>(2</m:t>
                        </m:r>
                      </m:e>
                      <m:sup>
                        <m:f>
                          <m:fPr>
                            <m:ctrlPr>
                              <a:rPr lang="en-US" sz="1900" b="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sz="1900" b="0" i="1" smtClean="0">
                                <a:latin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en-US" sz="1900" b="0" i="1" smtClean="0">
                                <a:latin typeface="Cambria Math"/>
                              </a:rPr>
                              <m:t>𝑛</m:t>
                            </m:r>
                          </m:den>
                        </m:f>
                      </m:sup>
                    </m:sSup>
                    <m:r>
                      <a:rPr lang="en-US" sz="1900" b="0" i="1" smtClean="0">
                        <a:latin typeface="Cambria Math"/>
                      </a:rPr>
                      <m:t>−1)</m:t>
                    </m:r>
                  </m:oMath>
                </a14:m>
                <a:endParaRPr lang="en-US" sz="3500" dirty="0"/>
              </a:p>
              <a:p>
                <a:pPr marL="0" indent="0">
                  <a:spcBef>
                    <a:spcPts val="0"/>
                  </a:spcBef>
                  <a:spcAft>
                    <a:spcPts val="600"/>
                  </a:spcAft>
                  <a:buNone/>
                </a:pPr>
                <a:r>
                  <a:rPr lang="en-US" sz="1700" dirty="0"/>
                  <a:t>then a schedule meeting all deadlines </a:t>
                </a:r>
                <a:r>
                  <a:rPr lang="en-US" sz="1700" i="1" dirty="0"/>
                  <a:t>always</a:t>
                </a:r>
                <a:r>
                  <a:rPr lang="en-US" sz="1700" dirty="0"/>
                  <a:t> exists.</a:t>
                </a:r>
              </a:p>
              <a:p>
                <a:pPr marL="0" indent="0">
                  <a:spcBef>
                    <a:spcPts val="0"/>
                  </a:spcBef>
                  <a:spcAft>
                    <a:spcPts val="600"/>
                  </a:spcAft>
                  <a:buNone/>
                </a:pPr>
                <a:r>
                  <a:rPr lang="en-US" sz="1700" dirty="0"/>
                  <a:t>note:</a:t>
                </a:r>
                <a:r>
                  <a:rPr lang="en-US" sz="2200" dirty="0"/>
                  <a:t>	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19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1900" i="0" smtClean="0">
                                <a:latin typeface="Cambria Math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1900" i="0" smtClean="0"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sz="1900" b="0" i="1" smtClean="0">
                                <a:latin typeface="Cambria Math"/>
                              </a:rPr>
                              <m:t>𝑛</m:t>
                            </m:r>
                            <m:r>
                              <a:rPr lang="en-US" sz="1900" b="0" i="1" smtClean="0">
                                <a:latin typeface="Cambria Math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r>
                          <a:rPr lang="en-US" sz="1900" i="1">
                            <a:latin typeface="Cambria Math"/>
                          </a:rPr>
                          <m:t>𝑛</m:t>
                        </m:r>
                        <m:r>
                          <a:rPr lang="en-US" sz="1900" i="1">
                            <a:latin typeface="Cambria Math"/>
                          </a:rPr>
                          <m:t>∗</m:t>
                        </m:r>
                        <m:sSup>
                          <m:sSupPr>
                            <m:ctrlPr>
                              <a:rPr lang="en-US" sz="1900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sz="1900" i="1">
                                <a:latin typeface="Cambria Math"/>
                              </a:rPr>
                              <m:t>(2</m:t>
                            </m:r>
                          </m:e>
                          <m:sup>
                            <m:f>
                              <m:fPr>
                                <m:ctrlPr>
                                  <a:rPr lang="en-US" sz="1900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sz="1900" i="1">
                                    <a:latin typeface="Cambria Math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sz="1900" i="1">
                                    <a:latin typeface="Cambria Math"/>
                                  </a:rPr>
                                  <m:t>𝑛</m:t>
                                </m:r>
                              </m:den>
                            </m:f>
                          </m:sup>
                        </m:sSup>
                        <m:r>
                          <a:rPr lang="en-US" sz="1900" i="1">
                            <a:latin typeface="Cambria Math"/>
                          </a:rPr>
                          <m:t>−1)</m:t>
                        </m:r>
                        <m:r>
                          <a:rPr lang="en-US" sz="1900" b="0" i="1" smtClean="0">
                            <a:latin typeface="Cambria Math"/>
                          </a:rPr>
                          <m:t>=</m:t>
                        </m:r>
                        <m:r>
                          <a:rPr lang="en-US" sz="1900" b="0" i="1" smtClean="0">
                            <a:latin typeface="Cambria Math"/>
                          </a:rPr>
                          <m:t>𝑙𝑛</m:t>
                        </m:r>
                        <m:r>
                          <a:rPr lang="en-US" sz="1900" b="0" i="1" smtClean="0">
                            <a:latin typeface="Cambria Math" panose="02040503050406030204" pitchFamily="18" charset="0"/>
                          </a:rPr>
                          <m:t>⁡ </m:t>
                        </m:r>
                        <m:r>
                          <a:rPr lang="en-US" sz="1900" b="0" i="1" smtClean="0">
                            <a:latin typeface="Cambria Math"/>
                          </a:rPr>
                          <m:t>2≈0.69</m:t>
                        </m:r>
                        <m:r>
                          <m:rPr>
                            <m:nor/>
                          </m:rPr>
                          <a:rPr lang="en-US" sz="1900" i="0" dirty="0"/>
                          <m:t> </m:t>
                        </m:r>
                      </m:e>
                    </m:func>
                  </m:oMath>
                </a14:m>
                <a:endParaRPr lang="en-US" sz="2800" dirty="0"/>
              </a:p>
            </p:txBody>
          </p:sp>
        </mc:Choice>
        <mc:Fallback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  <p:custDataLst>
                  <p:tags r:id="rId2"/>
                </p:custDataLst>
              </p:nvPr>
            </p:nvSpPr>
            <p:spPr>
              <a:xfrm>
                <a:off x="228600" y="2710344"/>
                <a:ext cx="8458200" cy="2193131"/>
              </a:xfrm>
              <a:blipFill>
                <a:blip r:embed="rId5"/>
                <a:stretch>
                  <a:fillRect l="-450" t="-109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9396C013-7EFB-920D-567D-DF0A5504AA6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4740" y="102875"/>
            <a:ext cx="4648200" cy="2330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421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/>
              <a:t>The Chart Again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" y="1371600"/>
            <a:ext cx="8503920" cy="3345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09264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59EDC-29AF-F21D-96C5-DD9BFE217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Jitter – Real World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8CF474-DB52-7CD6-B12A-EBE30A08EE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63040"/>
            <a:ext cx="4572000" cy="3200400"/>
          </a:xfrm>
        </p:spPr>
        <p:txBody>
          <a:bodyPr/>
          <a:lstStyle/>
          <a:p>
            <a:r>
              <a:rPr lang="en-US" dirty="0"/>
              <a:t>Freshman year, your grandmother shipped you a care package of home-made cookies</a:t>
            </a:r>
          </a:p>
          <a:p>
            <a:endParaRPr lang="en-US" dirty="0"/>
          </a:p>
          <a:p>
            <a:r>
              <a:rPr lang="en-US" dirty="0"/>
              <a:t>What impacted how long it took for the cookies to arrive in your dorm?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323FDCB-CA90-D246-F2B3-FD3323A697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2791" y="3200400"/>
            <a:ext cx="2604737" cy="173736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CCA6BEB-8BB5-0BAA-756D-1C165DD6BE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4832" y="1371600"/>
            <a:ext cx="2200655" cy="1737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9514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Jitter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40000" y="1200150"/>
            <a:ext cx="7675350" cy="3654729"/>
          </a:xfrm>
        </p:spPr>
        <p:txBody>
          <a:bodyPr>
            <a:normAutofit/>
          </a:bodyPr>
          <a:lstStyle/>
          <a:p>
            <a:r>
              <a:rPr lang="en-US" sz="1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From dictionary.com: random variation in the timing of a signal, especially a clock</a:t>
            </a:r>
          </a:p>
          <a:p>
            <a:r>
              <a:rPr lang="en-US" sz="1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 our context</a:t>
            </a:r>
          </a:p>
          <a:p>
            <a:pPr lvl="1"/>
            <a:r>
              <a:rPr lang="en-US" sz="17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delay between the invocation (or arrival) of a task, and its release (when it actually starts to execute)</a:t>
            </a:r>
          </a:p>
          <a:p>
            <a:r>
              <a:rPr lang="en-US" sz="1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Example #1: Large distributed system: </a:t>
            </a:r>
          </a:p>
          <a:p>
            <a:pPr lvl="1"/>
            <a:r>
              <a:rPr lang="en-US" sz="17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sensor at site A triggers a task at site B </a:t>
            </a:r>
          </a:p>
          <a:p>
            <a:pPr lvl="1"/>
            <a:r>
              <a:rPr lang="en-US" sz="17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Message is sent over a complex network</a:t>
            </a:r>
          </a:p>
          <a:p>
            <a:pPr lvl="1"/>
            <a:r>
              <a:rPr lang="en-US" sz="17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May take a varying amount of time to arrive</a:t>
            </a:r>
          </a:p>
          <a:p>
            <a:pPr lvl="1"/>
            <a:r>
              <a:rPr lang="en-US" sz="17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difference between the earliest and latest possible release times of the task at site B is </a:t>
            </a:r>
            <a:r>
              <a:rPr lang="en-US" sz="1750" i="1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jitter</a:t>
            </a:r>
          </a:p>
        </p:txBody>
      </p:sp>
    </p:spTree>
    <p:extLst>
      <p:ext uri="{BB962C8B-B14F-4D97-AF65-F5344CB8AC3E}">
        <p14:creationId xmlns:p14="http://schemas.microsoft.com/office/powerpoint/2010/main" val="5908295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CF4594-05C6-71CC-9974-0E79965C2A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DC0DD-8ED5-DEB4-EF61-26A1B65E2A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Jitter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9CAAAB-8FF9-29D5-901A-C5BF243C37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0000" y="1200150"/>
            <a:ext cx="7675350" cy="3654729"/>
          </a:xfrm>
        </p:spPr>
        <p:txBody>
          <a:bodyPr>
            <a:normAutofit/>
          </a:bodyPr>
          <a:lstStyle/>
          <a:p>
            <a:r>
              <a:rPr lang="en-US" sz="1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From dictionary.com: random variation in the timing of a signal, especially a clock</a:t>
            </a:r>
          </a:p>
          <a:p>
            <a:r>
              <a:rPr lang="en-US" sz="1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 our context</a:t>
            </a:r>
          </a:p>
          <a:p>
            <a:pPr lvl="1"/>
            <a:r>
              <a:rPr lang="en-US" sz="17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delay between the invocation (or arrival) of a task, and its release (when it actually starts to execute)</a:t>
            </a:r>
          </a:p>
          <a:p>
            <a:r>
              <a:rPr lang="en-US" sz="1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Example #2: Operating systems</a:t>
            </a:r>
          </a:p>
          <a:p>
            <a:pPr lvl="1"/>
            <a:r>
              <a:rPr lang="en-US" sz="17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Kernel preempts user processes at regular intervals (10 </a:t>
            </a:r>
            <a:r>
              <a:rPr lang="en-US" sz="175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ms</a:t>
            </a:r>
            <a:r>
              <a:rPr lang="en-US" sz="17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), and that you want a task to run every 23 </a:t>
            </a:r>
            <a:r>
              <a:rPr lang="en-US" sz="175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ms</a:t>
            </a:r>
            <a:endParaRPr lang="en-US" sz="175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US" sz="17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OS scheduler will not be able to satisfy your request exactly </a:t>
            </a:r>
          </a:p>
          <a:p>
            <a:pPr lvl="1"/>
            <a:r>
              <a:rPr lang="en-US" sz="17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 Theory, should run at times 0, 23, 46... In practice, it will run at 0, 30, 50... </a:t>
            </a:r>
          </a:p>
          <a:p>
            <a:pPr lvl="1"/>
            <a:r>
              <a:rPr lang="en-US" sz="17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variation of the actual release times is jitter (0, 7, 4, ... in this example)</a:t>
            </a:r>
          </a:p>
        </p:txBody>
      </p:sp>
    </p:spTree>
    <p:extLst>
      <p:ext uri="{BB962C8B-B14F-4D97-AF65-F5344CB8AC3E}">
        <p14:creationId xmlns:p14="http://schemas.microsoft.com/office/powerpoint/2010/main" val="36333760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877E7A-F364-F5B0-9DE7-FAE71AF70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Jitter in our case – The Servo Motor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59F0ECB-06F8-3119-5A29-BDE4F01B68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40" y="1371600"/>
            <a:ext cx="8503920" cy="3042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5139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Instructor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0D96389-1E30-47C2-A1C1-78EED761CA6F}" vid="{BAB59A6D-27CF-4CDB-88C6-7B89CEA51A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classroom-presentation</Template>
  <TotalTime>10945</TotalTime>
  <Words>1583</Words>
  <Application>Microsoft Macintosh PowerPoint</Application>
  <PresentationFormat>On-screen Show (16:9)</PresentationFormat>
  <Paragraphs>272</Paragraphs>
  <Slides>31</Slides>
  <Notes>4</Notes>
  <HiddenSlides>2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6" baseType="lpstr">
      <vt:lpstr>Arial</vt:lpstr>
      <vt:lpstr>Calibri</vt:lpstr>
      <vt:lpstr>Cambria Math</vt:lpstr>
      <vt:lpstr>Corbel</vt:lpstr>
      <vt:lpstr>Depth</vt:lpstr>
      <vt:lpstr>CPU Utilization and RMA</vt:lpstr>
      <vt:lpstr>Outcomes</vt:lpstr>
      <vt:lpstr>Cookies</vt:lpstr>
      <vt:lpstr>Definitions</vt:lpstr>
      <vt:lpstr>Any Ideas what this is?</vt:lpstr>
      <vt:lpstr>How Measured</vt:lpstr>
      <vt:lpstr>CPU Utilization Definition</vt:lpstr>
      <vt:lpstr>Example</vt:lpstr>
      <vt:lpstr>Lets put ourselves in the right mood…</vt:lpstr>
      <vt:lpstr>Another reason to care:</vt:lpstr>
      <vt:lpstr>CPU Waiting to run versus Waiting for IO</vt:lpstr>
      <vt:lpstr>Scheduling Framework</vt:lpstr>
      <vt:lpstr>Deadlines</vt:lpstr>
      <vt:lpstr>Scheduling Policies</vt:lpstr>
      <vt:lpstr>Assumptions for Rate-Monotonic Analysis</vt:lpstr>
      <vt:lpstr>A General Example (PB &gt; PA)</vt:lpstr>
      <vt:lpstr>A General Example (PB &gt; PA)</vt:lpstr>
      <vt:lpstr>Change so PB &lt; PA</vt:lpstr>
      <vt:lpstr>Change so PB &lt; PA</vt:lpstr>
      <vt:lpstr>Round Robin Scheduling</vt:lpstr>
      <vt:lpstr>Rate Monotonic Analysis</vt:lpstr>
      <vt:lpstr>Example Task Set</vt:lpstr>
      <vt:lpstr>PowerPoint Presentation</vt:lpstr>
      <vt:lpstr>Harmonic Period</vt:lpstr>
      <vt:lpstr>Example 2</vt:lpstr>
      <vt:lpstr>RMA Bound</vt:lpstr>
      <vt:lpstr>The Chart Again</vt:lpstr>
      <vt:lpstr>Jitter – Real World</vt:lpstr>
      <vt:lpstr>Jitter</vt:lpstr>
      <vt:lpstr>Jitter</vt:lpstr>
      <vt:lpstr>Jitter in our case – The Servo Motor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wws</dc:creator>
  <cp:lastModifiedBy>Rob Hasker</cp:lastModifiedBy>
  <cp:revision>133</cp:revision>
  <dcterms:created xsi:type="dcterms:W3CDTF">2006-08-16T00:00:00Z</dcterms:created>
  <dcterms:modified xsi:type="dcterms:W3CDTF">2026-11-06T04:16:20Z</dcterms:modified>
</cp:coreProperties>
</file>