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ink/ink1.xml" ContentType="application/inkml+xml"/>
  <Override PartName="/ppt/ink/ink2.xml" ContentType="application/inkml+xml"/>
  <Override PartName="/ppt/ink/ink3.xml" ContentType="application/inkml+xml"/>
  <Override PartName="/ppt/ink/ink4.xml" ContentType="application/inkml+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1.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notesSlides/notesSlide2.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notesSlides/notesSlide5.xml" ContentType="application/vnd.openxmlformats-officedocument.presentationml.notesSlide+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44" r:id="rId1"/>
  </p:sldMasterIdLst>
  <p:notesMasterIdLst>
    <p:notesMasterId r:id="rId46"/>
  </p:notesMasterIdLst>
  <p:sldIdLst>
    <p:sldId id="258" r:id="rId2"/>
    <p:sldId id="377" r:id="rId3"/>
    <p:sldId id="376" r:id="rId4"/>
    <p:sldId id="378" r:id="rId5"/>
    <p:sldId id="379" r:id="rId6"/>
    <p:sldId id="380" r:id="rId7"/>
    <p:sldId id="381" r:id="rId8"/>
    <p:sldId id="382" r:id="rId9"/>
    <p:sldId id="383" r:id="rId10"/>
    <p:sldId id="384" r:id="rId11"/>
    <p:sldId id="385" r:id="rId12"/>
    <p:sldId id="375" r:id="rId13"/>
    <p:sldId id="336" r:id="rId14"/>
    <p:sldId id="361" r:id="rId15"/>
    <p:sldId id="343" r:id="rId16"/>
    <p:sldId id="337" r:id="rId17"/>
    <p:sldId id="270" r:id="rId18"/>
    <p:sldId id="271" r:id="rId19"/>
    <p:sldId id="272" r:id="rId20"/>
    <p:sldId id="273" r:id="rId21"/>
    <p:sldId id="274" r:id="rId22"/>
    <p:sldId id="275" r:id="rId23"/>
    <p:sldId id="276" r:id="rId24"/>
    <p:sldId id="2563" r:id="rId25"/>
    <p:sldId id="2565" r:id="rId26"/>
    <p:sldId id="277" r:id="rId27"/>
    <p:sldId id="278" r:id="rId28"/>
    <p:sldId id="279" r:id="rId29"/>
    <p:sldId id="280" r:id="rId30"/>
    <p:sldId id="364" r:id="rId31"/>
    <p:sldId id="339" r:id="rId32"/>
    <p:sldId id="345" r:id="rId33"/>
    <p:sldId id="346" r:id="rId34"/>
    <p:sldId id="347" r:id="rId35"/>
    <p:sldId id="348" r:id="rId36"/>
    <p:sldId id="349" r:id="rId37"/>
    <p:sldId id="351" r:id="rId38"/>
    <p:sldId id="354" r:id="rId39"/>
    <p:sldId id="352" r:id="rId40"/>
    <p:sldId id="357" r:id="rId41"/>
    <p:sldId id="340" r:id="rId42"/>
    <p:sldId id="358" r:id="rId43"/>
    <p:sldId id="359" r:id="rId44"/>
    <p:sldId id="360" r:id="rId45"/>
  </p:sldIdLst>
  <p:sldSz cx="9144000" cy="5143500" type="screen16x9"/>
  <p:notesSz cx="7010400" cy="9296400"/>
  <p:custDataLst>
    <p:tags r:id="rId4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2600" autoAdjust="0"/>
  </p:normalViewPr>
  <p:slideViewPr>
    <p:cSldViewPr>
      <p:cViewPr varScale="1">
        <p:scale>
          <a:sx n="96" d="100"/>
          <a:sy n="96" d="100"/>
        </p:scale>
        <p:origin x="356" y="6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gs" Target="tags/tag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11-02T19:15:34.146"/>
    </inkml:context>
    <inkml:brush xml:id="br0">
      <inkml:brushProperty name="width" value="0.035" units="cm"/>
      <inkml:brushProperty name="height" value="0.035" units="cm"/>
      <inkml:brushProperty name="color" value="#FFC114"/>
    </inkml:brush>
  </inkml:definitions>
  <inkml:trace contextRef="#ctx0" brushRef="#br0">0 353 24575,'6960'0'0,"-6959"0"0,57-5 0,-56 5 0,-1-1 0,1 1 0,-1 0 0,0-1 0,1 1 0,-1-1 0,0 0 0,0 1 0,1-1 0,-1 0 0,0 0 0,0 0 0,0 0 0,2-2 0,-3 2 0,1 0 0,-1 1 0,0-1 0,0 0 0,0 0 0,0 0 0,0 0 0,0 0 0,0 1 0,0-1 0,0 0 0,0 0 0,0 0 0,0 0 0,-1 1 0,1-1 0,0 0 0,-1 0 0,1 0 0,0 1 0,-1-1 0,1 0 0,-1 0 0,1 1 0,-1-1 0,0 1 0,0-2 0,-15-12 0,-1 0 0,0 2 0,-1-1 0,0 2 0,0 1 0,-1 0 0,-21-7 0,-16-9 0,-312-144 0,332 156 0,25 13 0,13 7 0,17 11 0,15 6 0,1-2 0,1-2 0,53 21 0,123 36 0,-120-46 0,513 176 0,-599-204 0,0 1 0,0-1 0,0 1 0,-1 0 0,1 1 0,-1-1 0,0 1 0,0 0 0,0 1 0,-1-1 0,7 9 0,-10-12 0,0 1 0,0-1 0,0 0 0,-1 1 0,1-1 0,-1 1 0,1-1 0,-1 1 0,0-1 0,1 1 0,-1 0 0,0-1 0,0 1 0,0-1 0,0 1 0,0 0 0,0-1 0,-1 1 0,0 2 0,0-2 0,0 1 0,-1-1 0,0 0 0,1 1 0,-1-1 0,0 0 0,0 0 0,0 0 0,0 0 0,-1 0 0,1-1 0,0 1 0,-1-1 0,-4 3 0,-10 3 0,0-1 0,-1-1 0,1 0 0,-1-2 0,0 0 0,-1-1 0,1 0 0,-33-2 0,23 0 0,0 1 0,-46 8 0,65-7 0,0 0 0,0 1 0,1 0 0,-1 1 0,1 0 0,-1 0 0,1 0 0,1 1 0,-1 1 0,1-1 0,0 1 0,-8 8 0,6-4-273,1 1 0,0 0 0,0 0 0,-10 21 0,3 2-6553</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11-02T19:15:51.518"/>
    </inkml:context>
    <inkml:brush xml:id="br0">
      <inkml:brushProperty name="width" value="0.05" units="cm"/>
      <inkml:brushProperty name="height" value="0.05" units="cm"/>
      <inkml:brushProperty name="color" value="#94D7E4"/>
    </inkml:brush>
  </inkml:definitions>
  <inkml:trace contextRef="#ctx0" brushRef="#br0">0 0 24464,'0'6301'0,"2403"-6301"0,-2403-6301 0,-2403 6301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11-02T19:15:55.143"/>
    </inkml:context>
    <inkml:brush xml:id="br0">
      <inkml:brushProperty name="width" value="0.05" units="cm"/>
      <inkml:brushProperty name="height" value="0.05" units="cm"/>
      <inkml:brushProperty name="color" value="#94D7E4"/>
    </inkml:brush>
  </inkml:definitions>
  <inkml:trace contextRef="#ctx0" brushRef="#br0">269 1 24575,'1'3'0,"-1"0"0,1 0 0,0 0 0,0 0 0,0 0 0,0 0 0,0-1 0,1 1 0,-1 0 0,1 0 0,0-1 0,-1 0 0,1 1 0,0-1 0,1 0 0,-1 0 0,0 0 0,1 0 0,-1 0 0,1 0 0,-1-1 0,1 1 0,3 0 0,9 6 0,1-2 0,30 9 0,-42-14 0,66 14 0,0-2 0,1-4 0,136-1 0,-92-4 0,-112-4 0,0 0 0,-1 0 0,1 0 0,0 0 0,0 1 0,0-1 0,0 1 0,-1 0 0,1 0 0,0 0 0,-1 0 0,1 0 0,-1 1 0,1-1 0,-1 1 0,0 0 0,1 0 0,-1-1 0,0 2 0,0-1 0,3 4 0,-4-4 0,-1 1 0,1 0 0,-1-1 0,1 1 0,-1-1 0,0 1 0,0 0 0,0-1 0,0 1 0,0 0 0,-1-1 0,1 1 0,-1-1 0,0 1 0,0-1 0,0 1 0,0-1 0,0 1 0,0-1 0,-1 0 0,1 0 0,-1 0 0,1 0 0,-1 0 0,-2 2 0,-10 12 0,0-2 0,-1 0 0,-1-1 0,0 0 0,-25 15 0,-97 45 0,94-51 0,-168 77 0,95-48 0,-111 69 0,216-113 0,0 0 0,1 1 0,0 1 0,1 0 0,0 1 0,0-1 0,-12 19 0,20-25 0,0 0 0,0 0 0,0 0 0,1 0 0,-1 0 0,1 0 0,0 1 0,0-1 0,0 1 0,0-1 0,1 0 0,-1 1 0,1-1 0,0 1 0,0-1 0,0 1 0,1-1 0,-1 1 0,1-1 0,0 1 0,0-1 0,0 0 0,0 1 0,1-1 0,-1 0 0,1 0 0,0 0 0,0 0 0,0 0 0,0-1 0,0 1 0,1 0 0,-1-1 0,6 4 0,42 32 0,1-3 0,1-2 0,111 51 0,39 23 0,-200-106 0,4 3 0,1 0 0,-1 1 0,0 0 0,0-1 0,6 8 0,-11-11 0,-1-1 0,1 1 0,-1-1 0,0 1 0,1-1 0,-1 1 0,0-1 0,1 1 0,-1 0 0,0-1 0,0 1 0,0-1 0,0 1 0,1 0 0,-1-1 0,0 1 0,0-1 0,0 1 0,0 0 0,0-1 0,-1 1 0,1-1 0,0 1 0,0 0 0,0-1 0,0 1 0,-1 0 0,0 0 0,-1 1 0,1-1 0,0 0 0,-1 0 0,0 0 0,1 0 0,-1 0 0,1 0 0,-1-1 0,0 1 0,0 0 0,1-1 0,-1 0 0,-2 1 0,-138 19 0,-17 3 0,143-20 0,0 1 0,1 1 0,0 1 0,0 0 0,0 1 0,1 0 0,-22 16 0,29-18 0,0 1 0,1 1 0,0-1 0,1 1 0,-1 0 0,1 0 0,0 0 0,1 1 0,0 0 0,0 0 0,1 0 0,0 0 0,0 0 0,1 1 0,0-1 0,1 1 0,-1 9 0,0 16 0,1-1 0,2 1 0,6 36 0,-6-67 0,10 59 0,3 0 0,2-1 0,3-1 0,43 91 0,1 9 0,-56-141 0,-1 0 0,-1 0 0,-1 0 0,-1 1 0,2 32 0,-5-41 0,0 0 0,-1 0 0,-1 0 0,0 0 0,0-1 0,-1 1 0,0 0 0,0-1 0,-2 0 0,1 0 0,-9 14 0,-47 58 0,41-58 0,1 1 0,0 1 0,-21 44 0,36-65 0,1 0 0,1 0 0,-1-1 0,0 1 0,1 0 0,0 0 0,0 0 0,1 1 0,0-1 0,0 0 0,0 0 0,1 8 0,0-9 0,1 0 0,-1-1 0,1 1 0,0 0 0,0 0 0,0-1 0,1 1 0,-1-1 0,1 0 0,0 0 0,0 0 0,0 0 0,0 0 0,1 0 0,-1-1 0,6 4 0,28 15 0,2-1 0,71 26 0,94 19 0,-71-24 0,-56-17 0,130 47 0,-169-55 0,0 1 0,-1 1 0,37 27 0,-68-42 0,0 1 0,-1 1 0,0-1 0,0 1 0,0-1 0,-1 1 0,0 1 0,0-1 0,0 1 0,0-1 0,-1 1 0,0 0 0,0 0 0,-1 1 0,0-1 0,0 0 0,0 1 0,-1-1 0,0 1 0,0 0 0,0-1 0,-1 14 0,-3 4 0,-1 0 0,-1 0 0,-2-1 0,-17 45 0,-1 8 0,15-33 0,-8 86 0,-3 14 0,17-125 0,-2 0 0,0 0 0,-1-1 0,0 1 0,-1-2 0,-11 17 0,-18 21 0,-2-3 0,-3-1 0,-53 51 0,-154 119 0,133-121 0,108-92 0,0 0 0,1 0 0,0 1 0,0 0 0,0 1 0,-7 13 0,12-19 0,1 0 0,-1 0 0,1 0 0,0 0 0,0 0 0,0 0 0,1 0 0,-1 0 0,1 0 0,0 1 0,0-1 0,0 0 0,0 0 0,0 1 0,1-1 0,-1 0 0,1 0 0,0 0 0,0 0 0,0 0 0,0 0 0,1 0 0,-1 0 0,1 0 0,2 2 0,6 7 0,0 0 0,1-1 0,1 0 0,-1-1 0,2 0 0,19 11 0,88 43 0,-81-45 0,168 74 0,19 11 0,-195-85 0,-31-19 0,1 0 0,-1 1 0,0-1 0,0 0 0,0 1 0,0-1 0,1 1 0,-1-1 0,0 0 0,0 1 0,0-1 0,0 1 0,0-1 0,0 1 0,0-1 0,0 1 0,0-1 0,0 0 0,0 1 0,0-1 0,-1 1 0,1-1 0,0 0 0,0 1 0,0-1 0,0 1 0,-1-1 0,1 0 0,0 1 0,0-1 0,-1 0 0,1 1 0,0-1 0,-1 0 0,1 0 0,0 1 0,-1-1 0,1 0 0,-1 0 0,1 1 0,0-1 0,-1 0 0,1 0 0,-1 0 0,-25 13 0,19-9 0,1 0-195,0 0 0,0 0 0,1 1 0,0 0 0,0 0 0,-7 8 0,-3 9-6631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11-02T19:15:58.974"/>
    </inkml:context>
    <inkml:brush xml:id="br0">
      <inkml:brushProperty name="width" value="0.05" units="cm"/>
      <inkml:brushProperty name="height" value="0.05" units="cm"/>
    </inkml:brush>
  </inkml:definitions>
  <inkml:trace contextRef="#ctx0" brushRef="#br0">0 0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E6D5FB6D-2FA2-46CA-9E8A-855843ED41DE}" type="datetimeFigureOut">
              <a:rPr lang="en-US" smtClean="0"/>
              <a:t>11/6/2026</a:t>
            </a:fld>
            <a:endParaRPr lang="en-US"/>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F728ACA6-37D2-4450-9E31-1ADD6AB7FEE1}" type="slidenum">
              <a:rPr lang="en-US" smtClean="0"/>
              <a:t>‹#›</a:t>
            </a:fld>
            <a:endParaRPr lang="en-US"/>
          </a:p>
        </p:txBody>
      </p:sp>
    </p:spTree>
    <p:extLst>
      <p:ext uri="{BB962C8B-B14F-4D97-AF65-F5344CB8AC3E}">
        <p14:creationId xmlns:p14="http://schemas.microsoft.com/office/powerpoint/2010/main" val="30887653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28ACA6-37D2-4450-9E31-1ADD6AB7FEE1}" type="slidenum">
              <a:rPr lang="en-US" smtClean="0"/>
              <a:t>17</a:t>
            </a:fld>
            <a:endParaRPr lang="en-US"/>
          </a:p>
        </p:txBody>
      </p:sp>
    </p:spTree>
    <p:extLst>
      <p:ext uri="{BB962C8B-B14F-4D97-AF65-F5344CB8AC3E}">
        <p14:creationId xmlns:p14="http://schemas.microsoft.com/office/powerpoint/2010/main" val="40327151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image of Lena was a standard image used for years</a:t>
            </a:r>
          </a:p>
          <a:p>
            <a:r>
              <a:rPr lang="en-US" dirty="0"/>
              <a:t>Apparently from a Playboy centerfold! But you wonder if that was the best image for a multicultural world…</a:t>
            </a:r>
          </a:p>
        </p:txBody>
      </p:sp>
      <p:sp>
        <p:nvSpPr>
          <p:cNvPr id="4" name="Slide Number Placeholder 3"/>
          <p:cNvSpPr>
            <a:spLocks noGrp="1"/>
          </p:cNvSpPr>
          <p:nvPr>
            <p:ph type="sldNum" sz="quarter" idx="5"/>
          </p:nvPr>
        </p:nvSpPr>
        <p:spPr/>
        <p:txBody>
          <a:bodyPr/>
          <a:lstStyle/>
          <a:p>
            <a:fld id="{F728ACA6-37D2-4450-9E31-1ADD6AB7FEE1}" type="slidenum">
              <a:rPr lang="en-US" smtClean="0"/>
              <a:t>18</a:t>
            </a:fld>
            <a:endParaRPr lang="en-US"/>
          </a:p>
        </p:txBody>
      </p:sp>
    </p:spTree>
    <p:extLst>
      <p:ext uri="{BB962C8B-B14F-4D97-AF65-F5344CB8AC3E}">
        <p14:creationId xmlns:p14="http://schemas.microsoft.com/office/powerpoint/2010/main" val="3084170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In digital image processing, understanding different color spaces is essential for effective analysis and manipulation. The RGB (Red, Green, Blue) color model is widely used in computer graphics and imaging devices. It represents colors through combinations of red, green, and blue light intensities. Each pixel in an RGB image is defined by three values corresponding to these primary colors. While RGB is intuitive and closely aligned with how screens display images, it is not always ideal for image detection tasks due to its sensitivity to lighting variations.
On the other hand, HSV (Hue, Saturation, Value) is a cylindrical color model that separates image luminance from color information. Hue represents the type of color, saturation indicates the intensity or purity of the color, and value corresponds to the brightness. This separation allows for more robust image analysis, especially in scenarios where lighting conditions vary. HSV is particularly useful in applications like object tracking, color segmentation, and filtering, where consistent color detection is crucial.
The slide visually compares an image in RGB and HSV formats using OpenCV. The RGB image displays solid blocks of red, green, and blue, while the HSV image shows how these colors are represented in the HSV space. This comparison highlights the structural differences between the two formats and sets the stage for understanding the practical advantages of HSV in image detection tasks.</a:t>
            </a:r>
          </a:p>
        </p:txBody>
      </p:sp>
      <p:sp>
        <p:nvSpPr>
          <p:cNvPr id="4" name="Slide Number Placeholder 3"/>
          <p:cNvSpPr>
            <a:spLocks noGrp="1"/>
          </p:cNvSpPr>
          <p:nvPr>
            <p:ph type="sldNum" sz="quarter" idx="5"/>
          </p:nvPr>
        </p:nvSpPr>
        <p:spPr/>
        <p:txBody>
          <a:bodyPr/>
          <a:lstStyle/>
          <a:p>
            <a:fld id="{38EFF46E-6B43-41F9-9272-B566D03A251C}" type="slidenum">
              <a:rPr lang="en-US" smtClean="0"/>
              <a:t>24</a:t>
            </a:fld>
            <a:endParaRPr lang="en-US"/>
          </a:p>
        </p:txBody>
      </p:sp>
    </p:spTree>
    <p:extLst>
      <p:ext uri="{BB962C8B-B14F-4D97-AF65-F5344CB8AC3E}">
        <p14:creationId xmlns:p14="http://schemas.microsoft.com/office/powerpoint/2010/main" val="31946243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HSV (Hue, Saturation, Value) offers several advantages over RGB when it comes to image detection and analysis. One of the primary benefits is its ability to separate color information from brightness, which makes it more resilient to changes in lighting conditions. In RGB, all three components are affected by lighting, making it difficult to isolate specific colors consistently. HSV addresses this by allowing the hue component to remain relatively stable even when brightness varies.
This stability is particularly useful in color segmentation tasks. For example, when detecting a red object in varying lighting, the hue value in HSV remains consistent, enabling more accurate detection. Saturation and value can be adjusted to fine-tune the detection process, filtering out noise and irrelevant details. This makes HSV ideal for applications such as object tracking, where consistent color identification is crucial.
Additionally, HSV simplifies the process of creating masks for specific colors. By defining a range of hue values, developers can easily isolate colors without worrying about the influence of brightness. This is not as straightforward in RGB, where color ranges are more complex and less intuitive. Overall, HSV enhances the robustness and accuracy of image detection tasks, making it a preferred choice in many computer vision applications.</a:t>
            </a:r>
          </a:p>
        </p:txBody>
      </p:sp>
      <p:sp>
        <p:nvSpPr>
          <p:cNvPr id="4" name="Slide Number Placeholder 3"/>
          <p:cNvSpPr>
            <a:spLocks noGrp="1"/>
          </p:cNvSpPr>
          <p:nvPr>
            <p:ph type="sldNum" sz="quarter" idx="5"/>
          </p:nvPr>
        </p:nvSpPr>
        <p:spPr/>
        <p:txBody>
          <a:bodyPr/>
          <a:lstStyle/>
          <a:p>
            <a:fld id="{38EFF46E-6B43-41F9-9272-B566D03A251C}" type="slidenum">
              <a:rPr lang="en-US" smtClean="0"/>
              <a:t>25</a:t>
            </a:fld>
            <a:endParaRPr lang="en-US"/>
          </a:p>
        </p:txBody>
      </p:sp>
    </p:spTree>
    <p:extLst>
      <p:ext uri="{BB962C8B-B14F-4D97-AF65-F5344CB8AC3E}">
        <p14:creationId xmlns:p14="http://schemas.microsoft.com/office/powerpoint/2010/main" val="13583031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28ACA6-37D2-4450-9E31-1ADD6AB7FEE1}" type="slidenum">
              <a:rPr lang="en-US" smtClean="0"/>
              <a:t>26</a:t>
            </a:fld>
            <a:endParaRPr lang="en-US"/>
          </a:p>
        </p:txBody>
      </p:sp>
    </p:spTree>
    <p:extLst>
      <p:ext uri="{BB962C8B-B14F-4D97-AF65-F5344CB8AC3E}">
        <p14:creationId xmlns:p14="http://schemas.microsoft.com/office/powerpoint/2010/main" val="42644044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28ACA6-37D2-4450-9E31-1ADD6AB7FEE1}" type="slidenum">
              <a:rPr lang="en-US" smtClean="0"/>
              <a:t>30</a:t>
            </a:fld>
            <a:endParaRPr lang="en-US"/>
          </a:p>
        </p:txBody>
      </p:sp>
    </p:spTree>
    <p:extLst>
      <p:ext uri="{BB962C8B-B14F-4D97-AF65-F5344CB8AC3E}">
        <p14:creationId xmlns:p14="http://schemas.microsoft.com/office/powerpoint/2010/main" val="7063946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08054B"/>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57350" y="3348021"/>
            <a:ext cx="6858000" cy="1231118"/>
          </a:xfrm>
        </p:spPr>
        <p:txBody>
          <a:bodyPr wrap="none" anchor="t">
            <a:normAutofit/>
          </a:bodyPr>
          <a:lstStyle>
            <a:lvl1pPr algn="r">
              <a:defRPr sz="4950" b="0" spc="-225">
                <a:solidFill>
                  <a:schemeClr val="tx1"/>
                </a:soli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1657349" y="2770782"/>
            <a:ext cx="6858000" cy="565519"/>
          </a:xfrm>
        </p:spPr>
        <p:txBody>
          <a:bodyPr anchor="b">
            <a:normAutofit/>
          </a:bodyPr>
          <a:lstStyle>
            <a:lvl1pPr marL="0" indent="0" algn="r">
              <a:buNone/>
              <a:defRPr sz="24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cxnSp>
        <p:nvCxnSpPr>
          <p:cNvPr id="5" name="Straight Connector 4">
            <a:extLst>
              <a:ext uri="{FF2B5EF4-FFF2-40B4-BE49-F238E27FC236}">
                <a16:creationId xmlns:a16="http://schemas.microsoft.com/office/drawing/2014/main" id="{17D49EFD-235C-C939-E996-5F42BD99AEDA}"/>
              </a:ext>
            </a:extLst>
          </p:cNvPr>
          <p:cNvCxnSpPr/>
          <p:nvPr/>
        </p:nvCxnSpPr>
        <p:spPr>
          <a:xfrm>
            <a:off x="1657349" y="3336300"/>
            <a:ext cx="6858000" cy="0"/>
          </a:xfrm>
          <a:prstGeom prst="line">
            <a:avLst/>
          </a:prstGeom>
          <a:ln>
            <a:solidFill>
              <a:srgbClr val="A2CF49"/>
            </a:solidFill>
          </a:ln>
        </p:spPr>
        <p:style>
          <a:lnRef idx="3">
            <a:schemeClr val="accent3"/>
          </a:lnRef>
          <a:fillRef idx="0">
            <a:schemeClr val="accent3"/>
          </a:fillRef>
          <a:effectRef idx="2">
            <a:schemeClr val="accent3"/>
          </a:effectRef>
          <a:fontRef idx="minor">
            <a:schemeClr val="tx1"/>
          </a:fontRef>
        </p:style>
      </p:cxnSp>
    </p:spTree>
    <p:extLst>
      <p:ext uri="{BB962C8B-B14F-4D97-AF65-F5344CB8AC3E}">
        <p14:creationId xmlns:p14="http://schemas.microsoft.com/office/powerpoint/2010/main" val="200133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rgbClr val="08054B"/>
        </a:solidFill>
        <a:effectLst/>
      </p:bgPr>
    </p:bg>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lvl1pPr>
              <a:defRPr>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840000" y="1369219"/>
            <a:ext cx="7675350" cy="35004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194803"/>
      </p:ext>
    </p:extLst>
  </p:cSld>
  <p:clrMapOvr>
    <a:masterClrMapping/>
  </p:clrMapOvr>
  <p:hf sldNum="0"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rgbClr val="08054B"/>
        </a:solidFill>
        <a:effectLst/>
      </p:bgPr>
    </p:bg>
    <p:spTree>
      <p:nvGrpSpPr>
        <p:cNvPr id="1" name=""/>
        <p:cNvGrpSpPr/>
        <p:nvPr/>
      </p:nvGrpSpPr>
      <p:grpSpPr>
        <a:xfrm>
          <a:off x="0" y="0"/>
          <a:ext cx="0" cy="0"/>
          <a:chOff x="0" y="0"/>
          <a:chExt cx="0" cy="0"/>
        </a:xfrm>
      </p:grpSpPr>
      <p:sp>
        <p:nvSpPr>
          <p:cNvPr id="7" name="Title 1"/>
          <p:cNvSpPr>
            <a:spLocks noGrp="1"/>
          </p:cNvSpPr>
          <p:nvPr>
            <p:ph type="ctrTitle"/>
          </p:nvPr>
        </p:nvSpPr>
        <p:spPr>
          <a:xfrm>
            <a:off x="640899" y="3348021"/>
            <a:ext cx="6858000" cy="1231118"/>
          </a:xfrm>
        </p:spPr>
        <p:txBody>
          <a:bodyPr wrap="none" anchor="t">
            <a:normAutofit/>
          </a:bodyPr>
          <a:lstStyle>
            <a:lvl1pPr algn="l">
              <a:defRPr sz="4950" b="0" spc="-225">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640899" y="2770256"/>
            <a:ext cx="6858000" cy="565519"/>
          </a:xfrm>
        </p:spPr>
        <p:txBody>
          <a:bodyPr anchor="b">
            <a:normAutofit/>
          </a:bodyPr>
          <a:lstStyle>
            <a:lvl1pPr marL="0" indent="0" algn="l">
              <a:buNone/>
              <a:defRPr sz="24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Tree>
    <p:extLst>
      <p:ext uri="{BB962C8B-B14F-4D97-AF65-F5344CB8AC3E}">
        <p14:creationId xmlns:p14="http://schemas.microsoft.com/office/powerpoint/2010/main" val="40289036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rgbClr val="08054B"/>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a:t>Click to edit Master title style</a:t>
            </a:r>
            <a:endParaRPr lang="en-US" dirty="0"/>
          </a:p>
        </p:txBody>
      </p:sp>
      <p:sp>
        <p:nvSpPr>
          <p:cNvPr id="3" name="Content Placeholder 2"/>
          <p:cNvSpPr>
            <a:spLocks noGrp="1"/>
          </p:cNvSpPr>
          <p:nvPr>
            <p:ph sz="half" idx="1"/>
          </p:nvPr>
        </p:nvSpPr>
        <p:spPr>
          <a:xfrm>
            <a:off x="840000" y="1369219"/>
            <a:ext cx="3768912" cy="35004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39880" y="1369219"/>
            <a:ext cx="3775470" cy="35004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94393109"/>
      </p:ext>
    </p:extLst>
  </p:cSld>
  <p:clrMapOvr>
    <a:masterClrMapping/>
  </p:clrMapOvr>
  <p:hf sldNum="0" hdr="0" dt="0"/>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rgbClr val="08054B"/>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lvl1pPr>
              <a:defRPr>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40000" y="1260872"/>
            <a:ext cx="3768912" cy="617934"/>
          </a:xfrm>
        </p:spPr>
        <p:txBody>
          <a:bodyPr anchor="b"/>
          <a:lstStyle>
            <a:lvl1pPr marL="0" indent="0">
              <a:buNone/>
              <a:defRPr sz="18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40000" y="1878806"/>
            <a:ext cx="3768912" cy="299085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39880" y="1260872"/>
            <a:ext cx="3776661" cy="617934"/>
          </a:xfrm>
        </p:spPr>
        <p:txBody>
          <a:bodyPr vert="horz" lIns="91440" tIns="45720" rIns="91440" bIns="45720" rtlCol="0" anchor="b">
            <a:normAutofit/>
          </a:bodyPr>
          <a:lstStyle>
            <a:lvl1pPr>
              <a:buNone/>
              <a:defRPr lang="en-US" sz="18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4739880" y="1878806"/>
            <a:ext cx="3776661" cy="299085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22000963"/>
      </p:ext>
    </p:extLst>
  </p:cSld>
  <p:clrMapOvr>
    <a:masterClrMapping/>
  </p:clrMapOvr>
  <p:hf sldNum="0" hdr="0" dt="0"/>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rgbClr val="08054B"/>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643171486"/>
      </p:ext>
    </p:extLst>
  </p:cSld>
  <p:clrMapOvr>
    <a:masterClrMapping/>
  </p:clrMapOvr>
  <p:hf sldNum="0"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solidFill>
          <a:srgbClr val="08054B"/>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7683556"/>
      </p:ext>
    </p:extLst>
  </p:cSld>
  <p:clrMapOvr>
    <a:masterClrMapping/>
  </p:clrMapOvr>
  <p:hf sldNum="0"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rgbClr val="08054B"/>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909857" y="810090"/>
            <a:ext cx="4629150" cy="399299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0000" y="1543050"/>
            <a:ext cx="2739019" cy="3257551"/>
          </a:xfrm>
        </p:spPr>
        <p:txBody>
          <a:bodyPr/>
          <a:lstStyle>
            <a:lvl1pPr marL="0" indent="0">
              <a:buNone/>
              <a:defRPr sz="12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2513213513"/>
      </p:ext>
    </p:extLst>
  </p:cSld>
  <p:clrMapOvr>
    <a:masterClrMapping/>
  </p:clrMapOvr>
  <p:hf sldNum="0" hdr="0" dt="0"/>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rgbClr val="08054B"/>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solidFill>
                  <a:schemeClr val="tx1"/>
                </a:solidFill>
              </a:defRPr>
            </a:lvl1pPr>
          </a:lstStyle>
          <a:p>
            <a:r>
              <a:rPr lang="en-US"/>
              <a:t>Click to edit Master title style</a:t>
            </a:r>
            <a:endParaRPr lang="en-US" dirty="0"/>
          </a:p>
        </p:txBody>
      </p:sp>
      <p:sp>
        <p:nvSpPr>
          <p:cNvPr id="3" name="Picture Placeholder 2"/>
          <p:cNvSpPr>
            <a:spLocks noGrp="1" noChangeAspect="1"/>
          </p:cNvSpPr>
          <p:nvPr>
            <p:ph type="pic" idx="1" hasCustomPrompt="1"/>
          </p:nvPr>
        </p:nvSpPr>
        <p:spPr>
          <a:xfrm>
            <a:off x="3887391" y="740569"/>
            <a:ext cx="4629150" cy="4104055"/>
          </a:xfrm>
        </p:spPr>
        <p:txBody>
          <a:bodyPr anchor="t"/>
          <a:lstStyle>
            <a:lvl1pPr marL="0" indent="0">
              <a:buNone/>
              <a:defRPr sz="2400">
                <a:solidFill>
                  <a:schemeClr val="tx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4" name="Text Placeholder 3"/>
          <p:cNvSpPr>
            <a:spLocks noGrp="1"/>
          </p:cNvSpPr>
          <p:nvPr>
            <p:ph type="body" sz="half" idx="2"/>
          </p:nvPr>
        </p:nvSpPr>
        <p:spPr>
          <a:xfrm>
            <a:off x="840000" y="1543050"/>
            <a:ext cx="2739019" cy="3321671"/>
          </a:xfrm>
        </p:spPr>
        <p:txBody>
          <a:bodyPr/>
          <a:lstStyle>
            <a:lvl1pPr marL="0" indent="0">
              <a:buNone/>
              <a:defRPr sz="12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16303119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bg>
      <p:bgPr>
        <a:solidFill>
          <a:srgbClr val="08054B"/>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9841" y="3275370"/>
            <a:ext cx="7886700" cy="614516"/>
          </a:xfrm>
        </p:spPr>
        <p:txBody>
          <a:bodyPr anchor="b"/>
          <a:lstStyle>
            <a:lvl1pPr>
              <a:defRPr sz="2400">
                <a:solidFill>
                  <a:schemeClr val="tx1"/>
                </a:solidFill>
              </a:defRPr>
            </a:lvl1pPr>
          </a:lstStyle>
          <a:p>
            <a:r>
              <a:rPr lang="en-US"/>
              <a:t>Click to edit Master title style</a:t>
            </a:r>
            <a:endParaRPr lang="en-US" dirty="0"/>
          </a:p>
        </p:txBody>
      </p:sp>
      <p:sp>
        <p:nvSpPr>
          <p:cNvPr id="3" name="Picture Placeholder 2"/>
          <p:cNvSpPr>
            <a:spLocks noGrp="1" noChangeAspect="1"/>
          </p:cNvSpPr>
          <p:nvPr>
            <p:ph type="pic" idx="1" hasCustomPrompt="1"/>
          </p:nvPr>
        </p:nvSpPr>
        <p:spPr>
          <a:xfrm>
            <a:off x="629841" y="740569"/>
            <a:ext cx="7886700" cy="2534801"/>
          </a:xfrm>
        </p:spPr>
        <p:txBody>
          <a:bodyPr anchor="t"/>
          <a:lstStyle>
            <a:lvl1pPr marL="0" indent="0">
              <a:buNone/>
              <a:defRPr sz="2400">
                <a:solidFill>
                  <a:schemeClr val="tx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4" name="Text Placeholder 3"/>
          <p:cNvSpPr>
            <a:spLocks noGrp="1"/>
          </p:cNvSpPr>
          <p:nvPr>
            <p:ph type="body" sz="half" idx="2"/>
          </p:nvPr>
        </p:nvSpPr>
        <p:spPr>
          <a:xfrm>
            <a:off x="629841" y="3889887"/>
            <a:ext cx="7885509" cy="511854"/>
          </a:xfrm>
        </p:spPr>
        <p:txBody>
          <a:bodyPr/>
          <a:lstStyle>
            <a:lvl1pPr marL="0" indent="0">
              <a:buNone/>
              <a:defRPr sz="12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1357134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bg>
      <p:bgPr>
        <a:solidFill>
          <a:srgbClr val="08054B"/>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2650758"/>
          </a:xfrm>
        </p:spPr>
        <p:txBody>
          <a:bodyPr anchor="ctr"/>
          <a:lstStyle>
            <a:lvl1pPr>
              <a:defRPr sz="2400">
                <a:solidFill>
                  <a:schemeClr val="tx1"/>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629841" y="3367049"/>
            <a:ext cx="7885509" cy="1126370"/>
          </a:xfrm>
        </p:spPr>
        <p:txBody>
          <a:bodyPr anchor="ct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98368638"/>
      </p:ext>
    </p:extLst>
  </p:cSld>
  <p:clrMapOvr>
    <a:masterClrMapping/>
  </p:clrMapOvr>
  <p:hf sldNum="0" hd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bg>
      <p:bgPr>
        <a:solidFill>
          <a:srgbClr val="08054B"/>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84659" y="273844"/>
            <a:ext cx="6977064" cy="2244678"/>
          </a:xfrm>
        </p:spPr>
        <p:txBody>
          <a:bodyPr anchor="ctr"/>
          <a:lstStyle>
            <a:lvl1pPr>
              <a:defRPr sz="3300">
                <a:solidFill>
                  <a:schemeClr val="tx1"/>
                </a:solidFill>
              </a:defRPr>
            </a:lvl1pPr>
          </a:lstStyle>
          <a:p>
            <a:r>
              <a:rPr lang="en-US"/>
              <a:t>Click to edit Master title style</a:t>
            </a:r>
            <a:endParaRPr lang="en-US" dirty="0"/>
          </a:p>
        </p:txBody>
      </p:sp>
      <p:sp>
        <p:nvSpPr>
          <p:cNvPr id="12" name="Text Placeholder 3"/>
          <p:cNvSpPr>
            <a:spLocks noGrp="1"/>
          </p:cNvSpPr>
          <p:nvPr>
            <p:ph type="body" sz="half" idx="13"/>
          </p:nvPr>
        </p:nvSpPr>
        <p:spPr>
          <a:xfrm>
            <a:off x="1290484" y="2524168"/>
            <a:ext cx="6564224" cy="411726"/>
          </a:xfrm>
        </p:spPr>
        <p:txBody>
          <a:bodyPr anchor="t">
            <a:normAutofit/>
          </a:bodyPr>
          <a:lstStyle>
            <a:lvl1pPr marL="0" indent="0">
              <a:buNone/>
              <a:defRPr sz="105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4" name="Text Placeholder 3"/>
          <p:cNvSpPr>
            <a:spLocks noGrp="1"/>
          </p:cNvSpPr>
          <p:nvPr>
            <p:ph type="body" sz="half" idx="2"/>
          </p:nvPr>
        </p:nvSpPr>
        <p:spPr>
          <a:xfrm>
            <a:off x="628650" y="3376297"/>
            <a:ext cx="7884318" cy="1117122"/>
          </a:xfrm>
        </p:spPr>
        <p:txBody>
          <a:bodyPr anchor="ctr">
            <a:normAutofit/>
          </a:bodyPr>
          <a:lstStyle>
            <a:lvl1pPr marL="0" indent="0">
              <a:buNone/>
              <a:defRPr sz="120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9" name="TextBox 8"/>
          <p:cNvSpPr txBox="1"/>
          <p:nvPr/>
        </p:nvSpPr>
        <p:spPr>
          <a:xfrm>
            <a:off x="833283" y="590118"/>
            <a:ext cx="457200" cy="438582"/>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6000" dirty="0">
                <a:solidFill>
                  <a:schemeClr val="tx1"/>
                </a:solidFill>
                <a:effectLst/>
              </a:rPr>
              <a:t>“</a:t>
            </a:r>
          </a:p>
        </p:txBody>
      </p:sp>
      <p:sp>
        <p:nvSpPr>
          <p:cNvPr id="10" name="TextBox 9"/>
          <p:cNvSpPr txBox="1"/>
          <p:nvPr/>
        </p:nvSpPr>
        <p:spPr>
          <a:xfrm>
            <a:off x="7828359" y="2057400"/>
            <a:ext cx="457200" cy="438582"/>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6000" dirty="0">
                <a:solidFill>
                  <a:schemeClr val="tx1"/>
                </a:solidFill>
                <a:effectLst/>
              </a:rPr>
              <a:t>”</a:t>
            </a:r>
          </a:p>
        </p:txBody>
      </p:sp>
    </p:spTree>
    <p:extLst>
      <p:ext uri="{BB962C8B-B14F-4D97-AF65-F5344CB8AC3E}">
        <p14:creationId xmlns:p14="http://schemas.microsoft.com/office/powerpoint/2010/main" val="3407472644"/>
      </p:ext>
    </p:extLst>
  </p:cSld>
  <p:clrMapOvr>
    <a:masterClrMapping/>
  </p:clrMapOvr>
  <p:hf sldNum="0"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bg>
      <p:bgPr>
        <a:solidFill>
          <a:srgbClr val="08054B"/>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9841" y="1745226"/>
            <a:ext cx="7886700" cy="1883876"/>
          </a:xfrm>
        </p:spPr>
        <p:txBody>
          <a:bodyPr anchor="b">
            <a:normAutofit/>
          </a:bodyPr>
          <a:lstStyle>
            <a:lvl1pPr>
              <a:defRPr sz="4050">
                <a:solidFill>
                  <a:schemeClr val="tx1"/>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629841" y="3637936"/>
            <a:ext cx="7885509" cy="855483"/>
          </a:xfrm>
        </p:spPr>
        <p:txBody>
          <a:bodyPr anchor="t"/>
          <a:lstStyle>
            <a:lvl1pPr marL="0" indent="0">
              <a:buNone/>
              <a:defRPr sz="120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4136656410"/>
      </p:ext>
    </p:extLst>
  </p:cSld>
  <p:clrMapOvr>
    <a:masterClrMapping/>
  </p:clrMapOvr>
  <p:hf sldNum="0"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bg>
      <p:bgPr>
        <a:solidFill>
          <a:srgbClr val="08054B"/>
        </a:solidFill>
        <a:effectLst/>
      </p:bgPr>
    </p:bg>
    <p:spTree>
      <p:nvGrpSpPr>
        <p:cNvPr id="1" name=""/>
        <p:cNvGrpSpPr/>
        <p:nvPr/>
      </p:nvGrpSpPr>
      <p:grpSpPr>
        <a:xfrm>
          <a:off x="0" y="0"/>
          <a:ext cx="0" cy="0"/>
          <a:chOff x="0" y="0"/>
          <a:chExt cx="0" cy="0"/>
        </a:xfrm>
      </p:grpSpPr>
      <p:sp>
        <p:nvSpPr>
          <p:cNvPr id="15" name="Title 1"/>
          <p:cNvSpPr>
            <a:spLocks noGrp="1"/>
          </p:cNvSpPr>
          <p:nvPr>
            <p:ph type="title"/>
          </p:nvPr>
        </p:nvSpPr>
        <p:spPr>
          <a:xfrm>
            <a:off x="628650" y="273844"/>
            <a:ext cx="7886700" cy="994172"/>
          </a:xfrm>
        </p:spPr>
        <p:txBody>
          <a:bodyPr/>
          <a:lstStyle>
            <a:lvl1pPr>
              <a:defRPr>
                <a:solidFill>
                  <a:schemeClr val="tx1"/>
                </a:solidFill>
              </a:defRPr>
            </a:lvl1pPr>
          </a:lstStyle>
          <a:p>
            <a:r>
              <a:rPr lang="en-US"/>
              <a:t>Click to edit Master title style</a:t>
            </a:r>
            <a:endParaRPr lang="en-US" dirty="0"/>
          </a:p>
        </p:txBody>
      </p:sp>
      <p:sp>
        <p:nvSpPr>
          <p:cNvPr id="7" name="Text Placeholder 2"/>
          <p:cNvSpPr>
            <a:spLocks noGrp="1"/>
          </p:cNvSpPr>
          <p:nvPr>
            <p:ph type="body" idx="1"/>
          </p:nvPr>
        </p:nvSpPr>
        <p:spPr>
          <a:xfrm>
            <a:off x="1002961" y="1414462"/>
            <a:ext cx="2210150" cy="432197"/>
          </a:xfrm>
        </p:spPr>
        <p:txBody>
          <a:bodyPr anchor="b">
            <a:noAutofit/>
          </a:bodyPr>
          <a:lstStyle>
            <a:lvl1pPr marL="0" indent="0">
              <a:buNone/>
              <a:defRPr sz="18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8" name="Text Placeholder 3"/>
          <p:cNvSpPr>
            <a:spLocks noGrp="1"/>
          </p:cNvSpPr>
          <p:nvPr>
            <p:ph type="body" sz="half" idx="15"/>
          </p:nvPr>
        </p:nvSpPr>
        <p:spPr>
          <a:xfrm>
            <a:off x="1017598" y="1928812"/>
            <a:ext cx="2195513" cy="2940844"/>
          </a:xfrm>
        </p:spPr>
        <p:txBody>
          <a:bodyPr anchor="t">
            <a:normAutofit/>
          </a:bodyPr>
          <a:lstStyle>
            <a:lvl1pPr marL="0" indent="0">
              <a:buNone/>
              <a:defRPr sz="1050">
                <a:solidFill>
                  <a:schemeClr val="tx1"/>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9" name="Text Placeholder 4"/>
          <p:cNvSpPr>
            <a:spLocks noGrp="1"/>
          </p:cNvSpPr>
          <p:nvPr>
            <p:ph type="body" sz="quarter" idx="3"/>
          </p:nvPr>
        </p:nvSpPr>
        <p:spPr>
          <a:xfrm>
            <a:off x="3440996" y="1414462"/>
            <a:ext cx="2202181" cy="432197"/>
          </a:xfrm>
        </p:spPr>
        <p:txBody>
          <a:bodyPr vert="horz" lIns="91440" tIns="45720" rIns="91440" bIns="45720" rtlCol="0" anchor="b">
            <a:noAutofit/>
          </a:bodyPr>
          <a:lstStyle>
            <a:lvl1pPr>
              <a:buNone/>
              <a:defRPr lang="en-US" sz="18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3433081" y="1928813"/>
            <a:ext cx="2210096" cy="2940843"/>
          </a:xfrm>
        </p:spPr>
        <p:txBody>
          <a:bodyPr anchor="t">
            <a:normAutofit/>
          </a:bodyPr>
          <a:lstStyle>
            <a:lvl1pPr marL="0" indent="0">
              <a:buNone/>
              <a:defRPr sz="1050">
                <a:solidFill>
                  <a:schemeClr val="tx1"/>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1" name="Text Placeholder 4"/>
          <p:cNvSpPr>
            <a:spLocks noGrp="1"/>
          </p:cNvSpPr>
          <p:nvPr>
            <p:ph type="body" sz="quarter" idx="13"/>
          </p:nvPr>
        </p:nvSpPr>
        <p:spPr>
          <a:xfrm>
            <a:off x="5871777" y="1414462"/>
            <a:ext cx="2199085" cy="432197"/>
          </a:xfrm>
        </p:spPr>
        <p:txBody>
          <a:bodyPr vert="horz" lIns="91440" tIns="45720" rIns="91440" bIns="45720" rtlCol="0" anchor="b">
            <a:noAutofit/>
          </a:bodyPr>
          <a:lstStyle>
            <a:lvl1pPr>
              <a:buNone/>
              <a:defRPr lang="en-US" sz="18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5871777" y="1928812"/>
            <a:ext cx="2199085" cy="2940842"/>
          </a:xfrm>
        </p:spPr>
        <p:txBody>
          <a:bodyPr anchor="t">
            <a:normAutofit/>
          </a:bodyPr>
          <a:lstStyle>
            <a:lvl1pPr marL="0" indent="0">
              <a:buNone/>
              <a:defRPr sz="1050">
                <a:solidFill>
                  <a:schemeClr val="tx1"/>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Tree>
    <p:extLst>
      <p:ext uri="{BB962C8B-B14F-4D97-AF65-F5344CB8AC3E}">
        <p14:creationId xmlns:p14="http://schemas.microsoft.com/office/powerpoint/2010/main" val="1667623641"/>
      </p:ext>
    </p:extLst>
  </p:cSld>
  <p:clrMapOvr>
    <a:masterClrMapping/>
  </p:clrMapOvr>
  <p:hf sldNum="0" hd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bg>
      <p:bgPr>
        <a:solidFill>
          <a:srgbClr val="08054B"/>
        </a:solidFill>
        <a:effectLst/>
      </p:bgPr>
    </p:bg>
    <p:spTree>
      <p:nvGrpSpPr>
        <p:cNvPr id="1" name=""/>
        <p:cNvGrpSpPr/>
        <p:nvPr/>
      </p:nvGrpSpPr>
      <p:grpSpPr>
        <a:xfrm>
          <a:off x="0" y="0"/>
          <a:ext cx="0" cy="0"/>
          <a:chOff x="0" y="0"/>
          <a:chExt cx="0" cy="0"/>
        </a:xfrm>
      </p:grpSpPr>
      <p:sp>
        <p:nvSpPr>
          <p:cNvPr id="30" name="Title 1"/>
          <p:cNvSpPr>
            <a:spLocks noGrp="1"/>
          </p:cNvSpPr>
          <p:nvPr>
            <p:ph type="title"/>
          </p:nvPr>
        </p:nvSpPr>
        <p:spPr>
          <a:xfrm>
            <a:off x="628650" y="273844"/>
            <a:ext cx="7886700" cy="994172"/>
          </a:xfrm>
        </p:spPr>
        <p:txBody>
          <a:bodyPr/>
          <a:lstStyle>
            <a:lvl1pPr>
              <a:defRPr>
                <a:solidFill>
                  <a:schemeClr val="tx1"/>
                </a:solidFill>
              </a:defRPr>
            </a:lvl1pPr>
          </a:lstStyle>
          <a:p>
            <a:r>
              <a:rPr lang="en-US"/>
              <a:t>Click to edit Master title style</a:t>
            </a:r>
            <a:endParaRPr lang="en-US" dirty="0"/>
          </a:p>
        </p:txBody>
      </p:sp>
      <p:sp>
        <p:nvSpPr>
          <p:cNvPr id="19" name="Text Placeholder 2"/>
          <p:cNvSpPr>
            <a:spLocks noGrp="1"/>
          </p:cNvSpPr>
          <p:nvPr>
            <p:ph type="body" idx="1"/>
          </p:nvPr>
        </p:nvSpPr>
        <p:spPr>
          <a:xfrm>
            <a:off x="999064" y="3223127"/>
            <a:ext cx="2205038" cy="432197"/>
          </a:xfrm>
        </p:spPr>
        <p:txBody>
          <a:bodyPr anchor="b">
            <a:noAutofit/>
          </a:bodyPr>
          <a:lstStyle>
            <a:lvl1pPr marL="0" indent="0">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0" name="Picture Placeholder 2"/>
          <p:cNvSpPr>
            <a:spLocks noGrp="1" noChangeAspect="1"/>
          </p:cNvSpPr>
          <p:nvPr>
            <p:ph type="pic" idx="15" hasCustomPrompt="1"/>
          </p:nvPr>
        </p:nvSpPr>
        <p:spPr>
          <a:xfrm>
            <a:off x="999064" y="1692266"/>
            <a:ext cx="2205038" cy="1143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solidFill>
                  <a:schemeClr val="tx1"/>
                </a:solidFill>
              </a:defRPr>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dirty="0"/>
              <a:t>Drag picture to placeholder or click icon to add</a:t>
            </a:r>
          </a:p>
        </p:txBody>
      </p:sp>
      <p:sp>
        <p:nvSpPr>
          <p:cNvPr id="21" name="Text Placeholder 3"/>
          <p:cNvSpPr>
            <a:spLocks noGrp="1"/>
          </p:cNvSpPr>
          <p:nvPr>
            <p:ph type="body" sz="half" idx="18"/>
          </p:nvPr>
        </p:nvSpPr>
        <p:spPr>
          <a:xfrm>
            <a:off x="999064" y="3655324"/>
            <a:ext cx="2205038" cy="494392"/>
          </a:xfrm>
        </p:spPr>
        <p:txBody>
          <a:bodyPr anchor="t">
            <a:normAutofit/>
          </a:bodyPr>
          <a:lstStyle>
            <a:lvl1pPr marL="0" indent="0">
              <a:buNone/>
              <a:defRPr sz="1050">
                <a:solidFill>
                  <a:schemeClr val="tx1"/>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22" name="Text Placeholder 4"/>
          <p:cNvSpPr>
            <a:spLocks noGrp="1"/>
          </p:cNvSpPr>
          <p:nvPr>
            <p:ph type="body" sz="quarter" idx="3"/>
          </p:nvPr>
        </p:nvSpPr>
        <p:spPr>
          <a:xfrm>
            <a:off x="3426748" y="3223127"/>
            <a:ext cx="2197894" cy="432197"/>
          </a:xfrm>
        </p:spPr>
        <p:txBody>
          <a:bodyPr anchor="b">
            <a:noAutofit/>
          </a:bodyPr>
          <a:lstStyle>
            <a:lvl1pPr marL="0" indent="0">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3" name="Picture Placeholder 2"/>
          <p:cNvSpPr>
            <a:spLocks noGrp="1" noChangeAspect="1"/>
          </p:cNvSpPr>
          <p:nvPr>
            <p:ph type="pic" idx="21" hasCustomPrompt="1"/>
          </p:nvPr>
        </p:nvSpPr>
        <p:spPr>
          <a:xfrm>
            <a:off x="3426747" y="1692266"/>
            <a:ext cx="2197894" cy="1143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solidFill>
                  <a:schemeClr val="tx1"/>
                </a:solidFill>
              </a:defRPr>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dirty="0"/>
              <a:t>Drag picture to placeholder or click icon to add</a:t>
            </a:r>
          </a:p>
        </p:txBody>
      </p:sp>
      <p:sp>
        <p:nvSpPr>
          <p:cNvPr id="24" name="Text Placeholder 3"/>
          <p:cNvSpPr>
            <a:spLocks noGrp="1"/>
          </p:cNvSpPr>
          <p:nvPr>
            <p:ph type="body" sz="half" idx="19"/>
          </p:nvPr>
        </p:nvSpPr>
        <p:spPr>
          <a:xfrm>
            <a:off x="3425733" y="3655323"/>
            <a:ext cx="2200805" cy="494392"/>
          </a:xfrm>
        </p:spPr>
        <p:txBody>
          <a:bodyPr anchor="t">
            <a:normAutofit/>
          </a:bodyPr>
          <a:lstStyle>
            <a:lvl1pPr marL="0" indent="0">
              <a:buNone/>
              <a:defRPr sz="1050">
                <a:solidFill>
                  <a:schemeClr val="tx1"/>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25" name="Text Placeholder 4"/>
          <p:cNvSpPr>
            <a:spLocks noGrp="1"/>
          </p:cNvSpPr>
          <p:nvPr>
            <p:ph type="body" sz="quarter" idx="13"/>
          </p:nvPr>
        </p:nvSpPr>
        <p:spPr>
          <a:xfrm>
            <a:off x="5853242" y="3223127"/>
            <a:ext cx="2199085" cy="432197"/>
          </a:xfrm>
        </p:spPr>
        <p:txBody>
          <a:bodyPr anchor="b">
            <a:noAutofit/>
          </a:bodyPr>
          <a:lstStyle>
            <a:lvl1pPr marL="0" indent="0">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6" name="Picture Placeholder 2"/>
          <p:cNvSpPr>
            <a:spLocks noGrp="1" noChangeAspect="1"/>
          </p:cNvSpPr>
          <p:nvPr>
            <p:ph type="pic" idx="22" hasCustomPrompt="1"/>
          </p:nvPr>
        </p:nvSpPr>
        <p:spPr>
          <a:xfrm>
            <a:off x="5853241" y="1692266"/>
            <a:ext cx="2199085" cy="1143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solidFill>
                  <a:schemeClr val="tx1"/>
                </a:solidFill>
              </a:defRPr>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dirty="0"/>
              <a:t>Drag picture to placeholder or click icon to add</a:t>
            </a:r>
          </a:p>
        </p:txBody>
      </p:sp>
      <p:sp>
        <p:nvSpPr>
          <p:cNvPr id="27" name="Text Placeholder 3"/>
          <p:cNvSpPr>
            <a:spLocks noGrp="1"/>
          </p:cNvSpPr>
          <p:nvPr>
            <p:ph type="body" sz="half" idx="20"/>
          </p:nvPr>
        </p:nvSpPr>
        <p:spPr>
          <a:xfrm>
            <a:off x="5853148" y="3655322"/>
            <a:ext cx="2201998" cy="494392"/>
          </a:xfrm>
        </p:spPr>
        <p:txBody>
          <a:bodyPr anchor="t">
            <a:normAutofit/>
          </a:bodyPr>
          <a:lstStyle>
            <a:lvl1pPr marL="0" indent="0">
              <a:buNone/>
              <a:defRPr sz="1050">
                <a:solidFill>
                  <a:schemeClr val="tx1"/>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Tree>
    <p:extLst>
      <p:ext uri="{BB962C8B-B14F-4D97-AF65-F5344CB8AC3E}">
        <p14:creationId xmlns:p14="http://schemas.microsoft.com/office/powerpoint/2010/main" val="226093990"/>
      </p:ext>
    </p:extLst>
  </p:cSld>
  <p:clrMapOvr>
    <a:masterClrMapping/>
  </p:clrMapOvr>
  <p:hf sldNum="0" hd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rgbClr val="08054B"/>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79213836"/>
      </p:ext>
    </p:extLst>
  </p:cSld>
  <p:clrMapOvr>
    <a:masterClrMapping/>
  </p:clrMapOvr>
  <p:hf sldNum="0" hd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solidFill>
          <a:srgbClr val="08054B"/>
        </a:solid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lvl1pPr>
              <a:defRPr>
                <a:solidFill>
                  <a:schemeClr val="tx1"/>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51786596"/>
      </p:ext>
    </p:extLst>
  </p:cSld>
  <p:clrMapOvr>
    <a:masterClrMapping/>
  </p:clrMapOvr>
  <p:hf sldNum="0" hd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514351" y="1547547"/>
            <a:ext cx="7796030" cy="24833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5473562" y="4318000"/>
            <a:ext cx="2838450" cy="373853"/>
          </a:xfrm>
          <a:prstGeom prst="rect">
            <a:avLst/>
          </a:prstGeom>
        </p:spPr>
        <p:txBody>
          <a:bodyPr/>
          <a:lstStyle/>
          <a:p>
            <a:endParaRPr lang="en-US" dirty="0"/>
          </a:p>
        </p:txBody>
      </p:sp>
      <p:sp>
        <p:nvSpPr>
          <p:cNvPr id="5" name="Footer Placeholder 4"/>
          <p:cNvSpPr>
            <a:spLocks noGrp="1"/>
          </p:cNvSpPr>
          <p:nvPr>
            <p:ph type="ftr" sz="quarter" idx="11"/>
          </p:nvPr>
        </p:nvSpPr>
        <p:spPr/>
        <p:txBody>
          <a:bodyPr/>
          <a:lstStyle/>
          <a:p>
            <a:r>
              <a:rPr lang="en-US"/>
              <a:t>SWE4211 – Real Time Systems</a:t>
            </a:r>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31899562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Content 6">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64D38536-57AB-5EAB-9CE8-9796DAF18277}"/>
              </a:ext>
            </a:extLst>
          </p:cNvPr>
          <p:cNvSpPr>
            <a:spLocks noGrp="1"/>
          </p:cNvSpPr>
          <p:nvPr>
            <p:ph type="title"/>
          </p:nvPr>
        </p:nvSpPr>
        <p:spPr>
          <a:xfrm>
            <a:off x="1143000" y="514350"/>
            <a:ext cx="6789420" cy="1131570"/>
          </a:xfrm>
        </p:spPr>
        <p:txBody>
          <a:bodyPr anchor="b" anchorCtr="0">
            <a:noAutofit/>
          </a:bodyPr>
          <a:lstStyle>
            <a:lvl1pPr>
              <a:defRPr sz="3000"/>
            </a:lvl1pPr>
          </a:lstStyle>
          <a:p>
            <a:r>
              <a:rPr lang="en-US" dirty="0"/>
              <a:t>Click to edit Master title style</a:t>
            </a:r>
          </a:p>
        </p:txBody>
      </p:sp>
      <p:sp>
        <p:nvSpPr>
          <p:cNvPr id="12" name="Slide Number Placeholder 5">
            <a:extLst>
              <a:ext uri="{FF2B5EF4-FFF2-40B4-BE49-F238E27FC236}">
                <a16:creationId xmlns:a16="http://schemas.microsoft.com/office/drawing/2014/main" id="{4F01311B-A9FF-DBDB-A383-A299DC9F589D}"/>
              </a:ext>
            </a:extLst>
          </p:cNvPr>
          <p:cNvSpPr>
            <a:spLocks noGrp="1"/>
          </p:cNvSpPr>
          <p:nvPr>
            <p:ph type="sldNum" sz="quarter" idx="12"/>
          </p:nvPr>
        </p:nvSpPr>
        <p:spPr>
          <a:xfrm>
            <a:off x="400050" y="514351"/>
            <a:ext cx="457200" cy="273844"/>
          </a:xfrm>
        </p:spPr>
        <p:txBody>
          <a:bodyPr/>
          <a:lstStyle/>
          <a:p>
            <a:fld id="{AEAA3239-9EA4-4A65-A281-97F994456D9F}" type="slidenum">
              <a:rPr lang="en-US" smtClean="0"/>
              <a:t>‹#›</a:t>
            </a:fld>
            <a:endParaRPr lang="en-US"/>
          </a:p>
        </p:txBody>
      </p:sp>
      <p:sp>
        <p:nvSpPr>
          <p:cNvPr id="7" name="Content Placeholder 7">
            <a:extLst>
              <a:ext uri="{FF2B5EF4-FFF2-40B4-BE49-F238E27FC236}">
                <a16:creationId xmlns:a16="http://schemas.microsoft.com/office/drawing/2014/main" id="{2160C0A1-5692-F2A8-A18C-A2194E5352A1}"/>
              </a:ext>
            </a:extLst>
          </p:cNvPr>
          <p:cNvSpPr>
            <a:spLocks noGrp="1"/>
          </p:cNvSpPr>
          <p:nvPr>
            <p:ph sz="quarter" idx="14"/>
          </p:nvPr>
        </p:nvSpPr>
        <p:spPr>
          <a:xfrm>
            <a:off x="1142999" y="1714500"/>
            <a:ext cx="7543800" cy="3017520"/>
          </a:xfrm>
        </p:spPr>
        <p:txBody>
          <a:bodyPr>
            <a:noAutofit/>
          </a:bodyPr>
          <a:lstStyle>
            <a:lvl1pPr marL="0" indent="0">
              <a:buNone/>
              <a:defRPr sz="1050"/>
            </a:lvl1pPr>
            <a:lvl2pPr marL="171450" indent="0">
              <a:buNone/>
              <a:defRPr sz="1050"/>
            </a:lvl2pPr>
            <a:lvl3pPr marL="342900" indent="0">
              <a:buNone/>
              <a:defRPr sz="1050"/>
            </a:lvl3pPr>
            <a:lvl4pPr marL="514350" indent="0">
              <a:buNone/>
              <a:defRPr sz="1050"/>
            </a:lvl4pPr>
            <a:lvl5pPr marL="685800" indent="0">
              <a:buNone/>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00D9374-B0AF-43C5-90A8-C409C7D54B55}" type="datetime1">
              <a:rPr lang="en-US" smtClean="0"/>
              <a:t>11/6/2026</a:t>
            </a:fld>
            <a:endParaRPr lang="en-US"/>
          </a:p>
        </p:txBody>
      </p:sp>
      <p:cxnSp>
        <p:nvCxnSpPr>
          <p:cNvPr id="2" name="Straight Connector 1">
            <a:extLst>
              <a:ext uri="{FF2B5EF4-FFF2-40B4-BE49-F238E27FC236}">
                <a16:creationId xmlns:a16="http://schemas.microsoft.com/office/drawing/2014/main" id="{DDFACEC5-4969-F3A0-4BA7-BFFD0245B46C}"/>
              </a:ext>
              <a:ext uri="{C183D7F6-B498-43B3-948B-1728B52AA6E4}">
                <adec:decorative xmlns:adec="http://schemas.microsoft.com/office/drawing/2017/decorative" val="1"/>
              </a:ext>
            </a:extLst>
          </p:cNvPr>
          <p:cNvCxnSpPr>
            <a:cxnSpLocks/>
          </p:cNvCxnSpPr>
          <p:nvPr userDrawn="1"/>
        </p:nvCxnSpPr>
        <p:spPr>
          <a:xfrm>
            <a:off x="630936" y="1241298"/>
            <a:ext cx="0" cy="3902202"/>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8EFEE51A-85CE-F78B-374B-7079210EAD71}"/>
              </a:ext>
            </a:extLst>
          </p:cNvPr>
          <p:cNvGrpSpPr/>
          <p:nvPr userDrawn="1"/>
        </p:nvGrpSpPr>
        <p:grpSpPr>
          <a:xfrm>
            <a:off x="8308530" y="514350"/>
            <a:ext cx="378278" cy="408255"/>
            <a:chOff x="10917026" y="837879"/>
            <a:chExt cx="513774" cy="554490"/>
          </a:xfrm>
        </p:grpSpPr>
        <p:sp>
          <p:nvSpPr>
            <p:cNvPr id="6" name="Graphic 12">
              <a:extLst>
                <a:ext uri="{FF2B5EF4-FFF2-40B4-BE49-F238E27FC236}">
                  <a16:creationId xmlns:a16="http://schemas.microsoft.com/office/drawing/2014/main" id="{5784CA53-1EF1-D49B-FEC8-50D70D21BE84}"/>
                </a:ext>
                <a:ext uri="{C183D7F6-B498-43B3-948B-1728B52AA6E4}">
                  <adec:decorative xmlns:adec="http://schemas.microsoft.com/office/drawing/2017/decorative" val="1"/>
                </a:ext>
              </a:extLst>
            </p:cNvPr>
            <p:cNvSpPr/>
            <p:nvPr userDrawn="1"/>
          </p:nvSpPr>
          <p:spPr>
            <a:xfrm>
              <a:off x="11339662" y="106717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sz="1350">
                <a:solidFill>
                  <a:schemeClr val="accent2"/>
                </a:solidFill>
              </a:endParaRPr>
            </a:p>
          </p:txBody>
        </p:sp>
        <p:sp>
          <p:nvSpPr>
            <p:cNvPr id="9" name="Graphic 13">
              <a:extLst>
                <a:ext uri="{FF2B5EF4-FFF2-40B4-BE49-F238E27FC236}">
                  <a16:creationId xmlns:a16="http://schemas.microsoft.com/office/drawing/2014/main" id="{1E8C17C1-ABB3-50E1-B4D4-6B8295C03E60}"/>
                </a:ext>
                <a:ext uri="{C183D7F6-B498-43B3-948B-1728B52AA6E4}">
                  <adec:decorative xmlns:adec="http://schemas.microsoft.com/office/drawing/2017/decorative" val="1"/>
                </a:ext>
              </a:extLst>
            </p:cNvPr>
            <p:cNvSpPr/>
            <p:nvPr userDrawn="1"/>
          </p:nvSpPr>
          <p:spPr>
            <a:xfrm>
              <a:off x="10980882" y="83787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sz="1350">
                <a:solidFill>
                  <a:schemeClr val="accent2"/>
                </a:solidFill>
              </a:endParaRPr>
            </a:p>
          </p:txBody>
        </p:sp>
        <p:sp>
          <p:nvSpPr>
            <p:cNvPr id="10" name="Graphic 15">
              <a:extLst>
                <a:ext uri="{FF2B5EF4-FFF2-40B4-BE49-F238E27FC236}">
                  <a16:creationId xmlns:a16="http://schemas.microsoft.com/office/drawing/2014/main" id="{A6E8154A-AE94-5E8C-59A0-4CCC387AF162}"/>
                </a:ext>
                <a:ext uri="{C183D7F6-B498-43B3-948B-1728B52AA6E4}">
                  <adec:decorative xmlns:adec="http://schemas.microsoft.com/office/drawing/2017/decorative" val="1"/>
                </a:ext>
              </a:extLst>
            </p:cNvPr>
            <p:cNvSpPr/>
            <p:nvPr userDrawn="1"/>
          </p:nvSpPr>
          <p:spPr>
            <a:xfrm>
              <a:off x="10917026" y="1264655"/>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sz="1350">
                <a:solidFill>
                  <a:schemeClr val="accent2"/>
                </a:solidFill>
              </a:endParaRPr>
            </a:p>
          </p:txBody>
        </p:sp>
      </p:grpSp>
    </p:spTree>
    <p:extLst>
      <p:ext uri="{BB962C8B-B14F-4D97-AF65-F5344CB8AC3E}">
        <p14:creationId xmlns:p14="http://schemas.microsoft.com/office/powerpoint/2010/main" val="13139269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48640" y="548640"/>
            <a:ext cx="5143500" cy="685800"/>
          </a:xfrm>
        </p:spPr>
        <p:txBody>
          <a:bodyPr anchor="b">
            <a:noAutofit/>
          </a:bodyPr>
          <a:lstStyle/>
          <a:p>
            <a:r>
              <a:rPr lang="en-US" dirty="0"/>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548640" y="1488186"/>
            <a:ext cx="5143500" cy="3230078"/>
          </a:xfrm>
        </p:spPr>
        <p:txBody>
          <a:bodyPr>
            <a:noAutofit/>
          </a:bodyPr>
          <a:lstStyle>
            <a:lvl1pPr marL="0" indent="0">
              <a:buNone/>
              <a:defRPr sz="1050"/>
            </a:lvl1pPr>
            <a:lvl2pPr marL="171450" indent="0">
              <a:buNone/>
              <a:defRPr sz="1050"/>
            </a:lvl2pPr>
            <a:lvl3pPr marL="342900" indent="0">
              <a:buNone/>
              <a:defRPr sz="1050"/>
            </a:lvl3pPr>
            <a:lvl4pPr marL="514350" indent="0">
              <a:buNone/>
              <a:defRPr sz="1050"/>
            </a:lvl4pPr>
            <a:lvl5pPr marL="685800" indent="0">
              <a:buNone/>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548640" y="4760153"/>
            <a:ext cx="2104054" cy="273844"/>
          </a:xfrm>
        </p:spPr>
        <p:txBody>
          <a:bodyPr/>
          <a:lstStyle/>
          <a:p>
            <a:r>
              <a:rPr lang="en-US" dirty="0"/>
              <a:t>Sample Footer Text</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3770405" y="4760153"/>
            <a:ext cx="2194190" cy="273844"/>
          </a:xfrm>
        </p:spPr>
        <p:txBody>
          <a:bodyPr/>
          <a:lstStyle/>
          <a:p>
            <a:fld id="{A7F72289-EB8A-47CA-A283-A769C9E761BF}" type="datetime1">
              <a:rPr lang="en-US" smtClean="0"/>
              <a:t>11/6/2026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5964595" y="4760153"/>
            <a:ext cx="321905" cy="273844"/>
          </a:xfrm>
        </p:spPr>
        <p:txBody>
          <a:bodyPr/>
          <a:lstStyle/>
          <a:p>
            <a:fld id="{AEAA3239-9EA4-4A65-A281-97F994456D9F}" type="slidenum">
              <a:rPr lang="en-US" smtClean="0"/>
              <a:t>‹#›</a:t>
            </a:fld>
            <a:endParaRPr lang="en-US"/>
          </a:p>
        </p:txBody>
      </p:sp>
      <p:sp>
        <p:nvSpPr>
          <p:cNvPr id="3" name="Rectangle 2">
            <a:extLst>
              <a:ext uri="{FF2B5EF4-FFF2-40B4-BE49-F238E27FC236}">
                <a16:creationId xmlns:a16="http://schemas.microsoft.com/office/drawing/2014/main" id="{18997909-0131-A5AB-BDFD-5E97BCADBD6A}"/>
              </a:ext>
              <a:ext uri="{C183D7F6-B498-43B3-948B-1728B52AA6E4}">
                <adec:decorative xmlns:adec="http://schemas.microsoft.com/office/drawing/2017/decorative" val="1"/>
              </a:ext>
            </a:extLst>
          </p:cNvPr>
          <p:cNvSpPr/>
          <p:nvPr userDrawn="1"/>
        </p:nvSpPr>
        <p:spPr>
          <a:xfrm>
            <a:off x="6975961" y="0"/>
            <a:ext cx="2168039" cy="5143500"/>
          </a:xfrm>
          <a:prstGeom prst="rect">
            <a:avLst/>
          </a:prstGeom>
          <a:gradFill flip="none" rotWithShape="1">
            <a:gsLst>
              <a:gs pos="100000">
                <a:schemeClr val="accent4"/>
              </a:gs>
              <a:gs pos="0">
                <a:schemeClr val="accent2"/>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5" name="Picture Placeholder 34">
            <a:extLst>
              <a:ext uri="{FF2B5EF4-FFF2-40B4-BE49-F238E27FC236}">
                <a16:creationId xmlns:a16="http://schemas.microsoft.com/office/drawing/2014/main" id="{DF60756A-385A-6B79-E093-1C3F727234E3}"/>
              </a:ext>
            </a:extLst>
          </p:cNvPr>
          <p:cNvSpPr>
            <a:spLocks noGrp="1"/>
          </p:cNvSpPr>
          <p:nvPr>
            <p:ph type="pic" sz="quarter" idx="18" hasCustomPrompt="1"/>
          </p:nvPr>
        </p:nvSpPr>
        <p:spPr>
          <a:xfrm>
            <a:off x="7202275" y="226314"/>
            <a:ext cx="1715411" cy="4690872"/>
          </a:xfrm>
          <a:blipFill>
            <a:blip r:embed="rId2">
              <a:alphaModFix amt="60000"/>
            </a:blip>
            <a:stretch>
              <a:fillRect/>
            </a:stretch>
          </a:blipFill>
        </p:spPr>
        <p:txBody>
          <a:bodyPr/>
          <a:lstStyle>
            <a:lvl1pPr marL="0" indent="0">
              <a:buNone/>
              <a:defRPr/>
            </a:lvl1pPr>
          </a:lstStyle>
          <a:p>
            <a:r>
              <a:rPr lang="en-US" dirty="0"/>
              <a:t>  </a:t>
            </a:r>
          </a:p>
        </p:txBody>
      </p:sp>
      <p:grpSp>
        <p:nvGrpSpPr>
          <p:cNvPr id="12" name="Group 11">
            <a:extLst>
              <a:ext uri="{FF2B5EF4-FFF2-40B4-BE49-F238E27FC236}">
                <a16:creationId xmlns:a16="http://schemas.microsoft.com/office/drawing/2014/main" id="{C93FBD9B-BB94-CEED-C78F-D16C7C949103}"/>
              </a:ext>
            </a:extLst>
          </p:cNvPr>
          <p:cNvGrpSpPr/>
          <p:nvPr userDrawn="1"/>
        </p:nvGrpSpPr>
        <p:grpSpPr>
          <a:xfrm>
            <a:off x="6087370" y="514350"/>
            <a:ext cx="378278" cy="408255"/>
            <a:chOff x="10917026" y="837879"/>
            <a:chExt cx="513774" cy="554490"/>
          </a:xfrm>
        </p:grpSpPr>
        <p:sp>
          <p:nvSpPr>
            <p:cNvPr id="13" name="Graphic 12">
              <a:extLst>
                <a:ext uri="{FF2B5EF4-FFF2-40B4-BE49-F238E27FC236}">
                  <a16:creationId xmlns:a16="http://schemas.microsoft.com/office/drawing/2014/main" id="{A3EB4539-F175-6B4B-7F0C-0A2944DFF89E}"/>
                </a:ext>
                <a:ext uri="{C183D7F6-B498-43B3-948B-1728B52AA6E4}">
                  <adec:decorative xmlns:adec="http://schemas.microsoft.com/office/drawing/2017/decorative" val="1"/>
                </a:ext>
              </a:extLst>
            </p:cNvPr>
            <p:cNvSpPr/>
            <p:nvPr userDrawn="1"/>
          </p:nvSpPr>
          <p:spPr>
            <a:xfrm>
              <a:off x="11339662" y="106717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sz="1350">
                <a:solidFill>
                  <a:schemeClr val="bg1"/>
                </a:solidFill>
              </a:endParaRPr>
            </a:p>
          </p:txBody>
        </p:sp>
        <p:sp>
          <p:nvSpPr>
            <p:cNvPr id="14" name="Graphic 13">
              <a:extLst>
                <a:ext uri="{FF2B5EF4-FFF2-40B4-BE49-F238E27FC236}">
                  <a16:creationId xmlns:a16="http://schemas.microsoft.com/office/drawing/2014/main" id="{A7B804E8-3A22-78B4-B509-6DD4DBAE8D88}"/>
                </a:ext>
                <a:ext uri="{C183D7F6-B498-43B3-948B-1728B52AA6E4}">
                  <adec:decorative xmlns:adec="http://schemas.microsoft.com/office/drawing/2017/decorative" val="1"/>
                </a:ext>
              </a:extLst>
            </p:cNvPr>
            <p:cNvSpPr/>
            <p:nvPr userDrawn="1"/>
          </p:nvSpPr>
          <p:spPr>
            <a:xfrm>
              <a:off x="10980882" y="83787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sz="1350">
                <a:solidFill>
                  <a:schemeClr val="bg1"/>
                </a:solidFill>
              </a:endParaRPr>
            </a:p>
          </p:txBody>
        </p:sp>
        <p:sp>
          <p:nvSpPr>
            <p:cNvPr id="15" name="Graphic 15">
              <a:extLst>
                <a:ext uri="{FF2B5EF4-FFF2-40B4-BE49-F238E27FC236}">
                  <a16:creationId xmlns:a16="http://schemas.microsoft.com/office/drawing/2014/main" id="{17E815E2-F347-3BE2-5C43-A012900BE63C}"/>
                </a:ext>
                <a:ext uri="{C183D7F6-B498-43B3-948B-1728B52AA6E4}">
                  <adec:decorative xmlns:adec="http://schemas.microsoft.com/office/drawing/2017/decorative" val="1"/>
                </a:ext>
              </a:extLst>
            </p:cNvPr>
            <p:cNvSpPr/>
            <p:nvPr userDrawn="1"/>
          </p:nvSpPr>
          <p:spPr>
            <a:xfrm>
              <a:off x="10917026" y="1264655"/>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sz="1350">
                <a:solidFill>
                  <a:schemeClr val="bg1"/>
                </a:solidFill>
              </a:endParaRPr>
            </a:p>
          </p:txBody>
        </p:sp>
      </p:grpSp>
    </p:spTree>
    <p:extLst>
      <p:ext uri="{BB962C8B-B14F-4D97-AF65-F5344CB8AC3E}">
        <p14:creationId xmlns:p14="http://schemas.microsoft.com/office/powerpoint/2010/main" val="39017993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80543"/>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40000" y="1369219"/>
            <a:ext cx="7675350" cy="35004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26686666"/>
      </p:ext>
    </p:extLst>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 id="2147483762" r:id="rId18"/>
    <p:sldLayoutId id="2147483763" r:id="rId19"/>
    <p:sldLayoutId id="2147483764" r:id="rId20"/>
  </p:sldLayoutIdLst>
  <p:hf sldNum="0" hdr="0" ftr="0" dt="0"/>
  <p:txStyles>
    <p:titleStyle>
      <a:lvl1pPr algn="l" defTabSz="685800" rtl="0" eaLnBrk="1" latinLnBrk="0" hangingPunct="1">
        <a:lnSpc>
          <a:spcPct val="90000"/>
        </a:lnSpc>
        <a:spcBef>
          <a:spcPct val="0"/>
        </a:spcBef>
        <a:buNone/>
        <a:defRPr sz="4050" b="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customXml" Target="../ink/ink1.xml"/><Relationship Id="rId7" Type="http://schemas.openxmlformats.org/officeDocument/2006/relationships/customXml" Target="../ink/ink3.xml"/><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customXml" Target="../ink/ink2.xml"/><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customXml" Target="../ink/ink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tags" Target="../tags/tag6.xml"/><Relationship Id="rId2" Type="http://schemas.openxmlformats.org/officeDocument/2006/relationships/tags" Target="../tags/tag5.xml"/><Relationship Id="rId1" Type="http://schemas.openxmlformats.org/officeDocument/2006/relationships/tags" Target="../tags/tag4.xml"/><Relationship Id="rId5" Type="http://schemas.openxmlformats.org/officeDocument/2006/relationships/image" Target="../media/image16.png"/><Relationship Id="rId4"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5" Type="http://schemas.openxmlformats.org/officeDocument/2006/relationships/image" Target="../media/image16.png"/><Relationship Id="rId4"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image" Target="../media/image18.png"/><Relationship Id="rId5" Type="http://schemas.openxmlformats.org/officeDocument/2006/relationships/notesSlide" Target="../notesSlides/notesSlide1.xml"/><Relationship Id="rId4"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hyperlink" Target="https://en.wikipedia.org/wiki/Lenna" TargetMode="External"/><Relationship Id="rId5" Type="http://schemas.openxmlformats.org/officeDocument/2006/relationships/image" Target="../media/image19.jpeg"/><Relationship Id="rId4" Type="http://schemas.openxmlformats.org/officeDocument/2006/relationships/notesSlide" Target="../notesSlides/notesSlide2.xml"/></Relationships>
</file>

<file path=ppt/slides/_rels/slide19.xml.rels><?xml version="1.0" encoding="UTF-8" standalone="yes"?>
<Relationships xmlns="http://schemas.openxmlformats.org/package/2006/relationships"><Relationship Id="rId3" Type="http://schemas.openxmlformats.org/officeDocument/2006/relationships/tags" Target="../tags/tag17.xml"/><Relationship Id="rId7" Type="http://schemas.openxmlformats.org/officeDocument/2006/relationships/image" Target="../media/image21.jpeg"/><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image" Target="../media/image20.jpeg"/><Relationship Id="rId5" Type="http://schemas.openxmlformats.org/officeDocument/2006/relationships/slideLayout" Target="../slideLayouts/slideLayout6.xml"/><Relationship Id="rId4" Type="http://schemas.openxmlformats.org/officeDocument/2006/relationships/tags" Target="../tags/tag18.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0.xml"/><Relationship Id="rId1" Type="http://schemas.openxmlformats.org/officeDocument/2006/relationships/tags" Target="../tags/tag19.xml"/></Relationships>
</file>

<file path=ppt/slides/_rels/slide21.xml.rels><?xml version="1.0" encoding="UTF-8" standalone="yes"?>
<Relationships xmlns="http://schemas.openxmlformats.org/package/2006/relationships"><Relationship Id="rId3" Type="http://schemas.openxmlformats.org/officeDocument/2006/relationships/tags" Target="../tags/tag23.xml"/><Relationship Id="rId7" Type="http://schemas.openxmlformats.org/officeDocument/2006/relationships/image" Target="../media/image23.png"/><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image" Target="../media/image22.png"/><Relationship Id="rId5" Type="http://schemas.openxmlformats.org/officeDocument/2006/relationships/slideLayout" Target="../slideLayouts/slideLayout2.xml"/><Relationship Id="rId4" Type="http://schemas.openxmlformats.org/officeDocument/2006/relationships/tags" Target="../tags/tag24.xml"/></Relationships>
</file>

<file path=ppt/slides/_rels/slide22.xml.rels><?xml version="1.0" encoding="UTF-8" standalone="yes"?>
<Relationships xmlns="http://schemas.openxmlformats.org/package/2006/relationships"><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tags" Target="../tags/tag25.xml"/><Relationship Id="rId5" Type="http://schemas.openxmlformats.org/officeDocument/2006/relationships/image" Target="../media/image24.png"/><Relationship Id="rId4"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tags" Target="../tags/tag30.xml"/><Relationship Id="rId7" Type="http://schemas.openxmlformats.org/officeDocument/2006/relationships/slideLayout" Target="../slideLayouts/slideLayout2.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5" Type="http://schemas.openxmlformats.org/officeDocument/2006/relationships/tags" Target="../tags/tag32.xml"/><Relationship Id="rId10" Type="http://schemas.openxmlformats.org/officeDocument/2006/relationships/image" Target="../media/image27.jpeg"/><Relationship Id="rId4" Type="http://schemas.openxmlformats.org/officeDocument/2006/relationships/tags" Target="../tags/tag31.xml"/><Relationship Id="rId9" Type="http://schemas.openxmlformats.org/officeDocument/2006/relationships/image" Target="../media/image26.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tags" Target="../tags/tag36.xml"/><Relationship Id="rId7" Type="http://schemas.openxmlformats.org/officeDocument/2006/relationships/image" Target="../media/image29.png"/><Relationship Id="rId2" Type="http://schemas.openxmlformats.org/officeDocument/2006/relationships/tags" Target="../tags/tag35.xml"/><Relationship Id="rId1" Type="http://schemas.openxmlformats.org/officeDocument/2006/relationships/tags" Target="../tags/tag34.xml"/><Relationship Id="rId6" Type="http://schemas.openxmlformats.org/officeDocument/2006/relationships/notesSlide" Target="../notesSlides/notesSlide5.xml"/><Relationship Id="rId5" Type="http://schemas.openxmlformats.org/officeDocument/2006/relationships/slideLayout" Target="../slideLayouts/slideLayout6.xml"/><Relationship Id="rId4" Type="http://schemas.openxmlformats.org/officeDocument/2006/relationships/tags" Target="../tags/tag37.xml"/></Relationships>
</file>

<file path=ppt/slides/_rels/slide27.xml.rels><?xml version="1.0" encoding="UTF-8" standalone="yes"?>
<Relationships xmlns="http://schemas.openxmlformats.org/package/2006/relationships"><Relationship Id="rId3" Type="http://schemas.openxmlformats.org/officeDocument/2006/relationships/tags" Target="../tags/tag40.xml"/><Relationship Id="rId2" Type="http://schemas.openxmlformats.org/officeDocument/2006/relationships/tags" Target="../tags/tag39.xml"/><Relationship Id="rId1" Type="http://schemas.openxmlformats.org/officeDocument/2006/relationships/tags" Target="../tags/tag38.xml"/><Relationship Id="rId5" Type="http://schemas.openxmlformats.org/officeDocument/2006/relationships/slideLayout" Target="../slideLayouts/slideLayout2.xml"/><Relationship Id="rId4" Type="http://schemas.openxmlformats.org/officeDocument/2006/relationships/tags" Target="../tags/tag41.xml"/></Relationships>
</file>

<file path=ppt/slides/_rels/slide28.xml.rels><?xml version="1.0" encoding="UTF-8" standalone="yes"?>
<Relationships xmlns="http://schemas.openxmlformats.org/package/2006/relationships"><Relationship Id="rId8" Type="http://schemas.openxmlformats.org/officeDocument/2006/relationships/tags" Target="../tags/tag49.xml"/><Relationship Id="rId13" Type="http://schemas.openxmlformats.org/officeDocument/2006/relationships/image" Target="../media/image32.jpeg"/><Relationship Id="rId3" Type="http://schemas.openxmlformats.org/officeDocument/2006/relationships/tags" Target="../tags/tag44.xml"/><Relationship Id="rId7" Type="http://schemas.openxmlformats.org/officeDocument/2006/relationships/tags" Target="../tags/tag48.xml"/><Relationship Id="rId12" Type="http://schemas.openxmlformats.org/officeDocument/2006/relationships/image" Target="../media/image31.jpeg"/><Relationship Id="rId2" Type="http://schemas.openxmlformats.org/officeDocument/2006/relationships/tags" Target="../tags/tag43.xml"/><Relationship Id="rId1" Type="http://schemas.openxmlformats.org/officeDocument/2006/relationships/tags" Target="../tags/tag42.xml"/><Relationship Id="rId6" Type="http://schemas.openxmlformats.org/officeDocument/2006/relationships/tags" Target="../tags/tag47.xml"/><Relationship Id="rId11" Type="http://schemas.openxmlformats.org/officeDocument/2006/relationships/image" Target="../media/image30.jpeg"/><Relationship Id="rId5" Type="http://schemas.openxmlformats.org/officeDocument/2006/relationships/tags" Target="../tags/tag46.xml"/><Relationship Id="rId10" Type="http://schemas.openxmlformats.org/officeDocument/2006/relationships/slideLayout" Target="../slideLayouts/slideLayout2.xml"/><Relationship Id="rId4" Type="http://schemas.openxmlformats.org/officeDocument/2006/relationships/tags" Target="../tags/tag45.xml"/><Relationship Id="rId9" Type="http://schemas.openxmlformats.org/officeDocument/2006/relationships/tags" Target="../tags/tag50.xml"/><Relationship Id="rId14" Type="http://schemas.openxmlformats.org/officeDocument/2006/relationships/image" Target="../media/image33.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2.xml"/><Relationship Id="rId1" Type="http://schemas.openxmlformats.org/officeDocument/2006/relationships/tags" Target="../tags/tag51.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s://wsvincent.com/tcp-vs-udp/"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lifesize.com/en/video-conferencing-blog/tcp-vs-udp" TargetMode="External"/><Relationship Id="rId2" Type="http://schemas.openxmlformats.org/officeDocument/2006/relationships/image" Target="../media/image35.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hyperlink" Target="https://en.wikipedia.org/wiki/User_Datagram_Protocol" TargetMode="External"/><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hyperlink" Target="https://en.wikipedia.org/wiki/User_Datagram_Protocol"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www.researchgate.net/publication/268186582_An_Image_Based_Colorimetric_Technique_for_Portable_Blood_Gas_Analysis/figures?lo=1" TargetMode="External"/><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custDataLst>
              <p:tags r:id="rId1"/>
            </p:custDataLst>
          </p:nvPr>
        </p:nvSpPr>
        <p:spPr/>
        <p:txBody>
          <a:bodyPr>
            <a:normAutofit/>
          </a:bodyPr>
          <a:lstStyle/>
          <a:p>
            <a:r>
              <a:rPr lang="en-US" dirty="0"/>
              <a:t>OpenCV</a:t>
            </a:r>
          </a:p>
        </p:txBody>
      </p:sp>
      <p:sp>
        <p:nvSpPr>
          <p:cNvPr id="2" name="Subtitle 1"/>
          <p:cNvSpPr>
            <a:spLocks noGrp="1"/>
          </p:cNvSpPr>
          <p:nvPr>
            <p:ph type="subTitle" idx="1"/>
            <p:custDataLst>
              <p:tags r:id="rId2"/>
            </p:custDataLst>
          </p:nvPr>
        </p:nvSpPr>
        <p:spPr/>
        <p:txBody>
          <a:bodyPr/>
          <a:lstStyle/>
          <a:p>
            <a:r>
              <a:rPr lang="en-US" dirty="0"/>
              <a:t>SWE 4211</a:t>
            </a:r>
          </a:p>
        </p:txBody>
      </p:sp>
    </p:spTree>
    <p:extLst>
      <p:ext uri="{BB962C8B-B14F-4D97-AF65-F5344CB8AC3E}">
        <p14:creationId xmlns:p14="http://schemas.microsoft.com/office/powerpoint/2010/main" val="2346179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94F7B-D033-57CD-A133-40075AAD009D}"/>
              </a:ext>
            </a:extLst>
          </p:cNvPr>
          <p:cNvSpPr>
            <a:spLocks noGrp="1"/>
          </p:cNvSpPr>
          <p:nvPr>
            <p:ph type="title"/>
          </p:nvPr>
        </p:nvSpPr>
        <p:spPr/>
        <p:txBody>
          <a:bodyPr/>
          <a:lstStyle/>
          <a:p>
            <a:r>
              <a:rPr lang="en-US" dirty="0"/>
              <a:t>Robot Stopping</a:t>
            </a:r>
          </a:p>
        </p:txBody>
      </p:sp>
      <p:pic>
        <p:nvPicPr>
          <p:cNvPr id="5" name="Picture 4">
            <a:extLst>
              <a:ext uri="{FF2B5EF4-FFF2-40B4-BE49-F238E27FC236}">
                <a16:creationId xmlns:a16="http://schemas.microsoft.com/office/drawing/2014/main" id="{7A12EBE3-067B-583C-25B4-29B0A4A62425}"/>
              </a:ext>
            </a:extLst>
          </p:cNvPr>
          <p:cNvPicPr>
            <a:picLocks noChangeAspect="1"/>
          </p:cNvPicPr>
          <p:nvPr/>
        </p:nvPicPr>
        <p:blipFill>
          <a:blip r:embed="rId2"/>
          <a:stretch>
            <a:fillRect/>
          </a:stretch>
        </p:blipFill>
        <p:spPr>
          <a:xfrm>
            <a:off x="762000" y="1581150"/>
            <a:ext cx="2605112" cy="2605112"/>
          </a:xfrm>
          <a:prstGeom prst="rect">
            <a:avLst/>
          </a:prstGeom>
        </p:spPr>
      </p:pic>
      <mc:AlternateContent xmlns:mc="http://schemas.openxmlformats.org/markup-compatibility/2006" xmlns:p14="http://schemas.microsoft.com/office/powerpoint/2010/main">
        <mc:Choice Requires="p14">
          <p:contentPart p14:bwMode="auto" r:id="rId3">
            <p14:nvContentPartPr>
              <p14:cNvPr id="3" name="Ink 2">
                <a:extLst>
                  <a:ext uri="{FF2B5EF4-FFF2-40B4-BE49-F238E27FC236}">
                    <a16:creationId xmlns:a16="http://schemas.microsoft.com/office/drawing/2014/main" id="{0A75E1DF-8B5D-702B-AC8E-3E734501E348}"/>
                  </a:ext>
                </a:extLst>
              </p14:cNvPr>
              <p14:cNvContentPartPr/>
              <p14:nvPr/>
            </p14:nvContentPartPr>
            <p14:xfrm>
              <a:off x="3586292" y="2568661"/>
              <a:ext cx="2736720" cy="276480"/>
            </p14:xfrm>
          </p:contentPart>
        </mc:Choice>
        <mc:Fallback xmlns="">
          <p:pic>
            <p:nvPicPr>
              <p:cNvPr id="3" name="Ink 2">
                <a:extLst>
                  <a:ext uri="{FF2B5EF4-FFF2-40B4-BE49-F238E27FC236}">
                    <a16:creationId xmlns:a16="http://schemas.microsoft.com/office/drawing/2014/main" id="{0A75E1DF-8B5D-702B-AC8E-3E734501E348}"/>
                  </a:ext>
                </a:extLst>
              </p:cNvPr>
              <p:cNvPicPr/>
              <p:nvPr/>
            </p:nvPicPr>
            <p:blipFill>
              <a:blip r:embed="rId4"/>
              <a:stretch>
                <a:fillRect/>
              </a:stretch>
            </p:blipFill>
            <p:spPr>
              <a:xfrm>
                <a:off x="3580172" y="2562541"/>
                <a:ext cx="2748960" cy="28872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ED8376D3-1000-74FF-8F67-D911CCACF23C}"/>
                  </a:ext>
                </a:extLst>
              </p14:cNvPr>
              <p14:cNvContentPartPr/>
              <p14:nvPr/>
            </p14:nvContentPartPr>
            <p14:xfrm>
              <a:off x="6467104" y="1653177"/>
              <a:ext cx="865440" cy="2268720"/>
            </p14:xfrm>
          </p:contentPart>
        </mc:Choice>
        <mc:Fallback xmlns="">
          <p:pic>
            <p:nvPicPr>
              <p:cNvPr id="7" name="Ink 6">
                <a:extLst>
                  <a:ext uri="{FF2B5EF4-FFF2-40B4-BE49-F238E27FC236}">
                    <a16:creationId xmlns:a16="http://schemas.microsoft.com/office/drawing/2014/main" id="{ED8376D3-1000-74FF-8F67-D911CCACF23C}"/>
                  </a:ext>
                </a:extLst>
              </p:cNvPr>
              <p:cNvPicPr/>
              <p:nvPr/>
            </p:nvPicPr>
            <p:blipFill>
              <a:blip r:embed="rId6"/>
              <a:stretch>
                <a:fillRect/>
              </a:stretch>
            </p:blipFill>
            <p:spPr>
              <a:xfrm>
                <a:off x="6458104" y="1644177"/>
                <a:ext cx="883080" cy="228636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8" name="Ink 7">
                <a:extLst>
                  <a:ext uri="{FF2B5EF4-FFF2-40B4-BE49-F238E27FC236}">
                    <a16:creationId xmlns:a16="http://schemas.microsoft.com/office/drawing/2014/main" id="{DB065DBC-4258-8C54-11CA-318993AD6ECE}"/>
                  </a:ext>
                </a:extLst>
              </p14:cNvPr>
              <p14:cNvContentPartPr/>
              <p14:nvPr/>
            </p14:nvContentPartPr>
            <p14:xfrm>
              <a:off x="6685804" y="1832457"/>
              <a:ext cx="428040" cy="1910160"/>
            </p14:xfrm>
          </p:contentPart>
        </mc:Choice>
        <mc:Fallback xmlns="">
          <p:pic>
            <p:nvPicPr>
              <p:cNvPr id="8" name="Ink 7">
                <a:extLst>
                  <a:ext uri="{FF2B5EF4-FFF2-40B4-BE49-F238E27FC236}">
                    <a16:creationId xmlns:a16="http://schemas.microsoft.com/office/drawing/2014/main" id="{DB065DBC-4258-8C54-11CA-318993AD6ECE}"/>
                  </a:ext>
                </a:extLst>
              </p:cNvPr>
              <p:cNvPicPr/>
              <p:nvPr/>
            </p:nvPicPr>
            <p:blipFill>
              <a:blip r:embed="rId8"/>
              <a:stretch>
                <a:fillRect/>
              </a:stretch>
            </p:blipFill>
            <p:spPr>
              <a:xfrm>
                <a:off x="6676804" y="1823817"/>
                <a:ext cx="445680" cy="19278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9" name="Ink 8">
                <a:extLst>
                  <a:ext uri="{FF2B5EF4-FFF2-40B4-BE49-F238E27FC236}">
                    <a16:creationId xmlns:a16="http://schemas.microsoft.com/office/drawing/2014/main" id="{77AE7D21-1D83-D2C7-5FFD-22914441B3F0}"/>
                  </a:ext>
                </a:extLst>
              </p14:cNvPr>
              <p14:cNvContentPartPr/>
              <p14:nvPr/>
            </p14:nvContentPartPr>
            <p14:xfrm>
              <a:off x="7148852" y="1650661"/>
              <a:ext cx="360" cy="360"/>
            </p14:xfrm>
          </p:contentPart>
        </mc:Choice>
        <mc:Fallback xmlns="">
          <p:pic>
            <p:nvPicPr>
              <p:cNvPr id="9" name="Ink 8">
                <a:extLst>
                  <a:ext uri="{FF2B5EF4-FFF2-40B4-BE49-F238E27FC236}">
                    <a16:creationId xmlns:a16="http://schemas.microsoft.com/office/drawing/2014/main" id="{77AE7D21-1D83-D2C7-5FFD-22914441B3F0}"/>
                  </a:ext>
                </a:extLst>
              </p:cNvPr>
              <p:cNvPicPr/>
              <p:nvPr/>
            </p:nvPicPr>
            <p:blipFill>
              <a:blip r:embed="rId10"/>
              <a:stretch>
                <a:fillRect/>
              </a:stretch>
            </p:blipFill>
            <p:spPr>
              <a:xfrm>
                <a:off x="7139852" y="1641661"/>
                <a:ext cx="18000" cy="18000"/>
              </a:xfrm>
              <a:prstGeom prst="rect">
                <a:avLst/>
              </a:prstGeom>
            </p:spPr>
          </p:pic>
        </mc:Fallback>
      </mc:AlternateContent>
      <p:sp>
        <p:nvSpPr>
          <p:cNvPr id="10" name="TextBox 9">
            <a:extLst>
              <a:ext uri="{FF2B5EF4-FFF2-40B4-BE49-F238E27FC236}">
                <a16:creationId xmlns:a16="http://schemas.microsoft.com/office/drawing/2014/main" id="{A8F24CF0-B29C-115B-6CBA-D1B44ECDFCBD}"/>
              </a:ext>
            </a:extLst>
          </p:cNvPr>
          <p:cNvSpPr txBox="1"/>
          <p:nvPr/>
        </p:nvSpPr>
        <p:spPr>
          <a:xfrm>
            <a:off x="4500379" y="2199329"/>
            <a:ext cx="928459" cy="369332"/>
          </a:xfrm>
          <a:prstGeom prst="rect">
            <a:avLst/>
          </a:prstGeom>
          <a:noFill/>
        </p:spPr>
        <p:txBody>
          <a:bodyPr wrap="none" rtlCol="0">
            <a:spAutoFit/>
          </a:bodyPr>
          <a:lstStyle/>
          <a:p>
            <a:r>
              <a:rPr lang="en-US" dirty="0"/>
              <a:t>velocity</a:t>
            </a:r>
          </a:p>
        </p:txBody>
      </p:sp>
      <p:sp>
        <p:nvSpPr>
          <p:cNvPr id="11" name="TextBox 10">
            <a:extLst>
              <a:ext uri="{FF2B5EF4-FFF2-40B4-BE49-F238E27FC236}">
                <a16:creationId xmlns:a16="http://schemas.microsoft.com/office/drawing/2014/main" id="{E71A19EB-C2BC-F3E3-1526-E758BD2EFE62}"/>
              </a:ext>
            </a:extLst>
          </p:cNvPr>
          <p:cNvSpPr txBox="1"/>
          <p:nvPr/>
        </p:nvSpPr>
        <p:spPr>
          <a:xfrm>
            <a:off x="3701070" y="3003953"/>
            <a:ext cx="2432076" cy="1477328"/>
          </a:xfrm>
          <a:prstGeom prst="rect">
            <a:avLst/>
          </a:prstGeom>
          <a:noFill/>
        </p:spPr>
        <p:txBody>
          <a:bodyPr wrap="none" rtlCol="0">
            <a:spAutoFit/>
          </a:bodyPr>
          <a:lstStyle/>
          <a:p>
            <a:r>
              <a:rPr lang="en-US" dirty="0"/>
              <a:t>When to stop?</a:t>
            </a:r>
          </a:p>
          <a:p>
            <a:pPr marL="285750" indent="-285750">
              <a:buFont typeface="Arial" panose="020B0604020202020204" pitchFamily="34" charset="0"/>
              <a:buChar char="•"/>
            </a:pPr>
            <a:r>
              <a:rPr lang="en-US" dirty="0"/>
              <a:t>What power/speed?</a:t>
            </a:r>
          </a:p>
          <a:p>
            <a:pPr marL="285750" indent="-285750">
              <a:buFont typeface="Arial" panose="020B0604020202020204" pitchFamily="34" charset="0"/>
              <a:buChar char="•"/>
            </a:pPr>
            <a:r>
              <a:rPr lang="en-US" dirty="0"/>
              <a:t>How much friction?</a:t>
            </a:r>
          </a:p>
          <a:p>
            <a:pPr marL="285750" indent="-285750">
              <a:buFont typeface="Arial" panose="020B0604020202020204" pitchFamily="34" charset="0"/>
              <a:buChar char="•"/>
            </a:pPr>
            <a:r>
              <a:rPr lang="en-US" dirty="0"/>
              <a:t>How far will it coast?</a:t>
            </a:r>
          </a:p>
          <a:p>
            <a:pPr marL="285750" indent="-285750">
              <a:buFont typeface="Arial" panose="020B0604020202020204" pitchFamily="34" charset="0"/>
              <a:buChar char="•"/>
            </a:pPr>
            <a:r>
              <a:rPr lang="en-US" dirty="0"/>
              <a:t>What is the latency?</a:t>
            </a:r>
          </a:p>
        </p:txBody>
      </p:sp>
    </p:spTree>
    <p:extLst>
      <p:ext uri="{BB962C8B-B14F-4D97-AF65-F5344CB8AC3E}">
        <p14:creationId xmlns:p14="http://schemas.microsoft.com/office/powerpoint/2010/main" val="3214452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8844A-33B3-DB75-D744-E8F0FDC94632}"/>
              </a:ext>
            </a:extLst>
          </p:cNvPr>
          <p:cNvSpPr>
            <a:spLocks noGrp="1"/>
          </p:cNvSpPr>
          <p:nvPr>
            <p:ph type="title"/>
          </p:nvPr>
        </p:nvSpPr>
        <p:spPr/>
        <p:txBody>
          <a:bodyPr/>
          <a:lstStyle/>
          <a:p>
            <a:r>
              <a:rPr lang="en-US" dirty="0"/>
              <a:t>What causes latency?</a:t>
            </a:r>
          </a:p>
        </p:txBody>
      </p:sp>
      <p:sp>
        <p:nvSpPr>
          <p:cNvPr id="3" name="Content Placeholder 2">
            <a:extLst>
              <a:ext uri="{FF2B5EF4-FFF2-40B4-BE49-F238E27FC236}">
                <a16:creationId xmlns:a16="http://schemas.microsoft.com/office/drawing/2014/main" id="{0F991ECB-60A1-29A2-6284-D434C86FD791}"/>
              </a:ext>
            </a:extLst>
          </p:cNvPr>
          <p:cNvSpPr>
            <a:spLocks noGrp="1"/>
          </p:cNvSpPr>
          <p:nvPr>
            <p:ph idx="1"/>
          </p:nvPr>
        </p:nvSpPr>
        <p:spPr/>
        <p:txBody>
          <a:bodyPr/>
          <a:lstStyle/>
          <a:p>
            <a:pPr marL="0" indent="0">
              <a:buNone/>
            </a:pPr>
            <a:r>
              <a:rPr lang="en-US" dirty="0"/>
              <a:t>Types:</a:t>
            </a:r>
          </a:p>
          <a:p>
            <a:r>
              <a:rPr lang="en-US" dirty="0"/>
              <a:t>Speed of light, sound</a:t>
            </a:r>
          </a:p>
          <a:p>
            <a:pPr lvl="1"/>
            <a:r>
              <a:rPr lang="en-US" dirty="0"/>
              <a:t>Speed of light doesn’t matter much in air, but does in a circuit!</a:t>
            </a:r>
          </a:p>
          <a:p>
            <a:r>
              <a:rPr lang="en-US" dirty="0"/>
              <a:t>Sensor latency</a:t>
            </a:r>
          </a:p>
          <a:p>
            <a:r>
              <a:rPr lang="en-US" dirty="0"/>
              <a:t>Processor latency</a:t>
            </a:r>
          </a:p>
          <a:p>
            <a:pPr lvl="1"/>
            <a:r>
              <a:rPr lang="en-US" dirty="0"/>
              <a:t>Task being scheduled</a:t>
            </a:r>
          </a:p>
          <a:p>
            <a:pPr lvl="1"/>
            <a:r>
              <a:rPr lang="en-US" dirty="0"/>
              <a:t>Queue latency – work to process the queue</a:t>
            </a:r>
          </a:p>
          <a:p>
            <a:pPr lvl="1"/>
            <a:r>
              <a:rPr lang="en-US" dirty="0"/>
              <a:t>Context switch latency</a:t>
            </a:r>
          </a:p>
        </p:txBody>
      </p:sp>
    </p:spTree>
    <p:extLst>
      <p:ext uri="{BB962C8B-B14F-4D97-AF65-F5344CB8AC3E}">
        <p14:creationId xmlns:p14="http://schemas.microsoft.com/office/powerpoint/2010/main" val="1346482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4339EE6-12B3-D7F9-B5CB-84B632F7F841}"/>
              </a:ext>
            </a:extLst>
          </p:cNvPr>
          <p:cNvPicPr>
            <a:picLocks noChangeAspect="1"/>
          </p:cNvPicPr>
          <p:nvPr/>
        </p:nvPicPr>
        <p:blipFill>
          <a:blip r:embed="rId2"/>
          <a:stretch>
            <a:fillRect/>
          </a:stretch>
        </p:blipFill>
        <p:spPr>
          <a:xfrm>
            <a:off x="455309" y="592550"/>
            <a:ext cx="8073896" cy="4277106"/>
          </a:xfrm>
          <a:prstGeom prst="rect">
            <a:avLst/>
          </a:prstGeom>
        </p:spPr>
      </p:pic>
      <p:sp>
        <p:nvSpPr>
          <p:cNvPr id="3" name="TextBox 2">
            <a:extLst>
              <a:ext uri="{FF2B5EF4-FFF2-40B4-BE49-F238E27FC236}">
                <a16:creationId xmlns:a16="http://schemas.microsoft.com/office/drawing/2014/main" id="{91E7D8E9-8396-7BEC-4AEB-7FFB1EFE07ED}"/>
              </a:ext>
            </a:extLst>
          </p:cNvPr>
          <p:cNvSpPr txBox="1"/>
          <p:nvPr/>
        </p:nvSpPr>
        <p:spPr>
          <a:xfrm>
            <a:off x="6248400" y="2190750"/>
            <a:ext cx="1980414" cy="338554"/>
          </a:xfrm>
          <a:prstGeom prst="rect">
            <a:avLst/>
          </a:prstGeom>
        </p:spPr>
        <p:style>
          <a:lnRef idx="2">
            <a:schemeClr val="dk1">
              <a:shade val="15000"/>
            </a:schemeClr>
          </a:lnRef>
          <a:fillRef idx="1">
            <a:schemeClr val="dk1"/>
          </a:fillRef>
          <a:effectRef idx="0">
            <a:schemeClr val="dk1"/>
          </a:effectRef>
          <a:fontRef idx="minor">
            <a:schemeClr val="lt1"/>
          </a:fontRef>
        </p:style>
        <p:txBody>
          <a:bodyPr wrap="none" rtlCol="0">
            <a:spAutoFit/>
          </a:bodyPr>
          <a:lstStyle/>
          <a:p>
            <a:r>
              <a:rPr lang="en-US" sz="1600" dirty="0"/>
              <a:t> Velocity = 0: stopped</a:t>
            </a:r>
          </a:p>
        </p:txBody>
      </p:sp>
    </p:spTree>
    <p:extLst>
      <p:ext uri="{BB962C8B-B14F-4D97-AF65-F5344CB8AC3E}">
        <p14:creationId xmlns:p14="http://schemas.microsoft.com/office/powerpoint/2010/main" val="22853598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8F8CABA-A504-4B2A-7781-C43B4251D473}"/>
              </a:ext>
            </a:extLst>
          </p:cNvPr>
          <p:cNvPicPr>
            <a:picLocks noChangeAspect="1"/>
          </p:cNvPicPr>
          <p:nvPr/>
        </p:nvPicPr>
        <p:blipFill>
          <a:blip r:embed="rId2"/>
          <a:stretch>
            <a:fillRect/>
          </a:stretch>
        </p:blipFill>
        <p:spPr>
          <a:xfrm>
            <a:off x="2257681" y="741583"/>
            <a:ext cx="4628637" cy="3648456"/>
          </a:xfrm>
          <a:prstGeom prst="rect">
            <a:avLst/>
          </a:prstGeom>
        </p:spPr>
      </p:pic>
    </p:spTree>
    <p:extLst>
      <p:ext uri="{BB962C8B-B14F-4D97-AF65-F5344CB8AC3E}">
        <p14:creationId xmlns:p14="http://schemas.microsoft.com/office/powerpoint/2010/main" val="24743554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DDF7C-1EFA-707E-A45E-0169D39F6EA0}"/>
              </a:ext>
            </a:extLst>
          </p:cNvPr>
          <p:cNvSpPr>
            <a:spLocks noGrp="1"/>
          </p:cNvSpPr>
          <p:nvPr>
            <p:ph type="title"/>
          </p:nvPr>
        </p:nvSpPr>
        <p:spPr/>
        <p:txBody>
          <a:bodyPr/>
          <a:lstStyle/>
          <a:p>
            <a:r>
              <a:rPr lang="en-US" dirty="0"/>
              <a:t>Dr. Schilling’s Results</a:t>
            </a:r>
          </a:p>
        </p:txBody>
      </p:sp>
      <p:graphicFrame>
        <p:nvGraphicFramePr>
          <p:cNvPr id="5" name="Content Placeholder 4">
            <a:extLst>
              <a:ext uri="{FF2B5EF4-FFF2-40B4-BE49-F238E27FC236}">
                <a16:creationId xmlns:a16="http://schemas.microsoft.com/office/drawing/2014/main" id="{0391C216-0206-7B98-8592-77F39574FE66}"/>
              </a:ext>
            </a:extLst>
          </p:cNvPr>
          <p:cNvGraphicFramePr>
            <a:graphicFrameLocks noGrp="1"/>
          </p:cNvGraphicFramePr>
          <p:nvPr>
            <p:extLst>
              <p:ext uri="{D42A27DB-BD31-4B8C-83A1-F6EECF244321}">
                <p14:modId xmlns:p14="http://schemas.microsoft.com/office/powerpoint/2010/main" val="2284419710"/>
              </p:ext>
            </p:extLst>
          </p:nvPr>
        </p:nvGraphicFramePr>
        <p:xfrm>
          <a:off x="320040" y="1463040"/>
          <a:ext cx="4206236" cy="1819877"/>
        </p:xfrm>
        <a:graphic>
          <a:graphicData uri="http://schemas.openxmlformats.org/drawingml/2006/table">
            <a:tbl>
              <a:tblPr/>
              <a:tblGrid>
                <a:gridCol w="690254">
                  <a:extLst>
                    <a:ext uri="{9D8B030D-6E8A-4147-A177-3AD203B41FA5}">
                      <a16:colId xmlns:a16="http://schemas.microsoft.com/office/drawing/2014/main" val="3721814580"/>
                    </a:ext>
                  </a:extLst>
                </a:gridCol>
                <a:gridCol w="690254">
                  <a:extLst>
                    <a:ext uri="{9D8B030D-6E8A-4147-A177-3AD203B41FA5}">
                      <a16:colId xmlns:a16="http://schemas.microsoft.com/office/drawing/2014/main" val="1678657552"/>
                    </a:ext>
                  </a:extLst>
                </a:gridCol>
                <a:gridCol w="690254">
                  <a:extLst>
                    <a:ext uri="{9D8B030D-6E8A-4147-A177-3AD203B41FA5}">
                      <a16:colId xmlns:a16="http://schemas.microsoft.com/office/drawing/2014/main" val="963753051"/>
                    </a:ext>
                  </a:extLst>
                </a:gridCol>
                <a:gridCol w="722610">
                  <a:extLst>
                    <a:ext uri="{9D8B030D-6E8A-4147-A177-3AD203B41FA5}">
                      <a16:colId xmlns:a16="http://schemas.microsoft.com/office/drawing/2014/main" val="1622873993"/>
                    </a:ext>
                  </a:extLst>
                </a:gridCol>
                <a:gridCol w="722610">
                  <a:extLst>
                    <a:ext uri="{9D8B030D-6E8A-4147-A177-3AD203B41FA5}">
                      <a16:colId xmlns:a16="http://schemas.microsoft.com/office/drawing/2014/main" val="3070740673"/>
                    </a:ext>
                  </a:extLst>
                </a:gridCol>
                <a:gridCol w="690254">
                  <a:extLst>
                    <a:ext uri="{9D8B030D-6E8A-4147-A177-3AD203B41FA5}">
                      <a16:colId xmlns:a16="http://schemas.microsoft.com/office/drawing/2014/main" val="1502130389"/>
                    </a:ext>
                  </a:extLst>
                </a:gridCol>
              </a:tblGrid>
              <a:tr h="483697">
                <a:tc>
                  <a:txBody>
                    <a:bodyPr/>
                    <a:lstStyle/>
                    <a:p>
                      <a:pPr algn="l" fontAlgn="b">
                        <a:buNone/>
                      </a:pPr>
                      <a:r>
                        <a:rPr lang="en-US" sz="1100" b="0" i="0" u="none" strike="noStrike">
                          <a:solidFill>
                            <a:schemeClr val="tx1"/>
                          </a:solidFill>
                          <a:effectLst/>
                          <a:latin typeface="Calibri" panose="020F0502020204030204" pitchFamily="34" charset="0"/>
                        </a:rPr>
                        <a:t>Duty Cycle</a:t>
                      </a:r>
                    </a:p>
                  </a:txBody>
                  <a:tcPr marL="9525" marR="9525" marT="9525" marB="0" anchor="b">
                    <a:lnL>
                      <a:noFill/>
                    </a:lnL>
                    <a:lnR>
                      <a:noFill/>
                    </a:lnR>
                    <a:lnT>
                      <a:noFill/>
                    </a:lnT>
                    <a:lnB>
                      <a:noFill/>
                    </a:lnB>
                    <a:noFill/>
                  </a:tcPr>
                </a:tc>
                <a:tc>
                  <a:txBody>
                    <a:bodyPr/>
                    <a:lstStyle/>
                    <a:p>
                      <a:pPr algn="l" fontAlgn="b">
                        <a:buNone/>
                      </a:pPr>
                      <a:r>
                        <a:rPr lang="en-US" sz="1100" b="0" i="0" u="none" strike="noStrike">
                          <a:solidFill>
                            <a:schemeClr val="tx1"/>
                          </a:solidFill>
                          <a:effectLst/>
                          <a:latin typeface="Calibri" panose="020F0502020204030204" pitchFamily="34" charset="0"/>
                        </a:rPr>
                        <a:t>Time</a:t>
                      </a:r>
                    </a:p>
                  </a:txBody>
                  <a:tcPr marL="9525" marR="9525" marT="9525" marB="0" anchor="b">
                    <a:lnL>
                      <a:noFill/>
                    </a:lnL>
                    <a:lnR>
                      <a:noFill/>
                    </a:lnR>
                    <a:lnT>
                      <a:noFill/>
                    </a:lnT>
                    <a:lnB>
                      <a:noFill/>
                    </a:lnB>
                    <a:noFill/>
                  </a:tcPr>
                </a:tc>
                <a:tc>
                  <a:txBody>
                    <a:bodyPr/>
                    <a:lstStyle/>
                    <a:p>
                      <a:pPr algn="l" fontAlgn="b">
                        <a:buNone/>
                      </a:pPr>
                      <a:r>
                        <a:rPr lang="en-US" sz="1100" b="0" i="0" u="none" strike="noStrike" dirty="0">
                          <a:solidFill>
                            <a:schemeClr val="tx1"/>
                          </a:solidFill>
                          <a:effectLst/>
                          <a:latin typeface="Calibri" panose="020F0502020204030204" pitchFamily="34" charset="0"/>
                        </a:rPr>
                        <a:t>Runoff</a:t>
                      </a:r>
                    </a:p>
                  </a:txBody>
                  <a:tcPr marL="9525" marR="9525" marT="9525" marB="0" anchor="b">
                    <a:lnL>
                      <a:noFill/>
                    </a:lnL>
                    <a:lnR>
                      <a:noFill/>
                    </a:lnR>
                    <a:lnT>
                      <a:noFill/>
                    </a:lnT>
                    <a:lnB>
                      <a:noFill/>
                    </a:lnB>
                    <a:noFill/>
                  </a:tcPr>
                </a:tc>
                <a:tc>
                  <a:txBody>
                    <a:bodyPr/>
                    <a:lstStyle/>
                    <a:p>
                      <a:pPr algn="l" fontAlgn="b">
                        <a:buNone/>
                      </a:pPr>
                      <a:r>
                        <a:rPr lang="en-US" sz="1100" b="0" i="0" u="none" strike="noStrike">
                          <a:solidFill>
                            <a:schemeClr val="tx1"/>
                          </a:solidFill>
                          <a:effectLst/>
                          <a:latin typeface="Calibri" panose="020F0502020204030204" pitchFamily="34" charset="0"/>
                        </a:rPr>
                        <a:t>Speed (m/s)</a:t>
                      </a:r>
                    </a:p>
                  </a:txBody>
                  <a:tcPr marL="9525" marR="9525" marT="9525" marB="0" anchor="b">
                    <a:lnL>
                      <a:noFill/>
                    </a:lnL>
                    <a:lnR>
                      <a:noFill/>
                    </a:lnR>
                    <a:lnT>
                      <a:noFill/>
                    </a:lnT>
                    <a:lnB>
                      <a:noFill/>
                    </a:lnB>
                    <a:noFill/>
                  </a:tcPr>
                </a:tc>
                <a:tc>
                  <a:txBody>
                    <a:bodyPr/>
                    <a:lstStyle/>
                    <a:p>
                      <a:pPr algn="l" fontAlgn="b">
                        <a:buNone/>
                      </a:pPr>
                      <a:r>
                        <a:rPr lang="en-US" sz="1100" b="0" i="0" u="none" strike="noStrike">
                          <a:solidFill>
                            <a:schemeClr val="tx1"/>
                          </a:solidFill>
                          <a:effectLst/>
                          <a:latin typeface="Calibri" panose="020F0502020204030204" pitchFamily="34" charset="0"/>
                        </a:rPr>
                        <a:t>A (m/s^2)</a:t>
                      </a:r>
                    </a:p>
                  </a:txBody>
                  <a:tcPr marL="9525" marR="9525" marT="9525" marB="0" anchor="b">
                    <a:lnL>
                      <a:noFill/>
                    </a:lnL>
                    <a:lnR>
                      <a:noFill/>
                    </a:lnR>
                    <a:lnT>
                      <a:noFill/>
                    </a:lnT>
                    <a:lnB>
                      <a:noFill/>
                    </a:lnB>
                    <a:noFill/>
                  </a:tcPr>
                </a:tc>
                <a:tc>
                  <a:txBody>
                    <a:bodyPr/>
                    <a:lstStyle/>
                    <a:p>
                      <a:pPr algn="l" fontAlgn="b">
                        <a:buNone/>
                      </a:pPr>
                      <a:r>
                        <a:rPr lang="en-US" sz="1100" b="0" i="0" u="none" strike="noStrike" dirty="0">
                          <a:solidFill>
                            <a:schemeClr val="tx1"/>
                          </a:solidFill>
                          <a:effectLst/>
                          <a:latin typeface="Calibri" panose="020F0502020204030204" pitchFamily="34" charset="0"/>
                        </a:rPr>
                        <a:t>A (cm/s^2)</a:t>
                      </a:r>
                    </a:p>
                  </a:txBody>
                  <a:tcPr marL="9525" marR="9525" marT="9525" marB="0" anchor="b">
                    <a:lnL>
                      <a:noFill/>
                    </a:lnL>
                    <a:lnR>
                      <a:noFill/>
                    </a:lnR>
                    <a:lnT>
                      <a:noFill/>
                    </a:lnT>
                    <a:lnB>
                      <a:noFill/>
                    </a:lnB>
                    <a:noFill/>
                  </a:tcPr>
                </a:tc>
                <a:extLst>
                  <a:ext uri="{0D108BD9-81ED-4DB2-BD59-A6C34878D82A}">
                    <a16:rowId xmlns:a16="http://schemas.microsoft.com/office/drawing/2014/main" val="1029153678"/>
                  </a:ext>
                </a:extLst>
              </a:tr>
              <a:tr h="267236">
                <a:tc>
                  <a:txBody>
                    <a:bodyPr/>
                    <a:lstStyle/>
                    <a:p>
                      <a:pPr algn="r" fontAlgn="b">
                        <a:buNone/>
                      </a:pPr>
                      <a:r>
                        <a:rPr lang="en-US" sz="1100" b="0" i="0" u="none" strike="noStrike">
                          <a:solidFill>
                            <a:schemeClr val="tx1"/>
                          </a:solidFill>
                          <a:effectLst/>
                          <a:latin typeface="Calibri" panose="020F0502020204030204" pitchFamily="34" charset="0"/>
                        </a:rPr>
                        <a:t>26%</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13.9</a:t>
                      </a:r>
                    </a:p>
                  </a:txBody>
                  <a:tcPr marL="9525" marR="9525" marT="9525" marB="0" anchor="b">
                    <a:lnL>
                      <a:noFill/>
                    </a:lnL>
                    <a:lnR>
                      <a:noFill/>
                    </a:lnR>
                    <a:lnT>
                      <a:noFill/>
                    </a:lnT>
                    <a:lnB>
                      <a:noFill/>
                    </a:lnB>
                    <a:noFill/>
                  </a:tcPr>
                </a:tc>
                <a:tc>
                  <a:txBody>
                    <a:bodyPr/>
                    <a:lstStyle/>
                    <a:p>
                      <a:pPr algn="r" fontAlgn="b">
                        <a:buNone/>
                      </a:pPr>
                      <a:r>
                        <a:rPr lang="en-US" sz="1100" b="0" i="0" u="none" strike="noStrike" dirty="0">
                          <a:solidFill>
                            <a:schemeClr val="tx1"/>
                          </a:solidFill>
                          <a:effectLst/>
                          <a:latin typeface="Calibri" panose="020F0502020204030204" pitchFamily="34" charset="0"/>
                        </a:rPr>
                        <a:t>5</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0.18</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0.010</a:t>
                      </a:r>
                    </a:p>
                  </a:txBody>
                  <a:tcPr marL="9525" marR="9525" marT="9525" marB="0" anchor="b">
                    <a:lnL>
                      <a:noFill/>
                    </a:lnL>
                    <a:lnR>
                      <a:noFill/>
                    </a:lnR>
                    <a:lnT>
                      <a:noFill/>
                    </a:lnT>
                    <a:lnB>
                      <a:noFill/>
                    </a:lnB>
                    <a:noFill/>
                  </a:tcPr>
                </a:tc>
                <a:tc>
                  <a:txBody>
                    <a:bodyPr/>
                    <a:lstStyle/>
                    <a:p>
                      <a:pPr algn="r" fontAlgn="b">
                        <a:buNone/>
                      </a:pPr>
                      <a:r>
                        <a:rPr lang="en-US" sz="1100" b="0" i="0" u="none" strike="noStrike" dirty="0">
                          <a:solidFill>
                            <a:schemeClr val="tx1"/>
                          </a:solidFill>
                          <a:effectLst/>
                          <a:latin typeface="Calibri" panose="020F0502020204030204" pitchFamily="34" charset="0"/>
                        </a:rPr>
                        <a:t>97.04467</a:t>
                      </a:r>
                    </a:p>
                  </a:txBody>
                  <a:tcPr marL="9525" marR="9525" marT="9525" marB="0" anchor="b">
                    <a:lnL>
                      <a:noFill/>
                    </a:lnL>
                    <a:lnR>
                      <a:noFill/>
                    </a:lnR>
                    <a:lnT>
                      <a:noFill/>
                    </a:lnT>
                    <a:lnB>
                      <a:noFill/>
                    </a:lnB>
                    <a:noFill/>
                  </a:tcPr>
                </a:tc>
                <a:extLst>
                  <a:ext uri="{0D108BD9-81ED-4DB2-BD59-A6C34878D82A}">
                    <a16:rowId xmlns:a16="http://schemas.microsoft.com/office/drawing/2014/main" val="3675160405"/>
                  </a:ext>
                </a:extLst>
              </a:tr>
              <a:tr h="267236">
                <a:tc>
                  <a:txBody>
                    <a:bodyPr/>
                    <a:lstStyle/>
                    <a:p>
                      <a:pPr algn="r" fontAlgn="b">
                        <a:buNone/>
                      </a:pPr>
                      <a:r>
                        <a:rPr lang="en-US" sz="1100" b="0" i="0" u="none" strike="noStrike">
                          <a:solidFill>
                            <a:schemeClr val="tx1"/>
                          </a:solidFill>
                          <a:effectLst/>
                          <a:latin typeface="Calibri" panose="020F0502020204030204" pitchFamily="34" charset="0"/>
                        </a:rPr>
                        <a:t>50%</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6.51</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12</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0.38</a:t>
                      </a:r>
                    </a:p>
                  </a:txBody>
                  <a:tcPr marL="9525" marR="9525" marT="9525" marB="0" anchor="b">
                    <a:lnL>
                      <a:noFill/>
                    </a:lnL>
                    <a:lnR>
                      <a:noFill/>
                    </a:lnR>
                    <a:lnT>
                      <a:noFill/>
                    </a:lnT>
                    <a:lnB>
                      <a:noFill/>
                    </a:lnB>
                    <a:noFill/>
                  </a:tcPr>
                </a:tc>
                <a:tc>
                  <a:txBody>
                    <a:bodyPr/>
                    <a:lstStyle/>
                    <a:p>
                      <a:pPr algn="r" fontAlgn="b">
                        <a:buNone/>
                      </a:pPr>
                      <a:r>
                        <a:rPr lang="en-US" sz="1100" b="0" i="0" u="none" strike="noStrike" dirty="0">
                          <a:solidFill>
                            <a:schemeClr val="tx1"/>
                          </a:solidFill>
                          <a:effectLst/>
                          <a:latin typeface="Calibri" panose="020F0502020204030204" pitchFamily="34" charset="0"/>
                        </a:rPr>
                        <a:t>0.018</a:t>
                      </a:r>
                    </a:p>
                  </a:txBody>
                  <a:tcPr marL="9525" marR="9525" marT="9525" marB="0" anchor="b">
                    <a:lnL>
                      <a:noFill/>
                    </a:lnL>
                    <a:lnR>
                      <a:noFill/>
                    </a:lnR>
                    <a:lnT>
                      <a:noFill/>
                    </a:lnT>
                    <a:lnB>
                      <a:noFill/>
                    </a:lnB>
                    <a:noFill/>
                  </a:tcPr>
                </a:tc>
                <a:tc>
                  <a:txBody>
                    <a:bodyPr/>
                    <a:lstStyle/>
                    <a:p>
                      <a:pPr algn="r" fontAlgn="b">
                        <a:buNone/>
                      </a:pPr>
                      <a:r>
                        <a:rPr lang="en-US" sz="1100" b="0" i="0" u="none" strike="noStrike" dirty="0">
                          <a:solidFill>
                            <a:schemeClr val="tx1"/>
                          </a:solidFill>
                          <a:effectLst/>
                          <a:latin typeface="Calibri" panose="020F0502020204030204" pitchFamily="34" charset="0"/>
                        </a:rPr>
                        <a:t>184.3436</a:t>
                      </a:r>
                    </a:p>
                  </a:txBody>
                  <a:tcPr marL="9525" marR="9525" marT="9525" marB="0" anchor="b">
                    <a:lnL>
                      <a:noFill/>
                    </a:lnL>
                    <a:lnR>
                      <a:noFill/>
                    </a:lnR>
                    <a:lnT>
                      <a:noFill/>
                    </a:lnT>
                    <a:lnB>
                      <a:noFill/>
                    </a:lnB>
                    <a:noFill/>
                  </a:tcPr>
                </a:tc>
                <a:extLst>
                  <a:ext uri="{0D108BD9-81ED-4DB2-BD59-A6C34878D82A}">
                    <a16:rowId xmlns:a16="http://schemas.microsoft.com/office/drawing/2014/main" val="706991612"/>
                  </a:ext>
                </a:extLst>
              </a:tr>
              <a:tr h="267236">
                <a:tc>
                  <a:txBody>
                    <a:bodyPr/>
                    <a:lstStyle/>
                    <a:p>
                      <a:pPr algn="r" fontAlgn="b">
                        <a:buNone/>
                      </a:pPr>
                      <a:r>
                        <a:rPr lang="en-US" sz="1100" b="0" i="0" u="none" strike="noStrike">
                          <a:solidFill>
                            <a:schemeClr val="tx1"/>
                          </a:solidFill>
                          <a:effectLst/>
                          <a:latin typeface="Calibri" panose="020F0502020204030204" pitchFamily="34" charset="0"/>
                        </a:rPr>
                        <a:t>76%</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5.06</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23</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0.49</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0.016</a:t>
                      </a:r>
                    </a:p>
                  </a:txBody>
                  <a:tcPr marL="9525" marR="9525" marT="9525" marB="0" anchor="b">
                    <a:lnL>
                      <a:noFill/>
                    </a:lnL>
                    <a:lnR>
                      <a:noFill/>
                    </a:lnR>
                    <a:lnT>
                      <a:noFill/>
                    </a:lnT>
                    <a:lnB>
                      <a:noFill/>
                    </a:lnB>
                    <a:noFill/>
                  </a:tcPr>
                </a:tc>
                <a:tc>
                  <a:txBody>
                    <a:bodyPr/>
                    <a:lstStyle/>
                    <a:p>
                      <a:pPr algn="r" fontAlgn="b">
                        <a:buNone/>
                      </a:pPr>
                      <a:r>
                        <a:rPr lang="en-US" sz="1100" b="0" i="0" u="none" strike="noStrike" dirty="0">
                          <a:solidFill>
                            <a:schemeClr val="tx1"/>
                          </a:solidFill>
                          <a:effectLst/>
                          <a:latin typeface="Calibri" panose="020F0502020204030204" pitchFamily="34" charset="0"/>
                        </a:rPr>
                        <a:t>159.1998</a:t>
                      </a:r>
                    </a:p>
                  </a:txBody>
                  <a:tcPr marL="9525" marR="9525" marT="9525" marB="0" anchor="b">
                    <a:lnL>
                      <a:noFill/>
                    </a:lnL>
                    <a:lnR>
                      <a:noFill/>
                    </a:lnR>
                    <a:lnT>
                      <a:noFill/>
                    </a:lnT>
                    <a:lnB>
                      <a:noFill/>
                    </a:lnB>
                    <a:noFill/>
                  </a:tcPr>
                </a:tc>
                <a:extLst>
                  <a:ext uri="{0D108BD9-81ED-4DB2-BD59-A6C34878D82A}">
                    <a16:rowId xmlns:a16="http://schemas.microsoft.com/office/drawing/2014/main" val="3463209087"/>
                  </a:ext>
                </a:extLst>
              </a:tr>
              <a:tr h="267236">
                <a:tc>
                  <a:txBody>
                    <a:bodyPr/>
                    <a:lstStyle/>
                    <a:p>
                      <a:pPr algn="r" fontAlgn="b">
                        <a:buNone/>
                      </a:pPr>
                      <a:r>
                        <a:rPr lang="en-US" sz="1100" b="0" i="0" u="none" strike="noStrike">
                          <a:solidFill>
                            <a:schemeClr val="tx1"/>
                          </a:solidFill>
                          <a:effectLst/>
                          <a:latin typeface="Calibri" panose="020F0502020204030204" pitchFamily="34" charset="0"/>
                        </a:rPr>
                        <a:t>100%</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3.74</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46</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0.67</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0.015</a:t>
                      </a:r>
                    </a:p>
                  </a:txBody>
                  <a:tcPr marL="9525" marR="9525" marT="9525" marB="0" anchor="b">
                    <a:lnL>
                      <a:noFill/>
                    </a:lnL>
                    <a:lnR>
                      <a:noFill/>
                    </a:lnR>
                    <a:lnT>
                      <a:noFill/>
                    </a:lnT>
                    <a:lnB>
                      <a:noFill/>
                    </a:lnB>
                    <a:noFill/>
                  </a:tcPr>
                </a:tc>
                <a:tc>
                  <a:txBody>
                    <a:bodyPr/>
                    <a:lstStyle/>
                    <a:p>
                      <a:pPr algn="r" fontAlgn="b">
                        <a:buNone/>
                      </a:pPr>
                      <a:r>
                        <a:rPr lang="en-US" sz="1100" b="0" i="0" u="none" strike="noStrike" dirty="0">
                          <a:solidFill>
                            <a:schemeClr val="tx1"/>
                          </a:solidFill>
                          <a:effectLst/>
                          <a:latin typeface="Calibri" panose="020F0502020204030204" pitchFamily="34" charset="0"/>
                        </a:rPr>
                        <a:t>145.7036</a:t>
                      </a:r>
                    </a:p>
                  </a:txBody>
                  <a:tcPr marL="9525" marR="9525" marT="9525" marB="0" anchor="b">
                    <a:lnL>
                      <a:noFill/>
                    </a:lnL>
                    <a:lnR>
                      <a:noFill/>
                    </a:lnR>
                    <a:lnT>
                      <a:noFill/>
                    </a:lnT>
                    <a:lnB>
                      <a:noFill/>
                    </a:lnB>
                    <a:noFill/>
                  </a:tcPr>
                </a:tc>
                <a:extLst>
                  <a:ext uri="{0D108BD9-81ED-4DB2-BD59-A6C34878D82A}">
                    <a16:rowId xmlns:a16="http://schemas.microsoft.com/office/drawing/2014/main" val="2166540501"/>
                  </a:ext>
                </a:extLst>
              </a:tr>
              <a:tr h="267236">
                <a:tc>
                  <a:txBody>
                    <a:bodyPr/>
                    <a:lstStyle/>
                    <a:p>
                      <a:pPr algn="l" fontAlgn="b">
                        <a:buNone/>
                      </a:pPr>
                      <a:endParaRPr lang="en-US" sz="1100" b="0" i="0" u="none" strike="noStrike">
                        <a:solidFill>
                          <a:schemeClr val="tx1"/>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l" fontAlgn="b">
                        <a:buNone/>
                      </a:pPr>
                      <a:endParaRPr lang="en-US" sz="1100" b="0" i="0" u="none" strike="noStrike">
                        <a:solidFill>
                          <a:schemeClr val="tx1"/>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l" fontAlgn="b">
                        <a:buNone/>
                      </a:pPr>
                      <a:endParaRPr lang="en-US" sz="1100" b="0" i="0" u="none" strike="noStrike">
                        <a:solidFill>
                          <a:schemeClr val="tx1"/>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l" fontAlgn="b">
                        <a:buNone/>
                      </a:pPr>
                      <a:endParaRPr lang="en-US" sz="1100" b="0" i="0" u="none" strike="noStrike">
                        <a:solidFill>
                          <a:schemeClr val="tx1"/>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0.015</a:t>
                      </a:r>
                    </a:p>
                  </a:txBody>
                  <a:tcPr marL="9525" marR="9525" marT="9525" marB="0" anchor="b">
                    <a:lnL>
                      <a:noFill/>
                    </a:lnL>
                    <a:lnR>
                      <a:noFill/>
                    </a:lnR>
                    <a:lnT>
                      <a:noFill/>
                    </a:lnT>
                    <a:lnB>
                      <a:noFill/>
                    </a:lnB>
                    <a:noFill/>
                  </a:tcPr>
                </a:tc>
                <a:tc>
                  <a:txBody>
                    <a:bodyPr/>
                    <a:lstStyle/>
                    <a:p>
                      <a:pPr algn="r" fontAlgn="b">
                        <a:buNone/>
                      </a:pPr>
                      <a:r>
                        <a:rPr lang="en-US" sz="1100" b="0" i="0" u="none" strike="noStrike" dirty="0">
                          <a:solidFill>
                            <a:schemeClr val="tx1"/>
                          </a:solidFill>
                          <a:effectLst/>
                          <a:latin typeface="Calibri" panose="020F0502020204030204" pitchFamily="34" charset="0"/>
                        </a:rPr>
                        <a:t>152.452</a:t>
                      </a:r>
                    </a:p>
                  </a:txBody>
                  <a:tcPr marL="9525" marR="9525" marT="9525" marB="0" anchor="b">
                    <a:lnL>
                      <a:noFill/>
                    </a:lnL>
                    <a:lnR>
                      <a:noFill/>
                    </a:lnR>
                    <a:lnT>
                      <a:noFill/>
                    </a:lnT>
                    <a:lnB>
                      <a:noFill/>
                    </a:lnB>
                    <a:noFill/>
                  </a:tcPr>
                </a:tc>
                <a:extLst>
                  <a:ext uri="{0D108BD9-81ED-4DB2-BD59-A6C34878D82A}">
                    <a16:rowId xmlns:a16="http://schemas.microsoft.com/office/drawing/2014/main" val="4004988783"/>
                  </a:ext>
                </a:extLst>
              </a:tr>
            </a:tbl>
          </a:graphicData>
        </a:graphic>
      </p:graphicFrame>
      <p:graphicFrame>
        <p:nvGraphicFramePr>
          <p:cNvPr id="6" name="Table 5">
            <a:extLst>
              <a:ext uri="{FF2B5EF4-FFF2-40B4-BE49-F238E27FC236}">
                <a16:creationId xmlns:a16="http://schemas.microsoft.com/office/drawing/2014/main" id="{29FF5AAA-FDDE-EF3E-B35A-EC3CA4E19FAC}"/>
              </a:ext>
            </a:extLst>
          </p:cNvPr>
          <p:cNvGraphicFramePr>
            <a:graphicFrameLocks noGrp="1"/>
          </p:cNvGraphicFramePr>
          <p:nvPr>
            <p:extLst>
              <p:ext uri="{D42A27DB-BD31-4B8C-83A1-F6EECF244321}">
                <p14:modId xmlns:p14="http://schemas.microsoft.com/office/powerpoint/2010/main" val="3496708285"/>
              </p:ext>
            </p:extLst>
          </p:nvPr>
        </p:nvGraphicFramePr>
        <p:xfrm>
          <a:off x="4617720" y="1463040"/>
          <a:ext cx="4206236" cy="1723947"/>
        </p:xfrm>
        <a:graphic>
          <a:graphicData uri="http://schemas.openxmlformats.org/drawingml/2006/table">
            <a:tbl>
              <a:tblPr/>
              <a:tblGrid>
                <a:gridCol w="690254">
                  <a:extLst>
                    <a:ext uri="{9D8B030D-6E8A-4147-A177-3AD203B41FA5}">
                      <a16:colId xmlns:a16="http://schemas.microsoft.com/office/drawing/2014/main" val="425144992"/>
                    </a:ext>
                  </a:extLst>
                </a:gridCol>
                <a:gridCol w="690254">
                  <a:extLst>
                    <a:ext uri="{9D8B030D-6E8A-4147-A177-3AD203B41FA5}">
                      <a16:colId xmlns:a16="http://schemas.microsoft.com/office/drawing/2014/main" val="272287526"/>
                    </a:ext>
                  </a:extLst>
                </a:gridCol>
                <a:gridCol w="690254">
                  <a:extLst>
                    <a:ext uri="{9D8B030D-6E8A-4147-A177-3AD203B41FA5}">
                      <a16:colId xmlns:a16="http://schemas.microsoft.com/office/drawing/2014/main" val="3413323424"/>
                    </a:ext>
                  </a:extLst>
                </a:gridCol>
                <a:gridCol w="722610">
                  <a:extLst>
                    <a:ext uri="{9D8B030D-6E8A-4147-A177-3AD203B41FA5}">
                      <a16:colId xmlns:a16="http://schemas.microsoft.com/office/drawing/2014/main" val="2647055919"/>
                    </a:ext>
                  </a:extLst>
                </a:gridCol>
                <a:gridCol w="722610">
                  <a:extLst>
                    <a:ext uri="{9D8B030D-6E8A-4147-A177-3AD203B41FA5}">
                      <a16:colId xmlns:a16="http://schemas.microsoft.com/office/drawing/2014/main" val="3936399984"/>
                    </a:ext>
                  </a:extLst>
                </a:gridCol>
                <a:gridCol w="690254">
                  <a:extLst>
                    <a:ext uri="{9D8B030D-6E8A-4147-A177-3AD203B41FA5}">
                      <a16:colId xmlns:a16="http://schemas.microsoft.com/office/drawing/2014/main" val="3577685402"/>
                    </a:ext>
                  </a:extLst>
                </a:gridCol>
              </a:tblGrid>
              <a:tr h="476168">
                <a:tc>
                  <a:txBody>
                    <a:bodyPr/>
                    <a:lstStyle/>
                    <a:p>
                      <a:pPr algn="l" fontAlgn="b">
                        <a:buNone/>
                      </a:pPr>
                      <a:r>
                        <a:rPr lang="en-US" sz="1100" b="0" i="0" u="none" strike="noStrike" dirty="0">
                          <a:solidFill>
                            <a:schemeClr val="tx1"/>
                          </a:solidFill>
                          <a:effectLst/>
                          <a:latin typeface="Calibri" panose="020F0502020204030204" pitchFamily="34" charset="0"/>
                        </a:rPr>
                        <a:t>Duty Cycle</a:t>
                      </a:r>
                    </a:p>
                  </a:txBody>
                  <a:tcPr marL="9525" marR="9525" marT="9525" marB="0" anchor="b">
                    <a:lnL>
                      <a:noFill/>
                    </a:lnL>
                    <a:lnR>
                      <a:noFill/>
                    </a:lnR>
                    <a:lnT>
                      <a:noFill/>
                    </a:lnT>
                    <a:lnB>
                      <a:noFill/>
                    </a:lnB>
                    <a:noFill/>
                  </a:tcPr>
                </a:tc>
                <a:tc>
                  <a:txBody>
                    <a:bodyPr/>
                    <a:lstStyle/>
                    <a:p>
                      <a:pPr algn="l" fontAlgn="b">
                        <a:buNone/>
                      </a:pPr>
                      <a:r>
                        <a:rPr lang="en-US" sz="1100" b="0" i="0" u="none" strike="noStrike" dirty="0">
                          <a:solidFill>
                            <a:schemeClr val="tx1"/>
                          </a:solidFill>
                          <a:effectLst/>
                          <a:latin typeface="Calibri" panose="020F0502020204030204" pitchFamily="34" charset="0"/>
                        </a:rPr>
                        <a:t>Time</a:t>
                      </a:r>
                    </a:p>
                  </a:txBody>
                  <a:tcPr marL="9525" marR="9525" marT="9525" marB="0" anchor="b">
                    <a:lnL>
                      <a:noFill/>
                    </a:lnL>
                    <a:lnR>
                      <a:noFill/>
                    </a:lnR>
                    <a:lnT>
                      <a:noFill/>
                    </a:lnT>
                    <a:lnB>
                      <a:noFill/>
                    </a:lnB>
                    <a:noFill/>
                  </a:tcPr>
                </a:tc>
                <a:tc>
                  <a:txBody>
                    <a:bodyPr/>
                    <a:lstStyle/>
                    <a:p>
                      <a:pPr algn="l" fontAlgn="b">
                        <a:buNone/>
                      </a:pPr>
                      <a:r>
                        <a:rPr lang="en-US" sz="1100" b="0" i="0" u="none" strike="noStrike">
                          <a:solidFill>
                            <a:schemeClr val="tx1"/>
                          </a:solidFill>
                          <a:effectLst/>
                          <a:latin typeface="Calibri" panose="020F0502020204030204" pitchFamily="34" charset="0"/>
                        </a:rPr>
                        <a:t>Runoff</a:t>
                      </a:r>
                    </a:p>
                  </a:txBody>
                  <a:tcPr marL="9525" marR="9525" marT="9525" marB="0" anchor="b">
                    <a:lnL>
                      <a:noFill/>
                    </a:lnL>
                    <a:lnR>
                      <a:noFill/>
                    </a:lnR>
                    <a:lnT>
                      <a:noFill/>
                    </a:lnT>
                    <a:lnB>
                      <a:noFill/>
                    </a:lnB>
                    <a:noFill/>
                  </a:tcPr>
                </a:tc>
                <a:tc>
                  <a:txBody>
                    <a:bodyPr/>
                    <a:lstStyle/>
                    <a:p>
                      <a:pPr algn="l" fontAlgn="b">
                        <a:buNone/>
                      </a:pPr>
                      <a:r>
                        <a:rPr lang="en-US" sz="1100" b="0" i="0" u="none" strike="noStrike">
                          <a:solidFill>
                            <a:schemeClr val="tx1"/>
                          </a:solidFill>
                          <a:effectLst/>
                          <a:latin typeface="Calibri" panose="020F0502020204030204" pitchFamily="34" charset="0"/>
                        </a:rPr>
                        <a:t>Speed (cm/s)</a:t>
                      </a:r>
                    </a:p>
                  </a:txBody>
                  <a:tcPr marL="9525" marR="9525" marT="9525" marB="0" anchor="b">
                    <a:lnL>
                      <a:noFill/>
                    </a:lnL>
                    <a:lnR>
                      <a:noFill/>
                    </a:lnR>
                    <a:lnT>
                      <a:noFill/>
                    </a:lnT>
                    <a:lnB>
                      <a:noFill/>
                    </a:lnB>
                    <a:noFill/>
                  </a:tcPr>
                </a:tc>
                <a:tc>
                  <a:txBody>
                    <a:bodyPr/>
                    <a:lstStyle/>
                    <a:p>
                      <a:pPr algn="l" fontAlgn="b">
                        <a:buNone/>
                      </a:pPr>
                      <a:r>
                        <a:rPr lang="en-US" sz="1100" b="0" i="0" u="none" strike="noStrike">
                          <a:solidFill>
                            <a:schemeClr val="tx1"/>
                          </a:solidFill>
                          <a:effectLst/>
                          <a:latin typeface="Calibri" panose="020F0502020204030204" pitchFamily="34" charset="0"/>
                        </a:rPr>
                        <a:t>A (m/s^2)</a:t>
                      </a:r>
                    </a:p>
                  </a:txBody>
                  <a:tcPr marL="9525" marR="9525" marT="9525" marB="0" anchor="b">
                    <a:lnL>
                      <a:noFill/>
                    </a:lnL>
                    <a:lnR>
                      <a:noFill/>
                    </a:lnR>
                    <a:lnT>
                      <a:noFill/>
                    </a:lnT>
                    <a:lnB>
                      <a:noFill/>
                    </a:lnB>
                    <a:noFill/>
                  </a:tcPr>
                </a:tc>
                <a:tc>
                  <a:txBody>
                    <a:bodyPr/>
                    <a:lstStyle/>
                    <a:p>
                      <a:pPr algn="l" fontAlgn="b">
                        <a:buNone/>
                      </a:pPr>
                      <a:r>
                        <a:rPr lang="en-US" sz="1100" b="0" i="0" u="none" strike="noStrike">
                          <a:solidFill>
                            <a:schemeClr val="tx1"/>
                          </a:solidFill>
                          <a:effectLst/>
                          <a:latin typeface="Calibri" panose="020F0502020204030204" pitchFamily="34" charset="0"/>
                        </a:rPr>
                        <a:t>A (cm/s^2)</a:t>
                      </a:r>
                    </a:p>
                  </a:txBody>
                  <a:tcPr marL="9525" marR="9525" marT="9525" marB="0" anchor="b">
                    <a:lnL>
                      <a:noFill/>
                    </a:lnL>
                    <a:lnR>
                      <a:noFill/>
                    </a:lnR>
                    <a:lnT>
                      <a:noFill/>
                    </a:lnT>
                    <a:lnB>
                      <a:noFill/>
                    </a:lnB>
                    <a:noFill/>
                  </a:tcPr>
                </a:tc>
                <a:extLst>
                  <a:ext uri="{0D108BD9-81ED-4DB2-BD59-A6C34878D82A}">
                    <a16:rowId xmlns:a16="http://schemas.microsoft.com/office/drawing/2014/main" val="3693806910"/>
                  </a:ext>
                </a:extLst>
              </a:tr>
              <a:tr h="263076">
                <a:tc>
                  <a:txBody>
                    <a:bodyPr/>
                    <a:lstStyle/>
                    <a:p>
                      <a:pPr algn="r" fontAlgn="b">
                        <a:buNone/>
                      </a:pPr>
                      <a:r>
                        <a:rPr lang="en-US" sz="1100" b="0" i="0" u="none" strike="noStrike">
                          <a:solidFill>
                            <a:schemeClr val="tx1"/>
                          </a:solidFill>
                          <a:effectLst/>
                          <a:latin typeface="Calibri" panose="020F0502020204030204" pitchFamily="34" charset="0"/>
                        </a:rPr>
                        <a:t>24%</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6.04</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5</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0.24</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0.017</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166.3761</a:t>
                      </a:r>
                    </a:p>
                  </a:txBody>
                  <a:tcPr marL="9525" marR="9525" marT="9525" marB="0" anchor="b">
                    <a:lnL>
                      <a:noFill/>
                    </a:lnL>
                    <a:lnR>
                      <a:noFill/>
                    </a:lnR>
                    <a:lnT>
                      <a:noFill/>
                    </a:lnT>
                    <a:lnB>
                      <a:noFill/>
                    </a:lnB>
                    <a:noFill/>
                  </a:tcPr>
                </a:tc>
                <a:extLst>
                  <a:ext uri="{0D108BD9-81ED-4DB2-BD59-A6C34878D82A}">
                    <a16:rowId xmlns:a16="http://schemas.microsoft.com/office/drawing/2014/main" val="3580258493"/>
                  </a:ext>
                </a:extLst>
              </a:tr>
              <a:tr h="195475">
                <a:tc>
                  <a:txBody>
                    <a:bodyPr/>
                    <a:lstStyle/>
                    <a:p>
                      <a:pPr algn="r" fontAlgn="b">
                        <a:buNone/>
                      </a:pPr>
                      <a:r>
                        <a:rPr lang="en-US" sz="1100" b="0" i="0" u="none" strike="noStrike">
                          <a:solidFill>
                            <a:schemeClr val="tx1"/>
                          </a:solidFill>
                          <a:effectLst/>
                          <a:latin typeface="Calibri" panose="020F0502020204030204" pitchFamily="34" charset="0"/>
                        </a:rPr>
                        <a:t>50%</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3.03</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19</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0.47</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0.017</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173.9786</a:t>
                      </a:r>
                    </a:p>
                  </a:txBody>
                  <a:tcPr marL="9525" marR="9525" marT="9525" marB="0" anchor="b">
                    <a:lnL>
                      <a:noFill/>
                    </a:lnL>
                    <a:lnR>
                      <a:noFill/>
                    </a:lnR>
                    <a:lnT>
                      <a:noFill/>
                    </a:lnT>
                    <a:lnB>
                      <a:noFill/>
                    </a:lnB>
                    <a:noFill/>
                  </a:tcPr>
                </a:tc>
                <a:extLst>
                  <a:ext uri="{0D108BD9-81ED-4DB2-BD59-A6C34878D82A}">
                    <a16:rowId xmlns:a16="http://schemas.microsoft.com/office/drawing/2014/main" val="654853557"/>
                  </a:ext>
                </a:extLst>
              </a:tr>
              <a:tr h="263076">
                <a:tc>
                  <a:txBody>
                    <a:bodyPr/>
                    <a:lstStyle/>
                    <a:p>
                      <a:pPr algn="r" fontAlgn="b">
                        <a:buNone/>
                      </a:pPr>
                      <a:r>
                        <a:rPr lang="en-US" sz="1100" b="0" i="0" u="none" strike="noStrike">
                          <a:solidFill>
                            <a:schemeClr val="tx1"/>
                          </a:solidFill>
                          <a:effectLst/>
                          <a:latin typeface="Calibri" panose="020F0502020204030204" pitchFamily="34" charset="0"/>
                        </a:rPr>
                        <a:t>74%</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2.18</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23</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0.65</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0.028</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277.6476</a:t>
                      </a:r>
                    </a:p>
                  </a:txBody>
                  <a:tcPr marL="9525" marR="9525" marT="9525" marB="0" anchor="b">
                    <a:lnL>
                      <a:noFill/>
                    </a:lnL>
                    <a:lnR>
                      <a:noFill/>
                    </a:lnR>
                    <a:lnT>
                      <a:noFill/>
                    </a:lnT>
                    <a:lnB>
                      <a:noFill/>
                    </a:lnB>
                    <a:noFill/>
                  </a:tcPr>
                </a:tc>
                <a:extLst>
                  <a:ext uri="{0D108BD9-81ED-4DB2-BD59-A6C34878D82A}">
                    <a16:rowId xmlns:a16="http://schemas.microsoft.com/office/drawing/2014/main" val="3530846665"/>
                  </a:ext>
                </a:extLst>
              </a:tr>
              <a:tr h="263076">
                <a:tc>
                  <a:txBody>
                    <a:bodyPr/>
                    <a:lstStyle/>
                    <a:p>
                      <a:pPr algn="r" fontAlgn="b">
                        <a:buNone/>
                      </a:pPr>
                      <a:r>
                        <a:rPr lang="en-US" sz="1100" b="0" i="0" u="none" strike="noStrike">
                          <a:solidFill>
                            <a:schemeClr val="tx1"/>
                          </a:solidFill>
                          <a:effectLst/>
                          <a:latin typeface="Calibri" panose="020F0502020204030204" pitchFamily="34" charset="0"/>
                        </a:rPr>
                        <a:t>100%</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1.78</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64</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0.80</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0.015</a:t>
                      </a: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149.6631</a:t>
                      </a:r>
                    </a:p>
                  </a:txBody>
                  <a:tcPr marL="9525" marR="9525" marT="9525" marB="0" anchor="b">
                    <a:lnL>
                      <a:noFill/>
                    </a:lnL>
                    <a:lnR>
                      <a:noFill/>
                    </a:lnR>
                    <a:lnT>
                      <a:noFill/>
                    </a:lnT>
                    <a:lnB>
                      <a:noFill/>
                    </a:lnB>
                    <a:noFill/>
                  </a:tcPr>
                </a:tc>
                <a:extLst>
                  <a:ext uri="{0D108BD9-81ED-4DB2-BD59-A6C34878D82A}">
                    <a16:rowId xmlns:a16="http://schemas.microsoft.com/office/drawing/2014/main" val="1835493329"/>
                  </a:ext>
                </a:extLst>
              </a:tr>
              <a:tr h="263076">
                <a:tc>
                  <a:txBody>
                    <a:bodyPr/>
                    <a:lstStyle/>
                    <a:p>
                      <a:pPr algn="l" fontAlgn="b">
                        <a:buNone/>
                      </a:pPr>
                      <a:endParaRPr lang="en-US" sz="1100" b="0" i="0" u="none" strike="noStrike">
                        <a:solidFill>
                          <a:schemeClr val="tx1"/>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l" fontAlgn="b">
                        <a:buNone/>
                      </a:pPr>
                      <a:endParaRPr lang="en-US" sz="1100" b="0" i="0" u="none" strike="noStrike">
                        <a:solidFill>
                          <a:schemeClr val="tx1"/>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l" fontAlgn="b">
                        <a:buNone/>
                      </a:pPr>
                      <a:endParaRPr lang="en-US" sz="1100" b="0" i="0" u="none" strike="noStrike">
                        <a:solidFill>
                          <a:schemeClr val="tx1"/>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l" fontAlgn="b">
                        <a:buNone/>
                      </a:pPr>
                      <a:endParaRPr lang="en-US" sz="1100" b="0" i="0" u="none" strike="noStrike">
                        <a:solidFill>
                          <a:schemeClr val="tx1"/>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r" fontAlgn="b">
                        <a:buNone/>
                      </a:pPr>
                      <a:r>
                        <a:rPr lang="en-US" sz="1100" b="0" i="0" u="none" strike="noStrike">
                          <a:solidFill>
                            <a:schemeClr val="tx1"/>
                          </a:solidFill>
                          <a:effectLst/>
                          <a:latin typeface="Calibri" panose="020F0502020204030204" pitchFamily="34" charset="0"/>
                        </a:rPr>
                        <a:t>0.017</a:t>
                      </a:r>
                    </a:p>
                  </a:txBody>
                  <a:tcPr marL="9525" marR="9525" marT="9525" marB="0" anchor="b">
                    <a:lnL>
                      <a:noFill/>
                    </a:lnL>
                    <a:lnR>
                      <a:noFill/>
                    </a:lnR>
                    <a:lnT>
                      <a:noFill/>
                    </a:lnT>
                    <a:lnB>
                      <a:noFill/>
                    </a:lnB>
                    <a:noFill/>
                  </a:tcPr>
                </a:tc>
                <a:tc>
                  <a:txBody>
                    <a:bodyPr/>
                    <a:lstStyle/>
                    <a:p>
                      <a:pPr algn="r" fontAlgn="b">
                        <a:buNone/>
                      </a:pPr>
                      <a:r>
                        <a:rPr lang="en-US" sz="1100" b="0" i="0" u="none" strike="noStrike" dirty="0">
                          <a:solidFill>
                            <a:schemeClr val="tx1"/>
                          </a:solidFill>
                          <a:effectLst/>
                          <a:latin typeface="Calibri" panose="020F0502020204030204" pitchFamily="34" charset="0"/>
                        </a:rPr>
                        <a:t>170.1773</a:t>
                      </a:r>
                    </a:p>
                  </a:txBody>
                  <a:tcPr marL="9525" marR="9525" marT="9525" marB="0" anchor="b">
                    <a:lnL>
                      <a:noFill/>
                    </a:lnL>
                    <a:lnR>
                      <a:noFill/>
                    </a:lnR>
                    <a:lnT>
                      <a:noFill/>
                    </a:lnT>
                    <a:lnB>
                      <a:noFill/>
                    </a:lnB>
                    <a:noFill/>
                  </a:tcPr>
                </a:tc>
                <a:extLst>
                  <a:ext uri="{0D108BD9-81ED-4DB2-BD59-A6C34878D82A}">
                    <a16:rowId xmlns:a16="http://schemas.microsoft.com/office/drawing/2014/main" val="3268806906"/>
                  </a:ext>
                </a:extLst>
              </a:tr>
            </a:tbl>
          </a:graphicData>
        </a:graphic>
      </p:graphicFrame>
      <p:sp>
        <p:nvSpPr>
          <p:cNvPr id="8" name="TextBox 7">
            <a:extLst>
              <a:ext uri="{FF2B5EF4-FFF2-40B4-BE49-F238E27FC236}">
                <a16:creationId xmlns:a16="http://schemas.microsoft.com/office/drawing/2014/main" id="{2846FBBA-6B64-9604-4E8F-8EED2051314D}"/>
              </a:ext>
            </a:extLst>
          </p:cNvPr>
          <p:cNvSpPr txBox="1"/>
          <p:nvPr/>
        </p:nvSpPr>
        <p:spPr>
          <a:xfrm>
            <a:off x="320040" y="3611880"/>
            <a:ext cx="4206240" cy="365760"/>
          </a:xfrm>
          <a:prstGeom prst="rect">
            <a:avLst/>
          </a:prstGeom>
          <a:noFill/>
        </p:spPr>
        <p:txBody>
          <a:bodyPr wrap="none" rtlCol="0">
            <a:spAutoFit/>
          </a:bodyPr>
          <a:lstStyle/>
          <a:p>
            <a:r>
              <a:rPr lang="en-US" sz="1600" dirty="0"/>
              <a:t>2024 (5 m)</a:t>
            </a:r>
          </a:p>
        </p:txBody>
      </p:sp>
      <p:sp>
        <p:nvSpPr>
          <p:cNvPr id="9" name="TextBox 8">
            <a:extLst>
              <a:ext uri="{FF2B5EF4-FFF2-40B4-BE49-F238E27FC236}">
                <a16:creationId xmlns:a16="http://schemas.microsoft.com/office/drawing/2014/main" id="{2E8E21B9-D9EE-6278-02A9-C88DBB2113AF}"/>
              </a:ext>
            </a:extLst>
          </p:cNvPr>
          <p:cNvSpPr txBox="1"/>
          <p:nvPr/>
        </p:nvSpPr>
        <p:spPr>
          <a:xfrm>
            <a:off x="4617720" y="3611880"/>
            <a:ext cx="4206240" cy="365760"/>
          </a:xfrm>
          <a:prstGeom prst="rect">
            <a:avLst/>
          </a:prstGeom>
          <a:noFill/>
        </p:spPr>
        <p:txBody>
          <a:bodyPr wrap="none" rtlCol="0">
            <a:spAutoFit/>
          </a:bodyPr>
          <a:lstStyle/>
          <a:p>
            <a:r>
              <a:rPr lang="en-US" sz="1600" dirty="0"/>
              <a:t>2025 (2.5 m)</a:t>
            </a:r>
          </a:p>
        </p:txBody>
      </p:sp>
      <p:cxnSp>
        <p:nvCxnSpPr>
          <p:cNvPr id="4" name="Straight Connector 3">
            <a:extLst>
              <a:ext uri="{FF2B5EF4-FFF2-40B4-BE49-F238E27FC236}">
                <a16:creationId xmlns:a16="http://schemas.microsoft.com/office/drawing/2014/main" id="{D5D52AFF-FA65-B74D-FACA-299BBFE76D75}"/>
              </a:ext>
            </a:extLst>
          </p:cNvPr>
          <p:cNvCxnSpPr/>
          <p:nvPr/>
        </p:nvCxnSpPr>
        <p:spPr>
          <a:xfrm>
            <a:off x="4572000" y="1165860"/>
            <a:ext cx="45724" cy="3394710"/>
          </a:xfrm>
          <a:prstGeom prst="line">
            <a:avLst/>
          </a:prstGeom>
        </p:spPr>
        <p:style>
          <a:lnRef idx="2">
            <a:schemeClr val="accent3"/>
          </a:lnRef>
          <a:fillRef idx="0">
            <a:schemeClr val="accent3"/>
          </a:fillRef>
          <a:effectRef idx="1">
            <a:schemeClr val="accent3"/>
          </a:effectRef>
          <a:fontRef idx="minor">
            <a:schemeClr val="tx1"/>
          </a:fontRef>
        </p:style>
      </p:cxnSp>
    </p:spTree>
    <p:extLst>
      <p:ext uri="{BB962C8B-B14F-4D97-AF65-F5344CB8AC3E}">
        <p14:creationId xmlns:p14="http://schemas.microsoft.com/office/powerpoint/2010/main" val="21299655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DDF7C-1EFA-707E-A45E-0169D39F6EA0}"/>
              </a:ext>
            </a:extLst>
          </p:cNvPr>
          <p:cNvSpPr>
            <a:spLocks noGrp="1"/>
          </p:cNvSpPr>
          <p:nvPr>
            <p:ph type="title"/>
          </p:nvPr>
        </p:nvSpPr>
        <p:spPr/>
        <p:txBody>
          <a:bodyPr/>
          <a:lstStyle/>
          <a:p>
            <a:r>
              <a:rPr lang="en-US" dirty="0"/>
              <a:t>Dr. Schilling’s Results</a:t>
            </a:r>
          </a:p>
        </p:txBody>
      </p:sp>
      <p:pic>
        <p:nvPicPr>
          <p:cNvPr id="7" name="Picture 6">
            <a:extLst>
              <a:ext uri="{FF2B5EF4-FFF2-40B4-BE49-F238E27FC236}">
                <a16:creationId xmlns:a16="http://schemas.microsoft.com/office/drawing/2014/main" id="{5C3D2E83-E50C-B0D3-927D-DBBD9CD8E9EC}"/>
              </a:ext>
            </a:extLst>
          </p:cNvPr>
          <p:cNvPicPr>
            <a:picLocks noChangeAspect="1"/>
          </p:cNvPicPr>
          <p:nvPr/>
        </p:nvPicPr>
        <p:blipFill>
          <a:blip r:embed="rId2"/>
          <a:stretch>
            <a:fillRect/>
          </a:stretch>
        </p:blipFill>
        <p:spPr>
          <a:xfrm>
            <a:off x="320040" y="1683830"/>
            <a:ext cx="5237359" cy="1268909"/>
          </a:xfrm>
          <a:prstGeom prst="rect">
            <a:avLst/>
          </a:prstGeom>
        </p:spPr>
      </p:pic>
      <p:pic>
        <p:nvPicPr>
          <p:cNvPr id="5" name="Picture 4">
            <a:extLst>
              <a:ext uri="{FF2B5EF4-FFF2-40B4-BE49-F238E27FC236}">
                <a16:creationId xmlns:a16="http://schemas.microsoft.com/office/drawing/2014/main" id="{E25559D4-7FA5-A396-9E43-A4AFC3CE654A}"/>
              </a:ext>
            </a:extLst>
          </p:cNvPr>
          <p:cNvPicPr>
            <a:picLocks noChangeAspect="1"/>
          </p:cNvPicPr>
          <p:nvPr/>
        </p:nvPicPr>
        <p:blipFill>
          <a:blip r:embed="rId3"/>
          <a:stretch>
            <a:fillRect/>
          </a:stretch>
        </p:blipFill>
        <p:spPr>
          <a:xfrm>
            <a:off x="320040" y="1371600"/>
            <a:ext cx="8503920" cy="3599037"/>
          </a:xfrm>
          <a:prstGeom prst="rect">
            <a:avLst/>
          </a:prstGeom>
        </p:spPr>
      </p:pic>
    </p:spTree>
    <p:extLst>
      <p:ext uri="{BB962C8B-B14F-4D97-AF65-F5344CB8AC3E}">
        <p14:creationId xmlns:p14="http://schemas.microsoft.com/office/powerpoint/2010/main" val="30250034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34B6B-5D60-37D6-8368-2B55B8E0EF58}"/>
              </a:ext>
            </a:extLst>
          </p:cNvPr>
          <p:cNvSpPr>
            <a:spLocks noGrp="1"/>
          </p:cNvSpPr>
          <p:nvPr>
            <p:ph type="title"/>
          </p:nvPr>
        </p:nvSpPr>
        <p:spPr/>
        <p:txBody>
          <a:bodyPr/>
          <a:lstStyle/>
          <a:p>
            <a:endParaRPr lang="en-US"/>
          </a:p>
        </p:txBody>
      </p:sp>
      <p:pic>
        <p:nvPicPr>
          <p:cNvPr id="7" name="Picture 6">
            <a:extLst>
              <a:ext uri="{FF2B5EF4-FFF2-40B4-BE49-F238E27FC236}">
                <a16:creationId xmlns:a16="http://schemas.microsoft.com/office/drawing/2014/main" id="{01AF0B09-DE32-6282-1117-FFE4074AD683}"/>
              </a:ext>
            </a:extLst>
          </p:cNvPr>
          <p:cNvPicPr>
            <a:picLocks noChangeAspect="1"/>
          </p:cNvPicPr>
          <p:nvPr/>
        </p:nvPicPr>
        <p:blipFill>
          <a:blip r:embed="rId2"/>
          <a:stretch>
            <a:fillRect/>
          </a:stretch>
        </p:blipFill>
        <p:spPr>
          <a:xfrm>
            <a:off x="1427474" y="1371600"/>
            <a:ext cx="6289051" cy="3648456"/>
          </a:xfrm>
          <a:prstGeom prst="rect">
            <a:avLst/>
          </a:prstGeom>
        </p:spPr>
      </p:pic>
    </p:spTree>
    <p:extLst>
      <p:ext uri="{BB962C8B-B14F-4D97-AF65-F5344CB8AC3E}">
        <p14:creationId xmlns:p14="http://schemas.microsoft.com/office/powerpoint/2010/main" val="34778581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42F2050-2E3C-1514-F778-51695C01F98A}"/>
              </a:ext>
            </a:extLst>
          </p:cNvPr>
          <p:cNvPicPr>
            <a:picLocks noChangeAspect="1"/>
          </p:cNvPicPr>
          <p:nvPr/>
        </p:nvPicPr>
        <p:blipFill>
          <a:blip r:embed="rId2"/>
          <a:stretch>
            <a:fillRect/>
          </a:stretch>
        </p:blipFill>
        <p:spPr>
          <a:xfrm>
            <a:off x="1524000" y="747522"/>
            <a:ext cx="6289051" cy="3648456"/>
          </a:xfrm>
          <a:prstGeom prst="rect">
            <a:avLst/>
          </a:prstGeom>
        </p:spPr>
      </p:pic>
    </p:spTree>
    <p:extLst>
      <p:ext uri="{BB962C8B-B14F-4D97-AF65-F5344CB8AC3E}">
        <p14:creationId xmlns:p14="http://schemas.microsoft.com/office/powerpoint/2010/main" val="2633742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D0CA1E4-19B3-BD18-E9A5-EC78A7DBAA23}"/>
              </a:ext>
            </a:extLst>
          </p:cNvPr>
          <p:cNvPicPr>
            <a:picLocks noChangeAspect="1"/>
          </p:cNvPicPr>
          <p:nvPr/>
        </p:nvPicPr>
        <p:blipFill>
          <a:blip r:embed="rId2"/>
          <a:stretch>
            <a:fillRect/>
          </a:stretch>
        </p:blipFill>
        <p:spPr>
          <a:xfrm>
            <a:off x="1427475" y="819150"/>
            <a:ext cx="6289050" cy="3648456"/>
          </a:xfrm>
          <a:prstGeom prst="rect">
            <a:avLst/>
          </a:prstGeom>
        </p:spPr>
      </p:pic>
    </p:spTree>
    <p:extLst>
      <p:ext uri="{BB962C8B-B14F-4D97-AF65-F5344CB8AC3E}">
        <p14:creationId xmlns:p14="http://schemas.microsoft.com/office/powerpoint/2010/main" val="13301866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D0201-CF4F-5F0A-B514-6011B6E4933D}"/>
              </a:ext>
            </a:extLst>
          </p:cNvPr>
          <p:cNvSpPr>
            <a:spLocks noGrp="1"/>
          </p:cNvSpPr>
          <p:nvPr>
            <p:ph type="title"/>
          </p:nvPr>
        </p:nvSpPr>
        <p:spPr/>
        <p:txBody>
          <a:bodyPr/>
          <a:lstStyle/>
          <a:p>
            <a:endParaRPr lang="en-US"/>
          </a:p>
        </p:txBody>
      </p:sp>
      <p:pic>
        <p:nvPicPr>
          <p:cNvPr id="5" name="Picture 4">
            <a:extLst>
              <a:ext uri="{FF2B5EF4-FFF2-40B4-BE49-F238E27FC236}">
                <a16:creationId xmlns:a16="http://schemas.microsoft.com/office/drawing/2014/main" id="{A13F4037-DB2B-817A-5A2B-EF18C806795F}"/>
              </a:ext>
            </a:extLst>
          </p:cNvPr>
          <p:cNvPicPr>
            <a:picLocks noChangeAspect="1"/>
          </p:cNvPicPr>
          <p:nvPr/>
        </p:nvPicPr>
        <p:blipFill>
          <a:blip r:embed="rId2"/>
          <a:stretch>
            <a:fillRect/>
          </a:stretch>
        </p:blipFill>
        <p:spPr>
          <a:xfrm>
            <a:off x="1424114" y="1371600"/>
            <a:ext cx="6295770" cy="3648456"/>
          </a:xfrm>
          <a:prstGeom prst="rect">
            <a:avLst/>
          </a:prstGeom>
        </p:spPr>
      </p:pic>
    </p:spTree>
    <p:extLst>
      <p:ext uri="{BB962C8B-B14F-4D97-AF65-F5344CB8AC3E}">
        <p14:creationId xmlns:p14="http://schemas.microsoft.com/office/powerpoint/2010/main" val="31223853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7EE81-69D3-6661-238F-FB7D6880630C}"/>
              </a:ext>
            </a:extLst>
          </p:cNvPr>
          <p:cNvSpPr>
            <a:spLocks noGrp="1"/>
          </p:cNvSpPr>
          <p:nvPr>
            <p:ph type="title"/>
          </p:nvPr>
        </p:nvSpPr>
        <p:spPr/>
        <p:txBody>
          <a:bodyPr>
            <a:normAutofit/>
          </a:bodyPr>
          <a:lstStyle/>
          <a:p>
            <a:r>
              <a:rPr lang="en-US" sz="3600" dirty="0"/>
              <a:t>How much latency?</a:t>
            </a:r>
          </a:p>
        </p:txBody>
      </p:sp>
      <p:pic>
        <p:nvPicPr>
          <p:cNvPr id="6" name="Picture 5">
            <a:extLst>
              <a:ext uri="{FF2B5EF4-FFF2-40B4-BE49-F238E27FC236}">
                <a16:creationId xmlns:a16="http://schemas.microsoft.com/office/drawing/2014/main" id="{60F4E637-7AAD-2DD6-E4B6-8455FA52E2C3}"/>
              </a:ext>
            </a:extLst>
          </p:cNvPr>
          <p:cNvPicPr>
            <a:picLocks noChangeAspect="1"/>
          </p:cNvPicPr>
          <p:nvPr/>
        </p:nvPicPr>
        <p:blipFill>
          <a:blip r:embed="rId2"/>
          <a:stretch>
            <a:fillRect/>
          </a:stretch>
        </p:blipFill>
        <p:spPr>
          <a:xfrm>
            <a:off x="533400" y="1123950"/>
            <a:ext cx="4779917" cy="3648456"/>
          </a:xfrm>
          <a:prstGeom prst="rect">
            <a:avLst/>
          </a:prstGeom>
        </p:spPr>
      </p:pic>
      <p:sp>
        <p:nvSpPr>
          <p:cNvPr id="3" name="TextBox 2">
            <a:extLst>
              <a:ext uri="{FF2B5EF4-FFF2-40B4-BE49-F238E27FC236}">
                <a16:creationId xmlns:a16="http://schemas.microsoft.com/office/drawing/2014/main" id="{BC24F7FF-3C38-FA7B-E28D-30DDE64D429B}"/>
              </a:ext>
            </a:extLst>
          </p:cNvPr>
          <p:cNvSpPr txBox="1"/>
          <p:nvPr/>
        </p:nvSpPr>
        <p:spPr>
          <a:xfrm>
            <a:off x="5867400" y="895350"/>
            <a:ext cx="2050882" cy="2585323"/>
          </a:xfrm>
          <a:prstGeom prst="rect">
            <a:avLst/>
          </a:prstGeom>
          <a:noFill/>
        </p:spPr>
        <p:txBody>
          <a:bodyPr wrap="none" rtlCol="0">
            <a:spAutoFit/>
          </a:bodyPr>
          <a:lstStyle/>
          <a:p>
            <a:r>
              <a:rPr lang="en-US" dirty="0"/>
              <a:t>v = 0.5 m/s</a:t>
            </a:r>
          </a:p>
          <a:p>
            <a:endParaRPr lang="en-US" dirty="0"/>
          </a:p>
          <a:p>
            <a:r>
              <a:rPr lang="en-US" dirty="0"/>
              <a:t>30 </a:t>
            </a:r>
            <a:r>
              <a:rPr lang="en-US" dirty="0" err="1"/>
              <a:t>ms</a:t>
            </a:r>
            <a:r>
              <a:rPr lang="en-US" dirty="0"/>
              <a:t>:</a:t>
            </a:r>
          </a:p>
          <a:p>
            <a:r>
              <a:rPr lang="en-US" dirty="0"/>
              <a:t>0.5 * .030 = 0.015 m</a:t>
            </a:r>
          </a:p>
          <a:p>
            <a:endParaRPr lang="en-US" dirty="0"/>
          </a:p>
          <a:p>
            <a:r>
              <a:rPr lang="en-US" dirty="0"/>
              <a:t>70 </a:t>
            </a:r>
            <a:r>
              <a:rPr lang="en-US" dirty="0" err="1"/>
              <a:t>ms</a:t>
            </a:r>
            <a:r>
              <a:rPr lang="en-US" dirty="0"/>
              <a:t>:</a:t>
            </a:r>
          </a:p>
          <a:p>
            <a:r>
              <a:rPr lang="en-US" dirty="0"/>
              <a:t>0.5 * .070 = 0.035 m</a:t>
            </a:r>
          </a:p>
          <a:p>
            <a:endParaRPr lang="en-US" dirty="0"/>
          </a:p>
          <a:p>
            <a:r>
              <a:rPr lang="en-US" dirty="0"/>
              <a:t>Average: 0.025 m</a:t>
            </a:r>
          </a:p>
        </p:txBody>
      </p:sp>
    </p:spTree>
    <p:extLst>
      <p:ext uri="{BB962C8B-B14F-4D97-AF65-F5344CB8AC3E}">
        <p14:creationId xmlns:p14="http://schemas.microsoft.com/office/powerpoint/2010/main" val="14394081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dirty="0"/>
              <a:t>Disney </a:t>
            </a:r>
            <a:r>
              <a:rPr lang="en-US" dirty="0" err="1"/>
              <a:t>Soarin</a:t>
            </a:r>
            <a:endParaRPr lang="en-US" dirty="0"/>
          </a:p>
        </p:txBody>
      </p:sp>
      <p:sp>
        <p:nvSpPr>
          <p:cNvPr id="4" name="Content Placeholder 3"/>
          <p:cNvSpPr>
            <a:spLocks noGrp="1"/>
          </p:cNvSpPr>
          <p:nvPr>
            <p:ph idx="1"/>
            <p:custDataLst>
              <p:tags r:id="rId2"/>
            </p:custDataLst>
          </p:nvPr>
        </p:nvSpPr>
        <p:spPr>
          <a:xfrm>
            <a:off x="4937760" y="1463040"/>
            <a:ext cx="3749040" cy="3383280"/>
          </a:xfrm>
        </p:spPr>
        <p:txBody>
          <a:bodyPr/>
          <a:lstStyle/>
          <a:p>
            <a:r>
              <a:rPr lang="en-US" sz="1600" dirty="0"/>
              <a:t>Laser projection</a:t>
            </a:r>
          </a:p>
          <a:p>
            <a:pPr lvl="1"/>
            <a:r>
              <a:rPr lang="en-US" sz="1600" dirty="0"/>
              <a:t>8K image resolution (8000 x 6000)</a:t>
            </a:r>
          </a:p>
          <a:p>
            <a:pPr lvl="1"/>
            <a:r>
              <a:rPr lang="en-US" sz="1600" dirty="0"/>
              <a:t>120 frames per second</a:t>
            </a:r>
          </a:p>
          <a:p>
            <a:pPr lvl="1"/>
            <a:r>
              <a:rPr lang="en-US" sz="1600" dirty="0"/>
              <a:t>32 bits per pixel color</a:t>
            </a:r>
          </a:p>
          <a:p>
            <a:r>
              <a:rPr lang="en-US" sz="1600" dirty="0"/>
              <a:t>What is the bandwidth that is needed to send the data to the projector from the storage device in bytes per second?</a:t>
            </a:r>
          </a:p>
          <a:p>
            <a:r>
              <a:rPr lang="en-US" sz="1600" dirty="0"/>
              <a:t>Length of </a:t>
            </a:r>
            <a:r>
              <a:rPr lang="en-US" sz="1600" dirty="0" err="1"/>
              <a:t>Soarin</a:t>
            </a:r>
            <a:r>
              <a:rPr lang="en-US" sz="1600" dirty="0"/>
              <a:t> movie: 4 min, 51 sec</a:t>
            </a:r>
          </a:p>
          <a:p>
            <a:pPr marL="457200" lvl="1" indent="0">
              <a:buNone/>
            </a:pPr>
            <a:endParaRPr lang="en-US" sz="1600" dirty="0"/>
          </a:p>
          <a:p>
            <a:pPr lvl="1"/>
            <a:endParaRPr lang="en-US" sz="1600" dirty="0"/>
          </a:p>
        </p:txBody>
      </p:sp>
      <p:pic>
        <p:nvPicPr>
          <p:cNvPr id="5" name="Picture 4"/>
          <p:cNvPicPr>
            <a:picLocks noChangeAspect="1"/>
          </p:cNvPicPr>
          <p:nvPr>
            <p:custDataLst>
              <p:tags r:id="rId3"/>
            </p:custDataLst>
          </p:nvPr>
        </p:nvPicPr>
        <p:blipFill>
          <a:blip r:embed="rId5"/>
          <a:stretch>
            <a:fillRect/>
          </a:stretch>
        </p:blipFill>
        <p:spPr>
          <a:xfrm>
            <a:off x="640080" y="1371600"/>
            <a:ext cx="4023360" cy="2786176"/>
          </a:xfrm>
          <a:prstGeom prst="rect">
            <a:avLst/>
          </a:prstGeom>
        </p:spPr>
      </p:pic>
    </p:spTree>
    <p:extLst>
      <p:ext uri="{BB962C8B-B14F-4D97-AF65-F5344CB8AC3E}">
        <p14:creationId xmlns:p14="http://schemas.microsoft.com/office/powerpoint/2010/main" val="26740117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dirty="0"/>
              <a:t>Disney </a:t>
            </a:r>
            <a:r>
              <a:rPr lang="en-US" dirty="0" err="1"/>
              <a:t>Soarin</a:t>
            </a:r>
            <a:endParaRPr lang="en-US" dirty="0"/>
          </a:p>
        </p:txBody>
      </p:sp>
      <p:sp>
        <p:nvSpPr>
          <p:cNvPr id="4" name="Content Placeholder 3"/>
          <p:cNvSpPr>
            <a:spLocks noGrp="1"/>
          </p:cNvSpPr>
          <p:nvPr>
            <p:ph idx="1"/>
            <p:custDataLst>
              <p:tags r:id="rId2"/>
            </p:custDataLst>
          </p:nvPr>
        </p:nvSpPr>
        <p:spPr>
          <a:xfrm>
            <a:off x="228600" y="1588023"/>
            <a:ext cx="3429000" cy="3013286"/>
          </a:xfrm>
        </p:spPr>
        <p:txBody>
          <a:bodyPr>
            <a:normAutofit/>
          </a:bodyPr>
          <a:lstStyle/>
          <a:p>
            <a:r>
              <a:rPr lang="en-US" sz="1600" dirty="0"/>
              <a:t>Laser projection</a:t>
            </a:r>
          </a:p>
          <a:p>
            <a:pPr lvl="1"/>
            <a:r>
              <a:rPr lang="en-US" sz="1600" dirty="0"/>
              <a:t>8K image resolution (8000 x 6000)</a:t>
            </a:r>
          </a:p>
          <a:p>
            <a:pPr lvl="1"/>
            <a:r>
              <a:rPr lang="en-US" sz="1600" dirty="0"/>
              <a:t>120 frames per second</a:t>
            </a:r>
          </a:p>
          <a:p>
            <a:pPr lvl="1"/>
            <a:r>
              <a:rPr lang="en-US" sz="1600" dirty="0"/>
              <a:t>32 bits per pixel color</a:t>
            </a:r>
          </a:p>
          <a:p>
            <a:r>
              <a:rPr lang="en-US" sz="1600" dirty="0"/>
              <a:t>What is the bandwidth that is needed to send the data to the projector from the storage device in bytes per second?</a:t>
            </a:r>
          </a:p>
          <a:p>
            <a:r>
              <a:rPr lang="en-US" sz="1600" dirty="0"/>
              <a:t>How big is the </a:t>
            </a:r>
            <a:r>
              <a:rPr lang="en-US" sz="1600" dirty="0" err="1"/>
              <a:t>Soarin</a:t>
            </a:r>
            <a:r>
              <a:rPr lang="en-US" sz="1600" dirty="0"/>
              <a:t> movie, which is 4 minutes and 51 seconds?</a:t>
            </a:r>
          </a:p>
          <a:p>
            <a:pPr marL="457200" lvl="1" indent="0">
              <a:buNone/>
            </a:pPr>
            <a:endParaRPr lang="en-US" sz="1600" dirty="0"/>
          </a:p>
          <a:p>
            <a:pPr lvl="1"/>
            <a:endParaRPr lang="en-US" sz="1600" dirty="0"/>
          </a:p>
        </p:txBody>
      </p:sp>
      <p:pic>
        <p:nvPicPr>
          <p:cNvPr id="5" name="Picture 4"/>
          <p:cNvPicPr>
            <a:picLocks noChangeAspect="1"/>
          </p:cNvPicPr>
          <p:nvPr>
            <p:custDataLst>
              <p:tags r:id="rId3"/>
            </p:custDataLst>
          </p:nvPr>
        </p:nvPicPr>
        <p:blipFill>
          <a:blip r:embed="rId5"/>
          <a:stretch>
            <a:fillRect/>
          </a:stretch>
        </p:blipFill>
        <p:spPr>
          <a:xfrm>
            <a:off x="6386562" y="273844"/>
            <a:ext cx="2280700" cy="1579386"/>
          </a:xfrm>
          <a:prstGeom prst="rect">
            <a:avLst/>
          </a:prstGeom>
        </p:spPr>
      </p:pic>
      <p:sp>
        <p:nvSpPr>
          <p:cNvPr id="3" name="TextBox 2">
            <a:extLst>
              <a:ext uri="{FF2B5EF4-FFF2-40B4-BE49-F238E27FC236}">
                <a16:creationId xmlns:a16="http://schemas.microsoft.com/office/drawing/2014/main" id="{C295BD94-156E-49EC-2AA5-F8EAF9C8F018}"/>
              </a:ext>
            </a:extLst>
          </p:cNvPr>
          <p:cNvSpPr txBox="1"/>
          <p:nvPr/>
        </p:nvSpPr>
        <p:spPr>
          <a:xfrm>
            <a:off x="3842243" y="2079003"/>
            <a:ext cx="5193088" cy="2308324"/>
          </a:xfrm>
          <a:prstGeom prst="rect">
            <a:avLst/>
          </a:prstGeom>
          <a:noFill/>
        </p:spPr>
        <p:txBody>
          <a:bodyPr wrap="none" rtlCol="0">
            <a:spAutoFit/>
          </a:bodyPr>
          <a:lstStyle/>
          <a:p>
            <a:pPr marL="285750" indent="-285750">
              <a:buFont typeface="Arial" panose="020B0604020202020204" pitchFamily="34" charset="0"/>
              <a:buChar char="•"/>
            </a:pPr>
            <a:r>
              <a:rPr lang="en-US" dirty="0"/>
              <a:t>Image: 8000 * 6000 = 48,000,000</a:t>
            </a:r>
          </a:p>
          <a:p>
            <a:pPr marL="285750" indent="-285750">
              <a:buFont typeface="Arial" panose="020B0604020202020204" pitchFamily="34" charset="0"/>
              <a:buChar char="•"/>
            </a:pPr>
            <a:r>
              <a:rPr lang="en-US" dirty="0"/>
              <a:t>120 frames / sec: 5,760,000,000 pixels/second</a:t>
            </a:r>
          </a:p>
          <a:p>
            <a:pPr marL="285750" indent="-285750">
              <a:buFont typeface="Arial" panose="020B0604020202020204" pitchFamily="34" charset="0"/>
              <a:buChar char="•"/>
            </a:pPr>
            <a:r>
              <a:rPr lang="en-US" dirty="0"/>
              <a:t>Each pixel: 32 bits of color (likely an overestimate)</a:t>
            </a:r>
          </a:p>
          <a:p>
            <a:pPr marL="742950" lvl="1" indent="-285750">
              <a:buFont typeface="Arial" panose="020B0604020202020204" pitchFamily="34" charset="0"/>
              <a:buChar char="•"/>
            </a:pPr>
            <a:r>
              <a:rPr lang="en-US" dirty="0"/>
              <a:t>4 bytes per pixel, assuming 8-bit byte</a:t>
            </a:r>
          </a:p>
          <a:p>
            <a:pPr marL="285750" indent="-285750">
              <a:buFont typeface="Arial" panose="020B0604020202020204" pitchFamily="34" charset="0"/>
              <a:buChar char="•"/>
            </a:pPr>
            <a:r>
              <a:rPr lang="en-US" dirty="0"/>
              <a:t>5,760,000,000 * </a:t>
            </a:r>
            <a:r>
              <a:rPr lang="en-US"/>
              <a:t>4  </a:t>
            </a:r>
            <a:r>
              <a:rPr lang="en-US" dirty="0"/>
              <a:t>= 23,040,000,000 bytes/sec</a:t>
            </a:r>
          </a:p>
          <a:p>
            <a:pPr marL="285750" indent="-285750">
              <a:buFont typeface="Arial" panose="020B0604020202020204" pitchFamily="34" charset="0"/>
              <a:buChar char="•"/>
            </a:pPr>
            <a:r>
              <a:rPr lang="en-US" dirty="0"/>
              <a:t>291 seconds: 6,704,640,000,000 byte xfer</a:t>
            </a:r>
          </a:p>
          <a:p>
            <a:pPr marL="742950" lvl="1" indent="-285750">
              <a:buFont typeface="Arial" panose="020B0604020202020204" pitchFamily="34" charset="0"/>
              <a:buChar char="•"/>
            </a:pPr>
            <a:r>
              <a:rPr lang="en-US" dirty="0">
                <a:solidFill>
                  <a:schemeClr val="accent5"/>
                </a:solidFill>
              </a:rPr>
              <a:t>6.7 terabytes,</a:t>
            </a:r>
          </a:p>
          <a:p>
            <a:pPr marL="285750" indent="-285750">
              <a:buFont typeface="Arial" panose="020B0604020202020204" pitchFamily="34" charset="0"/>
              <a:buChar char="•"/>
            </a:pPr>
            <a:r>
              <a:rPr lang="en-US" dirty="0"/>
              <a:t>Assumes no compression!</a:t>
            </a:r>
          </a:p>
        </p:txBody>
      </p:sp>
    </p:spTree>
    <p:extLst>
      <p:ext uri="{BB962C8B-B14F-4D97-AF65-F5344CB8AC3E}">
        <p14:creationId xmlns:p14="http://schemas.microsoft.com/office/powerpoint/2010/main" val="2679356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ED6C1C6-5A2F-4F95-81DF-BFB0F7B5D824}"/>
              </a:ext>
            </a:extLst>
          </p:cNvPr>
          <p:cNvPicPr>
            <a:picLocks noChangeAspect="1"/>
          </p:cNvPicPr>
          <p:nvPr/>
        </p:nvPicPr>
        <p:blipFill>
          <a:blip r:embed="rId2"/>
          <a:stretch>
            <a:fillRect/>
          </a:stretch>
        </p:blipFill>
        <p:spPr>
          <a:xfrm>
            <a:off x="1361924" y="747522"/>
            <a:ext cx="6420151" cy="3648456"/>
          </a:xfrm>
          <a:prstGeom prst="rect">
            <a:avLst/>
          </a:prstGeom>
        </p:spPr>
      </p:pic>
    </p:spTree>
    <p:extLst>
      <p:ext uri="{BB962C8B-B14F-4D97-AF65-F5344CB8AC3E}">
        <p14:creationId xmlns:p14="http://schemas.microsoft.com/office/powerpoint/2010/main" val="4418641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6742D-35E6-4F45-8B3C-0BFA50F327B8}"/>
              </a:ext>
            </a:extLst>
          </p:cNvPr>
          <p:cNvSpPr>
            <a:spLocks noGrp="1"/>
          </p:cNvSpPr>
          <p:nvPr>
            <p:ph type="title"/>
          </p:nvPr>
        </p:nvSpPr>
        <p:spPr/>
        <p:txBody>
          <a:bodyPr/>
          <a:lstStyle/>
          <a:p>
            <a:r>
              <a:rPr lang="en-US" dirty="0"/>
              <a:t>Today’s Objectives</a:t>
            </a:r>
          </a:p>
        </p:txBody>
      </p:sp>
      <p:sp>
        <p:nvSpPr>
          <p:cNvPr id="4" name="Content Placeholder 3">
            <a:extLst>
              <a:ext uri="{FF2B5EF4-FFF2-40B4-BE49-F238E27FC236}">
                <a16:creationId xmlns:a16="http://schemas.microsoft.com/office/drawing/2014/main" id="{8087E500-0250-47FA-B62A-1D6B40BDC1D7}"/>
              </a:ext>
            </a:extLst>
          </p:cNvPr>
          <p:cNvSpPr>
            <a:spLocks noGrp="1"/>
          </p:cNvSpPr>
          <p:nvPr>
            <p:ph idx="1"/>
          </p:nvPr>
        </p:nvSpPr>
        <p:spPr/>
        <p:txBody>
          <a:bodyPr/>
          <a:lstStyle/>
          <a:p>
            <a:r>
              <a:rPr lang="en-US" dirty="0"/>
              <a:t>Explain the purpose for the OpenCV Library.</a:t>
            </a:r>
          </a:p>
          <a:p>
            <a:r>
              <a:rPr lang="en-US" dirty="0"/>
              <a:t>Explain the purpose for the Mat class within </a:t>
            </a:r>
            <a:r>
              <a:rPr lang="en-US" dirty="0" err="1"/>
              <a:t>opencv</a:t>
            </a:r>
            <a:r>
              <a:rPr lang="en-US" dirty="0"/>
              <a:t>.</a:t>
            </a:r>
          </a:p>
          <a:p>
            <a:r>
              <a:rPr lang="en-US" dirty="0"/>
              <a:t>Explain what can be done to an image with OpenCV.</a:t>
            </a:r>
          </a:p>
          <a:p>
            <a:r>
              <a:rPr lang="en-US" dirty="0"/>
              <a:t>Construct a simple </a:t>
            </a:r>
            <a:r>
              <a:rPr lang="en-US" dirty="0" err="1"/>
              <a:t>openCV</a:t>
            </a:r>
            <a:r>
              <a:rPr lang="en-US" dirty="0"/>
              <a:t> application which uses OpenCV Capabilities.</a:t>
            </a:r>
          </a:p>
        </p:txBody>
      </p:sp>
    </p:spTree>
    <p:extLst>
      <p:ext uri="{BB962C8B-B14F-4D97-AF65-F5344CB8AC3E}">
        <p14:creationId xmlns:p14="http://schemas.microsoft.com/office/powerpoint/2010/main" val="24717924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normAutofit/>
          </a:bodyPr>
          <a:lstStyle/>
          <a:p>
            <a:r>
              <a:rPr lang="en-US" dirty="0"/>
              <a:t>The Haunted Mansion</a:t>
            </a:r>
          </a:p>
        </p:txBody>
      </p:sp>
      <p:sp>
        <p:nvSpPr>
          <p:cNvPr id="4" name="Content Placeholder 3"/>
          <p:cNvSpPr>
            <a:spLocks noGrp="1"/>
          </p:cNvSpPr>
          <p:nvPr>
            <p:ph idx="1"/>
            <p:custDataLst>
              <p:tags r:id="rId2"/>
            </p:custDataLst>
          </p:nvPr>
        </p:nvSpPr>
        <p:spPr>
          <a:xfrm>
            <a:off x="841248" y="1325880"/>
            <a:ext cx="7680960" cy="365760"/>
          </a:xfrm>
        </p:spPr>
        <p:txBody>
          <a:bodyPr/>
          <a:lstStyle/>
          <a:p>
            <a:r>
              <a:rPr lang="en-US" sz="1200" dirty="0"/>
              <a:t>https://www.youtube.com/watch?v=8IPFGGVZ1eg</a:t>
            </a:r>
          </a:p>
        </p:txBody>
      </p:sp>
      <p:pic>
        <p:nvPicPr>
          <p:cNvPr id="5" name="Picture 4"/>
          <p:cNvPicPr>
            <a:picLocks noChangeAspect="1"/>
          </p:cNvPicPr>
          <p:nvPr>
            <p:custDataLst>
              <p:tags r:id="rId3"/>
            </p:custDataLst>
          </p:nvPr>
        </p:nvPicPr>
        <p:blipFill>
          <a:blip r:embed="rId6"/>
          <a:stretch>
            <a:fillRect/>
          </a:stretch>
        </p:blipFill>
        <p:spPr>
          <a:xfrm>
            <a:off x="2259572" y="1783080"/>
            <a:ext cx="4624855" cy="3200400"/>
          </a:xfrm>
          <a:prstGeom prst="rect">
            <a:avLst/>
          </a:prstGeom>
        </p:spPr>
      </p:pic>
    </p:spTree>
    <p:extLst>
      <p:ext uri="{BB962C8B-B14F-4D97-AF65-F5344CB8AC3E}">
        <p14:creationId xmlns:p14="http://schemas.microsoft.com/office/powerpoint/2010/main" val="19117257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normAutofit/>
          </a:bodyPr>
          <a:lstStyle/>
          <a:p>
            <a:r>
              <a:rPr lang="en-US" sz="3200" dirty="0"/>
              <a:t>Introduction to </a:t>
            </a:r>
            <a:r>
              <a:rPr lang="en-US" sz="3200" dirty="0" err="1"/>
              <a:t>OpenCV</a:t>
            </a:r>
            <a:endParaRPr lang="en-US" sz="3200" dirty="0"/>
          </a:p>
        </p:txBody>
      </p:sp>
      <p:pic>
        <p:nvPicPr>
          <p:cNvPr id="5" name="Picture 3"/>
          <p:cNvPicPr>
            <a:picLocks noChangeArrowheads="1"/>
          </p:cNvPicPr>
          <p:nvPr>
            <p:custDataLst>
              <p:tags r:id="rId2"/>
            </p:custDataLst>
          </p:nvPr>
        </p:nvPicPr>
        <p:blipFill>
          <a:blip r:embed="rId5">
            <a:extLst>
              <a:ext uri="{28A0092B-C50C-407E-A947-70E740481C1C}">
                <a14:useLocalDpi xmlns:a14="http://schemas.microsoft.com/office/drawing/2010/main" val="0"/>
              </a:ext>
            </a:extLst>
          </a:blip>
          <a:srcRect l="525" t="30768" r="523" b="30768"/>
          <a:stretch>
            <a:fillRect/>
          </a:stretch>
        </p:blipFill>
        <p:spPr bwMode="auto">
          <a:xfrm>
            <a:off x="1569201" y="1221200"/>
            <a:ext cx="6005598" cy="3648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a:tailEnd/>
              </a14:hiddenLine>
            </a:ext>
          </a:extLst>
        </p:spPr>
      </p:pic>
      <p:sp>
        <p:nvSpPr>
          <p:cNvPr id="3" name="TextBox 2">
            <a:extLst>
              <a:ext uri="{FF2B5EF4-FFF2-40B4-BE49-F238E27FC236}">
                <a16:creationId xmlns:a16="http://schemas.microsoft.com/office/drawing/2014/main" id="{256EBD88-E969-519C-7313-AB257418E4A0}"/>
              </a:ext>
            </a:extLst>
          </p:cNvPr>
          <p:cNvSpPr txBox="1"/>
          <p:nvPr/>
        </p:nvSpPr>
        <p:spPr>
          <a:xfrm>
            <a:off x="7737573" y="4485232"/>
            <a:ext cx="655949" cy="369332"/>
          </a:xfrm>
          <a:prstGeom prst="rect">
            <a:avLst/>
          </a:prstGeom>
          <a:noFill/>
        </p:spPr>
        <p:txBody>
          <a:bodyPr wrap="none" rtlCol="0">
            <a:spAutoFit/>
          </a:bodyPr>
          <a:lstStyle/>
          <a:p>
            <a:r>
              <a:rPr lang="en-US" dirty="0">
                <a:hlinkClick r:id="rId6"/>
              </a:rPr>
              <a:t>Lena</a:t>
            </a:r>
            <a:endParaRPr lang="en-US" dirty="0"/>
          </a:p>
        </p:txBody>
      </p:sp>
    </p:spTree>
    <p:extLst>
      <p:ext uri="{BB962C8B-B14F-4D97-AF65-F5344CB8AC3E}">
        <p14:creationId xmlns:p14="http://schemas.microsoft.com/office/powerpoint/2010/main" val="4083416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dirty="0"/>
              <a:t>Open CV</a:t>
            </a:r>
          </a:p>
        </p:txBody>
      </p:sp>
      <p:pic>
        <p:nvPicPr>
          <p:cNvPr id="5" name="Picture 3"/>
          <p:cNvPicPr>
            <a:picLocks noChangeArrowheads="1"/>
          </p:cNvPicPr>
          <p:nvPr>
            <p:custDataLst>
              <p:tags r:id="rId2"/>
            </p:custDataLst>
          </p:nvPr>
        </p:nvPicPr>
        <p:blipFill>
          <a:blip r:embed="rId6">
            <a:extLst>
              <a:ext uri="{28A0092B-C50C-407E-A947-70E740481C1C}">
                <a14:useLocalDpi xmlns:a14="http://schemas.microsoft.com/office/drawing/2010/main" val="0"/>
              </a:ext>
            </a:extLst>
          </a:blip>
          <a:srcRect/>
          <a:stretch>
            <a:fillRect/>
          </a:stretch>
        </p:blipFill>
        <p:spPr bwMode="auto">
          <a:xfrm>
            <a:off x="5921096" y="3200400"/>
            <a:ext cx="2422446" cy="1554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a:tailEnd/>
              </a14:hiddenLine>
            </a:ext>
          </a:extLst>
        </p:spPr>
      </p:pic>
      <p:pic>
        <p:nvPicPr>
          <p:cNvPr id="6" name="Picture 4"/>
          <p:cNvPicPr>
            <a:picLocks noChangeArrowheads="1"/>
          </p:cNvPicPr>
          <p:nvPr>
            <p:custDataLst>
              <p:tags r:id="rId3"/>
            </p:custDataLst>
          </p:nvPr>
        </p:nvPicPr>
        <p:blipFill>
          <a:blip r:embed="rId7" cstate="print">
            <a:extLst>
              <a:ext uri="{28A0092B-C50C-407E-A947-70E740481C1C}">
                <a14:useLocalDpi xmlns:a14="http://schemas.microsoft.com/office/drawing/2010/main" val="0"/>
              </a:ext>
            </a:extLst>
          </a:blip>
          <a:srcRect/>
          <a:stretch>
            <a:fillRect/>
          </a:stretch>
        </p:blipFill>
        <p:spPr bwMode="auto">
          <a:xfrm>
            <a:off x="5955292" y="1463040"/>
            <a:ext cx="2354054" cy="1554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a:tailEnd/>
              </a14:hiddenLine>
            </a:ext>
          </a:extLst>
        </p:spPr>
      </p:pic>
      <p:sp>
        <p:nvSpPr>
          <p:cNvPr id="7" name="Rectangle 6"/>
          <p:cNvSpPr/>
          <p:nvPr>
            <p:custDataLst>
              <p:tags r:id="rId4"/>
            </p:custDataLst>
          </p:nvPr>
        </p:nvSpPr>
        <p:spPr>
          <a:xfrm>
            <a:off x="548640" y="1463040"/>
            <a:ext cx="4846320" cy="2993127"/>
          </a:xfrm>
          <a:prstGeom prst="rect">
            <a:avLst/>
          </a:prstGeom>
        </p:spPr>
        <p:txBody>
          <a:bodyPr wrap="square">
            <a:spAutoFit/>
          </a:bodyPr>
          <a:lstStyle/>
          <a:p>
            <a:pPr marL="167418" indent="-167418">
              <a:buFont typeface="Helvetica Neue Light" charset="0"/>
              <a:buChar char="•"/>
            </a:pPr>
            <a:r>
              <a:rPr lang="en-US" altLang="en-US" sz="1800" dirty="0">
                <a:latin typeface="Helvetica Neue Light" charset="0"/>
                <a:ea typeface="Helvetica Neue Light" charset="0"/>
                <a:cs typeface="Helvetica Neue Light" charset="0"/>
                <a:sym typeface="Helvetica Neue Light" charset="0"/>
              </a:rPr>
              <a:t>OpenCV </a:t>
            </a:r>
          </a:p>
          <a:p>
            <a:pPr marL="624618" lvl="1" indent="-167418">
              <a:buFont typeface="Helvetica Neue Light" charset="0"/>
              <a:buChar char="•"/>
            </a:pPr>
            <a:r>
              <a:rPr lang="en-US" altLang="en-US" dirty="0">
                <a:latin typeface="Helvetica Neue Light" charset="0"/>
                <a:ea typeface="Helvetica Neue Light" charset="0"/>
                <a:cs typeface="Helvetica Neue Light" charset="0"/>
                <a:sym typeface="Helvetica Neue Light" charset="0"/>
              </a:rPr>
              <a:t>Image Processing library</a:t>
            </a:r>
          </a:p>
          <a:p>
            <a:pPr marL="624618" lvl="1" indent="-167418">
              <a:buFont typeface="Helvetica Neue Light" charset="0"/>
              <a:buChar char="•"/>
            </a:pPr>
            <a:r>
              <a:rPr lang="en-US" altLang="en-US" dirty="0">
                <a:latin typeface="Helvetica Neue Light" charset="0"/>
                <a:ea typeface="Helvetica Neue Light" charset="0"/>
                <a:cs typeface="Helvetica Neue Light" charset="0"/>
                <a:sym typeface="Helvetica Neue Light" charset="0"/>
              </a:rPr>
              <a:t>created by Intel</a:t>
            </a:r>
          </a:p>
          <a:p>
            <a:pPr marL="624618" lvl="1" indent="-167418">
              <a:buFont typeface="Helvetica Neue Light" charset="0"/>
              <a:buChar char="•"/>
            </a:pPr>
            <a:r>
              <a:rPr lang="en-US" altLang="en-US" dirty="0">
                <a:latin typeface="Helvetica Neue Light" charset="0"/>
                <a:ea typeface="Helvetica Neue Light" charset="0"/>
                <a:cs typeface="Helvetica Neue Light" charset="0"/>
                <a:sym typeface="Helvetica Neue Light" charset="0"/>
              </a:rPr>
              <a:t>maintained by Willow Garage</a:t>
            </a:r>
            <a:endParaRPr lang="en-US" altLang="en-US" dirty="0">
              <a:latin typeface="Helvetica Neue Light" charset="0"/>
              <a:sym typeface="Helvetica Neue Light" charset="0"/>
            </a:endParaRPr>
          </a:p>
          <a:p>
            <a:pPr marL="167418" indent="-167418">
              <a:spcBef>
                <a:spcPts val="2531"/>
              </a:spcBef>
              <a:buFont typeface="Helvetica Neue Light" charset="0"/>
              <a:buChar char="•"/>
            </a:pPr>
            <a:r>
              <a:rPr lang="en-US" altLang="en-US" sz="1800" dirty="0">
                <a:latin typeface="Helvetica Neue Light" charset="0"/>
                <a:ea typeface="Helvetica Neue Light" charset="0"/>
                <a:cs typeface="Helvetica Neue Light" charset="0"/>
                <a:sym typeface="Helvetica Neue Light" charset="0"/>
              </a:rPr>
              <a:t>Available for C, C++, Python</a:t>
            </a:r>
            <a:endParaRPr lang="en-US" altLang="en-US" sz="1800" dirty="0">
              <a:latin typeface="Helvetica Neue Light" charset="0"/>
              <a:sym typeface="Helvetica Neue Light" charset="0"/>
            </a:endParaRPr>
          </a:p>
          <a:p>
            <a:pPr marL="167418" indent="-167418">
              <a:spcBef>
                <a:spcPts val="2531"/>
              </a:spcBef>
              <a:buFont typeface="Helvetica Neue Light" charset="0"/>
              <a:buChar char="•"/>
            </a:pPr>
            <a:r>
              <a:rPr lang="en-US" altLang="en-US" sz="1800" dirty="0">
                <a:latin typeface="Helvetica Neue Light" charset="0"/>
                <a:ea typeface="Helvetica Neue Light" charset="0"/>
                <a:cs typeface="Helvetica Neue Light" charset="0"/>
                <a:sym typeface="Helvetica Neue Light" charset="0"/>
              </a:rPr>
              <a:t>Open Source, free</a:t>
            </a:r>
            <a:endParaRPr lang="en-US" altLang="en-US" sz="1800" dirty="0">
              <a:latin typeface="Helvetica Neue Light" charset="0"/>
              <a:sym typeface="Helvetica Neue Light" charset="0"/>
            </a:endParaRPr>
          </a:p>
          <a:p>
            <a:pPr marL="167418" indent="-167418">
              <a:spcBef>
                <a:spcPts val="2531"/>
              </a:spcBef>
              <a:buFont typeface="Helvetica Neue Light" charset="0"/>
              <a:buChar char="•"/>
            </a:pPr>
            <a:r>
              <a:rPr lang="en-US" altLang="en-US" sz="1800" dirty="0">
                <a:latin typeface="Helvetica Neue Light" charset="0"/>
                <a:ea typeface="Helvetica Neue Light" charset="0"/>
                <a:cs typeface="Helvetica Neue Light" charset="0"/>
                <a:sym typeface="Helvetica Neue Light" charset="0"/>
              </a:rPr>
              <a:t>Easy to use (??) and install</a:t>
            </a:r>
            <a:endParaRPr lang="en-US" altLang="en-US" sz="1800" dirty="0">
              <a:latin typeface="Helvetica Neue Light" charset="0"/>
              <a:sym typeface="Helvetica Neue Light" charset="0"/>
            </a:endParaRPr>
          </a:p>
        </p:txBody>
      </p:sp>
    </p:spTree>
    <p:extLst>
      <p:ext uri="{BB962C8B-B14F-4D97-AF65-F5344CB8AC3E}">
        <p14:creationId xmlns:p14="http://schemas.microsoft.com/office/powerpoint/2010/main" val="8132722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Grp="1" noChangeArrowheads="1"/>
          </p:cNvSpPr>
          <p:nvPr>
            <p:ph type="title"/>
            <p:custDataLst>
              <p:tags r:id="rId1"/>
            </p:custDataLst>
          </p:nvPr>
        </p:nvSpPr>
        <p:spPr>
          <a:ln/>
        </p:spPr>
        <p:txBody>
          <a:bodyPr>
            <a:normAutofit/>
          </a:bodyPr>
          <a:lstStyle/>
          <a:p>
            <a:r>
              <a:rPr lang="en-US" altLang="en-US"/>
              <a:t>BASIC OPENCV STRUCTURES</a:t>
            </a:r>
          </a:p>
        </p:txBody>
      </p:sp>
      <p:sp>
        <p:nvSpPr>
          <p:cNvPr id="22530" name="Rectangle 2"/>
          <p:cNvSpPr>
            <a:spLocks noGrp="1" noChangeArrowheads="1"/>
          </p:cNvSpPr>
          <p:nvPr>
            <p:ph idx="1"/>
            <p:custDataLst>
              <p:tags r:id="rId2"/>
            </p:custDataLst>
          </p:nvPr>
        </p:nvSpPr>
        <p:spPr>
          <a:prstGeom prst="rect">
            <a:avLst/>
          </a:prstGeom>
          <a:ln/>
        </p:spPr>
        <p:txBody>
          <a:bodyPr/>
          <a:lstStyle/>
          <a:p>
            <a:pPr marL="361622" lvl="1">
              <a:buFont typeface="Gill Sans" charset="0"/>
              <a:buChar char="•"/>
            </a:pPr>
            <a:r>
              <a:rPr lang="en-US" altLang="en-US" sz="2531" b="1">
                <a:latin typeface="Gill Sans" charset="0"/>
                <a:ea typeface="Gill Sans" charset="0"/>
                <a:cs typeface="Gill Sans" charset="0"/>
                <a:sym typeface="Gill Sans" charset="0"/>
              </a:rPr>
              <a:t>Point, Point2f </a:t>
            </a:r>
            <a:r>
              <a:rPr lang="en-US" altLang="en-US" sz="2531"/>
              <a:t>- 2D Point </a:t>
            </a:r>
          </a:p>
          <a:p>
            <a:pPr marL="361622" lvl="1">
              <a:buFont typeface="Gill Sans" charset="0"/>
              <a:buChar char="•"/>
            </a:pPr>
            <a:r>
              <a:rPr lang="en-US" altLang="en-US" sz="2531" b="1">
                <a:latin typeface="Gill Sans" charset="0"/>
                <a:ea typeface="Gill Sans" charset="0"/>
                <a:cs typeface="Gill Sans" charset="0"/>
                <a:sym typeface="Gill Sans" charset="0"/>
              </a:rPr>
              <a:t>Size</a:t>
            </a:r>
            <a:r>
              <a:rPr lang="en-US" altLang="en-US" sz="2531"/>
              <a:t> - 2D size structure</a:t>
            </a:r>
          </a:p>
          <a:p>
            <a:pPr marL="361622" lvl="1">
              <a:buFont typeface="Gill Sans" charset="0"/>
              <a:buChar char="•"/>
            </a:pPr>
            <a:r>
              <a:rPr lang="en-US" altLang="en-US" sz="2531" b="1">
                <a:latin typeface="Gill Sans" charset="0"/>
                <a:ea typeface="Gill Sans" charset="0"/>
                <a:cs typeface="Gill Sans" charset="0"/>
                <a:sym typeface="Gill Sans" charset="0"/>
              </a:rPr>
              <a:t>Rect</a:t>
            </a:r>
            <a:r>
              <a:rPr lang="en-US" altLang="en-US" sz="2531"/>
              <a:t> - 2D rectangle object</a:t>
            </a:r>
          </a:p>
          <a:p>
            <a:pPr marL="361622" lvl="1">
              <a:buFont typeface="Gill Sans" charset="0"/>
              <a:buChar char="•"/>
            </a:pPr>
            <a:r>
              <a:rPr lang="en-US" altLang="en-US" sz="2531" b="1">
                <a:latin typeface="Gill Sans" charset="0"/>
                <a:ea typeface="Gill Sans" charset="0"/>
                <a:cs typeface="Gill Sans" charset="0"/>
                <a:sym typeface="Gill Sans" charset="0"/>
              </a:rPr>
              <a:t>RotatedRect</a:t>
            </a:r>
            <a:r>
              <a:rPr lang="en-US" altLang="en-US" sz="2531"/>
              <a:t> - Rect object with angle</a:t>
            </a:r>
          </a:p>
          <a:p>
            <a:pPr marL="361622" lvl="1">
              <a:buFont typeface="Gill Sans" charset="0"/>
              <a:buChar char="•"/>
            </a:pPr>
            <a:r>
              <a:rPr lang="en-US" altLang="en-US" sz="2531" b="1">
                <a:latin typeface="Gill Sans" charset="0"/>
                <a:ea typeface="Gill Sans" charset="0"/>
                <a:cs typeface="Gill Sans" charset="0"/>
                <a:sym typeface="Gill Sans" charset="0"/>
              </a:rPr>
              <a:t>Mat</a:t>
            </a:r>
            <a:r>
              <a:rPr lang="en-US" altLang="en-US" sz="2531"/>
              <a:t> - image object</a:t>
            </a:r>
          </a:p>
        </p:txBody>
      </p:sp>
      <p:sp>
        <p:nvSpPr>
          <p:cNvPr id="2" name="Rectangle 1">
            <a:extLst>
              <a:ext uri="{FF2B5EF4-FFF2-40B4-BE49-F238E27FC236}">
                <a16:creationId xmlns:a16="http://schemas.microsoft.com/office/drawing/2014/main" id="{1E8A661A-EB69-9613-3F07-409F6E7F838D}"/>
              </a:ext>
            </a:extLst>
          </p:cNvPr>
          <p:cNvSpPr/>
          <p:nvPr/>
        </p:nvSpPr>
        <p:spPr>
          <a:xfrm rot="19600722">
            <a:off x="6751473" y="2354792"/>
            <a:ext cx="891856" cy="433914"/>
          </a:xfrm>
          <a:prstGeom prst="rect">
            <a:avLst/>
          </a:prstGeom>
          <a:noFill/>
          <a:ln w="57150">
            <a:solidFill>
              <a:schemeClr val="accent4">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551151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Grp="1" noChangeArrowheads="1"/>
          </p:cNvSpPr>
          <p:nvPr>
            <p:ph type="title"/>
            <p:custDataLst>
              <p:tags r:id="rId1"/>
            </p:custDataLst>
          </p:nvPr>
        </p:nvSpPr>
        <p:spPr>
          <a:ln/>
        </p:spPr>
        <p:txBody>
          <a:bodyPr>
            <a:normAutofit/>
          </a:bodyPr>
          <a:lstStyle/>
          <a:p>
            <a:r>
              <a:rPr lang="en-US" altLang="en-US"/>
              <a:t>cv::Mat</a:t>
            </a:r>
          </a:p>
        </p:txBody>
      </p:sp>
      <p:sp>
        <p:nvSpPr>
          <p:cNvPr id="25602" name="Rectangle 2"/>
          <p:cNvSpPr>
            <a:spLocks noGrp="1" noChangeArrowheads="1"/>
          </p:cNvSpPr>
          <p:nvPr>
            <p:ph idx="1"/>
            <p:custDataLst>
              <p:tags r:id="rId2"/>
            </p:custDataLst>
          </p:nvPr>
        </p:nvSpPr>
        <p:spPr>
          <a:xfrm>
            <a:off x="457200" y="1371600"/>
            <a:ext cx="3840480" cy="3291840"/>
          </a:xfrm>
          <a:prstGeom prst="rect">
            <a:avLst/>
          </a:prstGeom>
          <a:ln/>
        </p:spPr>
        <p:txBody>
          <a:bodyPr/>
          <a:lstStyle/>
          <a:p>
            <a:r>
              <a:rPr lang="en-US" altLang="en-US" sz="1800" dirty="0"/>
              <a:t>The primary data structure in OpenCV is the Mat object. It stores images and their components.</a:t>
            </a:r>
          </a:p>
          <a:p>
            <a:r>
              <a:rPr lang="en-US" altLang="en-US" sz="1800" dirty="0"/>
              <a:t>Main items</a:t>
            </a:r>
          </a:p>
          <a:p>
            <a:pPr marL="361622" lvl="1">
              <a:spcBef>
                <a:spcPts val="1371"/>
              </a:spcBef>
            </a:pPr>
            <a:r>
              <a:rPr lang="en-US" altLang="en-US" sz="1800" dirty="0"/>
              <a:t>rows, cols - length and width (int)</a:t>
            </a:r>
          </a:p>
          <a:p>
            <a:pPr marL="361622" lvl="1">
              <a:spcBef>
                <a:spcPts val="1371"/>
              </a:spcBef>
            </a:pPr>
            <a:r>
              <a:rPr lang="en-US" altLang="en-US" sz="1800" dirty="0"/>
              <a:t>channels - 1: grayscale, 3: BGR</a:t>
            </a:r>
          </a:p>
          <a:p>
            <a:pPr marL="361622" lvl="1">
              <a:spcBef>
                <a:spcPts val="1371"/>
              </a:spcBef>
            </a:pPr>
            <a:r>
              <a:rPr lang="en-US" altLang="en-US" sz="1800" dirty="0"/>
              <a:t>depth: CV_&lt;depth&gt;C&lt;num </a:t>
            </a:r>
            <a:r>
              <a:rPr lang="en-US" altLang="en-US" sz="1800" dirty="0" err="1"/>
              <a:t>chan</a:t>
            </a:r>
            <a:r>
              <a:rPr lang="en-US" altLang="en-US" sz="1800" dirty="0"/>
              <a:t>&gt;</a:t>
            </a:r>
          </a:p>
          <a:p>
            <a:r>
              <a:rPr lang="en-US" altLang="en-US" sz="1800" dirty="0"/>
              <a:t>See the manuals for more information</a:t>
            </a:r>
          </a:p>
        </p:txBody>
      </p:sp>
      <p:pic>
        <p:nvPicPr>
          <p:cNvPr id="25603" name="Picture 3"/>
          <p:cNvPicPr>
            <a:picLocks noChangeArrowheads="1"/>
          </p:cNvPicPr>
          <p:nvPr>
            <p:custDataLst>
              <p:tags r:id="rId3"/>
            </p:custDataLst>
          </p:nvPr>
        </p:nvPicPr>
        <p:blipFill>
          <a:blip r:embed="rId6">
            <a:extLst>
              <a:ext uri="{28A0092B-C50C-407E-A947-70E740481C1C}">
                <a14:useLocalDpi xmlns:a14="http://schemas.microsoft.com/office/drawing/2010/main" val="0"/>
              </a:ext>
            </a:extLst>
          </a:blip>
          <a:srcRect/>
          <a:stretch>
            <a:fillRect/>
          </a:stretch>
        </p:blipFill>
        <p:spPr bwMode="auto">
          <a:xfrm>
            <a:off x="4480560" y="3291840"/>
            <a:ext cx="4206240" cy="763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a:tailEnd/>
              </a14:hiddenLine>
            </a:ext>
          </a:extLst>
        </p:spPr>
      </p:pic>
      <p:pic>
        <p:nvPicPr>
          <p:cNvPr id="25604" name="Picture 4"/>
          <p:cNvPicPr>
            <a:picLocks noChangeArrowheads="1"/>
          </p:cNvPicPr>
          <p:nvPr>
            <p:custDataLst>
              <p:tags r:id="rId4"/>
            </p:custDataLst>
          </p:nvPr>
        </p:nvPicPr>
        <p:blipFill>
          <a:blip r:embed="rId7">
            <a:extLst>
              <a:ext uri="{28A0092B-C50C-407E-A947-70E740481C1C}">
                <a14:useLocalDpi xmlns:a14="http://schemas.microsoft.com/office/drawing/2010/main" val="0"/>
              </a:ext>
            </a:extLst>
          </a:blip>
          <a:srcRect/>
          <a:stretch>
            <a:fillRect/>
          </a:stretch>
        </p:blipFill>
        <p:spPr bwMode="auto">
          <a:xfrm>
            <a:off x="4806573" y="1371600"/>
            <a:ext cx="3554213" cy="1737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a:tailEnd/>
              </a14:hiddenLine>
            </a:ext>
          </a:extLst>
        </p:spPr>
      </p:pic>
      <p:sp>
        <p:nvSpPr>
          <p:cNvPr id="2" name="TextBox 1">
            <a:extLst>
              <a:ext uri="{FF2B5EF4-FFF2-40B4-BE49-F238E27FC236}">
                <a16:creationId xmlns:a16="http://schemas.microsoft.com/office/drawing/2014/main" id="{43000485-51D5-5E39-45A9-33347E74A9BF}"/>
              </a:ext>
            </a:extLst>
          </p:cNvPr>
          <p:cNvSpPr txBox="1"/>
          <p:nvPr/>
        </p:nvSpPr>
        <p:spPr>
          <a:xfrm>
            <a:off x="3352800" y="2598008"/>
            <a:ext cx="1329210" cy="369332"/>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n-US" dirty="0"/>
              <a:t>Endianness!</a:t>
            </a:r>
          </a:p>
        </p:txBody>
      </p:sp>
    </p:spTree>
    <p:extLst>
      <p:ext uri="{BB962C8B-B14F-4D97-AF65-F5344CB8AC3E}">
        <p14:creationId xmlns:p14="http://schemas.microsoft.com/office/powerpoint/2010/main" val="2020768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Grp="1" noChangeArrowheads="1"/>
          </p:cNvSpPr>
          <p:nvPr>
            <p:ph type="title"/>
            <p:custDataLst>
              <p:tags r:id="rId1"/>
            </p:custDataLst>
          </p:nvPr>
        </p:nvSpPr>
        <p:spPr>
          <a:ln/>
        </p:spPr>
        <p:txBody>
          <a:bodyPr/>
          <a:lstStyle/>
          <a:p>
            <a:r>
              <a:rPr lang="en-US" altLang="en-US"/>
              <a:t>Image TYPES</a:t>
            </a:r>
          </a:p>
        </p:txBody>
      </p:sp>
      <p:sp>
        <p:nvSpPr>
          <p:cNvPr id="28674" name="Rectangle 2"/>
          <p:cNvSpPr>
            <a:spLocks noGrp="1" noChangeArrowheads="1"/>
          </p:cNvSpPr>
          <p:nvPr>
            <p:ph idx="1"/>
            <p:custDataLst>
              <p:tags r:id="rId2"/>
            </p:custDataLst>
          </p:nvPr>
        </p:nvSpPr>
        <p:spPr>
          <a:xfrm>
            <a:off x="841248" y="1371600"/>
            <a:ext cx="7680960" cy="1280160"/>
          </a:xfrm>
          <a:prstGeom prst="rect">
            <a:avLst/>
          </a:prstGeom>
          <a:ln/>
        </p:spPr>
        <p:txBody>
          <a:bodyPr anchor="t"/>
          <a:lstStyle/>
          <a:p>
            <a:r>
              <a:rPr lang="en-US" altLang="en-US"/>
              <a:t>The TYPE is a very important aspect of OpenCV</a:t>
            </a:r>
          </a:p>
          <a:p>
            <a:r>
              <a:rPr lang="en-US" altLang="en-US"/>
              <a:t>Represented as  CV_&lt;Datatype&gt;C&lt;# Channels&gt;</a:t>
            </a:r>
          </a:p>
          <a:p>
            <a:r>
              <a:rPr lang="en-US" altLang="en-US"/>
              <a:t>Example Datatypes/ Depths</a:t>
            </a:r>
          </a:p>
        </p:txBody>
      </p:sp>
      <p:pic>
        <p:nvPicPr>
          <p:cNvPr id="28675" name="Picture 3"/>
          <p:cNvPicPr>
            <a:picLocks noChangeArrowheads="1"/>
          </p:cNvPicPr>
          <p:nvPr>
            <p:custDataLst>
              <p:tags r:id="rId3"/>
            </p:custDataLst>
          </p:nvPr>
        </p:nvPicPr>
        <p:blipFill>
          <a:blip r:embed="rId5">
            <a:extLst>
              <a:ext uri="{28A0092B-C50C-407E-A947-70E740481C1C}">
                <a14:useLocalDpi xmlns:a14="http://schemas.microsoft.com/office/drawing/2010/main" val="0"/>
              </a:ext>
            </a:extLst>
          </a:blip>
          <a:srcRect/>
          <a:stretch>
            <a:fillRect/>
          </a:stretch>
        </p:blipFill>
        <p:spPr bwMode="auto">
          <a:xfrm>
            <a:off x="1472703" y="2743200"/>
            <a:ext cx="6198593" cy="2194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a:tailEnd/>
              </a14:hiddenLine>
            </a:ext>
          </a:extLst>
        </p:spPr>
      </p:pic>
    </p:spTree>
    <p:extLst>
      <p:ext uri="{BB962C8B-B14F-4D97-AF65-F5344CB8AC3E}">
        <p14:creationId xmlns:p14="http://schemas.microsoft.com/office/powerpoint/2010/main" val="7997992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Grp="1" noChangeArrowheads="1"/>
          </p:cNvSpPr>
          <p:nvPr>
            <p:ph type="title"/>
            <p:custDataLst>
              <p:tags r:id="rId1"/>
            </p:custDataLst>
          </p:nvPr>
        </p:nvSpPr>
        <p:spPr>
          <a:ln/>
        </p:spPr>
        <p:txBody>
          <a:bodyPr>
            <a:normAutofit/>
          </a:bodyPr>
          <a:lstStyle/>
          <a:p>
            <a:r>
              <a:rPr lang="en-US" altLang="en-US"/>
              <a:t>Pixeltypes</a:t>
            </a:r>
          </a:p>
        </p:txBody>
      </p:sp>
      <p:sp>
        <p:nvSpPr>
          <p:cNvPr id="29698" name="Rectangle 2"/>
          <p:cNvSpPr>
            <a:spLocks noGrp="1" noChangeArrowheads="1"/>
          </p:cNvSpPr>
          <p:nvPr>
            <p:ph idx="1"/>
            <p:custDataLst>
              <p:tags r:id="rId2"/>
            </p:custDataLst>
          </p:nvPr>
        </p:nvSpPr>
        <p:spPr>
          <a:xfrm>
            <a:off x="548640" y="1325880"/>
            <a:ext cx="8046720" cy="1417320"/>
          </a:xfrm>
          <a:prstGeom prst="rect">
            <a:avLst/>
          </a:prstGeom>
          <a:ln/>
        </p:spPr>
        <p:txBody>
          <a:bodyPr/>
          <a:lstStyle/>
          <a:p>
            <a:r>
              <a:rPr lang="en-US" altLang="en-US" sz="1600" i="1" dirty="0" err="1">
                <a:solidFill>
                  <a:schemeClr val="accent6"/>
                </a:solidFill>
              </a:rPr>
              <a:t>PixelTypes</a:t>
            </a:r>
            <a:r>
              <a:rPr lang="en-US" altLang="en-US" sz="1600" dirty="0"/>
              <a:t>: how the image is represented in data</a:t>
            </a:r>
          </a:p>
          <a:p>
            <a:pPr marL="361622" lvl="1">
              <a:spcBef>
                <a:spcPts val="791"/>
              </a:spcBef>
            </a:pPr>
            <a:r>
              <a:rPr lang="en-US" altLang="en-US" sz="1600" dirty="0">
                <a:solidFill>
                  <a:schemeClr val="accent6"/>
                </a:solidFill>
              </a:rPr>
              <a:t>BGR</a:t>
            </a:r>
            <a:r>
              <a:rPr lang="en-US" altLang="en-US" sz="1600" dirty="0"/>
              <a:t>: default color of </a:t>
            </a:r>
            <a:r>
              <a:rPr lang="en-US" altLang="en-US" sz="1600" dirty="0" err="1"/>
              <a:t>imread</a:t>
            </a:r>
            <a:r>
              <a:rPr lang="en-US" altLang="en-US" sz="1600" dirty="0"/>
              <a:t>(). Normal, 3-channel color (blue-green-red)</a:t>
            </a:r>
          </a:p>
          <a:p>
            <a:pPr marL="361622" lvl="1">
              <a:spcBef>
                <a:spcPts val="791"/>
              </a:spcBef>
            </a:pPr>
            <a:r>
              <a:rPr lang="en-US" altLang="en-US" sz="1600" dirty="0">
                <a:solidFill>
                  <a:schemeClr val="accent6"/>
                </a:solidFill>
              </a:rPr>
              <a:t>HSV</a:t>
            </a:r>
            <a:r>
              <a:rPr lang="en-US" altLang="en-US" sz="1600" dirty="0"/>
              <a:t>: Hue is color, Saturation is amount, Value is lightness: 3 channels</a:t>
            </a:r>
          </a:p>
          <a:p>
            <a:pPr marL="361622" lvl="1">
              <a:spcBef>
                <a:spcPts val="791"/>
              </a:spcBef>
            </a:pPr>
            <a:r>
              <a:rPr lang="en-US" altLang="en-US" sz="1600" dirty="0">
                <a:solidFill>
                  <a:schemeClr val="accent6"/>
                </a:solidFill>
              </a:rPr>
              <a:t>GRAYSCALE</a:t>
            </a:r>
            <a:r>
              <a:rPr lang="en-US" altLang="en-US" sz="1600" dirty="0"/>
              <a:t>: Gray values, single channel</a:t>
            </a:r>
          </a:p>
        </p:txBody>
      </p:sp>
      <p:sp>
        <p:nvSpPr>
          <p:cNvPr id="29699" name="Rectangle 3"/>
          <p:cNvSpPr>
            <a:spLocks/>
          </p:cNvSpPr>
          <p:nvPr>
            <p:custDataLst>
              <p:tags r:id="rId3"/>
            </p:custDataLst>
          </p:nvPr>
        </p:nvSpPr>
        <p:spPr bwMode="auto">
          <a:xfrm>
            <a:off x="548640" y="2788920"/>
            <a:ext cx="8046720" cy="731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0" bIns="0" anchor="ctr"/>
          <a:lstStyle>
            <a:lvl1pPr marL="304800" indent="-304800">
              <a:defRPr sz="1600">
                <a:solidFill>
                  <a:schemeClr val="tx1"/>
                </a:solidFill>
                <a:latin typeface="Gill Sans Light" charset="0"/>
              </a:defRPr>
            </a:lvl1pPr>
            <a:lvl2pPr>
              <a:defRPr sz="1600">
                <a:solidFill>
                  <a:schemeClr val="tx1"/>
                </a:solidFill>
                <a:latin typeface="Gill Sans Light" charset="0"/>
              </a:defRPr>
            </a:lvl2pPr>
            <a:lvl3pPr>
              <a:defRPr sz="1600">
                <a:solidFill>
                  <a:schemeClr val="tx1"/>
                </a:solidFill>
                <a:latin typeface="Gill Sans Light" charset="0"/>
              </a:defRPr>
            </a:lvl3pPr>
            <a:lvl4pPr>
              <a:defRPr sz="1600">
                <a:solidFill>
                  <a:schemeClr val="tx1"/>
                </a:solidFill>
                <a:latin typeface="Gill Sans Light" charset="0"/>
              </a:defRPr>
            </a:lvl4pPr>
            <a:lvl5pPr>
              <a:defRPr sz="1600">
                <a:solidFill>
                  <a:schemeClr val="tx1"/>
                </a:solidFill>
                <a:latin typeface="Gill Sans Light" charset="0"/>
              </a:defRPr>
            </a:lvl5pPr>
            <a:lvl6pPr fontAlgn="base">
              <a:spcBef>
                <a:spcPct val="0"/>
              </a:spcBef>
              <a:spcAft>
                <a:spcPct val="0"/>
              </a:spcAft>
              <a:defRPr sz="1600">
                <a:solidFill>
                  <a:schemeClr val="tx1"/>
                </a:solidFill>
                <a:latin typeface="Gill Sans Light" charset="0"/>
              </a:defRPr>
            </a:lvl6pPr>
            <a:lvl7pPr fontAlgn="base">
              <a:spcBef>
                <a:spcPct val="0"/>
              </a:spcBef>
              <a:spcAft>
                <a:spcPct val="0"/>
              </a:spcAft>
              <a:defRPr sz="1600">
                <a:solidFill>
                  <a:schemeClr val="tx1"/>
                </a:solidFill>
                <a:latin typeface="Gill Sans Light" charset="0"/>
              </a:defRPr>
            </a:lvl7pPr>
            <a:lvl8pPr fontAlgn="base">
              <a:spcBef>
                <a:spcPct val="0"/>
              </a:spcBef>
              <a:spcAft>
                <a:spcPct val="0"/>
              </a:spcAft>
              <a:defRPr sz="1600">
                <a:solidFill>
                  <a:schemeClr val="tx1"/>
                </a:solidFill>
                <a:latin typeface="Gill Sans Light" charset="0"/>
              </a:defRPr>
            </a:lvl8pPr>
            <a:lvl9pPr fontAlgn="base">
              <a:spcBef>
                <a:spcPct val="0"/>
              </a:spcBef>
              <a:spcAft>
                <a:spcPct val="0"/>
              </a:spcAft>
              <a:defRPr sz="1600">
                <a:solidFill>
                  <a:schemeClr val="tx1"/>
                </a:solidFill>
                <a:latin typeface="Gill Sans Light" charset="0"/>
              </a:defRPr>
            </a:lvl9pPr>
          </a:lstStyle>
          <a:p>
            <a:pPr>
              <a:spcBef>
                <a:spcPts val="2004"/>
              </a:spcBef>
              <a:buClr>
                <a:srgbClr val="414141"/>
              </a:buClr>
              <a:buSzPct val="81000"/>
              <a:buFont typeface="Gill Sans Light" charset="0"/>
              <a:buChar char="•"/>
            </a:pPr>
            <a:r>
              <a:rPr lang="en-US" altLang="en-US" sz="1600" dirty="0">
                <a:ea typeface="Gill Sans Light" charset="0"/>
                <a:cs typeface="Gill Sans Light" charset="0"/>
              </a:rPr>
              <a:t>OpenCV requires that images be in BGR or Grayscale in order to be shown or saved</a:t>
            </a:r>
            <a:endParaRPr lang="en-US" altLang="en-US" dirty="0">
              <a:ea typeface="Gill Sans Light" charset="0"/>
              <a:cs typeface="Gill Sans Light" charset="0"/>
            </a:endParaRPr>
          </a:p>
          <a:p>
            <a:pPr lvl="1">
              <a:spcBef>
                <a:spcPts val="600"/>
              </a:spcBef>
              <a:buClr>
                <a:srgbClr val="414141"/>
              </a:buClr>
              <a:buSzPct val="81000"/>
              <a:buFont typeface="Gill Sans Light" charset="0"/>
              <a:buChar char="•"/>
            </a:pPr>
            <a:r>
              <a:rPr lang="en-US" altLang="en-US" dirty="0">
                <a:ea typeface="Gill Sans Light" charset="0"/>
                <a:cs typeface="Gill Sans Light" charset="0"/>
              </a:rPr>
              <a:t>If not, undesirable effects may appear</a:t>
            </a:r>
          </a:p>
        </p:txBody>
      </p:sp>
      <p:pic>
        <p:nvPicPr>
          <p:cNvPr id="29700" name="Picture 4"/>
          <p:cNvPicPr>
            <a:picLocks noChangeArrowheads="1"/>
          </p:cNvPicPr>
          <p:nvPr>
            <p:custDataLst>
              <p:tags r:id="rId4"/>
            </p:custDataLst>
          </p:nvPr>
        </p:nvPicPr>
        <p:blipFill>
          <a:blip r:embed="rId8">
            <a:extLst>
              <a:ext uri="{28A0092B-C50C-407E-A947-70E740481C1C}">
                <a14:useLocalDpi xmlns:a14="http://schemas.microsoft.com/office/drawing/2010/main" val="0"/>
              </a:ext>
            </a:extLst>
          </a:blip>
          <a:srcRect/>
          <a:stretch>
            <a:fillRect/>
          </a:stretch>
        </p:blipFill>
        <p:spPr bwMode="auto">
          <a:xfrm>
            <a:off x="971875" y="3611880"/>
            <a:ext cx="1896729"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a:tailEnd/>
              </a14:hiddenLine>
            </a:ext>
          </a:extLst>
        </p:spPr>
      </p:pic>
      <p:pic>
        <p:nvPicPr>
          <p:cNvPr id="29701" name="Picture 5"/>
          <p:cNvPicPr>
            <a:picLocks noChangeArrowheads="1"/>
          </p:cNvPicPr>
          <p:nvPr>
            <p:custDataLst>
              <p:tags r:id="rId5"/>
            </p:custDataLst>
          </p:nvPr>
        </p:nvPicPr>
        <p:blipFill>
          <a:blip r:embed="rId9">
            <a:extLst>
              <a:ext uri="{28A0092B-C50C-407E-A947-70E740481C1C}">
                <a14:useLocalDpi xmlns:a14="http://schemas.microsoft.com/office/drawing/2010/main" val="0"/>
              </a:ext>
            </a:extLst>
          </a:blip>
          <a:srcRect/>
          <a:stretch>
            <a:fillRect/>
          </a:stretch>
        </p:blipFill>
        <p:spPr bwMode="auto">
          <a:xfrm>
            <a:off x="3640391" y="3611880"/>
            <a:ext cx="1863216"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a:tailEnd/>
              </a14:hiddenLine>
            </a:ext>
          </a:extLst>
        </p:spPr>
      </p:pic>
      <p:pic>
        <p:nvPicPr>
          <p:cNvPr id="29702" name="Picture 6"/>
          <p:cNvPicPr>
            <a:picLocks noChangeArrowheads="1"/>
          </p:cNvPicPr>
          <p:nvPr>
            <p:custDataLst>
              <p:tags r:id="rId6"/>
            </p:custDataLst>
          </p:nvPr>
        </p:nvPicPr>
        <p:blipFill>
          <a:blip r:embed="rId10">
            <a:extLst>
              <a:ext uri="{28A0092B-C50C-407E-A947-70E740481C1C}">
                <a14:useLocalDpi xmlns:a14="http://schemas.microsoft.com/office/drawing/2010/main" val="0"/>
              </a:ext>
            </a:extLst>
          </a:blip>
          <a:srcRect/>
          <a:stretch>
            <a:fillRect/>
          </a:stretch>
        </p:blipFill>
        <p:spPr bwMode="auto">
          <a:xfrm>
            <a:off x="6275395" y="3611880"/>
            <a:ext cx="1896729"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a:tailEnd/>
              </a14:hiddenLine>
            </a:ext>
          </a:extLst>
        </p:spPr>
      </p:pic>
    </p:spTree>
    <p:extLst>
      <p:ext uri="{BB962C8B-B14F-4D97-AF65-F5344CB8AC3E}">
        <p14:creationId xmlns:p14="http://schemas.microsoft.com/office/powerpoint/2010/main" val="703711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A95A5-0DFD-2F5C-2E2C-29EFEA0BDF94}"/>
              </a:ext>
            </a:extLst>
          </p:cNvPr>
          <p:cNvSpPr>
            <a:spLocks noGrp="1"/>
          </p:cNvSpPr>
          <p:nvPr>
            <p:ph type="title"/>
          </p:nvPr>
        </p:nvSpPr>
        <p:spPr/>
        <p:txBody>
          <a:bodyPr anchor="b">
            <a:normAutofit/>
          </a:bodyPr>
          <a:lstStyle/>
          <a:p>
            <a:r>
              <a:rPr lang="en-US" dirty="0"/>
              <a:t>RGB vs HSV Formats</a:t>
            </a:r>
          </a:p>
        </p:txBody>
      </p:sp>
      <p:graphicFrame>
        <p:nvGraphicFramePr>
          <p:cNvPr id="5" name="Content Placeholder 4">
            <a:extLst>
              <a:ext uri="{FF2B5EF4-FFF2-40B4-BE49-F238E27FC236}">
                <a16:creationId xmlns:a16="http://schemas.microsoft.com/office/drawing/2014/main" id="{032862A1-8096-4041-9754-8DF7314247FF}"/>
              </a:ext>
            </a:extLst>
          </p:cNvPr>
          <p:cNvGraphicFramePr>
            <a:graphicFrameLocks noGrp="1"/>
          </p:cNvGraphicFramePr>
          <p:nvPr>
            <p:extLst>
              <p:ext uri="{D42A27DB-BD31-4B8C-83A1-F6EECF244321}">
                <p14:modId xmlns:p14="http://schemas.microsoft.com/office/powerpoint/2010/main" val="1710494778"/>
              </p:ext>
            </p:extLst>
          </p:nvPr>
        </p:nvGraphicFramePr>
        <p:xfrm>
          <a:off x="646223" y="1371600"/>
          <a:ext cx="7851552" cy="3250668"/>
        </p:xfrm>
        <a:graphic>
          <a:graphicData uri="http://schemas.openxmlformats.org/drawingml/2006/table">
            <a:tbl>
              <a:tblPr firstRow="1" bandRow="1">
                <a:noFill/>
                <a:tableStyleId>{5C22544A-7EE6-4342-B048-85BDC9FD1C3A}</a:tableStyleId>
              </a:tblPr>
              <a:tblGrid>
                <a:gridCol w="2756055">
                  <a:extLst>
                    <a:ext uri="{9D8B030D-6E8A-4147-A177-3AD203B41FA5}">
                      <a16:colId xmlns:a16="http://schemas.microsoft.com/office/drawing/2014/main" val="2197855909"/>
                    </a:ext>
                  </a:extLst>
                </a:gridCol>
                <a:gridCol w="2339442">
                  <a:extLst>
                    <a:ext uri="{9D8B030D-6E8A-4147-A177-3AD203B41FA5}">
                      <a16:colId xmlns:a16="http://schemas.microsoft.com/office/drawing/2014/main" val="1165503339"/>
                    </a:ext>
                  </a:extLst>
                </a:gridCol>
                <a:gridCol w="2756055">
                  <a:extLst>
                    <a:ext uri="{9D8B030D-6E8A-4147-A177-3AD203B41FA5}">
                      <a16:colId xmlns:a16="http://schemas.microsoft.com/office/drawing/2014/main" val="3976269779"/>
                    </a:ext>
                  </a:extLst>
                </a:gridCol>
              </a:tblGrid>
              <a:tr h="456001">
                <a:tc>
                  <a:txBody>
                    <a:bodyPr/>
                    <a:lstStyle/>
                    <a:p>
                      <a:pPr>
                        <a:buNone/>
                      </a:pPr>
                      <a:r>
                        <a:rPr lang="en-US" sz="2000" b="1" cap="all" spc="150" dirty="0">
                          <a:solidFill>
                            <a:schemeClr val="tx1"/>
                          </a:solidFill>
                        </a:rPr>
                        <a:t>Aspect</a:t>
                      </a:r>
                    </a:p>
                  </a:txBody>
                  <a:tcPr marL="108329" marR="108329" marT="108329" marB="108329" anchor="ctr">
                    <a:lnL w="12700" cmpd="sng">
                      <a:noFill/>
                    </a:lnL>
                    <a:lnR w="12700" cmpd="sng">
                      <a:noFill/>
                    </a:lnR>
                    <a:lnT w="6350" cap="flat" cmpd="sng" algn="ctr">
                      <a:noFill/>
                      <a:prstDash val="solid"/>
                    </a:lnT>
                    <a:lnB w="6350" cap="flat" cmpd="sng" algn="ctr">
                      <a:solidFill>
                        <a:schemeClr val="tx1"/>
                      </a:solidFill>
                      <a:prstDash val="solid"/>
                    </a:lnB>
                    <a:noFill/>
                  </a:tcPr>
                </a:tc>
                <a:tc>
                  <a:txBody>
                    <a:bodyPr/>
                    <a:lstStyle/>
                    <a:p>
                      <a:pPr>
                        <a:buNone/>
                      </a:pPr>
                      <a:r>
                        <a:rPr lang="en-US" sz="2000" b="1" cap="all" spc="150">
                          <a:solidFill>
                            <a:schemeClr val="tx1"/>
                          </a:solidFill>
                        </a:rPr>
                        <a:t>RGB</a:t>
                      </a:r>
                    </a:p>
                  </a:txBody>
                  <a:tcPr marL="108329" marR="108329" marT="108329" marB="108329" anchor="ctr">
                    <a:lnL w="12700" cmpd="sng">
                      <a:noFill/>
                    </a:lnL>
                    <a:lnR w="12700" cmpd="sng">
                      <a:noFill/>
                    </a:lnR>
                    <a:lnT w="6350" cap="flat" cmpd="sng" algn="ctr">
                      <a:noFill/>
                      <a:prstDash val="solid"/>
                    </a:lnT>
                    <a:lnB w="6350" cap="flat" cmpd="sng" algn="ctr">
                      <a:solidFill>
                        <a:schemeClr val="tx1"/>
                      </a:solidFill>
                      <a:prstDash val="solid"/>
                    </a:lnB>
                    <a:noFill/>
                  </a:tcPr>
                </a:tc>
                <a:tc>
                  <a:txBody>
                    <a:bodyPr/>
                    <a:lstStyle/>
                    <a:p>
                      <a:pPr>
                        <a:buNone/>
                      </a:pPr>
                      <a:r>
                        <a:rPr lang="en-US" sz="2000" b="1" cap="all" spc="150">
                          <a:solidFill>
                            <a:schemeClr val="tx1"/>
                          </a:solidFill>
                        </a:rPr>
                        <a:t>HSV</a:t>
                      </a:r>
                    </a:p>
                  </a:txBody>
                  <a:tcPr marL="108329" marR="108329" marT="108329" marB="108329" anchor="ctr">
                    <a:lnL w="12700" cmpd="sng">
                      <a:noFill/>
                    </a:lnL>
                    <a:lnR w="12700" cmpd="sng">
                      <a:noFill/>
                    </a:lnR>
                    <a:lnT w="6350" cap="flat" cmpd="sng" algn="ctr">
                      <a:noFill/>
                      <a:prstDash val="solid"/>
                    </a:lnT>
                    <a:lnB w="6350" cap="flat" cmpd="sng" algn="ctr">
                      <a:solidFill>
                        <a:schemeClr val="tx1"/>
                      </a:solidFill>
                      <a:prstDash val="solid"/>
                    </a:lnB>
                    <a:noFill/>
                  </a:tcPr>
                </a:tc>
                <a:extLst>
                  <a:ext uri="{0D108BD9-81ED-4DB2-BD59-A6C34878D82A}">
                    <a16:rowId xmlns:a16="http://schemas.microsoft.com/office/drawing/2014/main" val="3122097224"/>
                  </a:ext>
                </a:extLst>
              </a:tr>
              <a:tr h="418419">
                <a:tc>
                  <a:txBody>
                    <a:bodyPr/>
                    <a:lstStyle/>
                    <a:p>
                      <a:pPr>
                        <a:buNone/>
                      </a:pPr>
                      <a:r>
                        <a:rPr lang="en-US" sz="1800" b="1" cap="none" spc="0" dirty="0">
                          <a:solidFill>
                            <a:schemeClr val="tx1"/>
                          </a:solidFill>
                        </a:rPr>
                        <a:t>Color Components</a:t>
                      </a:r>
                    </a:p>
                  </a:txBody>
                  <a:tcPr marL="108329" marR="108329" marT="108329" marB="108329" anchor="ctr">
                    <a:lnL w="12700" cmpd="sng">
                      <a:noFill/>
                      <a:prstDash val="solid"/>
                    </a:lnL>
                    <a:lnR w="12700" cmpd="sng">
                      <a:noFill/>
                      <a:prstDash val="solid"/>
                    </a:lnR>
                    <a:lnT w="6350" cap="flat" cmpd="sng" algn="ctr">
                      <a:solidFill>
                        <a:schemeClr val="tx1"/>
                      </a:solidFill>
                      <a:prstDash val="solid"/>
                    </a:lnT>
                    <a:lnB w="6350" cap="flat" cmpd="sng" algn="ctr">
                      <a:solidFill>
                        <a:schemeClr val="tx1"/>
                      </a:solidFill>
                      <a:prstDash val="solid"/>
                    </a:lnB>
                    <a:noFill/>
                  </a:tcPr>
                </a:tc>
                <a:tc>
                  <a:txBody>
                    <a:bodyPr/>
                    <a:lstStyle/>
                    <a:p>
                      <a:pPr>
                        <a:buNone/>
                      </a:pPr>
                      <a:r>
                        <a:rPr lang="en-US" sz="1800" cap="none" spc="0">
                          <a:solidFill>
                            <a:schemeClr val="tx1"/>
                          </a:solidFill>
                        </a:rPr>
                        <a:t>Red, Green, Blue</a:t>
                      </a:r>
                    </a:p>
                  </a:txBody>
                  <a:tcPr marL="108329" marR="108329" marT="108329" marB="108329" anchor="ctr">
                    <a:lnL w="12700" cmpd="sng">
                      <a:noFill/>
                      <a:prstDash val="solid"/>
                    </a:lnL>
                    <a:lnR w="12700" cmpd="sng">
                      <a:noFill/>
                      <a:prstDash val="solid"/>
                    </a:lnR>
                    <a:lnT w="6350" cap="flat" cmpd="sng" algn="ctr">
                      <a:solidFill>
                        <a:schemeClr val="tx1"/>
                      </a:solidFill>
                      <a:prstDash val="solid"/>
                    </a:lnT>
                    <a:lnB w="6350" cap="flat" cmpd="sng" algn="ctr">
                      <a:solidFill>
                        <a:schemeClr val="tx1"/>
                      </a:solidFill>
                      <a:prstDash val="solid"/>
                    </a:lnB>
                    <a:noFill/>
                  </a:tcPr>
                </a:tc>
                <a:tc>
                  <a:txBody>
                    <a:bodyPr/>
                    <a:lstStyle/>
                    <a:p>
                      <a:pPr>
                        <a:buNone/>
                      </a:pPr>
                      <a:r>
                        <a:rPr lang="en-US" sz="1800" cap="none" spc="0">
                          <a:solidFill>
                            <a:schemeClr val="tx1"/>
                          </a:solidFill>
                        </a:rPr>
                        <a:t>Hue, Saturation, Value</a:t>
                      </a:r>
                    </a:p>
                  </a:txBody>
                  <a:tcPr marL="108329" marR="108329" marT="108329" marB="108329" anchor="ctr">
                    <a:lnL w="12700" cmpd="sng">
                      <a:noFill/>
                      <a:prstDash val="solid"/>
                    </a:lnL>
                    <a:lnR w="12700" cmpd="sng">
                      <a:noFill/>
                      <a:prstDash val="solid"/>
                    </a:lnR>
                    <a:lnT w="6350" cap="flat" cmpd="sng" algn="ctr">
                      <a:solidFill>
                        <a:schemeClr val="tx1"/>
                      </a:solidFill>
                      <a:prstDash val="solid"/>
                    </a:lnT>
                    <a:lnB w="6350" cap="flat" cmpd="sng" algn="ctr">
                      <a:solidFill>
                        <a:schemeClr val="tx1"/>
                      </a:solidFill>
                      <a:prstDash val="solid"/>
                    </a:lnB>
                    <a:noFill/>
                  </a:tcPr>
                </a:tc>
                <a:extLst>
                  <a:ext uri="{0D108BD9-81ED-4DB2-BD59-A6C34878D82A}">
                    <a16:rowId xmlns:a16="http://schemas.microsoft.com/office/drawing/2014/main" val="1081898696"/>
                  </a:ext>
                </a:extLst>
              </a:tr>
              <a:tr h="418419">
                <a:tc>
                  <a:txBody>
                    <a:bodyPr/>
                    <a:lstStyle/>
                    <a:p>
                      <a:pPr>
                        <a:buNone/>
                      </a:pPr>
                      <a:r>
                        <a:rPr lang="en-US" sz="1800" b="1" cap="none" spc="0">
                          <a:solidFill>
                            <a:schemeClr val="tx1"/>
                          </a:solidFill>
                        </a:rPr>
                        <a:t>Lighting Sensitivity</a:t>
                      </a:r>
                    </a:p>
                  </a:txBody>
                  <a:tcPr marL="108329" marR="108329" marT="108329" marB="108329" anchor="ctr">
                    <a:lnL w="12700" cmpd="sng">
                      <a:noFill/>
                      <a:prstDash val="solid"/>
                    </a:lnL>
                    <a:lnR w="12700" cmpd="sng">
                      <a:noFill/>
                      <a:prstDash val="solid"/>
                    </a:lnR>
                    <a:lnT w="6350" cap="flat" cmpd="sng" algn="ctr">
                      <a:solidFill>
                        <a:schemeClr val="tx1"/>
                      </a:solidFill>
                      <a:prstDash val="solid"/>
                    </a:lnT>
                    <a:lnB w="6350" cap="flat" cmpd="sng" algn="ctr">
                      <a:solidFill>
                        <a:schemeClr val="tx1"/>
                      </a:solidFill>
                      <a:prstDash val="solid"/>
                    </a:lnB>
                    <a:noFill/>
                  </a:tcPr>
                </a:tc>
                <a:tc>
                  <a:txBody>
                    <a:bodyPr/>
                    <a:lstStyle/>
                    <a:p>
                      <a:pPr>
                        <a:buNone/>
                      </a:pPr>
                      <a:r>
                        <a:rPr lang="en-US" sz="1800" cap="none" spc="0" dirty="0">
                          <a:solidFill>
                            <a:schemeClr val="tx1"/>
                          </a:solidFill>
                        </a:rPr>
                        <a:t>High</a:t>
                      </a:r>
                    </a:p>
                  </a:txBody>
                  <a:tcPr marL="108329" marR="108329" marT="108329" marB="108329" anchor="ctr">
                    <a:lnL w="12700" cmpd="sng">
                      <a:noFill/>
                      <a:prstDash val="solid"/>
                    </a:lnL>
                    <a:lnR w="12700" cmpd="sng">
                      <a:noFill/>
                      <a:prstDash val="solid"/>
                    </a:lnR>
                    <a:lnT w="6350" cap="flat" cmpd="sng" algn="ctr">
                      <a:solidFill>
                        <a:schemeClr val="tx1"/>
                      </a:solidFill>
                      <a:prstDash val="solid"/>
                    </a:lnT>
                    <a:lnB w="6350" cap="flat" cmpd="sng" algn="ctr">
                      <a:solidFill>
                        <a:schemeClr val="tx1"/>
                      </a:solidFill>
                      <a:prstDash val="solid"/>
                    </a:lnB>
                    <a:noFill/>
                  </a:tcPr>
                </a:tc>
                <a:tc>
                  <a:txBody>
                    <a:bodyPr/>
                    <a:lstStyle/>
                    <a:p>
                      <a:pPr>
                        <a:buNone/>
                      </a:pPr>
                      <a:r>
                        <a:rPr lang="en-US" sz="1800" cap="none" spc="0">
                          <a:solidFill>
                            <a:schemeClr val="tx1"/>
                          </a:solidFill>
                        </a:rPr>
                        <a:t>Low</a:t>
                      </a:r>
                    </a:p>
                  </a:txBody>
                  <a:tcPr marL="108329" marR="108329" marT="108329" marB="108329" anchor="ctr">
                    <a:lnL w="12700" cmpd="sng">
                      <a:noFill/>
                      <a:prstDash val="solid"/>
                    </a:lnL>
                    <a:lnR w="12700" cmpd="sng">
                      <a:noFill/>
                      <a:prstDash val="solid"/>
                    </a:lnR>
                    <a:lnT w="6350" cap="flat" cmpd="sng" algn="ctr">
                      <a:solidFill>
                        <a:schemeClr val="tx1"/>
                      </a:solidFill>
                      <a:prstDash val="solid"/>
                    </a:lnT>
                    <a:lnB w="6350" cap="flat" cmpd="sng" algn="ctr">
                      <a:solidFill>
                        <a:schemeClr val="tx1"/>
                      </a:solidFill>
                      <a:prstDash val="solid"/>
                    </a:lnB>
                    <a:noFill/>
                  </a:tcPr>
                </a:tc>
                <a:extLst>
                  <a:ext uri="{0D108BD9-81ED-4DB2-BD59-A6C34878D82A}">
                    <a16:rowId xmlns:a16="http://schemas.microsoft.com/office/drawing/2014/main" val="2265335362"/>
                  </a:ext>
                </a:extLst>
              </a:tr>
              <a:tr h="418419">
                <a:tc>
                  <a:txBody>
                    <a:bodyPr/>
                    <a:lstStyle/>
                    <a:p>
                      <a:pPr>
                        <a:buNone/>
                      </a:pPr>
                      <a:r>
                        <a:rPr lang="en-US" sz="1800" b="1" cap="none" spc="0">
                          <a:solidFill>
                            <a:schemeClr val="tx1"/>
                          </a:solidFill>
                        </a:rPr>
                        <a:t>Ease of Color Segmentation</a:t>
                      </a:r>
                    </a:p>
                  </a:txBody>
                  <a:tcPr marL="108329" marR="108329" marT="108329" marB="108329" anchor="ctr">
                    <a:lnL w="12700" cmpd="sng">
                      <a:noFill/>
                      <a:prstDash val="solid"/>
                    </a:lnL>
                    <a:lnR w="12700" cmpd="sng">
                      <a:noFill/>
                      <a:prstDash val="solid"/>
                    </a:lnR>
                    <a:lnT w="6350" cap="flat" cmpd="sng" algn="ctr">
                      <a:solidFill>
                        <a:schemeClr val="tx1"/>
                      </a:solidFill>
                      <a:prstDash val="solid"/>
                    </a:lnT>
                    <a:lnB w="6350" cap="flat" cmpd="sng" algn="ctr">
                      <a:solidFill>
                        <a:schemeClr val="tx1"/>
                      </a:solidFill>
                      <a:prstDash val="solid"/>
                    </a:lnB>
                    <a:noFill/>
                  </a:tcPr>
                </a:tc>
                <a:tc>
                  <a:txBody>
                    <a:bodyPr/>
                    <a:lstStyle/>
                    <a:p>
                      <a:pPr>
                        <a:buNone/>
                      </a:pPr>
                      <a:r>
                        <a:rPr lang="en-US" sz="1800" cap="none" spc="0" dirty="0">
                          <a:solidFill>
                            <a:schemeClr val="tx1"/>
                          </a:solidFill>
                        </a:rPr>
                        <a:t>Low</a:t>
                      </a:r>
                    </a:p>
                  </a:txBody>
                  <a:tcPr marL="108329" marR="108329" marT="108329" marB="108329" anchor="ctr">
                    <a:lnL w="12700" cmpd="sng">
                      <a:noFill/>
                      <a:prstDash val="solid"/>
                    </a:lnL>
                    <a:lnR w="12700" cmpd="sng">
                      <a:noFill/>
                      <a:prstDash val="solid"/>
                    </a:lnR>
                    <a:lnT w="6350" cap="flat" cmpd="sng" algn="ctr">
                      <a:solidFill>
                        <a:schemeClr val="tx1"/>
                      </a:solidFill>
                      <a:prstDash val="solid"/>
                    </a:lnT>
                    <a:lnB w="6350" cap="flat" cmpd="sng" algn="ctr">
                      <a:solidFill>
                        <a:schemeClr val="tx1"/>
                      </a:solidFill>
                      <a:prstDash val="solid"/>
                    </a:lnB>
                    <a:noFill/>
                  </a:tcPr>
                </a:tc>
                <a:tc>
                  <a:txBody>
                    <a:bodyPr/>
                    <a:lstStyle/>
                    <a:p>
                      <a:pPr>
                        <a:buNone/>
                      </a:pPr>
                      <a:r>
                        <a:rPr lang="en-US" sz="1800" cap="none" spc="0">
                          <a:solidFill>
                            <a:schemeClr val="tx1"/>
                          </a:solidFill>
                        </a:rPr>
                        <a:t>High</a:t>
                      </a:r>
                    </a:p>
                  </a:txBody>
                  <a:tcPr marL="108329" marR="108329" marT="108329" marB="108329" anchor="ctr">
                    <a:lnL w="12700" cmpd="sng">
                      <a:noFill/>
                      <a:prstDash val="solid"/>
                    </a:lnL>
                    <a:lnR w="12700" cmpd="sng">
                      <a:noFill/>
                      <a:prstDash val="solid"/>
                    </a:lnR>
                    <a:lnT w="6350" cap="flat" cmpd="sng" algn="ctr">
                      <a:solidFill>
                        <a:schemeClr val="tx1"/>
                      </a:solidFill>
                      <a:prstDash val="solid"/>
                    </a:lnT>
                    <a:lnB w="6350" cap="flat" cmpd="sng" algn="ctr">
                      <a:solidFill>
                        <a:schemeClr val="tx1"/>
                      </a:solidFill>
                      <a:prstDash val="solid"/>
                    </a:lnB>
                    <a:noFill/>
                  </a:tcPr>
                </a:tc>
                <a:extLst>
                  <a:ext uri="{0D108BD9-81ED-4DB2-BD59-A6C34878D82A}">
                    <a16:rowId xmlns:a16="http://schemas.microsoft.com/office/drawing/2014/main" val="1671738622"/>
                  </a:ext>
                </a:extLst>
              </a:tr>
              <a:tr h="418419">
                <a:tc>
                  <a:txBody>
                    <a:bodyPr/>
                    <a:lstStyle/>
                    <a:p>
                      <a:pPr>
                        <a:buNone/>
                      </a:pPr>
                      <a:r>
                        <a:rPr lang="en-US" sz="1800" b="1" cap="none" spc="0">
                          <a:solidFill>
                            <a:schemeClr val="tx1"/>
                          </a:solidFill>
                        </a:rPr>
                        <a:t>Use Cases</a:t>
                      </a:r>
                    </a:p>
                  </a:txBody>
                  <a:tcPr marL="108329" marR="108329" marT="108329" marB="108329" anchor="ctr">
                    <a:lnL w="12700" cmpd="sng">
                      <a:noFill/>
                      <a:prstDash val="solid"/>
                    </a:lnL>
                    <a:lnR w="12700" cmpd="sng">
                      <a:noFill/>
                      <a:prstDash val="solid"/>
                    </a:lnR>
                    <a:lnT w="6350" cap="flat" cmpd="sng" algn="ctr">
                      <a:solidFill>
                        <a:schemeClr val="tx1"/>
                      </a:solidFill>
                      <a:prstDash val="solid"/>
                    </a:lnT>
                    <a:lnB w="6350" cap="flat" cmpd="sng" algn="ctr">
                      <a:solidFill>
                        <a:schemeClr val="tx1"/>
                      </a:solidFill>
                      <a:prstDash val="solid"/>
                    </a:lnB>
                    <a:noFill/>
                  </a:tcPr>
                </a:tc>
                <a:tc>
                  <a:txBody>
                    <a:bodyPr/>
                    <a:lstStyle/>
                    <a:p>
                      <a:pPr>
                        <a:buNone/>
                      </a:pPr>
                      <a:r>
                        <a:rPr lang="en-US" sz="1800" cap="none" spc="0">
                          <a:solidFill>
                            <a:schemeClr val="tx1"/>
                          </a:solidFill>
                        </a:rPr>
                        <a:t>Display, Graphics</a:t>
                      </a:r>
                    </a:p>
                  </a:txBody>
                  <a:tcPr marL="108329" marR="108329" marT="108329" marB="108329" anchor="ctr">
                    <a:lnL w="12700" cmpd="sng">
                      <a:noFill/>
                      <a:prstDash val="solid"/>
                    </a:lnL>
                    <a:lnR w="12700" cmpd="sng">
                      <a:noFill/>
                      <a:prstDash val="solid"/>
                    </a:lnR>
                    <a:lnT w="6350" cap="flat" cmpd="sng" algn="ctr">
                      <a:solidFill>
                        <a:schemeClr val="tx1"/>
                      </a:solidFill>
                      <a:prstDash val="solid"/>
                    </a:lnT>
                    <a:lnB w="6350" cap="flat" cmpd="sng" algn="ctr">
                      <a:solidFill>
                        <a:schemeClr val="tx1"/>
                      </a:solidFill>
                      <a:prstDash val="solid"/>
                    </a:lnB>
                    <a:noFill/>
                  </a:tcPr>
                </a:tc>
                <a:tc>
                  <a:txBody>
                    <a:bodyPr/>
                    <a:lstStyle/>
                    <a:p>
                      <a:pPr>
                        <a:buNone/>
                      </a:pPr>
                      <a:r>
                        <a:rPr lang="en-US" sz="1800" cap="none" spc="0" dirty="0">
                          <a:solidFill>
                            <a:schemeClr val="tx1"/>
                          </a:solidFill>
                        </a:rPr>
                        <a:t>Image Detection, Filtering</a:t>
                      </a:r>
                    </a:p>
                  </a:txBody>
                  <a:tcPr marL="108329" marR="108329" marT="108329" marB="108329" anchor="ctr">
                    <a:lnL w="12700" cmpd="sng">
                      <a:noFill/>
                      <a:prstDash val="solid"/>
                    </a:lnL>
                    <a:lnR w="12700" cmpd="sng">
                      <a:noFill/>
                      <a:prstDash val="solid"/>
                    </a:lnR>
                    <a:lnT w="6350" cap="flat" cmpd="sng" algn="ctr">
                      <a:solidFill>
                        <a:schemeClr val="tx1"/>
                      </a:solidFill>
                      <a:prstDash val="solid"/>
                    </a:lnT>
                    <a:lnB w="6350" cap="flat" cmpd="sng" algn="ctr">
                      <a:solidFill>
                        <a:schemeClr val="tx1"/>
                      </a:solidFill>
                      <a:prstDash val="solid"/>
                    </a:lnB>
                    <a:noFill/>
                  </a:tcPr>
                </a:tc>
                <a:extLst>
                  <a:ext uri="{0D108BD9-81ED-4DB2-BD59-A6C34878D82A}">
                    <a16:rowId xmlns:a16="http://schemas.microsoft.com/office/drawing/2014/main" val="1019382726"/>
                  </a:ext>
                </a:extLst>
              </a:tr>
              <a:tr h="418419">
                <a:tc>
                  <a:txBody>
                    <a:bodyPr/>
                    <a:lstStyle/>
                    <a:p>
                      <a:pPr>
                        <a:buNone/>
                      </a:pPr>
                      <a:r>
                        <a:rPr lang="en-US" sz="1800" b="1" cap="none" spc="0" dirty="0">
                          <a:solidFill>
                            <a:schemeClr val="tx1"/>
                          </a:solidFill>
                        </a:rPr>
                        <a:t>Component Separation</a:t>
                      </a:r>
                    </a:p>
                  </a:txBody>
                  <a:tcPr marL="108329" marR="108329" marT="108329" marB="108329" anchor="ctr">
                    <a:lnL w="12700" cmpd="sng">
                      <a:noFill/>
                      <a:prstDash val="solid"/>
                    </a:lnL>
                    <a:lnR w="12700" cmpd="sng">
                      <a:noFill/>
                      <a:prstDash val="solid"/>
                    </a:lnR>
                    <a:lnT w="6350" cap="flat" cmpd="sng" algn="ctr">
                      <a:solidFill>
                        <a:schemeClr val="tx1"/>
                      </a:solidFill>
                      <a:prstDash val="solid"/>
                    </a:lnT>
                    <a:lnB w="6350" cap="flat" cmpd="sng" algn="ctr">
                      <a:noFill/>
                      <a:prstDash val="solid"/>
                    </a:lnB>
                    <a:noFill/>
                  </a:tcPr>
                </a:tc>
                <a:tc>
                  <a:txBody>
                    <a:bodyPr/>
                    <a:lstStyle/>
                    <a:p>
                      <a:pPr>
                        <a:buNone/>
                      </a:pPr>
                      <a:r>
                        <a:rPr lang="en-US" sz="1800" cap="none" spc="0">
                          <a:solidFill>
                            <a:schemeClr val="tx1"/>
                          </a:solidFill>
                        </a:rPr>
                        <a:t>Mixed</a:t>
                      </a:r>
                    </a:p>
                  </a:txBody>
                  <a:tcPr marL="108329" marR="108329" marT="108329" marB="108329" anchor="ctr">
                    <a:lnL w="12700" cmpd="sng">
                      <a:noFill/>
                      <a:prstDash val="solid"/>
                    </a:lnL>
                    <a:lnR w="12700" cmpd="sng">
                      <a:noFill/>
                      <a:prstDash val="solid"/>
                    </a:lnR>
                    <a:lnT w="6350" cap="flat" cmpd="sng" algn="ctr">
                      <a:solidFill>
                        <a:schemeClr val="tx1"/>
                      </a:solidFill>
                      <a:prstDash val="solid"/>
                    </a:lnT>
                    <a:lnB w="6350" cap="flat" cmpd="sng" algn="ctr">
                      <a:noFill/>
                      <a:prstDash val="solid"/>
                    </a:lnB>
                    <a:noFill/>
                  </a:tcPr>
                </a:tc>
                <a:tc>
                  <a:txBody>
                    <a:bodyPr/>
                    <a:lstStyle/>
                    <a:p>
                      <a:pPr>
                        <a:buNone/>
                      </a:pPr>
                      <a:r>
                        <a:rPr lang="en-US" sz="1800" cap="none" spc="0" dirty="0">
                          <a:solidFill>
                            <a:schemeClr val="tx1"/>
                          </a:solidFill>
                        </a:rPr>
                        <a:t>Distinct</a:t>
                      </a:r>
                    </a:p>
                  </a:txBody>
                  <a:tcPr marL="108329" marR="108329" marT="108329" marB="108329" anchor="ctr">
                    <a:lnL w="12700" cmpd="sng">
                      <a:noFill/>
                      <a:prstDash val="solid"/>
                    </a:lnL>
                    <a:lnR w="12700" cmpd="sng">
                      <a:noFill/>
                      <a:prstDash val="solid"/>
                    </a:lnR>
                    <a:lnT w="6350" cap="flat" cmpd="sng" algn="ctr">
                      <a:solidFill>
                        <a:schemeClr val="tx1"/>
                      </a:solidFill>
                      <a:prstDash val="solid"/>
                    </a:lnT>
                    <a:lnB w="6350" cap="flat" cmpd="sng" algn="ctr">
                      <a:noFill/>
                      <a:prstDash val="solid"/>
                    </a:lnB>
                    <a:noFill/>
                  </a:tcPr>
                </a:tc>
                <a:extLst>
                  <a:ext uri="{0D108BD9-81ED-4DB2-BD59-A6C34878D82A}">
                    <a16:rowId xmlns:a16="http://schemas.microsoft.com/office/drawing/2014/main" val="320487093"/>
                  </a:ext>
                </a:extLst>
              </a:tr>
            </a:tbl>
          </a:graphicData>
        </a:graphic>
      </p:graphicFrame>
    </p:spTree>
    <p:extLst>
      <p:ext uri="{BB962C8B-B14F-4D97-AF65-F5344CB8AC3E}">
        <p14:creationId xmlns:p14="http://schemas.microsoft.com/office/powerpoint/2010/main" val="12570062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A9464-2489-D160-6CDF-FBCB9F52954E}"/>
              </a:ext>
            </a:extLst>
          </p:cNvPr>
          <p:cNvSpPr>
            <a:spLocks noGrp="1"/>
          </p:cNvSpPr>
          <p:nvPr>
            <p:ph type="title"/>
          </p:nvPr>
        </p:nvSpPr>
        <p:spPr>
          <a:xfrm>
            <a:off x="625335" y="-291346"/>
            <a:ext cx="7886700" cy="994172"/>
          </a:xfrm>
        </p:spPr>
        <p:txBody>
          <a:bodyPr anchor="b">
            <a:normAutofit/>
          </a:bodyPr>
          <a:lstStyle/>
          <a:p>
            <a:r>
              <a:rPr lang="en-US" sz="3200" dirty="0"/>
              <a:t>Why HSV is Better for Detection Tasks</a:t>
            </a:r>
          </a:p>
        </p:txBody>
      </p:sp>
      <p:sp>
        <p:nvSpPr>
          <p:cNvPr id="4" name="Content Placeholder 3">
            <a:extLst>
              <a:ext uri="{FF2B5EF4-FFF2-40B4-BE49-F238E27FC236}">
                <a16:creationId xmlns:a16="http://schemas.microsoft.com/office/drawing/2014/main" id="{A6BEAAB8-5885-E9A3-02C6-D10A2C669091}"/>
              </a:ext>
            </a:extLst>
          </p:cNvPr>
          <p:cNvSpPr>
            <a:spLocks noGrp="1"/>
          </p:cNvSpPr>
          <p:nvPr>
            <p:ph idx="1"/>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94360" y="971550"/>
            <a:ext cx="6309360" cy="3566160"/>
          </a:xfrm>
        </p:spPr>
        <p:txBody>
          <a:bodyPr>
            <a:noAutofit/>
          </a:bodyPr>
          <a:lstStyle/>
          <a:p>
            <a:pPr>
              <a:spcBef>
                <a:spcPts val="600"/>
              </a:spcBef>
            </a:pPr>
            <a:r>
              <a:rPr lang="en-US" sz="2000" b="1" dirty="0"/>
              <a:t>Separation of Color and Brightness</a:t>
            </a:r>
          </a:p>
          <a:p>
            <a:pPr marL="342900" lvl="2">
              <a:spcBef>
                <a:spcPts val="600"/>
              </a:spcBef>
            </a:pPr>
            <a:r>
              <a:rPr sz="1800" dirty="0"/>
              <a:t>HSV separates color information from brightness, improving resilience to lighting changes</a:t>
            </a:r>
            <a:endParaRPr lang="en-US" sz="1800" dirty="0"/>
          </a:p>
          <a:p>
            <a:pPr>
              <a:spcBef>
                <a:spcPts val="600"/>
              </a:spcBef>
            </a:pPr>
            <a:r>
              <a:rPr lang="en-US" sz="2000" b="1" dirty="0"/>
              <a:t>Stable Hue for Detection</a:t>
            </a:r>
          </a:p>
          <a:p>
            <a:pPr marL="342900" lvl="2">
              <a:spcBef>
                <a:spcPts val="600"/>
              </a:spcBef>
            </a:pPr>
            <a:r>
              <a:rPr sz="1800" dirty="0"/>
              <a:t>Hue remains stable in HSV even under different lighting, enabling consistent color detection</a:t>
            </a:r>
            <a:endParaRPr lang="en-US" sz="1800" dirty="0"/>
          </a:p>
          <a:p>
            <a:pPr>
              <a:spcBef>
                <a:spcPts val="600"/>
              </a:spcBef>
            </a:pPr>
            <a:r>
              <a:rPr lang="en-US" sz="2000" b="1" dirty="0"/>
              <a:t>Fine-tuning with Saturation and Value</a:t>
            </a:r>
          </a:p>
          <a:p>
            <a:pPr marL="342900" lvl="2">
              <a:spcBef>
                <a:spcPts val="600"/>
              </a:spcBef>
            </a:pPr>
            <a:r>
              <a:rPr sz="1800" dirty="0"/>
              <a:t>Adjusting saturation and value filters noise and improves detection accuracy</a:t>
            </a:r>
            <a:endParaRPr lang="en-US" sz="1800" dirty="0"/>
          </a:p>
          <a:p>
            <a:pPr>
              <a:spcBef>
                <a:spcPts val="600"/>
              </a:spcBef>
            </a:pPr>
            <a:r>
              <a:rPr lang="en-US" sz="2000" b="1" dirty="0"/>
              <a:t>Simplified Color Masking</a:t>
            </a:r>
          </a:p>
          <a:p>
            <a:pPr marL="342900" lvl="2">
              <a:spcBef>
                <a:spcPts val="600"/>
              </a:spcBef>
            </a:pPr>
            <a:r>
              <a:rPr sz="1800" dirty="0"/>
              <a:t>HSV allows easy creation of color masks by defining hue ranges, unlike complex RGB ranges</a:t>
            </a:r>
            <a:endParaRPr lang="en-US" sz="1800" dirty="0"/>
          </a:p>
        </p:txBody>
      </p:sp>
      <p:pic>
        <p:nvPicPr>
          <p:cNvPr id="5" name="Content Placeholder 4" descr="Magnifying Glass and CMYK Color Chart.">
            <a:extLst>
              <a:ext uri="{FF2B5EF4-FFF2-40B4-BE49-F238E27FC236}">
                <a16:creationId xmlns:a16="http://schemas.microsoft.com/office/drawing/2014/main" id="{A7827F7D-3C3D-4A1C-AE31-EC333BE9BEC6}"/>
              </a:ext>
            </a:extLst>
          </p:cNvPr>
          <p:cNvPicPr>
            <a:picLocks noGrp="1" noChangeAspect="1"/>
          </p:cNvPicPr>
          <p:nvPr>
            <p:ph type="pic" sz="quarter" idx="18"/>
          </p:nvPr>
        </p:nvPicPr>
        <p:blipFill>
          <a:blip r:embed="rId3"/>
          <a:srcRect l="39342" r="39342"/>
          <a:stretch>
            <a:fillRect/>
          </a:stretch>
        </p:blipFill>
        <p:spPr>
          <a:xfrm>
            <a:off x="7223760" y="971550"/>
            <a:ext cx="1325880" cy="3611880"/>
          </a:xfrm>
          <a:prstGeom prst="rect">
            <a:avLst/>
          </a:prstGeom>
          <a:noFill/>
        </p:spPr>
      </p:pic>
    </p:spTree>
    <p:extLst>
      <p:ext uri="{BB962C8B-B14F-4D97-AF65-F5344CB8AC3E}">
        <p14:creationId xmlns:p14="http://schemas.microsoft.com/office/powerpoint/2010/main" val="2593502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1"/>
          <p:cNvSpPr>
            <a:spLocks noGrp="1" noChangeArrowheads="1"/>
          </p:cNvSpPr>
          <p:nvPr>
            <p:ph type="title"/>
            <p:custDataLst>
              <p:tags r:id="rId1"/>
            </p:custDataLst>
          </p:nvPr>
        </p:nvSpPr>
        <p:spPr>
          <a:xfrm>
            <a:off x="5181600" y="189659"/>
            <a:ext cx="3810000" cy="994172"/>
          </a:xfrm>
          <a:ln/>
        </p:spPr>
        <p:txBody>
          <a:bodyPr/>
          <a:lstStyle/>
          <a:p>
            <a:r>
              <a:rPr lang="en-US" altLang="en-US" dirty="0"/>
              <a:t>HELLO WORLD</a:t>
            </a:r>
          </a:p>
        </p:txBody>
      </p:sp>
      <p:sp>
        <p:nvSpPr>
          <p:cNvPr id="30723" name="Rectangle 3"/>
          <p:cNvSpPr>
            <a:spLocks/>
          </p:cNvSpPr>
          <p:nvPr>
            <p:custDataLst>
              <p:tags r:id="rId2"/>
            </p:custDataLst>
          </p:nvPr>
        </p:nvSpPr>
        <p:spPr bwMode="auto">
          <a:xfrm>
            <a:off x="457200" y="189659"/>
            <a:ext cx="4389120" cy="4656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0" bIns="0" anchor="ctr"/>
          <a:lstStyle>
            <a:lvl1pPr>
              <a:defRPr sz="1200">
                <a:solidFill>
                  <a:schemeClr val="tx1"/>
                </a:solidFill>
                <a:latin typeface="Gill Sans Light" charset="0"/>
              </a:defRPr>
            </a:lvl1pPr>
            <a:lvl2pPr>
              <a:defRPr sz="1200">
                <a:solidFill>
                  <a:schemeClr val="tx1"/>
                </a:solidFill>
                <a:latin typeface="Gill Sans Light" charset="0"/>
              </a:defRPr>
            </a:lvl2pPr>
            <a:lvl3pPr>
              <a:defRPr sz="1200">
                <a:solidFill>
                  <a:schemeClr val="tx1"/>
                </a:solidFill>
                <a:latin typeface="Gill Sans Light" charset="0"/>
              </a:defRPr>
            </a:lvl3pPr>
            <a:lvl4pPr>
              <a:defRPr sz="1200">
                <a:solidFill>
                  <a:schemeClr val="tx1"/>
                </a:solidFill>
                <a:latin typeface="Gill Sans Light" charset="0"/>
              </a:defRPr>
            </a:lvl4pPr>
            <a:lvl5pPr>
              <a:defRPr sz="1200">
                <a:solidFill>
                  <a:schemeClr val="tx1"/>
                </a:solidFill>
                <a:latin typeface="Gill Sans Light" charset="0"/>
              </a:defRPr>
            </a:lvl5pPr>
            <a:lvl6pPr fontAlgn="base">
              <a:spcBef>
                <a:spcPct val="0"/>
              </a:spcBef>
              <a:spcAft>
                <a:spcPct val="0"/>
              </a:spcAft>
              <a:defRPr sz="1200">
                <a:solidFill>
                  <a:schemeClr val="tx1"/>
                </a:solidFill>
                <a:latin typeface="Gill Sans Light" charset="0"/>
              </a:defRPr>
            </a:lvl6pPr>
            <a:lvl7pPr fontAlgn="base">
              <a:spcBef>
                <a:spcPct val="0"/>
              </a:spcBef>
              <a:spcAft>
                <a:spcPct val="0"/>
              </a:spcAft>
              <a:defRPr sz="1200">
                <a:solidFill>
                  <a:schemeClr val="tx1"/>
                </a:solidFill>
                <a:latin typeface="Gill Sans Light" charset="0"/>
              </a:defRPr>
            </a:lvl7pPr>
            <a:lvl8pPr fontAlgn="base">
              <a:spcBef>
                <a:spcPct val="0"/>
              </a:spcBef>
              <a:spcAft>
                <a:spcPct val="0"/>
              </a:spcAft>
              <a:defRPr sz="1200">
                <a:solidFill>
                  <a:schemeClr val="tx1"/>
                </a:solidFill>
                <a:latin typeface="Gill Sans Light" charset="0"/>
              </a:defRPr>
            </a:lvl8pPr>
            <a:lvl9pPr fontAlgn="base">
              <a:spcBef>
                <a:spcPct val="0"/>
              </a:spcBef>
              <a:spcAft>
                <a:spcPct val="0"/>
              </a:spcAft>
              <a:defRPr sz="1200">
                <a:solidFill>
                  <a:schemeClr val="tx1"/>
                </a:solidFill>
                <a:latin typeface="Gill Sans Light" charset="0"/>
              </a:defRPr>
            </a:lvl9pPr>
          </a:lstStyle>
          <a:p>
            <a:r>
              <a:rPr lang="en-US" altLang="en-US" sz="1800" dirty="0">
                <a:latin typeface="Consolas" panose="020B0609020204030204" pitchFamily="49" charset="0"/>
                <a:ea typeface="Helvetica Neue Light" charset="0"/>
                <a:cs typeface="Helvetica Neue Light" charset="0"/>
                <a:sym typeface="Helvetica Neue Light" charset="0"/>
              </a:rPr>
              <a:t>//Loads image and displays</a:t>
            </a:r>
          </a:p>
          <a:p>
            <a:r>
              <a:rPr lang="en-US" altLang="en-US" sz="1800" dirty="0">
                <a:latin typeface="Consolas" panose="020B0609020204030204" pitchFamily="49" charset="0"/>
                <a:ea typeface="Helvetica Neue Light" charset="0"/>
                <a:cs typeface="Helvetica Neue Light" charset="0"/>
                <a:sym typeface="Helvetica Neue Light" charset="0"/>
              </a:rPr>
              <a:t>//call by ./</a:t>
            </a:r>
            <a:r>
              <a:rPr lang="en-US" altLang="en-US" sz="1800" dirty="0" err="1">
                <a:latin typeface="Consolas" panose="020B0609020204030204" pitchFamily="49" charset="0"/>
                <a:ea typeface="Helvetica Neue Light" charset="0"/>
                <a:cs typeface="Helvetica Neue Light" charset="0"/>
                <a:sym typeface="Helvetica Neue Light" charset="0"/>
              </a:rPr>
              <a:t>a.out</a:t>
            </a:r>
            <a:r>
              <a:rPr lang="en-US" altLang="en-US" sz="1800" dirty="0">
                <a:latin typeface="Consolas" panose="020B0609020204030204" pitchFamily="49" charset="0"/>
                <a:ea typeface="Helvetica Neue Light" charset="0"/>
                <a:cs typeface="Helvetica Neue Light" charset="0"/>
                <a:sym typeface="Helvetica Neue Light" charset="0"/>
              </a:rPr>
              <a:t> image.jpg</a:t>
            </a:r>
          </a:p>
          <a:p>
            <a:r>
              <a:rPr lang="en-US" altLang="en-US" sz="1800" dirty="0">
                <a:latin typeface="Consolas" panose="020B0609020204030204" pitchFamily="49" charset="0"/>
                <a:ea typeface="Helvetica Neue Light" charset="0"/>
                <a:cs typeface="Helvetica Neue Light" charset="0"/>
                <a:sym typeface="Helvetica Neue Light" charset="0"/>
              </a:rPr>
              <a:t>//</a:t>
            </a:r>
          </a:p>
          <a:p>
            <a:r>
              <a:rPr lang="en-US" altLang="en-US" sz="1800" dirty="0">
                <a:latin typeface="Consolas" panose="020B0609020204030204" pitchFamily="49" charset="0"/>
                <a:ea typeface="Helvetica Neue Light" charset="0"/>
                <a:cs typeface="Helvetica Neue Light" charset="0"/>
                <a:sym typeface="Helvetica Neue Light" charset="0"/>
              </a:rPr>
              <a:t>#include &lt;</a:t>
            </a:r>
            <a:r>
              <a:rPr lang="en-US" altLang="en-US" sz="1800" dirty="0" err="1">
                <a:latin typeface="Consolas" panose="020B0609020204030204" pitchFamily="49" charset="0"/>
                <a:ea typeface="Helvetica Neue Light" charset="0"/>
                <a:cs typeface="Helvetica Neue Light" charset="0"/>
                <a:sym typeface="Helvetica Neue Light" charset="0"/>
              </a:rPr>
              <a:t>cv.h</a:t>
            </a:r>
            <a:r>
              <a:rPr lang="en-US" altLang="en-US" sz="1800" dirty="0">
                <a:latin typeface="Consolas" panose="020B0609020204030204" pitchFamily="49" charset="0"/>
                <a:ea typeface="Helvetica Neue Light" charset="0"/>
                <a:cs typeface="Helvetica Neue Light" charset="0"/>
                <a:sym typeface="Helvetica Neue Light" charset="0"/>
              </a:rPr>
              <a:t>&gt;</a:t>
            </a:r>
          </a:p>
          <a:p>
            <a:r>
              <a:rPr lang="en-US" altLang="en-US" sz="1800" dirty="0">
                <a:latin typeface="Consolas" panose="020B0609020204030204" pitchFamily="49" charset="0"/>
                <a:ea typeface="Helvetica Neue Light" charset="0"/>
                <a:cs typeface="Helvetica Neue Light" charset="0"/>
                <a:sym typeface="Helvetica Neue Light" charset="0"/>
              </a:rPr>
              <a:t>#include &lt;</a:t>
            </a:r>
            <a:r>
              <a:rPr lang="en-US" altLang="en-US" sz="1800" dirty="0" err="1">
                <a:latin typeface="Consolas" panose="020B0609020204030204" pitchFamily="49" charset="0"/>
                <a:ea typeface="Helvetica Neue Light" charset="0"/>
                <a:cs typeface="Helvetica Neue Light" charset="0"/>
                <a:sym typeface="Helvetica Neue Light" charset="0"/>
              </a:rPr>
              <a:t>cvaux.h</a:t>
            </a:r>
            <a:r>
              <a:rPr lang="en-US" altLang="en-US" sz="1800" dirty="0">
                <a:latin typeface="Consolas" panose="020B0609020204030204" pitchFamily="49" charset="0"/>
                <a:ea typeface="Helvetica Neue Light" charset="0"/>
                <a:cs typeface="Helvetica Neue Light" charset="0"/>
                <a:sym typeface="Helvetica Neue Light" charset="0"/>
              </a:rPr>
              <a:t>&gt;</a:t>
            </a:r>
          </a:p>
          <a:p>
            <a:r>
              <a:rPr lang="en-US" altLang="en-US" sz="1800" dirty="0">
                <a:latin typeface="Consolas" panose="020B0609020204030204" pitchFamily="49" charset="0"/>
                <a:ea typeface="Helvetica Neue Light" charset="0"/>
                <a:cs typeface="Helvetica Neue Light" charset="0"/>
                <a:sym typeface="Helvetica Neue Light" charset="0"/>
              </a:rPr>
              <a:t>#include &lt;</a:t>
            </a:r>
            <a:r>
              <a:rPr lang="en-US" altLang="en-US" sz="1800" dirty="0" err="1">
                <a:latin typeface="Consolas" panose="020B0609020204030204" pitchFamily="49" charset="0"/>
                <a:ea typeface="Helvetica Neue Light" charset="0"/>
                <a:cs typeface="Helvetica Neue Light" charset="0"/>
                <a:sym typeface="Helvetica Neue Light" charset="0"/>
              </a:rPr>
              <a:t>highgui.h</a:t>
            </a:r>
            <a:r>
              <a:rPr lang="en-US" altLang="en-US" sz="1800" dirty="0">
                <a:latin typeface="Consolas" panose="020B0609020204030204" pitchFamily="49" charset="0"/>
                <a:ea typeface="Helvetica Neue Light" charset="0"/>
                <a:cs typeface="Helvetica Neue Light" charset="0"/>
                <a:sym typeface="Helvetica Neue Light" charset="0"/>
              </a:rPr>
              <a:t>&gt;</a:t>
            </a:r>
          </a:p>
          <a:p>
            <a:endParaRPr lang="en-US" altLang="en-US" sz="1800" dirty="0">
              <a:latin typeface="Consolas" panose="020B0609020204030204" pitchFamily="49" charset="0"/>
              <a:ea typeface="Helvetica Neue Light" charset="0"/>
              <a:cs typeface="Helvetica Neue Light" charset="0"/>
              <a:sym typeface="Helvetica Neue Light" charset="0"/>
            </a:endParaRPr>
          </a:p>
          <a:p>
            <a:r>
              <a:rPr lang="en-US" altLang="en-US" sz="1800" dirty="0">
                <a:latin typeface="Consolas" panose="020B0609020204030204" pitchFamily="49" charset="0"/>
                <a:ea typeface="Helvetica Neue Light" charset="0"/>
                <a:cs typeface="Helvetica Neue Light" charset="0"/>
                <a:sym typeface="Helvetica Neue Light" charset="0"/>
              </a:rPr>
              <a:t>using namespace cv;</a:t>
            </a:r>
          </a:p>
          <a:p>
            <a:endParaRPr lang="en-US" altLang="en-US" sz="1800" dirty="0">
              <a:latin typeface="Consolas" panose="020B0609020204030204" pitchFamily="49" charset="0"/>
              <a:ea typeface="Helvetica Neue Light" charset="0"/>
              <a:cs typeface="Helvetica Neue Light" charset="0"/>
              <a:sym typeface="Helvetica Neue Light" charset="0"/>
            </a:endParaRPr>
          </a:p>
          <a:p>
            <a:r>
              <a:rPr lang="en-US" altLang="en-US" sz="1800" dirty="0">
                <a:latin typeface="Consolas" panose="020B0609020204030204" pitchFamily="49" charset="0"/>
                <a:ea typeface="Helvetica Neue Light" charset="0"/>
                <a:cs typeface="Helvetica Neue Light" charset="0"/>
                <a:sym typeface="Helvetica Neue Light" charset="0"/>
              </a:rPr>
              <a:t>int main(int </a:t>
            </a:r>
            <a:r>
              <a:rPr lang="en-US" altLang="en-US" sz="1800" dirty="0" err="1">
                <a:latin typeface="Consolas" panose="020B0609020204030204" pitchFamily="49" charset="0"/>
                <a:ea typeface="Helvetica Neue Light" charset="0"/>
                <a:cs typeface="Helvetica Neue Light" charset="0"/>
                <a:sym typeface="Helvetica Neue Light" charset="0"/>
              </a:rPr>
              <a:t>argc</a:t>
            </a:r>
            <a:r>
              <a:rPr lang="en-US" altLang="en-US" sz="1800" dirty="0">
                <a:latin typeface="Consolas" panose="020B0609020204030204" pitchFamily="49" charset="0"/>
                <a:ea typeface="Helvetica Neue Light" charset="0"/>
                <a:cs typeface="Helvetica Neue Light" charset="0"/>
                <a:sym typeface="Helvetica Neue Light" charset="0"/>
              </a:rPr>
              <a:t>, char* </a:t>
            </a:r>
            <a:r>
              <a:rPr lang="en-US" altLang="en-US" sz="1800" dirty="0" err="1">
                <a:latin typeface="Consolas" panose="020B0609020204030204" pitchFamily="49" charset="0"/>
                <a:ea typeface="Helvetica Neue Light" charset="0"/>
                <a:cs typeface="Helvetica Neue Light" charset="0"/>
                <a:sym typeface="Helvetica Neue Light" charset="0"/>
              </a:rPr>
              <a:t>argv</a:t>
            </a:r>
            <a:r>
              <a:rPr lang="en-US" altLang="en-US" sz="1800" dirty="0">
                <a:latin typeface="Consolas" panose="020B0609020204030204" pitchFamily="49" charset="0"/>
                <a:ea typeface="Helvetica Neue Light" charset="0"/>
                <a:cs typeface="Helvetica Neue Light" charset="0"/>
                <a:sym typeface="Helvetica Neue Light" charset="0"/>
              </a:rPr>
              <a:t>[])</a:t>
            </a:r>
          </a:p>
          <a:p>
            <a:r>
              <a:rPr lang="en-US" altLang="en-US" sz="1800" dirty="0">
                <a:latin typeface="Consolas" panose="020B0609020204030204" pitchFamily="49" charset="0"/>
                <a:ea typeface="Helvetica Neue Light" charset="0"/>
                <a:cs typeface="Helvetica Neue Light" charset="0"/>
                <a:sym typeface="Helvetica Neue Light" charset="0"/>
              </a:rPr>
              <a:t>{</a:t>
            </a:r>
          </a:p>
          <a:p>
            <a:r>
              <a:rPr lang="en-US" altLang="en-US" sz="1800" dirty="0">
                <a:latin typeface="Consolas" panose="020B0609020204030204" pitchFamily="49" charset="0"/>
                <a:ea typeface="Helvetica Neue Light" charset="0"/>
                <a:cs typeface="Helvetica Neue Light" charset="0"/>
                <a:sym typeface="Helvetica Neue Light" charset="0"/>
              </a:rPr>
              <a:t>   Mat image = </a:t>
            </a:r>
            <a:r>
              <a:rPr lang="en-US" altLang="en-US" sz="1800" dirty="0" err="1">
                <a:latin typeface="Consolas" panose="020B0609020204030204" pitchFamily="49" charset="0"/>
                <a:ea typeface="Helvetica Neue Light" charset="0"/>
                <a:cs typeface="Helvetica Neue Light" charset="0"/>
                <a:sym typeface="Helvetica Neue Light" charset="0"/>
              </a:rPr>
              <a:t>imread</a:t>
            </a:r>
            <a:r>
              <a:rPr lang="en-US" altLang="en-US" sz="1800" dirty="0">
                <a:latin typeface="Consolas" panose="020B0609020204030204" pitchFamily="49" charset="0"/>
                <a:ea typeface="Helvetica Neue Light" charset="0"/>
                <a:cs typeface="Helvetica Neue Light" charset="0"/>
                <a:sym typeface="Helvetica Neue Light" charset="0"/>
              </a:rPr>
              <a:t>(</a:t>
            </a:r>
            <a:r>
              <a:rPr lang="en-US" altLang="en-US" sz="1800" dirty="0" err="1">
                <a:latin typeface="Consolas" panose="020B0609020204030204" pitchFamily="49" charset="0"/>
                <a:ea typeface="Helvetica Neue Light" charset="0"/>
                <a:cs typeface="Helvetica Neue Light" charset="0"/>
                <a:sym typeface="Helvetica Neue Light" charset="0"/>
              </a:rPr>
              <a:t>argv</a:t>
            </a:r>
            <a:r>
              <a:rPr lang="en-US" altLang="en-US" sz="1800" dirty="0">
                <a:latin typeface="Consolas" panose="020B0609020204030204" pitchFamily="49" charset="0"/>
                <a:ea typeface="Helvetica Neue Light" charset="0"/>
                <a:cs typeface="Helvetica Neue Light" charset="0"/>
                <a:sym typeface="Helvetica Neue Light" charset="0"/>
              </a:rPr>
              <a:t>[1]);</a:t>
            </a:r>
          </a:p>
          <a:p>
            <a:endParaRPr lang="en-US" altLang="en-US" sz="1800" dirty="0">
              <a:latin typeface="Consolas" panose="020B0609020204030204" pitchFamily="49" charset="0"/>
              <a:ea typeface="Helvetica Neue Light" charset="0"/>
              <a:cs typeface="Helvetica Neue Light" charset="0"/>
              <a:sym typeface="Helvetica Neue Light" charset="0"/>
            </a:endParaRPr>
          </a:p>
          <a:p>
            <a:r>
              <a:rPr lang="en-US" altLang="en-US" sz="1800" dirty="0">
                <a:latin typeface="Consolas" panose="020B0609020204030204" pitchFamily="49" charset="0"/>
                <a:ea typeface="Helvetica Neue Light" charset="0"/>
                <a:cs typeface="Helvetica Neue Light" charset="0"/>
                <a:sym typeface="Helvetica Neue Light" charset="0"/>
              </a:rPr>
              <a:t>   </a:t>
            </a:r>
            <a:r>
              <a:rPr lang="en-US" altLang="en-US" sz="1800" dirty="0" err="1">
                <a:latin typeface="Consolas" panose="020B0609020204030204" pitchFamily="49" charset="0"/>
                <a:ea typeface="Helvetica Neue Light" charset="0"/>
                <a:cs typeface="Helvetica Neue Light" charset="0"/>
                <a:sym typeface="Helvetica Neue Light" charset="0"/>
              </a:rPr>
              <a:t>namedWindow</a:t>
            </a:r>
            <a:r>
              <a:rPr lang="en-US" altLang="en-US" sz="1800" dirty="0">
                <a:latin typeface="Consolas" panose="020B0609020204030204" pitchFamily="49" charset="0"/>
                <a:ea typeface="Helvetica Neue Light" charset="0"/>
                <a:cs typeface="Helvetica Neue Light" charset="0"/>
                <a:sym typeface="Helvetica Neue Light" charset="0"/>
              </a:rPr>
              <a:t>(“Sample Window”);</a:t>
            </a:r>
          </a:p>
          <a:p>
            <a:r>
              <a:rPr lang="en-US" altLang="en-US" sz="1800" dirty="0">
                <a:latin typeface="Consolas" panose="020B0609020204030204" pitchFamily="49" charset="0"/>
                <a:ea typeface="Helvetica Neue Light" charset="0"/>
                <a:cs typeface="Helvetica Neue Light" charset="0"/>
                <a:sym typeface="Helvetica Neue Light" charset="0"/>
              </a:rPr>
              <a:t>   </a:t>
            </a:r>
            <a:r>
              <a:rPr lang="en-US" altLang="en-US" sz="1800" dirty="0" err="1">
                <a:latin typeface="Consolas" panose="020B0609020204030204" pitchFamily="49" charset="0"/>
                <a:ea typeface="Helvetica Neue Light" charset="0"/>
                <a:cs typeface="Helvetica Neue Light" charset="0"/>
                <a:sym typeface="Helvetica Neue Light" charset="0"/>
              </a:rPr>
              <a:t>imshow</a:t>
            </a:r>
            <a:r>
              <a:rPr lang="en-US" altLang="en-US" sz="1800" dirty="0">
                <a:latin typeface="Consolas" panose="020B0609020204030204" pitchFamily="49" charset="0"/>
                <a:ea typeface="Helvetica Neue Light" charset="0"/>
                <a:cs typeface="Helvetica Neue Light" charset="0"/>
                <a:sym typeface="Helvetica Neue Light" charset="0"/>
              </a:rPr>
              <a:t>(“Sample Window”, image);</a:t>
            </a:r>
          </a:p>
          <a:p>
            <a:r>
              <a:rPr lang="en-US" altLang="en-US" sz="1800" dirty="0">
                <a:latin typeface="Consolas" panose="020B0609020204030204" pitchFamily="49" charset="0"/>
                <a:ea typeface="Helvetica Neue Light" charset="0"/>
                <a:cs typeface="Helvetica Neue Light" charset="0"/>
                <a:sym typeface="Helvetica Neue Light" charset="0"/>
              </a:rPr>
              <a:t>   </a:t>
            </a:r>
            <a:r>
              <a:rPr lang="en-US" altLang="en-US" sz="1800" dirty="0" err="1">
                <a:latin typeface="Consolas" panose="020B0609020204030204" pitchFamily="49" charset="0"/>
                <a:ea typeface="Helvetica Neue Light" charset="0"/>
                <a:cs typeface="Helvetica Neue Light" charset="0"/>
                <a:sym typeface="Helvetica Neue Light" charset="0"/>
              </a:rPr>
              <a:t>waitKey</a:t>
            </a:r>
            <a:r>
              <a:rPr lang="en-US" altLang="en-US" sz="1800" dirty="0">
                <a:latin typeface="Consolas" panose="020B0609020204030204" pitchFamily="49" charset="0"/>
                <a:ea typeface="Helvetica Neue Light" charset="0"/>
                <a:cs typeface="Helvetica Neue Light" charset="0"/>
                <a:sym typeface="Helvetica Neue Light" charset="0"/>
              </a:rPr>
              <a:t>(0);</a:t>
            </a:r>
          </a:p>
          <a:p>
            <a:r>
              <a:rPr lang="en-US" altLang="en-US" sz="1800" dirty="0">
                <a:latin typeface="Consolas" panose="020B0609020204030204" pitchFamily="49" charset="0"/>
                <a:ea typeface="Helvetica Neue Light" charset="0"/>
                <a:cs typeface="Helvetica Neue Light" charset="0"/>
                <a:sym typeface="Helvetica Neue Light" charset="0"/>
              </a:rPr>
              <a:t>   return 0;</a:t>
            </a:r>
          </a:p>
          <a:p>
            <a:r>
              <a:rPr lang="en-US" altLang="en-US" sz="1800" dirty="0">
                <a:latin typeface="Consolas" panose="020B0609020204030204" pitchFamily="49" charset="0"/>
                <a:ea typeface="Helvetica Neue Light" charset="0"/>
                <a:cs typeface="Helvetica Neue Light" charset="0"/>
                <a:sym typeface="Helvetica Neue Light" charset="0"/>
              </a:rPr>
              <a:t>}</a:t>
            </a:r>
          </a:p>
        </p:txBody>
      </p:sp>
      <p:sp>
        <p:nvSpPr>
          <p:cNvPr id="30724" name="Rectangle 4"/>
          <p:cNvSpPr>
            <a:spLocks/>
          </p:cNvSpPr>
          <p:nvPr>
            <p:custDataLst>
              <p:tags r:id="rId3"/>
            </p:custDataLst>
          </p:nvPr>
        </p:nvSpPr>
        <p:spPr bwMode="auto">
          <a:xfrm>
            <a:off x="4846320" y="1325880"/>
            <a:ext cx="384048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0" bIns="0" anchor="ctr"/>
          <a:lstStyle>
            <a:lvl1pPr>
              <a:defRPr sz="1400">
                <a:solidFill>
                  <a:schemeClr val="tx1"/>
                </a:solidFill>
                <a:latin typeface="Gill Sans Light" charset="0"/>
              </a:defRPr>
            </a:lvl1pPr>
            <a:lvl2pPr>
              <a:defRPr sz="1400">
                <a:solidFill>
                  <a:schemeClr val="tx1"/>
                </a:solidFill>
                <a:latin typeface="Gill Sans Light" charset="0"/>
              </a:defRPr>
            </a:lvl2pPr>
            <a:lvl3pPr>
              <a:defRPr sz="1400">
                <a:solidFill>
                  <a:schemeClr val="tx1"/>
                </a:solidFill>
                <a:latin typeface="Gill Sans Light" charset="0"/>
              </a:defRPr>
            </a:lvl3pPr>
            <a:lvl4pPr>
              <a:defRPr sz="1400">
                <a:solidFill>
                  <a:schemeClr val="tx1"/>
                </a:solidFill>
                <a:latin typeface="Gill Sans Light" charset="0"/>
              </a:defRPr>
            </a:lvl4pPr>
            <a:lvl5pPr>
              <a:defRPr sz="1400">
                <a:solidFill>
                  <a:schemeClr val="tx1"/>
                </a:solidFill>
                <a:latin typeface="Gill Sans Light" charset="0"/>
              </a:defRPr>
            </a:lvl5pPr>
            <a:lvl6pPr fontAlgn="base">
              <a:spcBef>
                <a:spcPct val="0"/>
              </a:spcBef>
              <a:spcAft>
                <a:spcPct val="0"/>
              </a:spcAft>
              <a:defRPr sz="1400">
                <a:solidFill>
                  <a:schemeClr val="tx1"/>
                </a:solidFill>
                <a:latin typeface="Gill Sans Light" charset="0"/>
              </a:defRPr>
            </a:lvl6pPr>
            <a:lvl7pPr fontAlgn="base">
              <a:spcBef>
                <a:spcPct val="0"/>
              </a:spcBef>
              <a:spcAft>
                <a:spcPct val="0"/>
              </a:spcAft>
              <a:defRPr sz="1400">
                <a:solidFill>
                  <a:schemeClr val="tx1"/>
                </a:solidFill>
                <a:latin typeface="Gill Sans Light" charset="0"/>
              </a:defRPr>
            </a:lvl7pPr>
            <a:lvl8pPr fontAlgn="base">
              <a:spcBef>
                <a:spcPct val="0"/>
              </a:spcBef>
              <a:spcAft>
                <a:spcPct val="0"/>
              </a:spcAft>
              <a:defRPr sz="1400">
                <a:solidFill>
                  <a:schemeClr val="tx1"/>
                </a:solidFill>
                <a:latin typeface="Gill Sans Light" charset="0"/>
              </a:defRPr>
            </a:lvl8pPr>
            <a:lvl9pPr fontAlgn="base">
              <a:spcBef>
                <a:spcPct val="0"/>
              </a:spcBef>
              <a:spcAft>
                <a:spcPct val="0"/>
              </a:spcAft>
              <a:defRPr sz="1400">
                <a:solidFill>
                  <a:schemeClr val="tx1"/>
                </a:solidFill>
                <a:latin typeface="Gill Sans Light" charset="0"/>
              </a:defRPr>
            </a:lvl9pPr>
          </a:lstStyle>
          <a:p>
            <a:pPr algn="ctr"/>
            <a:r>
              <a:rPr lang="en-US" altLang="en-US" sz="1400" b="1" dirty="0">
                <a:latin typeface="Helvetica Neue" charset="0"/>
                <a:ea typeface="Helvetica Neue" charset="0"/>
                <a:cs typeface="Helvetica Neue" charset="0"/>
                <a:sym typeface="Helvetica Neue" charset="0"/>
              </a:rPr>
              <a:t>This program will load and show an image</a:t>
            </a:r>
          </a:p>
        </p:txBody>
      </p:sp>
      <p:pic>
        <p:nvPicPr>
          <p:cNvPr id="30725" name="Picture 5"/>
          <p:cNvPicPr>
            <a:picLocks noChangeArrowheads="1"/>
          </p:cNvPicPr>
          <p:nvPr>
            <p:custDataLst>
              <p:tags r:id="rId4"/>
            </p:custDataLst>
          </p:nvPr>
        </p:nvPicPr>
        <p:blipFill>
          <a:blip r:embed="rId7">
            <a:extLst>
              <a:ext uri="{28A0092B-C50C-407E-A947-70E740481C1C}">
                <a14:useLocalDpi xmlns:a14="http://schemas.microsoft.com/office/drawing/2010/main" val="0"/>
              </a:ext>
            </a:extLst>
          </a:blip>
          <a:srcRect/>
          <a:stretch>
            <a:fillRect/>
          </a:stretch>
        </p:blipFill>
        <p:spPr bwMode="auto">
          <a:xfrm>
            <a:off x="5422159" y="1874520"/>
            <a:ext cx="2688801" cy="3063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a:tailEnd/>
              </a14:hiddenLine>
            </a:ext>
          </a:extLst>
        </p:spPr>
      </p:pic>
    </p:spTree>
    <p:extLst>
      <p:ext uri="{BB962C8B-B14F-4D97-AF65-F5344CB8AC3E}">
        <p14:creationId xmlns:p14="http://schemas.microsoft.com/office/powerpoint/2010/main" val="8273103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1"/>
          <p:cNvSpPr>
            <a:spLocks noGrp="1" noChangeArrowheads="1"/>
          </p:cNvSpPr>
          <p:nvPr>
            <p:ph type="title"/>
            <p:custDataLst>
              <p:tags r:id="rId1"/>
            </p:custDataLst>
          </p:nvPr>
        </p:nvSpPr>
        <p:spPr>
          <a:ln/>
        </p:spPr>
        <p:txBody>
          <a:bodyPr anchor="b"/>
          <a:lstStyle/>
          <a:p>
            <a:pPr algn="l"/>
            <a:r>
              <a:rPr lang="en-US" altLang="en-US" sz="4000" dirty="0">
                <a:latin typeface="Helvetica Neue Light" charset="0"/>
                <a:ea typeface="Helvetica Neue Light" charset="0"/>
                <a:cs typeface="Helvetica Neue Light" charset="0"/>
                <a:sym typeface="Helvetica Neue Light" charset="0"/>
              </a:rPr>
              <a:t>Image I/O</a:t>
            </a:r>
            <a:endParaRPr lang="en-US" altLang="en-US" sz="4000" dirty="0">
              <a:latin typeface="Helvetica Neue Light" charset="0"/>
              <a:sym typeface="Helvetica Neue Light" charset="0"/>
            </a:endParaRPr>
          </a:p>
        </p:txBody>
      </p:sp>
      <p:sp>
        <p:nvSpPr>
          <p:cNvPr id="32770" name="Rectangle 2"/>
          <p:cNvSpPr>
            <a:spLocks noGrp="1" noChangeArrowheads="1"/>
          </p:cNvSpPr>
          <p:nvPr>
            <p:ph idx="1"/>
            <p:custDataLst>
              <p:tags r:id="rId2"/>
            </p:custDataLst>
          </p:nvPr>
        </p:nvSpPr>
        <p:spPr>
          <a:xfrm>
            <a:off x="457200" y="1371600"/>
            <a:ext cx="3931920" cy="3566160"/>
          </a:xfrm>
          <a:prstGeom prst="rect">
            <a:avLst/>
          </a:prstGeom>
          <a:ln/>
        </p:spPr>
        <p:txBody>
          <a:bodyPr anchor="t"/>
          <a:lstStyle/>
          <a:p>
            <a:pPr marL="167418" indent="-167418">
              <a:buFont typeface="Helvetica Neue Light" charset="0"/>
              <a:buChar char="•"/>
            </a:pPr>
            <a:r>
              <a:rPr lang="en-US" altLang="en-US" sz="1400" dirty="0">
                <a:latin typeface="Helvetica Neue Light" charset="0"/>
                <a:ea typeface="Helvetica Neue Light" charset="0"/>
                <a:cs typeface="Helvetica Neue Light" charset="0"/>
                <a:sym typeface="Helvetica Neue Light" charset="0"/>
              </a:rPr>
              <a:t>OpenCV provides simple and useful ways to read and write images.</a:t>
            </a:r>
            <a:endParaRPr lang="en-US" altLang="en-US" sz="1400" dirty="0">
              <a:latin typeface="Helvetica Neue Light" charset="0"/>
              <a:sym typeface="Helvetica Neue Light" charset="0"/>
            </a:endParaRPr>
          </a:p>
          <a:p>
            <a:pPr marL="167418" indent="-167418">
              <a:spcBef>
                <a:spcPts val="2531"/>
              </a:spcBef>
              <a:buFont typeface="Helvetica Neue Light" charset="0"/>
              <a:buChar char="•"/>
            </a:pPr>
            <a:r>
              <a:rPr lang="en-US" altLang="en-US" sz="1400" dirty="0">
                <a:latin typeface="Helvetica Neue Light" charset="0"/>
                <a:ea typeface="Helvetica Neue Light" charset="0"/>
                <a:cs typeface="Helvetica Neue Light" charset="0"/>
                <a:sym typeface="Helvetica Neue Light" charset="0"/>
              </a:rPr>
              <a:t>Note that there are many extra options to these commands which are available on the wiki. </a:t>
            </a:r>
            <a:endParaRPr lang="en-US" altLang="en-US" sz="1400" dirty="0">
              <a:latin typeface="Helvetica Neue Light" charset="0"/>
              <a:sym typeface="Helvetica Neue Light" charset="0"/>
            </a:endParaRPr>
          </a:p>
          <a:p>
            <a:pPr marL="167418" indent="-167418">
              <a:spcBef>
                <a:spcPts val="2531"/>
              </a:spcBef>
              <a:buFont typeface="Helvetica Neue Light" charset="0"/>
              <a:buChar char="•"/>
            </a:pPr>
            <a:r>
              <a:rPr lang="en-US" altLang="en-US" sz="1400" dirty="0" err="1">
                <a:latin typeface="Helvetica Neue Light" charset="0"/>
                <a:ea typeface="Helvetica Neue Light" charset="0"/>
                <a:cs typeface="Helvetica Neue Light" charset="0"/>
                <a:sym typeface="Helvetica Neue Light" charset="0"/>
              </a:rPr>
              <a:t>waitKey</a:t>
            </a:r>
            <a:r>
              <a:rPr lang="en-US" altLang="en-US" sz="1400" dirty="0">
                <a:latin typeface="Helvetica Neue Light" charset="0"/>
                <a:ea typeface="Helvetica Neue Light" charset="0"/>
                <a:cs typeface="Helvetica Neue Light" charset="0"/>
                <a:sym typeface="Helvetica Neue Light" charset="0"/>
              </a:rPr>
              <a:t>( int x ) has two main features.</a:t>
            </a:r>
            <a:endParaRPr lang="en-US" altLang="en-US" sz="1400" dirty="0">
              <a:latin typeface="Helvetica Neue Light" charset="0"/>
              <a:sym typeface="Helvetica Neue Light" charset="0"/>
            </a:endParaRPr>
          </a:p>
          <a:p>
            <a:pPr marL="301352" lvl="1" indent="-167418">
              <a:spcBef>
                <a:spcPts val="1055"/>
              </a:spcBef>
              <a:buFont typeface="Helvetica Neue Light" charset="0"/>
              <a:buChar char="-"/>
            </a:pPr>
            <a:r>
              <a:rPr lang="en-US" altLang="en-US" sz="1400" dirty="0">
                <a:latin typeface="Helvetica Neue Light" charset="0"/>
                <a:ea typeface="Helvetica Neue Light" charset="0"/>
                <a:cs typeface="Helvetica Neue Light" charset="0"/>
                <a:sym typeface="Helvetica Neue Light" charset="0"/>
              </a:rPr>
              <a:t>if x &gt; 0, then </a:t>
            </a:r>
            <a:r>
              <a:rPr lang="en-US" altLang="en-US" sz="1400" dirty="0" err="1">
                <a:latin typeface="Helvetica Neue Light" charset="0"/>
                <a:ea typeface="Helvetica Neue Light" charset="0"/>
                <a:cs typeface="Helvetica Neue Light" charset="0"/>
                <a:sym typeface="Helvetica Neue Light" charset="0"/>
              </a:rPr>
              <a:t>waitKey</a:t>
            </a:r>
            <a:r>
              <a:rPr lang="en-US" altLang="en-US" sz="1400" dirty="0">
                <a:latin typeface="Helvetica Neue Light" charset="0"/>
                <a:ea typeface="Helvetica Neue Light" charset="0"/>
                <a:cs typeface="Helvetica Neue Light" charset="0"/>
                <a:sym typeface="Helvetica Neue Light" charset="0"/>
              </a:rPr>
              <a:t> will wait x milliseconds</a:t>
            </a:r>
            <a:endParaRPr lang="en-US" altLang="en-US" sz="1400" dirty="0">
              <a:latin typeface="Helvetica Neue Light" charset="0"/>
              <a:sym typeface="Helvetica Neue Light" charset="0"/>
            </a:endParaRPr>
          </a:p>
          <a:p>
            <a:pPr marL="301352" lvl="1" indent="-167418">
              <a:spcBef>
                <a:spcPts val="1055"/>
              </a:spcBef>
              <a:buFont typeface="Helvetica Neue Light" charset="0"/>
              <a:buChar char="-"/>
            </a:pPr>
            <a:r>
              <a:rPr lang="en-US" altLang="en-US" sz="1400" dirty="0">
                <a:latin typeface="Helvetica Neue Light" charset="0"/>
                <a:ea typeface="Helvetica Neue Light" charset="0"/>
                <a:cs typeface="Helvetica Neue Light" charset="0"/>
                <a:sym typeface="Helvetica Neue Light" charset="0"/>
              </a:rPr>
              <a:t>if x = 0, then </a:t>
            </a:r>
            <a:r>
              <a:rPr lang="en-US" altLang="en-US" sz="1400" dirty="0" err="1">
                <a:latin typeface="Helvetica Neue Light" charset="0"/>
                <a:ea typeface="Helvetica Neue Light" charset="0"/>
                <a:cs typeface="Helvetica Neue Light" charset="0"/>
                <a:sym typeface="Helvetica Neue Light" charset="0"/>
              </a:rPr>
              <a:t>waitKey</a:t>
            </a:r>
            <a:r>
              <a:rPr lang="en-US" altLang="en-US" sz="1400" dirty="0">
                <a:latin typeface="Helvetica Neue Light" charset="0"/>
                <a:ea typeface="Helvetica Neue Light" charset="0"/>
                <a:cs typeface="Helvetica Neue Light" charset="0"/>
                <a:sym typeface="Helvetica Neue Light" charset="0"/>
              </a:rPr>
              <a:t> will not move until key is pressed</a:t>
            </a:r>
            <a:endParaRPr lang="en-US" altLang="en-US" sz="1400" dirty="0">
              <a:latin typeface="Helvetica Neue Light" charset="0"/>
              <a:sym typeface="Helvetica Neue Light" charset="0"/>
            </a:endParaRPr>
          </a:p>
        </p:txBody>
      </p:sp>
      <p:sp>
        <p:nvSpPr>
          <p:cNvPr id="32771" name="Rectangle 3"/>
          <p:cNvSpPr>
            <a:spLocks/>
          </p:cNvSpPr>
          <p:nvPr>
            <p:custDataLst>
              <p:tags r:id="rId3"/>
            </p:custDataLst>
          </p:nvPr>
        </p:nvSpPr>
        <p:spPr bwMode="auto">
          <a:xfrm>
            <a:off x="4754880" y="1371600"/>
            <a:ext cx="3931920" cy="3566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0" bIns="0"/>
          <a:lstStyle>
            <a:lvl1pPr marL="317500" indent="-317500">
              <a:defRPr sz="1200">
                <a:solidFill>
                  <a:schemeClr val="tx1"/>
                </a:solidFill>
                <a:latin typeface="Gill Sans Light" charset="0"/>
              </a:defRPr>
            </a:lvl1pPr>
            <a:lvl2pPr>
              <a:defRPr sz="1200">
                <a:solidFill>
                  <a:schemeClr val="tx1"/>
                </a:solidFill>
                <a:latin typeface="Gill Sans Light" charset="0"/>
              </a:defRPr>
            </a:lvl2pPr>
            <a:lvl3pPr>
              <a:defRPr sz="1200">
                <a:solidFill>
                  <a:schemeClr val="tx1"/>
                </a:solidFill>
                <a:latin typeface="Gill Sans Light" charset="0"/>
              </a:defRPr>
            </a:lvl3pPr>
            <a:lvl4pPr>
              <a:defRPr sz="1200">
                <a:solidFill>
                  <a:schemeClr val="tx1"/>
                </a:solidFill>
                <a:latin typeface="Gill Sans Light" charset="0"/>
              </a:defRPr>
            </a:lvl4pPr>
            <a:lvl5pPr>
              <a:defRPr sz="1200">
                <a:solidFill>
                  <a:schemeClr val="tx1"/>
                </a:solidFill>
                <a:latin typeface="Gill Sans Light" charset="0"/>
              </a:defRPr>
            </a:lvl5pPr>
            <a:lvl6pPr fontAlgn="base">
              <a:spcBef>
                <a:spcPct val="0"/>
              </a:spcBef>
              <a:spcAft>
                <a:spcPct val="0"/>
              </a:spcAft>
              <a:defRPr sz="1200">
                <a:solidFill>
                  <a:schemeClr val="tx1"/>
                </a:solidFill>
                <a:latin typeface="Gill Sans Light" charset="0"/>
              </a:defRPr>
            </a:lvl6pPr>
            <a:lvl7pPr fontAlgn="base">
              <a:spcBef>
                <a:spcPct val="0"/>
              </a:spcBef>
              <a:spcAft>
                <a:spcPct val="0"/>
              </a:spcAft>
              <a:defRPr sz="1200">
                <a:solidFill>
                  <a:schemeClr val="tx1"/>
                </a:solidFill>
                <a:latin typeface="Gill Sans Light" charset="0"/>
              </a:defRPr>
            </a:lvl7pPr>
            <a:lvl8pPr fontAlgn="base">
              <a:spcBef>
                <a:spcPct val="0"/>
              </a:spcBef>
              <a:spcAft>
                <a:spcPct val="0"/>
              </a:spcAft>
              <a:defRPr sz="1200">
                <a:solidFill>
                  <a:schemeClr val="tx1"/>
                </a:solidFill>
                <a:latin typeface="Gill Sans Light" charset="0"/>
              </a:defRPr>
            </a:lvl8pPr>
            <a:lvl9pPr fontAlgn="base">
              <a:spcBef>
                <a:spcPct val="0"/>
              </a:spcBef>
              <a:spcAft>
                <a:spcPct val="0"/>
              </a:spcAft>
              <a:defRPr sz="1200">
                <a:solidFill>
                  <a:schemeClr val="tx1"/>
                </a:solidFill>
                <a:latin typeface="Gill Sans Light" charset="0"/>
              </a:defRPr>
            </a:lvl9pPr>
          </a:lstStyle>
          <a:p>
            <a:pPr>
              <a:buClr>
                <a:srgbClr val="343434"/>
              </a:buClr>
              <a:buSzPct val="100000"/>
              <a:buFont typeface="Helvetica Neue Light" charset="0"/>
              <a:buChar char="•"/>
            </a:pPr>
            <a:r>
              <a:rPr lang="en-US" altLang="en-US" sz="1200" dirty="0">
                <a:latin typeface="Helvetica Neue Light" charset="0"/>
                <a:ea typeface="Helvetica Neue Light" charset="0"/>
                <a:cs typeface="Helvetica Neue Light" charset="0"/>
                <a:sym typeface="Helvetica Neue Light" charset="0"/>
              </a:rPr>
              <a:t>Examples</a:t>
            </a:r>
          </a:p>
          <a:p>
            <a:r>
              <a:rPr lang="en-US" altLang="en-US" sz="1200" dirty="0">
                <a:latin typeface="Helvetica Neue Light" charset="0"/>
                <a:ea typeface="Helvetica Neue Light" charset="0"/>
                <a:cs typeface="Helvetica Neue Light" charset="0"/>
                <a:sym typeface="Helvetica Neue Light" charset="0"/>
              </a:rPr>
              <a:t>//Read an image</a:t>
            </a:r>
          </a:p>
          <a:p>
            <a:r>
              <a:rPr lang="en-US" altLang="en-US" sz="1200" dirty="0">
                <a:latin typeface="Helvetica Neue Light" charset="0"/>
                <a:ea typeface="Helvetica Neue Light" charset="0"/>
                <a:cs typeface="Helvetica Neue Light" charset="0"/>
                <a:sym typeface="Helvetica Neue Light" charset="0"/>
              </a:rPr>
              <a:t>Mat image = </a:t>
            </a:r>
            <a:r>
              <a:rPr lang="en-US" altLang="en-US" sz="1200" dirty="0" err="1">
                <a:latin typeface="Helvetica Neue Light" charset="0"/>
                <a:ea typeface="Helvetica Neue Light" charset="0"/>
                <a:cs typeface="Helvetica Neue Light" charset="0"/>
                <a:sym typeface="Helvetica Neue Light" charset="0"/>
              </a:rPr>
              <a:t>imread</a:t>
            </a:r>
            <a:r>
              <a:rPr lang="en-US" altLang="en-US" sz="1200" dirty="0">
                <a:latin typeface="Helvetica Neue Light" charset="0"/>
                <a:ea typeface="Helvetica Neue Light" charset="0"/>
                <a:cs typeface="Helvetica Neue Light" charset="0"/>
                <a:sym typeface="Helvetica Neue Light" charset="0"/>
              </a:rPr>
              <a:t>( &lt;string&gt;, &lt;0 -gray, 1 -BGR&gt;)</a:t>
            </a:r>
          </a:p>
          <a:p>
            <a:r>
              <a:rPr lang="en-US" altLang="en-US" sz="1200" dirty="0">
                <a:latin typeface="Helvetica Neue Light" charset="0"/>
                <a:ea typeface="Helvetica Neue Light" charset="0"/>
                <a:cs typeface="Helvetica Neue Light" charset="0"/>
                <a:sym typeface="Helvetica Neue Light" charset="0"/>
              </a:rPr>
              <a:t>      //Note 1 is default</a:t>
            </a:r>
          </a:p>
          <a:p>
            <a:endParaRPr lang="en-US" altLang="en-US" sz="1200" dirty="0">
              <a:latin typeface="Helvetica Neue Light" charset="0"/>
              <a:ea typeface="Helvetica Neue Light" charset="0"/>
              <a:cs typeface="Helvetica Neue Light" charset="0"/>
              <a:sym typeface="Helvetica Neue Light" charset="0"/>
            </a:endParaRPr>
          </a:p>
          <a:p>
            <a:r>
              <a:rPr lang="en-US" altLang="en-US" sz="1200" dirty="0">
                <a:latin typeface="Helvetica Neue Light" charset="0"/>
                <a:ea typeface="Helvetica Neue Light" charset="0"/>
                <a:cs typeface="Helvetica Neue Light" charset="0"/>
                <a:sym typeface="Helvetica Neue Light" charset="0"/>
              </a:rPr>
              <a:t>//Write an image</a:t>
            </a:r>
          </a:p>
          <a:p>
            <a:r>
              <a:rPr lang="en-US" altLang="en-US" sz="1200" dirty="0" err="1">
                <a:latin typeface="Helvetica Neue Light" charset="0"/>
                <a:ea typeface="Helvetica Neue Light" charset="0"/>
                <a:cs typeface="Helvetica Neue Light" charset="0"/>
                <a:sym typeface="Helvetica Neue Light" charset="0"/>
              </a:rPr>
              <a:t>imwrite</a:t>
            </a:r>
            <a:r>
              <a:rPr lang="en-US" altLang="en-US" sz="1200" dirty="0">
                <a:latin typeface="Helvetica Neue Light" charset="0"/>
                <a:ea typeface="Helvetica Neue Light" charset="0"/>
                <a:cs typeface="Helvetica Neue Light" charset="0"/>
                <a:sym typeface="Helvetica Neue Light" charset="0"/>
              </a:rPr>
              <a:t>( &lt;string filename&gt; , image );</a:t>
            </a:r>
          </a:p>
          <a:p>
            <a:endParaRPr lang="en-US" altLang="en-US" sz="1200" dirty="0">
              <a:latin typeface="Helvetica Neue Light" charset="0"/>
              <a:ea typeface="Helvetica Neue Light" charset="0"/>
              <a:cs typeface="Helvetica Neue Light" charset="0"/>
              <a:sym typeface="Helvetica Neue Light" charset="0"/>
            </a:endParaRPr>
          </a:p>
          <a:p>
            <a:r>
              <a:rPr lang="en-US" altLang="en-US" sz="1200" dirty="0">
                <a:latin typeface="Helvetica Neue Light" charset="0"/>
                <a:ea typeface="Helvetica Neue Light" charset="0"/>
                <a:cs typeface="Helvetica Neue Light" charset="0"/>
                <a:sym typeface="Helvetica Neue Light" charset="0"/>
              </a:rPr>
              <a:t>//Create window for output</a:t>
            </a:r>
          </a:p>
          <a:p>
            <a:r>
              <a:rPr lang="en-US" altLang="en-US" sz="1200" dirty="0" err="1">
                <a:latin typeface="Helvetica Neue Light" charset="0"/>
                <a:ea typeface="Helvetica Neue Light" charset="0"/>
                <a:cs typeface="Helvetica Neue Light" charset="0"/>
                <a:sym typeface="Helvetica Neue Light" charset="0"/>
              </a:rPr>
              <a:t>namedWindow</a:t>
            </a:r>
            <a:r>
              <a:rPr lang="en-US" altLang="en-US" sz="1200" dirty="0">
                <a:latin typeface="Helvetica Neue Light" charset="0"/>
                <a:ea typeface="Helvetica Neue Light" charset="0"/>
                <a:cs typeface="Helvetica Neue Light" charset="0"/>
                <a:sym typeface="Helvetica Neue Light" charset="0"/>
              </a:rPr>
              <a:t>( &lt;window name&gt; );</a:t>
            </a:r>
          </a:p>
          <a:p>
            <a:endParaRPr lang="en-US" altLang="en-US" sz="1200" dirty="0">
              <a:latin typeface="Helvetica Neue Light" charset="0"/>
              <a:ea typeface="Helvetica Neue Light" charset="0"/>
              <a:cs typeface="Helvetica Neue Light" charset="0"/>
              <a:sym typeface="Helvetica Neue Light" charset="0"/>
            </a:endParaRPr>
          </a:p>
          <a:p>
            <a:r>
              <a:rPr lang="en-US" altLang="en-US" sz="1200" dirty="0">
                <a:latin typeface="Helvetica Neue Light" charset="0"/>
                <a:ea typeface="Helvetica Neue Light" charset="0"/>
                <a:cs typeface="Helvetica Neue Light" charset="0"/>
                <a:sym typeface="Helvetica Neue Light" charset="0"/>
              </a:rPr>
              <a:t>//Output image to window</a:t>
            </a:r>
          </a:p>
          <a:p>
            <a:r>
              <a:rPr lang="en-US" altLang="en-US" sz="1200" dirty="0" err="1">
                <a:latin typeface="Helvetica Neue Light" charset="0"/>
                <a:ea typeface="Helvetica Neue Light" charset="0"/>
                <a:cs typeface="Helvetica Neue Light" charset="0"/>
                <a:sym typeface="Helvetica Neue Light" charset="0"/>
              </a:rPr>
              <a:t>imshow</a:t>
            </a:r>
            <a:r>
              <a:rPr lang="en-US" altLang="en-US" sz="1200" dirty="0">
                <a:latin typeface="Helvetica Neue Light" charset="0"/>
                <a:ea typeface="Helvetica Neue Light" charset="0"/>
                <a:cs typeface="Helvetica Neue Light" charset="0"/>
                <a:sym typeface="Helvetica Neue Light" charset="0"/>
              </a:rPr>
              <a:t>( &lt;window name&gt; , &lt;image Mat to show&gt; );</a:t>
            </a:r>
          </a:p>
          <a:p>
            <a:endParaRPr lang="en-US" altLang="en-US" sz="1200" dirty="0">
              <a:latin typeface="Helvetica Neue Light" charset="0"/>
              <a:ea typeface="Helvetica Neue Light" charset="0"/>
              <a:cs typeface="Helvetica Neue Light" charset="0"/>
              <a:sym typeface="Helvetica Neue Light" charset="0"/>
            </a:endParaRPr>
          </a:p>
          <a:p>
            <a:r>
              <a:rPr lang="en-US" altLang="en-US" sz="1200" dirty="0">
                <a:latin typeface="Helvetica Neue Light" charset="0"/>
                <a:ea typeface="Helvetica Neue Light" charset="0"/>
                <a:cs typeface="Helvetica Neue Light" charset="0"/>
                <a:sym typeface="Helvetica Neue Light" charset="0"/>
              </a:rPr>
              <a:t>//pause program for input</a:t>
            </a:r>
          </a:p>
          <a:p>
            <a:r>
              <a:rPr lang="en-US" altLang="en-US" sz="1200" dirty="0">
                <a:latin typeface="Helvetica Neue Light" charset="0"/>
                <a:ea typeface="Helvetica Neue Light" charset="0"/>
                <a:cs typeface="Helvetica Neue Light" charset="0"/>
                <a:sym typeface="Helvetica Neue Light" charset="0"/>
              </a:rPr>
              <a:t>key = </a:t>
            </a:r>
            <a:r>
              <a:rPr lang="en-US" altLang="en-US" sz="1200" dirty="0" err="1">
                <a:latin typeface="Helvetica Neue Light" charset="0"/>
                <a:ea typeface="Helvetica Neue Light" charset="0"/>
                <a:cs typeface="Helvetica Neue Light" charset="0"/>
                <a:sym typeface="Helvetica Neue Light" charset="0"/>
              </a:rPr>
              <a:t>waitKey</a:t>
            </a:r>
            <a:r>
              <a:rPr lang="en-US" altLang="en-US" sz="1200" dirty="0">
                <a:latin typeface="Helvetica Neue Light" charset="0"/>
                <a:ea typeface="Helvetica Neue Light" charset="0"/>
                <a:cs typeface="Helvetica Neue Light" charset="0"/>
                <a:sym typeface="Helvetica Neue Light" charset="0"/>
              </a:rPr>
              <a:t>( 0 );</a:t>
            </a:r>
          </a:p>
        </p:txBody>
      </p:sp>
      <p:sp>
        <p:nvSpPr>
          <p:cNvPr id="32772" name="Line 4"/>
          <p:cNvSpPr>
            <a:spLocks noChangeShapeType="1"/>
          </p:cNvSpPr>
          <p:nvPr>
            <p:custDataLst>
              <p:tags r:id="rId4"/>
            </p:custDataLst>
          </p:nvPr>
        </p:nvSpPr>
        <p:spPr bwMode="auto">
          <a:xfrm>
            <a:off x="4572000" y="1371600"/>
            <a:ext cx="0" cy="3474720"/>
          </a:xfrm>
          <a:prstGeom prst="line">
            <a:avLst/>
          </a:prstGeom>
          <a:noFill/>
          <a:ln w="25400" cap="flat">
            <a:solidFill>
              <a:schemeClr val="tx1"/>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sz="949"/>
          </a:p>
        </p:txBody>
      </p:sp>
    </p:spTree>
    <p:extLst>
      <p:ext uri="{BB962C8B-B14F-4D97-AF65-F5344CB8AC3E}">
        <p14:creationId xmlns:p14="http://schemas.microsoft.com/office/powerpoint/2010/main" val="15573142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Grp="1" noChangeArrowheads="1"/>
          </p:cNvSpPr>
          <p:nvPr>
            <p:ph type="title"/>
            <p:custDataLst>
              <p:tags r:id="rId1"/>
            </p:custDataLst>
          </p:nvPr>
        </p:nvSpPr>
        <p:spPr>
          <a:ln/>
        </p:spPr>
        <p:txBody>
          <a:bodyPr/>
          <a:lstStyle/>
          <a:p>
            <a:r>
              <a:rPr lang="en-US" altLang="en-US" dirty="0"/>
              <a:t>Image Smoothing</a:t>
            </a:r>
          </a:p>
        </p:txBody>
      </p:sp>
      <p:sp>
        <p:nvSpPr>
          <p:cNvPr id="41986" name="Rectangle 2"/>
          <p:cNvSpPr>
            <a:spLocks noGrp="1" noChangeArrowheads="1"/>
          </p:cNvSpPr>
          <p:nvPr>
            <p:ph idx="1"/>
            <p:custDataLst>
              <p:tags r:id="rId2"/>
            </p:custDataLst>
          </p:nvPr>
        </p:nvSpPr>
        <p:spPr>
          <a:xfrm>
            <a:off x="457200" y="1325880"/>
            <a:ext cx="4572000" cy="2286000"/>
          </a:xfrm>
          <a:prstGeom prst="rect">
            <a:avLst/>
          </a:prstGeom>
          <a:ln/>
        </p:spPr>
        <p:txBody>
          <a:bodyPr>
            <a:normAutofit/>
          </a:bodyPr>
          <a:lstStyle/>
          <a:p>
            <a:pPr>
              <a:buSzPct val="125000"/>
              <a:buFont typeface="Helvetica" panose="020B0604020202020204" pitchFamily="34" charset="0"/>
              <a:buChar char="•"/>
            </a:pPr>
            <a:r>
              <a:rPr lang="en-US" altLang="en-US" sz="1200" dirty="0">
                <a:latin typeface="Helvetica" panose="020B0604020202020204" pitchFamily="34" charset="0"/>
                <a:cs typeface="Helvetica" panose="020B0604020202020204" pitchFamily="34" charset="0"/>
                <a:sym typeface="Helvetica" panose="020B0604020202020204" pitchFamily="34" charset="0"/>
              </a:rPr>
              <a:t>Image smoothing is used to reduce the </a:t>
            </a:r>
            <a:r>
              <a:rPr lang="en-US" altLang="en-US" sz="1200" dirty="0" err="1">
                <a:latin typeface="Helvetica" panose="020B0604020202020204" pitchFamily="34" charset="0"/>
                <a:cs typeface="Helvetica" panose="020B0604020202020204" pitchFamily="34" charset="0"/>
                <a:sym typeface="Helvetica" panose="020B0604020202020204" pitchFamily="34" charset="0"/>
              </a:rPr>
              <a:t>the</a:t>
            </a:r>
            <a:r>
              <a:rPr lang="en-US" altLang="en-US" sz="1200" dirty="0">
                <a:latin typeface="Helvetica" panose="020B0604020202020204" pitchFamily="34" charset="0"/>
                <a:cs typeface="Helvetica" panose="020B0604020202020204" pitchFamily="34" charset="0"/>
                <a:sym typeface="Helvetica" panose="020B0604020202020204" pitchFamily="34" charset="0"/>
              </a:rPr>
              <a:t> sharpness of edges and detail in an image. </a:t>
            </a:r>
            <a:endParaRPr lang="en-US" altLang="en-US" sz="1200" dirty="0">
              <a:latin typeface="Helvetica" panose="020B0604020202020204" pitchFamily="34" charset="0"/>
              <a:sym typeface="Helvetica" panose="020B0604020202020204" pitchFamily="34" charset="0"/>
            </a:endParaRPr>
          </a:p>
          <a:p>
            <a:pPr>
              <a:buSzPct val="125000"/>
              <a:buFont typeface="Helvetica" panose="020B0604020202020204" pitchFamily="34" charset="0"/>
              <a:buChar char="•"/>
            </a:pPr>
            <a:r>
              <a:rPr lang="en-US" altLang="en-US" sz="1200" dirty="0" err="1">
                <a:latin typeface="Helvetica" panose="020B0604020202020204" pitchFamily="34" charset="0"/>
                <a:cs typeface="Helvetica" panose="020B0604020202020204" pitchFamily="34" charset="0"/>
                <a:sym typeface="Helvetica" panose="020B0604020202020204" pitchFamily="34" charset="0"/>
              </a:rPr>
              <a:t>OpenCV</a:t>
            </a:r>
            <a:r>
              <a:rPr lang="en-US" altLang="en-US" sz="1200" dirty="0">
                <a:latin typeface="Helvetica" panose="020B0604020202020204" pitchFamily="34" charset="0"/>
                <a:cs typeface="Helvetica" panose="020B0604020202020204" pitchFamily="34" charset="0"/>
                <a:sym typeface="Helvetica" panose="020B0604020202020204" pitchFamily="34" charset="0"/>
              </a:rPr>
              <a:t> includes most of the commonly used methods.</a:t>
            </a:r>
            <a:endParaRPr lang="en-US" altLang="en-US" sz="1200" dirty="0">
              <a:latin typeface="Helvetica" panose="020B0604020202020204" pitchFamily="34" charset="0"/>
              <a:sym typeface="Helvetica" panose="020B0604020202020204" pitchFamily="34" charset="0"/>
            </a:endParaRPr>
          </a:p>
          <a:p>
            <a:pPr>
              <a:buSzPct val="125000"/>
              <a:buFont typeface="Helvetica" panose="020B0604020202020204" pitchFamily="34" charset="0"/>
              <a:buChar char="•"/>
            </a:pPr>
            <a:r>
              <a:rPr lang="en-US" altLang="en-US" sz="1200" dirty="0">
                <a:latin typeface="Helvetica" panose="020B0604020202020204" pitchFamily="34" charset="0"/>
                <a:cs typeface="Helvetica" panose="020B0604020202020204" pitchFamily="34" charset="0"/>
                <a:sym typeface="Helvetica" panose="020B0604020202020204" pitchFamily="34" charset="0"/>
              </a:rPr>
              <a:t>void </a:t>
            </a:r>
            <a:r>
              <a:rPr lang="en-US" altLang="en-US" sz="1200" b="1" dirty="0" err="1">
                <a:latin typeface="Courier" charset="0"/>
                <a:ea typeface="Courier" charset="0"/>
                <a:cs typeface="Courier" charset="0"/>
                <a:sym typeface="Courier" charset="0"/>
              </a:rPr>
              <a:t>GaussianBlur</a:t>
            </a:r>
            <a:r>
              <a:rPr lang="en-US" altLang="en-US" sz="1200" dirty="0">
                <a:latin typeface="Helvetica" panose="020B0604020202020204" pitchFamily="34" charset="0"/>
                <a:cs typeface="Helvetica" panose="020B0604020202020204" pitchFamily="34" charset="0"/>
                <a:sym typeface="Helvetica" panose="020B0604020202020204" pitchFamily="34" charset="0"/>
              </a:rPr>
              <a:t>(</a:t>
            </a:r>
            <a:r>
              <a:rPr lang="en-US" altLang="en-US" sz="1200" dirty="0" err="1">
                <a:latin typeface="Helvetica" panose="020B0604020202020204" pitchFamily="34" charset="0"/>
                <a:cs typeface="Helvetica" panose="020B0604020202020204" pitchFamily="34" charset="0"/>
                <a:sym typeface="Helvetica" panose="020B0604020202020204" pitchFamily="34" charset="0"/>
              </a:rPr>
              <a:t>imagein</a:t>
            </a:r>
            <a:r>
              <a:rPr lang="en-US" altLang="en-US" sz="1200" dirty="0">
                <a:latin typeface="Helvetica" panose="020B0604020202020204" pitchFamily="34" charset="0"/>
                <a:cs typeface="Helvetica" panose="020B0604020202020204" pitchFamily="34" charset="0"/>
                <a:sym typeface="Helvetica" panose="020B0604020202020204" pitchFamily="34" charset="0"/>
              </a:rPr>
              <a:t>, </a:t>
            </a:r>
            <a:r>
              <a:rPr lang="en-US" altLang="en-US" sz="1200" dirty="0" err="1">
                <a:latin typeface="Helvetica" panose="020B0604020202020204" pitchFamily="34" charset="0"/>
                <a:cs typeface="Helvetica" panose="020B0604020202020204" pitchFamily="34" charset="0"/>
                <a:sym typeface="Helvetica" panose="020B0604020202020204" pitchFamily="34" charset="0"/>
              </a:rPr>
              <a:t>imageout</a:t>
            </a:r>
            <a:r>
              <a:rPr lang="en-US" altLang="en-US" sz="1200" dirty="0">
                <a:latin typeface="Helvetica" panose="020B0604020202020204" pitchFamily="34" charset="0"/>
                <a:cs typeface="Helvetica" panose="020B0604020202020204" pitchFamily="34" charset="0"/>
                <a:sym typeface="Helvetica" panose="020B0604020202020204" pitchFamily="34" charset="0"/>
              </a:rPr>
              <a:t>, Size </a:t>
            </a:r>
            <a:r>
              <a:rPr lang="en-US" altLang="en-US" sz="1200" dirty="0" err="1">
                <a:latin typeface="Helvetica" panose="020B0604020202020204" pitchFamily="34" charset="0"/>
                <a:cs typeface="Helvetica" panose="020B0604020202020204" pitchFamily="34" charset="0"/>
                <a:sym typeface="Helvetica" panose="020B0604020202020204" pitchFamily="34" charset="0"/>
              </a:rPr>
              <a:t>ksize</a:t>
            </a:r>
            <a:r>
              <a:rPr lang="en-US" altLang="en-US" sz="1200" dirty="0">
                <a:latin typeface="Helvetica" panose="020B0604020202020204" pitchFamily="34" charset="0"/>
                <a:cs typeface="Helvetica" panose="020B0604020202020204" pitchFamily="34" charset="0"/>
                <a:sym typeface="Helvetica" panose="020B0604020202020204" pitchFamily="34" charset="0"/>
              </a:rPr>
              <a:t>,</a:t>
            </a:r>
            <a:r>
              <a:rPr lang="en-US" altLang="en-US" sz="1200" i="1" dirty="0">
                <a:latin typeface="Helvetica" panose="020B0604020202020204" pitchFamily="34" charset="0"/>
                <a:cs typeface="Helvetica" panose="020B0604020202020204" pitchFamily="34" charset="0"/>
                <a:sym typeface="Helvetica" panose="020B0604020202020204" pitchFamily="34" charset="0"/>
              </a:rPr>
              <a:t> sig);</a:t>
            </a:r>
            <a:endParaRPr lang="en-US" altLang="en-US" sz="1200" i="1" dirty="0">
              <a:latin typeface="Helvetica" panose="020B0604020202020204" pitchFamily="34" charset="0"/>
              <a:sym typeface="Helvetica" panose="020B0604020202020204" pitchFamily="34" charset="0"/>
            </a:endParaRPr>
          </a:p>
          <a:p>
            <a:pPr marL="361622" lvl="1">
              <a:buSzPct val="125000"/>
              <a:buFont typeface="Helvetica" panose="020B0604020202020204" pitchFamily="34" charset="0"/>
              <a:buChar char="•"/>
            </a:pPr>
            <a:r>
              <a:rPr lang="en-US" altLang="en-US" sz="1200" i="1" dirty="0">
                <a:latin typeface="Helvetica" panose="020B0604020202020204" pitchFamily="34" charset="0"/>
                <a:cs typeface="Helvetica" panose="020B0604020202020204" pitchFamily="34" charset="0"/>
                <a:sym typeface="Helvetica" panose="020B0604020202020204" pitchFamily="34" charset="0"/>
              </a:rPr>
              <a:t>Note that there are more options, however this should keep things simple</a:t>
            </a:r>
            <a:endParaRPr lang="en-US" altLang="en-US" sz="1200" i="1" dirty="0">
              <a:latin typeface="Helvetica" panose="020B0604020202020204" pitchFamily="34" charset="0"/>
              <a:sym typeface="Helvetica" panose="020B0604020202020204" pitchFamily="34" charset="0"/>
            </a:endParaRPr>
          </a:p>
          <a:p>
            <a:pPr>
              <a:buSzPct val="125000"/>
              <a:buFont typeface="Helvetica" panose="020B0604020202020204" pitchFamily="34" charset="0"/>
              <a:buChar char="•"/>
            </a:pPr>
            <a:r>
              <a:rPr lang="en-US" altLang="en-US" sz="1200" i="1" dirty="0">
                <a:latin typeface="Helvetica" panose="020B0604020202020204" pitchFamily="34" charset="0"/>
                <a:cs typeface="Helvetica" panose="020B0604020202020204" pitchFamily="34" charset="0"/>
                <a:sym typeface="Helvetica" panose="020B0604020202020204" pitchFamily="34" charset="0"/>
              </a:rPr>
              <a:t>void </a:t>
            </a:r>
            <a:r>
              <a:rPr lang="en-US" altLang="en-US" sz="1200" b="1" dirty="0" err="1">
                <a:latin typeface="Courier" charset="0"/>
                <a:ea typeface="Courier" charset="0"/>
                <a:cs typeface="Courier" charset="0"/>
                <a:sym typeface="Courier" charset="0"/>
              </a:rPr>
              <a:t>medianBlur</a:t>
            </a:r>
            <a:r>
              <a:rPr lang="en-US" altLang="en-US" sz="1200" dirty="0">
                <a:latin typeface="Helvetica" panose="020B0604020202020204" pitchFamily="34" charset="0"/>
                <a:cs typeface="Helvetica" panose="020B0604020202020204" pitchFamily="34" charset="0"/>
                <a:sym typeface="Helvetica" panose="020B0604020202020204" pitchFamily="34" charset="0"/>
              </a:rPr>
              <a:t> (</a:t>
            </a:r>
            <a:r>
              <a:rPr lang="en-US" altLang="en-US" sz="1200" dirty="0" err="1">
                <a:latin typeface="Helvetica" panose="020B0604020202020204" pitchFamily="34" charset="0"/>
                <a:cs typeface="Helvetica" panose="020B0604020202020204" pitchFamily="34" charset="0"/>
                <a:sym typeface="Helvetica" panose="020B0604020202020204" pitchFamily="34" charset="0"/>
              </a:rPr>
              <a:t>imagein</a:t>
            </a:r>
            <a:r>
              <a:rPr lang="en-US" altLang="en-US" sz="1200" dirty="0">
                <a:latin typeface="Helvetica" panose="020B0604020202020204" pitchFamily="34" charset="0"/>
                <a:cs typeface="Helvetica" panose="020B0604020202020204" pitchFamily="34" charset="0"/>
                <a:sym typeface="Helvetica" panose="020B0604020202020204" pitchFamily="34" charset="0"/>
              </a:rPr>
              <a:t>, </a:t>
            </a:r>
            <a:r>
              <a:rPr lang="en-US" altLang="en-US" sz="1200" dirty="0" err="1">
                <a:latin typeface="Helvetica" panose="020B0604020202020204" pitchFamily="34" charset="0"/>
                <a:cs typeface="Helvetica" panose="020B0604020202020204" pitchFamily="34" charset="0"/>
                <a:sym typeface="Helvetica" panose="020B0604020202020204" pitchFamily="34" charset="0"/>
              </a:rPr>
              <a:t>imageout</a:t>
            </a:r>
            <a:r>
              <a:rPr lang="en-US" altLang="en-US" sz="1200" dirty="0">
                <a:latin typeface="Helvetica" panose="020B0604020202020204" pitchFamily="34" charset="0"/>
                <a:cs typeface="Helvetica" panose="020B0604020202020204" pitchFamily="34" charset="0"/>
                <a:sym typeface="Helvetica" panose="020B0604020202020204" pitchFamily="34" charset="0"/>
              </a:rPr>
              <a:t>, Size </a:t>
            </a:r>
            <a:r>
              <a:rPr lang="en-US" altLang="en-US" sz="1200" dirty="0" err="1">
                <a:latin typeface="Helvetica" panose="020B0604020202020204" pitchFamily="34" charset="0"/>
                <a:cs typeface="Helvetica" panose="020B0604020202020204" pitchFamily="34" charset="0"/>
                <a:sym typeface="Helvetica" panose="020B0604020202020204" pitchFamily="34" charset="0"/>
              </a:rPr>
              <a:t>ksize</a:t>
            </a:r>
            <a:r>
              <a:rPr lang="en-US" altLang="en-US" sz="1200" dirty="0">
                <a:latin typeface="Helvetica" panose="020B0604020202020204" pitchFamily="34" charset="0"/>
                <a:cs typeface="Helvetica" panose="020B0604020202020204" pitchFamily="34" charset="0"/>
                <a:sym typeface="Helvetica" panose="020B0604020202020204" pitchFamily="34" charset="0"/>
              </a:rPr>
              <a:t>);</a:t>
            </a:r>
            <a:endParaRPr lang="en-US" altLang="en-US" sz="1200" dirty="0">
              <a:latin typeface="Helvetica" panose="020B0604020202020204" pitchFamily="34" charset="0"/>
              <a:sym typeface="Helvetica" panose="020B0604020202020204" pitchFamily="34" charset="0"/>
            </a:endParaRPr>
          </a:p>
          <a:p>
            <a:pPr>
              <a:buSzPct val="125000"/>
              <a:buFont typeface="Helvetica" panose="020B0604020202020204" pitchFamily="34" charset="0"/>
              <a:buChar char="•"/>
            </a:pPr>
            <a:r>
              <a:rPr lang="en-US" altLang="en-US" sz="1200" dirty="0">
                <a:latin typeface="Helvetica" panose="020B0604020202020204" pitchFamily="34" charset="0"/>
                <a:cs typeface="Helvetica" panose="020B0604020202020204" pitchFamily="34" charset="0"/>
                <a:sym typeface="Helvetica" panose="020B0604020202020204" pitchFamily="34" charset="0"/>
              </a:rPr>
              <a:t>Other functions include generic convolution, separable convolution, dilate, and erode.</a:t>
            </a:r>
            <a:endParaRPr lang="en-US" altLang="en-US" sz="1200" dirty="0">
              <a:latin typeface="Helvetica" panose="020B0604020202020204" pitchFamily="34" charset="0"/>
              <a:sym typeface="Helvetica" panose="020B0604020202020204" pitchFamily="34" charset="0"/>
            </a:endParaRPr>
          </a:p>
        </p:txBody>
      </p:sp>
      <p:pic>
        <p:nvPicPr>
          <p:cNvPr id="41987" name="Picture 3"/>
          <p:cNvPicPr>
            <a:picLocks noChangeArrowheads="1"/>
          </p:cNvPicPr>
          <p:nvPr>
            <p:custDataLst>
              <p:tags r:id="rId3"/>
            </p:custDataLst>
          </p:nvPr>
        </p:nvPicPr>
        <p:blipFill>
          <a:blip r:embed="rId11" cstate="print">
            <a:extLst>
              <a:ext uri="{28A0092B-C50C-407E-A947-70E740481C1C}">
                <a14:useLocalDpi xmlns:a14="http://schemas.microsoft.com/office/drawing/2010/main" val="0"/>
              </a:ext>
            </a:extLst>
          </a:blip>
          <a:srcRect/>
          <a:stretch>
            <a:fillRect/>
          </a:stretch>
        </p:blipFill>
        <p:spPr bwMode="auto">
          <a:xfrm>
            <a:off x="1066800" y="3657600"/>
            <a:ext cx="1341120" cy="100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a:tailEnd/>
              </a14:hiddenLine>
            </a:ext>
          </a:extLst>
        </p:spPr>
      </p:pic>
      <p:pic>
        <p:nvPicPr>
          <p:cNvPr id="41988" name="Picture 4"/>
          <p:cNvPicPr>
            <a:picLocks noChangeArrowheads="1"/>
          </p:cNvPicPr>
          <p:nvPr>
            <p:custDataLst>
              <p:tags r:id="rId4"/>
            </p:custDataLst>
          </p:nvPr>
        </p:nvPicPr>
        <p:blipFill>
          <a:blip r:embed="rId12" cstate="print">
            <a:extLst>
              <a:ext uri="{28A0092B-C50C-407E-A947-70E740481C1C}">
                <a14:useLocalDpi xmlns:a14="http://schemas.microsoft.com/office/drawing/2010/main" val="0"/>
              </a:ext>
            </a:extLst>
          </a:blip>
          <a:srcRect/>
          <a:stretch>
            <a:fillRect/>
          </a:stretch>
        </p:blipFill>
        <p:spPr bwMode="auto">
          <a:xfrm>
            <a:off x="3901440" y="3657600"/>
            <a:ext cx="1341120" cy="100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a:tailEnd/>
              </a14:hiddenLine>
            </a:ext>
          </a:extLst>
        </p:spPr>
      </p:pic>
      <p:pic>
        <p:nvPicPr>
          <p:cNvPr id="41989" name="Picture 5"/>
          <p:cNvPicPr>
            <a:picLocks noChangeArrowheads="1"/>
          </p:cNvPicPr>
          <p:nvPr>
            <p:custDataLst>
              <p:tags r:id="rId5"/>
            </p:custDataLst>
          </p:nvPr>
        </p:nvPicPr>
        <p:blipFill>
          <a:blip r:embed="rId13" cstate="print">
            <a:extLst>
              <a:ext uri="{28A0092B-C50C-407E-A947-70E740481C1C}">
                <a14:useLocalDpi xmlns:a14="http://schemas.microsoft.com/office/drawing/2010/main" val="0"/>
              </a:ext>
            </a:extLst>
          </a:blip>
          <a:srcRect/>
          <a:stretch>
            <a:fillRect/>
          </a:stretch>
        </p:blipFill>
        <p:spPr bwMode="auto">
          <a:xfrm>
            <a:off x="6736080" y="3657600"/>
            <a:ext cx="1341120" cy="100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a:tailEnd/>
              </a14:hiddenLine>
            </a:ext>
          </a:extLst>
        </p:spPr>
      </p:pic>
      <p:pic>
        <p:nvPicPr>
          <p:cNvPr id="41990" name="Picture 6"/>
          <p:cNvPicPr>
            <a:picLocks noChangeArrowheads="1"/>
          </p:cNvPicPr>
          <p:nvPr>
            <p:custDataLst>
              <p:tags r:id="rId6"/>
            </p:custDataLst>
          </p:nvPr>
        </p:nvPicPr>
        <p:blipFill>
          <a:blip r:embed="rId14">
            <a:extLst>
              <a:ext uri="{28A0092B-C50C-407E-A947-70E740481C1C}">
                <a14:useLocalDpi xmlns:a14="http://schemas.microsoft.com/office/drawing/2010/main" val="0"/>
              </a:ext>
            </a:extLst>
          </a:blip>
          <a:srcRect/>
          <a:stretch>
            <a:fillRect/>
          </a:stretch>
        </p:blipFill>
        <p:spPr bwMode="auto">
          <a:xfrm>
            <a:off x="5575690" y="1325880"/>
            <a:ext cx="2656058" cy="2194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a:tailEnd/>
              </a14:hiddenLine>
            </a:ext>
          </a:extLst>
        </p:spPr>
      </p:pic>
      <p:sp>
        <p:nvSpPr>
          <p:cNvPr id="41991" name="Rectangle 7"/>
          <p:cNvSpPr>
            <a:spLocks/>
          </p:cNvSpPr>
          <p:nvPr>
            <p:custDataLst>
              <p:tags r:id="rId7"/>
            </p:custDataLst>
          </p:nvPr>
        </p:nvSpPr>
        <p:spPr bwMode="auto">
          <a:xfrm>
            <a:off x="457200" y="4709160"/>
            <a:ext cx="2560320" cy="320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wrap="none" lIns="0" tIns="0" rIns="0" bIns="0" anchor="ctr">
            <a:spAutoFit/>
          </a:bodyPr>
          <a:lstStyle>
            <a:lvl1pPr>
              <a:defRPr sz="1400">
                <a:solidFill>
                  <a:schemeClr val="tx1"/>
                </a:solidFill>
                <a:latin typeface="Gill Sans Light" charset="0"/>
              </a:defRPr>
            </a:lvl1pPr>
            <a:lvl2pPr>
              <a:defRPr sz="1400">
                <a:solidFill>
                  <a:schemeClr val="tx1"/>
                </a:solidFill>
                <a:latin typeface="Gill Sans Light" charset="0"/>
              </a:defRPr>
            </a:lvl2pPr>
            <a:lvl3pPr>
              <a:defRPr sz="1400">
                <a:solidFill>
                  <a:schemeClr val="tx1"/>
                </a:solidFill>
                <a:latin typeface="Gill Sans Light" charset="0"/>
              </a:defRPr>
            </a:lvl3pPr>
            <a:lvl4pPr>
              <a:defRPr sz="1400">
                <a:solidFill>
                  <a:schemeClr val="tx1"/>
                </a:solidFill>
                <a:latin typeface="Gill Sans Light" charset="0"/>
              </a:defRPr>
            </a:lvl4pPr>
            <a:lvl5pPr>
              <a:defRPr sz="1400">
                <a:solidFill>
                  <a:schemeClr val="tx1"/>
                </a:solidFill>
                <a:latin typeface="Gill Sans Light" charset="0"/>
              </a:defRPr>
            </a:lvl5pPr>
            <a:lvl6pPr fontAlgn="base">
              <a:spcBef>
                <a:spcPct val="0"/>
              </a:spcBef>
              <a:spcAft>
                <a:spcPct val="0"/>
              </a:spcAft>
              <a:defRPr sz="1400">
                <a:solidFill>
                  <a:schemeClr val="tx1"/>
                </a:solidFill>
                <a:latin typeface="Gill Sans Light" charset="0"/>
              </a:defRPr>
            </a:lvl6pPr>
            <a:lvl7pPr fontAlgn="base">
              <a:spcBef>
                <a:spcPct val="0"/>
              </a:spcBef>
              <a:spcAft>
                <a:spcPct val="0"/>
              </a:spcAft>
              <a:defRPr sz="1400">
                <a:solidFill>
                  <a:schemeClr val="tx1"/>
                </a:solidFill>
                <a:latin typeface="Gill Sans Light" charset="0"/>
              </a:defRPr>
            </a:lvl7pPr>
            <a:lvl8pPr fontAlgn="base">
              <a:spcBef>
                <a:spcPct val="0"/>
              </a:spcBef>
              <a:spcAft>
                <a:spcPct val="0"/>
              </a:spcAft>
              <a:defRPr sz="1400">
                <a:solidFill>
                  <a:schemeClr val="tx1"/>
                </a:solidFill>
                <a:latin typeface="Gill Sans Light" charset="0"/>
              </a:defRPr>
            </a:lvl8pPr>
            <a:lvl9pPr fontAlgn="base">
              <a:spcBef>
                <a:spcPct val="0"/>
              </a:spcBef>
              <a:spcAft>
                <a:spcPct val="0"/>
              </a:spcAft>
              <a:defRPr sz="1400">
                <a:solidFill>
                  <a:schemeClr val="tx1"/>
                </a:solidFill>
                <a:latin typeface="Gill Sans Light" charset="0"/>
              </a:defRPr>
            </a:lvl9pPr>
          </a:lstStyle>
          <a:p>
            <a:pPr algn="ctr"/>
            <a:r>
              <a:rPr lang="en-US" altLang="en-US" sz="1400">
                <a:ea typeface="Gill Sans Light" charset="0"/>
                <a:cs typeface="Gill Sans Light" charset="0"/>
              </a:rPr>
              <a:t>Original</a:t>
            </a:r>
          </a:p>
        </p:txBody>
      </p:sp>
      <p:sp>
        <p:nvSpPr>
          <p:cNvPr id="41992" name="Rectangle 8"/>
          <p:cNvSpPr>
            <a:spLocks/>
          </p:cNvSpPr>
          <p:nvPr>
            <p:custDataLst>
              <p:tags r:id="rId8"/>
            </p:custDataLst>
          </p:nvPr>
        </p:nvSpPr>
        <p:spPr bwMode="auto">
          <a:xfrm>
            <a:off x="3291840" y="4709160"/>
            <a:ext cx="2560320" cy="320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wrap="none" lIns="0" tIns="0" rIns="0" bIns="0" anchor="ctr">
            <a:spAutoFit/>
          </a:bodyPr>
          <a:lstStyle>
            <a:lvl1pPr>
              <a:defRPr sz="1400">
                <a:solidFill>
                  <a:schemeClr val="tx1"/>
                </a:solidFill>
                <a:latin typeface="Gill Sans Light" charset="0"/>
              </a:defRPr>
            </a:lvl1pPr>
            <a:lvl2pPr>
              <a:defRPr sz="1400">
                <a:solidFill>
                  <a:schemeClr val="tx1"/>
                </a:solidFill>
                <a:latin typeface="Gill Sans Light" charset="0"/>
              </a:defRPr>
            </a:lvl2pPr>
            <a:lvl3pPr>
              <a:defRPr sz="1400">
                <a:solidFill>
                  <a:schemeClr val="tx1"/>
                </a:solidFill>
                <a:latin typeface="Gill Sans Light" charset="0"/>
              </a:defRPr>
            </a:lvl3pPr>
            <a:lvl4pPr>
              <a:defRPr sz="1400">
                <a:solidFill>
                  <a:schemeClr val="tx1"/>
                </a:solidFill>
                <a:latin typeface="Gill Sans Light" charset="0"/>
              </a:defRPr>
            </a:lvl4pPr>
            <a:lvl5pPr>
              <a:defRPr sz="1400">
                <a:solidFill>
                  <a:schemeClr val="tx1"/>
                </a:solidFill>
                <a:latin typeface="Gill Sans Light" charset="0"/>
              </a:defRPr>
            </a:lvl5pPr>
            <a:lvl6pPr fontAlgn="base">
              <a:spcBef>
                <a:spcPct val="0"/>
              </a:spcBef>
              <a:spcAft>
                <a:spcPct val="0"/>
              </a:spcAft>
              <a:defRPr sz="1400">
                <a:solidFill>
                  <a:schemeClr val="tx1"/>
                </a:solidFill>
                <a:latin typeface="Gill Sans Light" charset="0"/>
              </a:defRPr>
            </a:lvl6pPr>
            <a:lvl7pPr fontAlgn="base">
              <a:spcBef>
                <a:spcPct val="0"/>
              </a:spcBef>
              <a:spcAft>
                <a:spcPct val="0"/>
              </a:spcAft>
              <a:defRPr sz="1400">
                <a:solidFill>
                  <a:schemeClr val="tx1"/>
                </a:solidFill>
                <a:latin typeface="Gill Sans Light" charset="0"/>
              </a:defRPr>
            </a:lvl7pPr>
            <a:lvl8pPr fontAlgn="base">
              <a:spcBef>
                <a:spcPct val="0"/>
              </a:spcBef>
              <a:spcAft>
                <a:spcPct val="0"/>
              </a:spcAft>
              <a:defRPr sz="1400">
                <a:solidFill>
                  <a:schemeClr val="tx1"/>
                </a:solidFill>
                <a:latin typeface="Gill Sans Light" charset="0"/>
              </a:defRPr>
            </a:lvl8pPr>
            <a:lvl9pPr fontAlgn="base">
              <a:spcBef>
                <a:spcPct val="0"/>
              </a:spcBef>
              <a:spcAft>
                <a:spcPct val="0"/>
              </a:spcAft>
              <a:defRPr sz="1400">
                <a:solidFill>
                  <a:schemeClr val="tx1"/>
                </a:solidFill>
                <a:latin typeface="Gill Sans Light" charset="0"/>
              </a:defRPr>
            </a:lvl9pPr>
          </a:lstStyle>
          <a:p>
            <a:pPr algn="ctr"/>
            <a:r>
              <a:rPr lang="en-US" altLang="en-US" sz="1400">
                <a:ea typeface="Gill Sans Light" charset="0"/>
                <a:cs typeface="Gill Sans Light" charset="0"/>
              </a:rPr>
              <a:t>Gaussian Blur</a:t>
            </a:r>
          </a:p>
        </p:txBody>
      </p:sp>
      <p:sp>
        <p:nvSpPr>
          <p:cNvPr id="41993" name="Rectangle 9"/>
          <p:cNvSpPr>
            <a:spLocks/>
          </p:cNvSpPr>
          <p:nvPr>
            <p:custDataLst>
              <p:tags r:id="rId9"/>
            </p:custDataLst>
          </p:nvPr>
        </p:nvSpPr>
        <p:spPr bwMode="auto">
          <a:xfrm>
            <a:off x="6126480" y="4709160"/>
            <a:ext cx="2560320" cy="320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wrap="none" lIns="0" tIns="0" rIns="0" bIns="0" anchor="ctr">
            <a:spAutoFit/>
          </a:bodyPr>
          <a:lstStyle>
            <a:lvl1pPr>
              <a:defRPr sz="1400">
                <a:solidFill>
                  <a:schemeClr val="tx1"/>
                </a:solidFill>
                <a:latin typeface="Gill Sans Light" charset="0"/>
              </a:defRPr>
            </a:lvl1pPr>
            <a:lvl2pPr>
              <a:defRPr sz="1400">
                <a:solidFill>
                  <a:schemeClr val="tx1"/>
                </a:solidFill>
                <a:latin typeface="Gill Sans Light" charset="0"/>
              </a:defRPr>
            </a:lvl2pPr>
            <a:lvl3pPr>
              <a:defRPr sz="1400">
                <a:solidFill>
                  <a:schemeClr val="tx1"/>
                </a:solidFill>
                <a:latin typeface="Gill Sans Light" charset="0"/>
              </a:defRPr>
            </a:lvl3pPr>
            <a:lvl4pPr>
              <a:defRPr sz="1400">
                <a:solidFill>
                  <a:schemeClr val="tx1"/>
                </a:solidFill>
                <a:latin typeface="Gill Sans Light" charset="0"/>
              </a:defRPr>
            </a:lvl4pPr>
            <a:lvl5pPr>
              <a:defRPr sz="1400">
                <a:solidFill>
                  <a:schemeClr val="tx1"/>
                </a:solidFill>
                <a:latin typeface="Gill Sans Light" charset="0"/>
              </a:defRPr>
            </a:lvl5pPr>
            <a:lvl6pPr fontAlgn="base">
              <a:spcBef>
                <a:spcPct val="0"/>
              </a:spcBef>
              <a:spcAft>
                <a:spcPct val="0"/>
              </a:spcAft>
              <a:defRPr sz="1400">
                <a:solidFill>
                  <a:schemeClr val="tx1"/>
                </a:solidFill>
                <a:latin typeface="Gill Sans Light" charset="0"/>
              </a:defRPr>
            </a:lvl6pPr>
            <a:lvl7pPr fontAlgn="base">
              <a:spcBef>
                <a:spcPct val="0"/>
              </a:spcBef>
              <a:spcAft>
                <a:spcPct val="0"/>
              </a:spcAft>
              <a:defRPr sz="1400">
                <a:solidFill>
                  <a:schemeClr val="tx1"/>
                </a:solidFill>
                <a:latin typeface="Gill Sans Light" charset="0"/>
              </a:defRPr>
            </a:lvl7pPr>
            <a:lvl8pPr fontAlgn="base">
              <a:spcBef>
                <a:spcPct val="0"/>
              </a:spcBef>
              <a:spcAft>
                <a:spcPct val="0"/>
              </a:spcAft>
              <a:defRPr sz="1400">
                <a:solidFill>
                  <a:schemeClr val="tx1"/>
                </a:solidFill>
                <a:latin typeface="Gill Sans Light" charset="0"/>
              </a:defRPr>
            </a:lvl8pPr>
            <a:lvl9pPr fontAlgn="base">
              <a:spcBef>
                <a:spcPct val="0"/>
              </a:spcBef>
              <a:spcAft>
                <a:spcPct val="0"/>
              </a:spcAft>
              <a:defRPr sz="1400">
                <a:solidFill>
                  <a:schemeClr val="tx1"/>
                </a:solidFill>
                <a:latin typeface="Gill Sans Light" charset="0"/>
              </a:defRPr>
            </a:lvl9pPr>
          </a:lstStyle>
          <a:p>
            <a:pPr algn="ctr"/>
            <a:r>
              <a:rPr lang="en-US" altLang="en-US" sz="1400">
                <a:ea typeface="Gill Sans Light" charset="0"/>
                <a:cs typeface="Gill Sans Light" charset="0"/>
              </a:rPr>
              <a:t>Median Blur</a:t>
            </a:r>
          </a:p>
        </p:txBody>
      </p:sp>
    </p:spTree>
    <p:extLst>
      <p:ext uri="{BB962C8B-B14F-4D97-AF65-F5344CB8AC3E}">
        <p14:creationId xmlns:p14="http://schemas.microsoft.com/office/powerpoint/2010/main" val="10252149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dirty="0"/>
              <a:t>Lets look at an example</a:t>
            </a:r>
          </a:p>
        </p:txBody>
      </p:sp>
      <p:sp>
        <p:nvSpPr>
          <p:cNvPr id="4" name="Content Placeholder 3"/>
          <p:cNvSpPr>
            <a:spLocks noGrp="1"/>
          </p:cNvSpPr>
          <p:nvPr>
            <p:ph idx="1"/>
            <p:custDataLst>
              <p:tags r:id="rId2"/>
            </p:custDataLst>
          </p:nvPr>
        </p:nvSpPr>
        <p:spPr/>
        <p:txBody>
          <a:bodyPr/>
          <a:lstStyle/>
          <a:p>
            <a:r>
              <a:rPr lang="en-US" dirty="0"/>
              <a:t>The program will</a:t>
            </a:r>
          </a:p>
          <a:p>
            <a:pPr lvl="1"/>
            <a:r>
              <a:rPr lang="en-US" dirty="0"/>
              <a:t>Capture an image from the Raspberry PI Camera</a:t>
            </a:r>
          </a:p>
          <a:p>
            <a:pPr lvl="1"/>
            <a:r>
              <a:rPr lang="en-US" dirty="0"/>
              <a:t>Resize the image</a:t>
            </a:r>
          </a:p>
          <a:p>
            <a:pPr lvl="1"/>
            <a:r>
              <a:rPr lang="en-US" dirty="0"/>
              <a:t>Convert it to Grayscale</a:t>
            </a:r>
          </a:p>
          <a:p>
            <a:pPr lvl="1"/>
            <a:r>
              <a:rPr lang="en-US" dirty="0"/>
              <a:t>Detect edges</a:t>
            </a:r>
          </a:p>
          <a:p>
            <a:pPr lvl="1"/>
            <a:r>
              <a:rPr lang="en-US" dirty="0"/>
              <a:t>Write the results out to some files</a:t>
            </a:r>
          </a:p>
          <a:p>
            <a:endParaRPr lang="en-US" dirty="0"/>
          </a:p>
          <a:p>
            <a:endParaRPr lang="en-US" dirty="0"/>
          </a:p>
        </p:txBody>
      </p:sp>
    </p:spTree>
    <p:extLst>
      <p:ext uri="{BB962C8B-B14F-4D97-AF65-F5344CB8AC3E}">
        <p14:creationId xmlns:p14="http://schemas.microsoft.com/office/powerpoint/2010/main" val="19180496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8BC82-11AA-1E63-460E-6CA3494BD23E}"/>
              </a:ext>
            </a:extLst>
          </p:cNvPr>
          <p:cNvSpPr>
            <a:spLocks noGrp="1"/>
          </p:cNvSpPr>
          <p:nvPr>
            <p:ph type="title"/>
          </p:nvPr>
        </p:nvSpPr>
        <p:spPr/>
        <p:txBody>
          <a:bodyPr/>
          <a:lstStyle/>
          <a:p>
            <a:r>
              <a:rPr lang="en-US" dirty="0"/>
              <a:t>Open CV Row Call</a:t>
            </a:r>
          </a:p>
        </p:txBody>
      </p:sp>
      <p:pic>
        <p:nvPicPr>
          <p:cNvPr id="9" name="Picture 8">
            <a:extLst>
              <a:ext uri="{FF2B5EF4-FFF2-40B4-BE49-F238E27FC236}">
                <a16:creationId xmlns:a16="http://schemas.microsoft.com/office/drawing/2014/main" id="{7565FBB4-07E8-E076-F9CD-507456C51819}"/>
              </a:ext>
            </a:extLst>
          </p:cNvPr>
          <p:cNvPicPr>
            <a:picLocks noChangeAspect="1"/>
          </p:cNvPicPr>
          <p:nvPr/>
        </p:nvPicPr>
        <p:blipFill>
          <a:blip r:embed="rId3"/>
          <a:stretch>
            <a:fillRect/>
          </a:stretch>
        </p:blipFill>
        <p:spPr>
          <a:xfrm>
            <a:off x="2103343" y="1371600"/>
            <a:ext cx="4937312" cy="3648456"/>
          </a:xfrm>
          <a:prstGeom prst="rect">
            <a:avLst/>
          </a:prstGeom>
        </p:spPr>
      </p:pic>
    </p:spTree>
    <p:extLst>
      <p:ext uri="{BB962C8B-B14F-4D97-AF65-F5344CB8AC3E}">
        <p14:creationId xmlns:p14="http://schemas.microsoft.com/office/powerpoint/2010/main" val="5061526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FB285-7B1C-4B75-A7C0-E72675806E5C}"/>
              </a:ext>
            </a:extLst>
          </p:cNvPr>
          <p:cNvSpPr>
            <a:spLocks noGrp="1"/>
          </p:cNvSpPr>
          <p:nvPr>
            <p:ph type="title"/>
          </p:nvPr>
        </p:nvSpPr>
        <p:spPr/>
        <p:txBody>
          <a:bodyPr/>
          <a:lstStyle/>
          <a:p>
            <a:r>
              <a:rPr lang="en-US" dirty="0"/>
              <a:t>The Key Thing</a:t>
            </a:r>
          </a:p>
        </p:txBody>
      </p:sp>
      <p:sp>
        <p:nvSpPr>
          <p:cNvPr id="4" name="Content Placeholder 3">
            <a:extLst>
              <a:ext uri="{FF2B5EF4-FFF2-40B4-BE49-F238E27FC236}">
                <a16:creationId xmlns:a16="http://schemas.microsoft.com/office/drawing/2014/main" id="{4FABD9BD-60B3-4D71-BF6D-ADFA21E506E3}"/>
              </a:ext>
            </a:extLst>
          </p:cNvPr>
          <p:cNvSpPr>
            <a:spLocks noGrp="1"/>
          </p:cNvSpPr>
          <p:nvPr>
            <p:ph idx="1"/>
          </p:nvPr>
        </p:nvSpPr>
        <p:spPr>
          <a:xfrm>
            <a:off x="841248" y="1371600"/>
            <a:ext cx="7680960" cy="3246120"/>
          </a:xfrm>
        </p:spPr>
        <p:txBody>
          <a:bodyPr>
            <a:normAutofit lnSpcReduction="10000"/>
          </a:bodyPr>
          <a:lstStyle/>
          <a:p>
            <a:r>
              <a:rPr lang="en-US" sz="1800" dirty="0"/>
              <a:t>Example</a:t>
            </a:r>
          </a:p>
          <a:p>
            <a:r>
              <a:rPr lang="en-US" sz="1800" dirty="0"/>
              <a:t>#</a:t>
            </a:r>
          </a:p>
          <a:p>
            <a:r>
              <a:rPr lang="en-US" sz="1800" dirty="0"/>
              <a:t>Mat (Matrix) is an n-dimensional array that can be used to store various type of data, such as RGB, HSV or grayscale images, vectors with real or complex values, other matrices etc.</a:t>
            </a:r>
          </a:p>
          <a:p>
            <a:endParaRPr lang="en-US" sz="1800" dirty="0"/>
          </a:p>
          <a:p>
            <a:r>
              <a:rPr lang="en-US" sz="1800" dirty="0"/>
              <a:t>A Mat contains the following information: width, height, type, channels, data, flags, </a:t>
            </a:r>
            <a:r>
              <a:rPr lang="en-US" sz="1800" dirty="0" err="1"/>
              <a:t>datastart</a:t>
            </a:r>
            <a:r>
              <a:rPr lang="en-US" sz="1800" dirty="0"/>
              <a:t>, </a:t>
            </a:r>
            <a:r>
              <a:rPr lang="en-US" sz="1800" dirty="0" err="1"/>
              <a:t>dataend</a:t>
            </a:r>
            <a:r>
              <a:rPr lang="en-US" sz="1800" dirty="0"/>
              <a:t> and so on.</a:t>
            </a:r>
          </a:p>
          <a:p>
            <a:endParaRPr lang="en-US" sz="1800" dirty="0"/>
          </a:p>
          <a:p>
            <a:r>
              <a:rPr lang="en-US" sz="1800" dirty="0"/>
              <a:t>It has several methods, some of them are: create, </a:t>
            </a:r>
            <a:r>
              <a:rPr lang="en-US" sz="1800" dirty="0" err="1"/>
              <a:t>copyTo</a:t>
            </a:r>
            <a:r>
              <a:rPr lang="en-US" sz="1800" dirty="0"/>
              <a:t>, </a:t>
            </a:r>
            <a:r>
              <a:rPr lang="en-US" sz="1800" dirty="0" err="1"/>
              <a:t>convertTo</a:t>
            </a:r>
            <a:r>
              <a:rPr lang="en-US" sz="1800" dirty="0"/>
              <a:t>, </a:t>
            </a:r>
            <a:r>
              <a:rPr lang="en-US" sz="1800" dirty="0" err="1"/>
              <a:t>isContinious</a:t>
            </a:r>
            <a:r>
              <a:rPr lang="en-US" sz="1800" dirty="0"/>
              <a:t> etc.</a:t>
            </a:r>
          </a:p>
        </p:txBody>
      </p:sp>
      <p:sp>
        <p:nvSpPr>
          <p:cNvPr id="932" name="Citation"/>
          <p:cNvSpPr txBox="1"/>
          <p:nvPr/>
        </p:nvSpPr>
        <p:spPr>
          <a:xfrm>
            <a:off x="320040" y="4709160"/>
            <a:ext cx="8503920" cy="274320"/>
          </a:xfrm>
          <a:prstGeom prst="rect">
            <a:avLst/>
          </a:prstGeom>
          <a:noFill/>
        </p:spPr>
        <p:txBody>
          <a:bodyPr wrap="square" rtlCol="0">
            <a:noAutofit/>
          </a:bodyPr>
          <a:lstStyle/>
          <a:p>
            <a:r>
              <a:rPr lang="en-US" sz="1100" i="1" dirty="0">
                <a:solidFill>
                  <a:srgbClr val="A6A6A6"/>
                </a:solidFill>
              </a:rPr>
              <a:t>https://riptutorial.com/opencv/example/28255/mat</a:t>
            </a:r>
          </a:p>
        </p:txBody>
      </p:sp>
    </p:spTree>
    <p:extLst>
      <p:ext uri="{BB962C8B-B14F-4D97-AF65-F5344CB8AC3E}">
        <p14:creationId xmlns:p14="http://schemas.microsoft.com/office/powerpoint/2010/main" val="7576197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6B65E-F546-406E-A70D-0C6CE21F29B2}"/>
              </a:ext>
            </a:extLst>
          </p:cNvPr>
          <p:cNvSpPr>
            <a:spLocks noGrp="1"/>
          </p:cNvSpPr>
          <p:nvPr>
            <p:ph type="title"/>
          </p:nvPr>
        </p:nvSpPr>
        <p:spPr/>
        <p:txBody>
          <a:bodyPr/>
          <a:lstStyle/>
          <a:p>
            <a:r>
              <a:rPr lang="en-US" dirty="0"/>
              <a:t>UDP versus TCP</a:t>
            </a:r>
          </a:p>
        </p:txBody>
      </p:sp>
      <p:sp>
        <p:nvSpPr>
          <p:cNvPr id="4" name="Content Placeholder 3">
            <a:extLst>
              <a:ext uri="{FF2B5EF4-FFF2-40B4-BE49-F238E27FC236}">
                <a16:creationId xmlns:a16="http://schemas.microsoft.com/office/drawing/2014/main" id="{67A0135F-98E0-440B-B7F8-DE1DCB300ABE}"/>
              </a:ext>
            </a:extLst>
          </p:cNvPr>
          <p:cNvSpPr>
            <a:spLocks noGrp="1"/>
          </p:cNvSpPr>
          <p:nvPr>
            <p:ph idx="1"/>
          </p:nvPr>
        </p:nvSpPr>
        <p:spPr>
          <a:xfrm>
            <a:off x="841248" y="1371600"/>
            <a:ext cx="7680960" cy="3246120"/>
          </a:xfrm>
        </p:spPr>
        <p:txBody>
          <a:bodyPr/>
          <a:lstStyle/>
          <a:p>
            <a:r>
              <a:rPr lang="en-US" dirty="0"/>
              <a:t>TCP is reliable, UDP is unreliable</a:t>
            </a:r>
          </a:p>
          <a:p>
            <a:r>
              <a:rPr lang="en-US" dirty="0"/>
              <a:t>TCP is stream oriented, UDP is message oriented</a:t>
            </a:r>
          </a:p>
          <a:p>
            <a:r>
              <a:rPr lang="en-US" dirty="0"/>
              <a:t>TCP is slower than UPD, but UDP has some signal loss</a:t>
            </a:r>
          </a:p>
        </p:txBody>
      </p:sp>
      <p:sp>
        <p:nvSpPr>
          <p:cNvPr id="933" name="Citation"/>
          <p:cNvSpPr txBox="1"/>
          <p:nvPr/>
        </p:nvSpPr>
        <p:spPr>
          <a:xfrm>
            <a:off x="320040" y="4709160"/>
            <a:ext cx="8503920" cy="274320"/>
          </a:xfrm>
          <a:prstGeom prst="rect">
            <a:avLst/>
          </a:prstGeom>
          <a:noFill/>
        </p:spPr>
        <p:txBody>
          <a:bodyPr wrap="square" rtlCol="0">
            <a:noAutofit/>
          </a:bodyPr>
          <a:lstStyle/>
          <a:p>
            <a:r>
              <a:rPr lang="en-US" sz="1100" i="1" dirty="0">
                <a:solidFill>
                  <a:srgbClr val="A6A6A6"/>
                </a:solidFill>
              </a:rPr>
              <a:t>(</a:t>
            </a:r>
            <a:r>
              <a:rPr lang="en-US" sz="1100" i="1" dirty="0">
                <a:solidFill>
                  <a:srgbClr val="A6A6A6"/>
                </a:solidFill>
                <a:hlinkClick r:id="rId2">
                  <a:extLst>
                    <a:ext uri="{A12FA001-AC4F-418D-AE19-62706E023703}">
                      <ahyp:hlinkClr xmlns:ahyp="http://schemas.microsoft.com/office/drawing/2018/hyperlinkcolor" val="tx"/>
                    </a:ext>
                  </a:extLst>
                </a:hlinkClick>
              </a:rPr>
              <a:t>https://wsvincent.com/tcp-vs-udp/</a:t>
            </a:r>
            <a:r>
              <a:rPr lang="en-US" sz="1100" i="1" dirty="0">
                <a:solidFill>
                  <a:srgbClr val="A6A6A6"/>
                </a:solidFill>
              </a:rPr>
              <a:t>)</a:t>
            </a:r>
          </a:p>
        </p:txBody>
      </p:sp>
    </p:spTree>
    <p:extLst>
      <p:ext uri="{BB962C8B-B14F-4D97-AF65-F5344CB8AC3E}">
        <p14:creationId xmlns:p14="http://schemas.microsoft.com/office/powerpoint/2010/main" val="4858077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B4B59-4114-49CC-A7E0-DBC8A9A4E480}"/>
              </a:ext>
            </a:extLst>
          </p:cNvPr>
          <p:cNvSpPr>
            <a:spLocks noGrp="1"/>
          </p:cNvSpPr>
          <p:nvPr>
            <p:ph type="title"/>
          </p:nvPr>
        </p:nvSpPr>
        <p:spPr/>
        <p:txBody>
          <a:bodyPr>
            <a:normAutofit/>
          </a:bodyPr>
          <a:lstStyle/>
          <a:p>
            <a:r>
              <a:rPr lang="en-US" sz="3000" dirty="0"/>
              <a:t>TCP vs. UDP for Real-Time Data Transfer</a:t>
            </a:r>
          </a:p>
        </p:txBody>
      </p:sp>
      <p:pic>
        <p:nvPicPr>
          <p:cNvPr id="5" name="Picture 4">
            <a:extLst>
              <a:ext uri="{FF2B5EF4-FFF2-40B4-BE49-F238E27FC236}">
                <a16:creationId xmlns:a16="http://schemas.microsoft.com/office/drawing/2014/main" id="{BEC22038-52A6-4E34-A221-3FA4A7E29DA4}"/>
              </a:ext>
            </a:extLst>
          </p:cNvPr>
          <p:cNvPicPr>
            <a:picLocks noChangeAspect="1"/>
          </p:cNvPicPr>
          <p:nvPr/>
        </p:nvPicPr>
        <p:blipFill>
          <a:blip r:embed="rId2"/>
          <a:stretch>
            <a:fillRect/>
          </a:stretch>
        </p:blipFill>
        <p:spPr>
          <a:xfrm>
            <a:off x="1725047" y="1325880"/>
            <a:ext cx="5693905" cy="3337560"/>
          </a:xfrm>
          <a:prstGeom prst="rect">
            <a:avLst/>
          </a:prstGeom>
        </p:spPr>
      </p:pic>
      <p:sp>
        <p:nvSpPr>
          <p:cNvPr id="934" name="Citation"/>
          <p:cNvSpPr txBox="1"/>
          <p:nvPr/>
        </p:nvSpPr>
        <p:spPr>
          <a:xfrm>
            <a:off x="320040" y="4709160"/>
            <a:ext cx="8503920" cy="274320"/>
          </a:xfrm>
          <a:prstGeom prst="rect">
            <a:avLst/>
          </a:prstGeom>
          <a:noFill/>
        </p:spPr>
        <p:txBody>
          <a:bodyPr wrap="square" rtlCol="0">
            <a:noAutofit/>
          </a:bodyPr>
          <a:lstStyle/>
          <a:p>
            <a:r>
              <a:rPr lang="en-US" sz="1100" i="1" dirty="0">
                <a:solidFill>
                  <a:srgbClr val="A6A6A6"/>
                </a:solidFill>
              </a:rPr>
              <a:t>(</a:t>
            </a:r>
            <a:r>
              <a:rPr lang="en-US" sz="1100" i="1" dirty="0">
                <a:solidFill>
                  <a:srgbClr val="A6A6A6"/>
                </a:solidFill>
                <a:hlinkClick r:id="rId3">
                  <a:extLst>
                    <a:ext uri="{A12FA001-AC4F-418D-AE19-62706E023703}">
                      <ahyp:hlinkClr xmlns:ahyp="http://schemas.microsoft.com/office/drawing/2018/hyperlinkcolor" val="tx"/>
                    </a:ext>
                  </a:extLst>
                </a:hlinkClick>
              </a:rPr>
              <a:t>https://www.lifesize.com/en/video-conferencing-blog/tcp-vs-udp</a:t>
            </a:r>
            <a:r>
              <a:rPr lang="en-US" sz="1100" i="1" dirty="0">
                <a:solidFill>
                  <a:srgbClr val="A6A6A6"/>
                </a:solidFill>
              </a:rPr>
              <a:t>)</a:t>
            </a:r>
          </a:p>
        </p:txBody>
      </p:sp>
    </p:spTree>
    <p:extLst>
      <p:ext uri="{BB962C8B-B14F-4D97-AF65-F5344CB8AC3E}">
        <p14:creationId xmlns:p14="http://schemas.microsoft.com/office/powerpoint/2010/main" val="16198927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035345-B1BE-4D92-B2CF-3D521FF45338}"/>
              </a:ext>
            </a:extLst>
          </p:cNvPr>
          <p:cNvSpPr>
            <a:spLocks noGrp="1"/>
          </p:cNvSpPr>
          <p:nvPr>
            <p:ph type="title"/>
          </p:nvPr>
        </p:nvSpPr>
        <p:spPr/>
        <p:txBody>
          <a:bodyPr>
            <a:normAutofit/>
          </a:bodyPr>
          <a:lstStyle/>
          <a:p>
            <a:r>
              <a:rPr lang="en-US" sz="3200" dirty="0"/>
              <a:t>What limitations do we have with UDP?</a:t>
            </a:r>
          </a:p>
        </p:txBody>
      </p:sp>
    </p:spTree>
    <p:extLst>
      <p:ext uri="{BB962C8B-B14F-4D97-AF65-F5344CB8AC3E}">
        <p14:creationId xmlns:p14="http://schemas.microsoft.com/office/powerpoint/2010/main" val="24826582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E88A5-BA71-4ABD-8243-C4D1059EE816}"/>
              </a:ext>
            </a:extLst>
          </p:cNvPr>
          <p:cNvSpPr>
            <a:spLocks noGrp="1"/>
          </p:cNvSpPr>
          <p:nvPr>
            <p:ph type="title"/>
          </p:nvPr>
        </p:nvSpPr>
        <p:spPr/>
        <p:txBody>
          <a:bodyPr/>
          <a:lstStyle/>
          <a:p>
            <a:r>
              <a:rPr lang="en-US" dirty="0"/>
              <a:t>UDP Header</a:t>
            </a:r>
          </a:p>
        </p:txBody>
      </p:sp>
      <p:pic>
        <p:nvPicPr>
          <p:cNvPr id="5" name="Picture 4">
            <a:extLst>
              <a:ext uri="{FF2B5EF4-FFF2-40B4-BE49-F238E27FC236}">
                <a16:creationId xmlns:a16="http://schemas.microsoft.com/office/drawing/2014/main" id="{1C64655F-F9CF-499A-9920-5934F178A75D}"/>
              </a:ext>
            </a:extLst>
          </p:cNvPr>
          <p:cNvPicPr>
            <a:picLocks noChangeAspect="1"/>
          </p:cNvPicPr>
          <p:nvPr/>
        </p:nvPicPr>
        <p:blipFill>
          <a:blip r:embed="rId2"/>
          <a:stretch>
            <a:fillRect/>
          </a:stretch>
        </p:blipFill>
        <p:spPr>
          <a:xfrm>
            <a:off x="1402821" y="1325880"/>
            <a:ext cx="6338356" cy="3337560"/>
          </a:xfrm>
          <a:prstGeom prst="rect">
            <a:avLst/>
          </a:prstGeom>
        </p:spPr>
      </p:pic>
      <p:sp>
        <p:nvSpPr>
          <p:cNvPr id="936" name="Citation"/>
          <p:cNvSpPr txBox="1"/>
          <p:nvPr/>
        </p:nvSpPr>
        <p:spPr>
          <a:xfrm>
            <a:off x="320040" y="4709160"/>
            <a:ext cx="8503920" cy="274320"/>
          </a:xfrm>
          <a:prstGeom prst="rect">
            <a:avLst/>
          </a:prstGeom>
          <a:noFill/>
        </p:spPr>
        <p:txBody>
          <a:bodyPr wrap="square" rtlCol="0">
            <a:noAutofit/>
          </a:bodyPr>
          <a:lstStyle/>
          <a:p>
            <a:r>
              <a:rPr lang="en-US" sz="1100" i="1" dirty="0">
                <a:solidFill>
                  <a:srgbClr val="A6A6A6"/>
                </a:solidFill>
                <a:hlinkClick r:id="rId3">
                  <a:extLst>
                    <a:ext uri="{A12FA001-AC4F-418D-AE19-62706E023703}">
                      <ahyp:hlinkClr xmlns:ahyp="http://schemas.microsoft.com/office/drawing/2018/hyperlinkcolor" val="tx"/>
                    </a:ext>
                  </a:extLst>
                </a:hlinkClick>
              </a:rPr>
              <a:t>https://en.wikipedia.org/wiki/User_Datagram_Protocol</a:t>
            </a:r>
          </a:p>
        </p:txBody>
      </p:sp>
    </p:spTree>
    <p:extLst>
      <p:ext uri="{BB962C8B-B14F-4D97-AF65-F5344CB8AC3E}">
        <p14:creationId xmlns:p14="http://schemas.microsoft.com/office/powerpoint/2010/main" val="41680031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E88A5-BA71-4ABD-8243-C4D1059EE816}"/>
              </a:ext>
            </a:extLst>
          </p:cNvPr>
          <p:cNvSpPr>
            <a:spLocks noGrp="1"/>
          </p:cNvSpPr>
          <p:nvPr>
            <p:ph type="title"/>
          </p:nvPr>
        </p:nvSpPr>
        <p:spPr/>
        <p:txBody>
          <a:bodyPr/>
          <a:lstStyle/>
          <a:p>
            <a:r>
              <a:rPr lang="en-US" dirty="0"/>
              <a:t>UDP Header</a:t>
            </a:r>
          </a:p>
        </p:txBody>
      </p:sp>
      <p:sp>
        <p:nvSpPr>
          <p:cNvPr id="4" name="Content Placeholder 3">
            <a:extLst>
              <a:ext uri="{FF2B5EF4-FFF2-40B4-BE49-F238E27FC236}">
                <a16:creationId xmlns:a16="http://schemas.microsoft.com/office/drawing/2014/main" id="{B5BE79FF-B344-40B8-8443-6E4335DA2B68}"/>
              </a:ext>
            </a:extLst>
          </p:cNvPr>
          <p:cNvSpPr>
            <a:spLocks noGrp="1"/>
          </p:cNvSpPr>
          <p:nvPr>
            <p:ph idx="1"/>
          </p:nvPr>
        </p:nvSpPr>
        <p:spPr>
          <a:xfrm>
            <a:off x="841248" y="1371600"/>
            <a:ext cx="7680960" cy="3246120"/>
          </a:xfrm>
        </p:spPr>
        <p:txBody>
          <a:bodyPr>
            <a:normAutofit/>
          </a:bodyPr>
          <a:lstStyle/>
          <a:p>
            <a:r>
              <a:rPr lang="en-US" sz="2000" dirty="0"/>
              <a:t>Length field: size in bytes of the UDP header plus UDP data</a:t>
            </a:r>
          </a:p>
          <a:p>
            <a:pPr lvl="1"/>
            <a:r>
              <a:rPr lang="en-US" sz="1800" dirty="0"/>
              <a:t>Minimum is 8 bytes (the header alone)</a:t>
            </a:r>
          </a:p>
          <a:p>
            <a:pPr lvl="1"/>
            <a:r>
              <a:rPr lang="en-US" sz="1800" dirty="0"/>
              <a:t>Theoretical limit: 65,535 bytes (8-byte header + 65,527 bytes of data)</a:t>
            </a:r>
          </a:p>
          <a:p>
            <a:pPr lvl="1"/>
            <a:r>
              <a:rPr lang="en-US" sz="1800" dirty="0"/>
              <a:t>Actual data limit, imposed by IPv4: 65,507 bytes (65,535 − 8-byte UDP header − 20-byte IP header) [4]</a:t>
            </a:r>
          </a:p>
          <a:p>
            <a:r>
              <a:rPr lang="en-US" sz="2000" dirty="0"/>
              <a:t>IPv6 jumbograms allow UDP packets larger than 65,535 bytes [5]</a:t>
            </a:r>
          </a:p>
          <a:p>
            <a:pPr lvl="1"/>
            <a:r>
              <a:rPr lang="en-US" sz="1800" dirty="0"/>
              <a:t>RFC 2675: the length field is set to zero if the UDP header plus data exceeds 65,535</a:t>
            </a:r>
          </a:p>
        </p:txBody>
      </p:sp>
      <p:sp>
        <p:nvSpPr>
          <p:cNvPr id="937" name="Citation"/>
          <p:cNvSpPr txBox="1"/>
          <p:nvPr/>
        </p:nvSpPr>
        <p:spPr>
          <a:xfrm>
            <a:off x="320040" y="4709160"/>
            <a:ext cx="8503920" cy="274320"/>
          </a:xfrm>
          <a:prstGeom prst="rect">
            <a:avLst/>
          </a:prstGeom>
          <a:noFill/>
        </p:spPr>
        <p:txBody>
          <a:bodyPr wrap="square" rtlCol="0">
            <a:noAutofit/>
          </a:bodyPr>
          <a:lstStyle/>
          <a:p>
            <a:r>
              <a:rPr lang="en-US" sz="1100" i="1" dirty="0">
                <a:solidFill>
                  <a:srgbClr val="A6A6A6"/>
                </a:solidFill>
                <a:hlinkClick r:id="rId2">
                  <a:extLst>
                    <a:ext uri="{A12FA001-AC4F-418D-AE19-62706E023703}">
                      <ahyp:hlinkClr xmlns:ahyp="http://schemas.microsoft.com/office/drawing/2018/hyperlinkcolor" val="tx"/>
                    </a:ext>
                  </a:extLst>
                </a:hlinkClick>
              </a:rPr>
              <a:t>https://en.wikipedia.org/wiki/User_Datagram_Protocol</a:t>
            </a:r>
          </a:p>
        </p:txBody>
      </p:sp>
    </p:spTree>
    <p:extLst>
      <p:ext uri="{BB962C8B-B14F-4D97-AF65-F5344CB8AC3E}">
        <p14:creationId xmlns:p14="http://schemas.microsoft.com/office/powerpoint/2010/main" val="11709492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82135-A59F-409F-8128-48939AC5C967}"/>
              </a:ext>
            </a:extLst>
          </p:cNvPr>
          <p:cNvSpPr>
            <a:spLocks noGrp="1"/>
          </p:cNvSpPr>
          <p:nvPr>
            <p:ph type="title"/>
          </p:nvPr>
        </p:nvSpPr>
        <p:spPr/>
        <p:txBody>
          <a:bodyPr/>
          <a:lstStyle/>
          <a:p>
            <a:r>
              <a:rPr lang="en-US" sz="2400" dirty="0"/>
              <a:t>Can we send an entire image in a single UDP datagram?</a:t>
            </a:r>
          </a:p>
        </p:txBody>
      </p:sp>
      <p:sp>
        <p:nvSpPr>
          <p:cNvPr id="4" name="Content Placeholder 3">
            <a:extLst>
              <a:ext uri="{FF2B5EF4-FFF2-40B4-BE49-F238E27FC236}">
                <a16:creationId xmlns:a16="http://schemas.microsoft.com/office/drawing/2014/main" id="{F4C2EDA0-0CCD-456B-B977-3FF9B01A707F}"/>
              </a:ext>
            </a:extLst>
          </p:cNvPr>
          <p:cNvSpPr>
            <a:spLocks noGrp="1"/>
          </p:cNvSpPr>
          <p:nvPr>
            <p:ph idx="1"/>
          </p:nvPr>
        </p:nvSpPr>
        <p:spPr>
          <a:xfrm>
            <a:off x="548640" y="1371600"/>
            <a:ext cx="3840480" cy="1463040"/>
          </a:xfrm>
        </p:spPr>
        <p:txBody>
          <a:bodyPr/>
          <a:lstStyle/>
          <a:p>
            <a:r>
              <a:rPr lang="en-US" sz="1400" dirty="0"/>
              <a:t>Color image</a:t>
            </a:r>
          </a:p>
          <a:p>
            <a:pPr lvl="1"/>
            <a:r>
              <a:rPr lang="en-US" sz="1400" dirty="0"/>
              <a:t>65,527 / 3 -&gt; 21842 pixels</a:t>
            </a:r>
          </a:p>
          <a:p>
            <a:pPr lvl="1"/>
            <a:r>
              <a:rPr lang="en-US" sz="1400" dirty="0"/>
              <a:t>If the picture is square, a 147 x 147 pixel image can be sent in a single datagram….</a:t>
            </a:r>
          </a:p>
        </p:txBody>
      </p:sp>
      <p:pic>
        <p:nvPicPr>
          <p:cNvPr id="5" name="Picture 4">
            <a:extLst>
              <a:ext uri="{FF2B5EF4-FFF2-40B4-BE49-F238E27FC236}">
                <a16:creationId xmlns:a16="http://schemas.microsoft.com/office/drawing/2014/main" id="{FA7D0FBE-A28F-499E-8C72-201105731776}"/>
              </a:ext>
            </a:extLst>
          </p:cNvPr>
          <p:cNvPicPr>
            <a:picLocks noChangeAspect="1"/>
          </p:cNvPicPr>
          <p:nvPr/>
        </p:nvPicPr>
        <p:blipFill>
          <a:blip r:embed="rId2"/>
          <a:stretch>
            <a:fillRect/>
          </a:stretch>
        </p:blipFill>
        <p:spPr>
          <a:xfrm>
            <a:off x="1565408" y="2926080"/>
            <a:ext cx="1806942" cy="1828800"/>
          </a:xfrm>
          <a:prstGeom prst="rect">
            <a:avLst/>
          </a:prstGeom>
        </p:spPr>
      </p:pic>
      <p:sp>
        <p:nvSpPr>
          <p:cNvPr id="6" name="Rectangle 5">
            <a:extLst>
              <a:ext uri="{FF2B5EF4-FFF2-40B4-BE49-F238E27FC236}">
                <a16:creationId xmlns:a16="http://schemas.microsoft.com/office/drawing/2014/main" id="{32F3AB5B-245C-4CD2-AAC0-23450A3E02EA}"/>
              </a:ext>
            </a:extLst>
          </p:cNvPr>
          <p:cNvSpPr/>
          <p:nvPr/>
        </p:nvSpPr>
        <p:spPr>
          <a:xfrm>
            <a:off x="320040" y="4800600"/>
            <a:ext cx="8503920" cy="274320"/>
          </a:xfrm>
          <a:prstGeom prst="rect">
            <a:avLst/>
          </a:prstGeom>
        </p:spPr>
        <p:txBody>
          <a:bodyPr>
            <a:spAutoFit/>
          </a:bodyPr>
          <a:lstStyle/>
          <a:p>
            <a:r>
              <a:rPr lang="en-US" sz="1000" dirty="0">
                <a:hlinkClick r:id="rId3"/>
              </a:rPr>
              <a:t>*https://www.researchgate.net/publication/268186582_An_Image_Based_Colorimetric_Technique_for_Portable_Blood_Gas_Analysis/figures?lo=1</a:t>
            </a:r>
            <a:endParaRPr lang="en-US" sz="1000" dirty="0"/>
          </a:p>
        </p:txBody>
      </p:sp>
      <p:pic>
        <p:nvPicPr>
          <p:cNvPr id="8" name="Picture 7">
            <a:extLst>
              <a:ext uri="{FF2B5EF4-FFF2-40B4-BE49-F238E27FC236}">
                <a16:creationId xmlns:a16="http://schemas.microsoft.com/office/drawing/2014/main" id="{0AAA2CF0-7C92-A1EE-38C7-CAE2F5EC7876}"/>
              </a:ext>
            </a:extLst>
          </p:cNvPr>
          <p:cNvPicPr>
            <a:picLocks noChangeAspect="1"/>
          </p:cNvPicPr>
          <p:nvPr/>
        </p:nvPicPr>
        <p:blipFill>
          <a:blip r:embed="rId4"/>
          <a:stretch>
            <a:fillRect/>
          </a:stretch>
        </p:blipFill>
        <p:spPr>
          <a:xfrm>
            <a:off x="5568808" y="2926080"/>
            <a:ext cx="2212622" cy="1828800"/>
          </a:xfrm>
          <a:prstGeom prst="rect">
            <a:avLst/>
          </a:prstGeom>
        </p:spPr>
      </p:pic>
      <p:sp>
        <p:nvSpPr>
          <p:cNvPr id="9" name="Content Placeholder 9">
            <a:extLst>
              <a:ext uri="{FF2B5EF4-FFF2-40B4-BE49-F238E27FC236}">
                <a16:creationId xmlns:a16="http://schemas.microsoft.com/office/drawing/2014/main" id="{76198D34-0B54-9C0A-DFDA-313258575D2C}"/>
              </a:ext>
            </a:extLst>
          </p:cNvPr>
          <p:cNvSpPr txBox="1">
            <a:spLocks/>
          </p:cNvSpPr>
          <p:nvPr/>
        </p:nvSpPr>
        <p:spPr>
          <a:xfrm>
            <a:off x="4754880" y="1371600"/>
            <a:ext cx="3840480" cy="1463040"/>
          </a:xfrm>
          <a:prstGeom prst="rect">
            <a:avLst/>
          </a:prstGeom>
        </p:spPr>
        <p:txBody>
          <a:bodyPr vert="horz" lIns="91440" tIns="45720" rIns="91440" bIns="45720" rtlCol="0">
            <a:normAutofit/>
          </a:bodyPr>
          <a:lst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4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4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4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4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4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400" kern="1200">
                <a:solidFill>
                  <a:schemeClr val="tx1"/>
                </a:solidFill>
                <a:latin typeface="+mn-lt"/>
                <a:ea typeface="+mn-ea"/>
                <a:cs typeface="+mn-cs"/>
              </a:defRPr>
            </a:lvl9pPr>
          </a:lstStyle>
          <a:p>
            <a:r>
              <a:rPr lang="en-US" sz="1400" dirty="0"/>
              <a:t>Grayscale</a:t>
            </a:r>
          </a:p>
          <a:p>
            <a:pPr lvl="1"/>
            <a:r>
              <a:rPr lang="en-US" sz="1400" dirty="0"/>
              <a:t>65,527 / 1 -&gt; 65527 pixels</a:t>
            </a:r>
          </a:p>
          <a:p>
            <a:pPr lvl="1"/>
            <a:r>
              <a:rPr lang="en-US" sz="1400" dirty="0"/>
              <a:t>If the picture is square, a 255 x 255 pixel image can be sent in a single datagram….</a:t>
            </a:r>
          </a:p>
        </p:txBody>
      </p:sp>
    </p:spTree>
    <p:extLst>
      <p:ext uri="{BB962C8B-B14F-4D97-AF65-F5344CB8AC3E}">
        <p14:creationId xmlns:p14="http://schemas.microsoft.com/office/powerpoint/2010/main" val="36431664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611C2-FD7C-4E75-91ED-50D49933D75B}"/>
              </a:ext>
            </a:extLst>
          </p:cNvPr>
          <p:cNvSpPr>
            <a:spLocks noGrp="1"/>
          </p:cNvSpPr>
          <p:nvPr>
            <p:ph type="title"/>
          </p:nvPr>
        </p:nvSpPr>
        <p:spPr/>
        <p:txBody>
          <a:bodyPr/>
          <a:lstStyle/>
          <a:p>
            <a:r>
              <a:rPr lang="en-US" dirty="0"/>
              <a:t>Design Consideration</a:t>
            </a:r>
          </a:p>
        </p:txBody>
      </p:sp>
      <p:sp>
        <p:nvSpPr>
          <p:cNvPr id="4" name="Content Placeholder 3">
            <a:extLst>
              <a:ext uri="{FF2B5EF4-FFF2-40B4-BE49-F238E27FC236}">
                <a16:creationId xmlns:a16="http://schemas.microsoft.com/office/drawing/2014/main" id="{AC639D9E-5521-4298-8DF9-BED7328190E1}"/>
              </a:ext>
            </a:extLst>
          </p:cNvPr>
          <p:cNvSpPr>
            <a:spLocks noGrp="1"/>
          </p:cNvSpPr>
          <p:nvPr>
            <p:ph idx="1"/>
          </p:nvPr>
        </p:nvSpPr>
        <p:spPr/>
        <p:txBody>
          <a:bodyPr/>
          <a:lstStyle/>
          <a:p>
            <a:r>
              <a:rPr lang="en-US" dirty="0"/>
              <a:t>What if we sent each column as an individual datagram?</a:t>
            </a:r>
          </a:p>
        </p:txBody>
      </p:sp>
    </p:spTree>
    <p:extLst>
      <p:ext uri="{BB962C8B-B14F-4D97-AF65-F5344CB8AC3E}">
        <p14:creationId xmlns:p14="http://schemas.microsoft.com/office/powerpoint/2010/main" val="19638944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90407-9BAF-4662-82E9-D7D4F802FB46}"/>
              </a:ext>
            </a:extLst>
          </p:cNvPr>
          <p:cNvSpPr>
            <a:spLocks noGrp="1"/>
          </p:cNvSpPr>
          <p:nvPr>
            <p:ph type="title"/>
          </p:nvPr>
        </p:nvSpPr>
        <p:spPr/>
        <p:txBody>
          <a:bodyPr/>
          <a:lstStyle/>
          <a:p>
            <a:r>
              <a:rPr lang="en-US" dirty="0"/>
              <a:t>Design Model</a:t>
            </a:r>
          </a:p>
        </p:txBody>
      </p:sp>
      <p:sp>
        <p:nvSpPr>
          <p:cNvPr id="4" name="Content Placeholder 3">
            <a:extLst>
              <a:ext uri="{FF2B5EF4-FFF2-40B4-BE49-F238E27FC236}">
                <a16:creationId xmlns:a16="http://schemas.microsoft.com/office/drawing/2014/main" id="{2E6D8B53-DA6F-4FD9-B65F-63CBE489DEE5}"/>
              </a:ext>
            </a:extLst>
          </p:cNvPr>
          <p:cNvSpPr>
            <a:spLocks noGrp="1"/>
          </p:cNvSpPr>
          <p:nvPr>
            <p:ph idx="1"/>
          </p:nvPr>
        </p:nvSpPr>
        <p:spPr/>
        <p:txBody>
          <a:bodyPr/>
          <a:lstStyle/>
          <a:p>
            <a:r>
              <a:rPr lang="en-US" dirty="0"/>
              <a:t>What if we sent each row of an image as a datagram?</a:t>
            </a:r>
          </a:p>
        </p:txBody>
      </p:sp>
    </p:spTree>
    <p:extLst>
      <p:ext uri="{BB962C8B-B14F-4D97-AF65-F5344CB8AC3E}">
        <p14:creationId xmlns:p14="http://schemas.microsoft.com/office/powerpoint/2010/main" val="2654922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5E953-15BD-4639-9625-CA2DCA4E0FFC}"/>
              </a:ext>
            </a:extLst>
          </p:cNvPr>
          <p:cNvSpPr>
            <a:spLocks noGrp="1"/>
          </p:cNvSpPr>
          <p:nvPr>
            <p:ph type="title"/>
          </p:nvPr>
        </p:nvSpPr>
        <p:spPr/>
        <p:txBody>
          <a:bodyPr>
            <a:normAutofit/>
          </a:bodyPr>
          <a:lstStyle/>
          <a:p>
            <a:r>
              <a:rPr lang="en-US" dirty="0"/>
              <a:t>Protocol Design</a:t>
            </a:r>
          </a:p>
        </p:txBody>
      </p:sp>
      <p:pic>
        <p:nvPicPr>
          <p:cNvPr id="6" name="Picture 5">
            <a:extLst>
              <a:ext uri="{FF2B5EF4-FFF2-40B4-BE49-F238E27FC236}">
                <a16:creationId xmlns:a16="http://schemas.microsoft.com/office/drawing/2014/main" id="{5075C1BF-B792-10FB-8EA9-43EA4638A76B}"/>
              </a:ext>
            </a:extLst>
          </p:cNvPr>
          <p:cNvPicPr>
            <a:picLocks noChangeAspect="1"/>
          </p:cNvPicPr>
          <p:nvPr/>
        </p:nvPicPr>
        <p:blipFill rotWithShape="1">
          <a:blip r:embed="rId2"/>
          <a:srcRect r="76667" b="58730"/>
          <a:stretch/>
        </p:blipFill>
        <p:spPr>
          <a:xfrm>
            <a:off x="1439629" y="1371600"/>
            <a:ext cx="6264740" cy="3648456"/>
          </a:xfrm>
          <a:prstGeom prst="rect">
            <a:avLst/>
          </a:prstGeom>
        </p:spPr>
      </p:pic>
    </p:spTree>
    <p:extLst>
      <p:ext uri="{BB962C8B-B14F-4D97-AF65-F5344CB8AC3E}">
        <p14:creationId xmlns:p14="http://schemas.microsoft.com/office/powerpoint/2010/main" val="3719198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A8E5E-D54D-4782-B947-4F841933A8A3}"/>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16151790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F6421-364C-4940-B604-FB1AD4DE3D32}"/>
              </a:ext>
            </a:extLst>
          </p:cNvPr>
          <p:cNvSpPr>
            <a:spLocks noGrp="1"/>
          </p:cNvSpPr>
          <p:nvPr>
            <p:ph type="title"/>
          </p:nvPr>
        </p:nvSpPr>
        <p:spPr/>
        <p:txBody>
          <a:bodyPr/>
          <a:lstStyle/>
          <a:p>
            <a:r>
              <a:rPr lang="en-US" dirty="0"/>
              <a:t>Bandwidth</a:t>
            </a:r>
          </a:p>
        </p:txBody>
      </p:sp>
      <p:pic>
        <p:nvPicPr>
          <p:cNvPr id="5" name="Picture 4">
            <a:extLst>
              <a:ext uri="{FF2B5EF4-FFF2-40B4-BE49-F238E27FC236}">
                <a16:creationId xmlns:a16="http://schemas.microsoft.com/office/drawing/2014/main" id="{59DF4E94-7107-405F-B0EB-3A12A2020F11}"/>
              </a:ext>
            </a:extLst>
          </p:cNvPr>
          <p:cNvPicPr>
            <a:picLocks noChangeAspect="1"/>
          </p:cNvPicPr>
          <p:nvPr/>
        </p:nvPicPr>
        <p:blipFill>
          <a:blip r:embed="rId2"/>
          <a:stretch>
            <a:fillRect/>
          </a:stretch>
        </p:blipFill>
        <p:spPr>
          <a:xfrm>
            <a:off x="320040" y="1371600"/>
            <a:ext cx="8503920" cy="3185833"/>
          </a:xfrm>
          <a:prstGeom prst="rect">
            <a:avLst/>
          </a:prstGeom>
        </p:spPr>
      </p:pic>
    </p:spTree>
    <p:extLst>
      <p:ext uri="{BB962C8B-B14F-4D97-AF65-F5344CB8AC3E}">
        <p14:creationId xmlns:p14="http://schemas.microsoft.com/office/powerpoint/2010/main" val="37382085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72F41-472D-4EFA-B3AE-FD4BF96710B8}"/>
              </a:ext>
            </a:extLst>
          </p:cNvPr>
          <p:cNvSpPr>
            <a:spLocks noGrp="1"/>
          </p:cNvSpPr>
          <p:nvPr>
            <p:ph type="title"/>
          </p:nvPr>
        </p:nvSpPr>
        <p:spPr/>
        <p:txBody>
          <a:bodyPr/>
          <a:lstStyle/>
          <a:p>
            <a:r>
              <a:rPr lang="en-US" dirty="0"/>
              <a:t>Lets see it at work…</a:t>
            </a:r>
          </a:p>
        </p:txBody>
      </p:sp>
    </p:spTree>
    <p:extLst>
      <p:ext uri="{BB962C8B-B14F-4D97-AF65-F5344CB8AC3E}">
        <p14:creationId xmlns:p14="http://schemas.microsoft.com/office/powerpoint/2010/main" val="9897595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6BF2BA-223F-44AC-ABB9-0BBD1F8C548A}"/>
              </a:ext>
            </a:extLst>
          </p:cNvPr>
          <p:cNvSpPr>
            <a:spLocks noGrp="1"/>
          </p:cNvSpPr>
          <p:nvPr>
            <p:ph type="title"/>
          </p:nvPr>
        </p:nvSpPr>
        <p:spPr/>
        <p:txBody>
          <a:bodyPr/>
          <a:lstStyle/>
          <a:p>
            <a:r>
              <a:rPr lang="en-US" dirty="0"/>
              <a:t>Why this format?</a:t>
            </a:r>
          </a:p>
        </p:txBody>
      </p:sp>
      <p:sp>
        <p:nvSpPr>
          <p:cNvPr id="4" name="Content Placeholder 3">
            <a:extLst>
              <a:ext uri="{FF2B5EF4-FFF2-40B4-BE49-F238E27FC236}">
                <a16:creationId xmlns:a16="http://schemas.microsoft.com/office/drawing/2014/main" id="{785FE049-1DC7-4BAD-9566-0840C506A7CA}"/>
              </a:ext>
            </a:extLst>
          </p:cNvPr>
          <p:cNvSpPr>
            <a:spLocks noGrp="1"/>
          </p:cNvSpPr>
          <p:nvPr>
            <p:ph idx="1"/>
          </p:nvPr>
        </p:nvSpPr>
        <p:spPr/>
        <p:txBody>
          <a:bodyPr>
            <a:normAutofit/>
          </a:bodyPr>
          <a:lstStyle/>
          <a:p>
            <a:r>
              <a:rPr lang="en-US" dirty="0"/>
              <a:t>You can easily understand it!</a:t>
            </a:r>
          </a:p>
          <a:p>
            <a:pPr lvl="1"/>
            <a:r>
              <a:rPr lang="en-US" dirty="0"/>
              <a:t>Compression makes things perform better, but is HARD</a:t>
            </a:r>
          </a:p>
          <a:p>
            <a:pPr lvl="1"/>
            <a:endParaRPr lang="en-US" dirty="0"/>
          </a:p>
          <a:p>
            <a:r>
              <a:rPr lang="en-US" dirty="0"/>
              <a:t>Java readily will reconstruct images in RGB format</a:t>
            </a:r>
          </a:p>
          <a:p>
            <a:pPr lvl="1"/>
            <a:r>
              <a:rPr lang="en-US" dirty="0"/>
              <a:t>That makes parts easier to deal with</a:t>
            </a:r>
          </a:p>
          <a:p>
            <a:pPr lvl="1"/>
            <a:endParaRPr lang="en-US" dirty="0"/>
          </a:p>
          <a:p>
            <a:r>
              <a:rPr lang="en-US" dirty="0"/>
              <a:t>Is this ideal</a:t>
            </a:r>
          </a:p>
          <a:p>
            <a:pPr lvl="1"/>
            <a:r>
              <a:rPr lang="en-US" dirty="0"/>
              <a:t>Definitely not!</a:t>
            </a:r>
          </a:p>
        </p:txBody>
      </p:sp>
    </p:spTree>
    <p:extLst>
      <p:ext uri="{BB962C8B-B14F-4D97-AF65-F5344CB8AC3E}">
        <p14:creationId xmlns:p14="http://schemas.microsoft.com/office/powerpoint/2010/main" val="345980420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2.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3.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4.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5.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6.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7.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8.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9.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10.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11.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12.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13.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14.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15.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16.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17.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18.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19.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20.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21.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22.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23.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24.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25.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26.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27.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28.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29.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30.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31.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32.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33.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34.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35.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36.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37.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38.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39.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40.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41.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42.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43.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44.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45.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46.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47.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48.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49.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50.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51.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52.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70D96389-1E30-47C2-A1C1-78EED761CA6F}" vid="{BAB59A6D-27CF-4CDB-88C6-7B89CEA51A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classroom-presentation</Template>
  <TotalTime>7211</TotalTime>
  <Words>2191</Words>
  <Application>Microsoft Office PowerPoint</Application>
  <PresentationFormat>On-screen Show (16:9)</PresentationFormat>
  <Paragraphs>310</Paragraphs>
  <Slides>44</Slides>
  <Notes>6</Notes>
  <HiddenSlides>2</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44</vt:i4>
      </vt:variant>
    </vt:vector>
  </HeadingPairs>
  <TitlesOfParts>
    <vt:vector size="55" baseType="lpstr">
      <vt:lpstr>Arial</vt:lpstr>
      <vt:lpstr>Calibri</vt:lpstr>
      <vt:lpstr>Consolas</vt:lpstr>
      <vt:lpstr>Corbel</vt:lpstr>
      <vt:lpstr>Courier</vt:lpstr>
      <vt:lpstr>Gill Sans</vt:lpstr>
      <vt:lpstr>Gill Sans Light</vt:lpstr>
      <vt:lpstr>Helvetica</vt:lpstr>
      <vt:lpstr>Helvetica Neue</vt:lpstr>
      <vt:lpstr>Helvetica Neue Light</vt:lpstr>
      <vt:lpstr>Depth</vt:lpstr>
      <vt:lpstr>OpenCV</vt:lpstr>
      <vt:lpstr>Robot Stopping</vt:lpstr>
      <vt:lpstr>What causes latency?</vt:lpstr>
      <vt:lpstr>PowerPoint Presentation</vt:lpstr>
      <vt:lpstr>PowerPoint Presentation</vt:lpstr>
      <vt:lpstr>Dr. Schilling’s Results</vt:lpstr>
      <vt:lpstr>Dr. Schilling’s Results</vt:lpstr>
      <vt:lpstr>PowerPoint Presentation</vt:lpstr>
      <vt:lpstr>PowerPoint Presentation</vt:lpstr>
      <vt:lpstr>PowerPoint Presentation</vt:lpstr>
      <vt:lpstr>PowerPoint Presentation</vt:lpstr>
      <vt:lpstr>How much latency?</vt:lpstr>
      <vt:lpstr>Disney Soarin</vt:lpstr>
      <vt:lpstr>Disney Soarin</vt:lpstr>
      <vt:lpstr>PowerPoint Presentation</vt:lpstr>
      <vt:lpstr>Today’s Objectives</vt:lpstr>
      <vt:lpstr>The Haunted Mansion</vt:lpstr>
      <vt:lpstr>Introduction to OpenCV</vt:lpstr>
      <vt:lpstr>Open CV</vt:lpstr>
      <vt:lpstr>BASIC OPENCV STRUCTURES</vt:lpstr>
      <vt:lpstr>cv::Mat</vt:lpstr>
      <vt:lpstr>Image TYPES</vt:lpstr>
      <vt:lpstr>Pixeltypes</vt:lpstr>
      <vt:lpstr>RGB vs HSV Formats</vt:lpstr>
      <vt:lpstr>Why HSV is Better for Detection Tasks</vt:lpstr>
      <vt:lpstr>HELLO WORLD</vt:lpstr>
      <vt:lpstr>Image I/O</vt:lpstr>
      <vt:lpstr>Image Smoothing</vt:lpstr>
      <vt:lpstr>Lets look at an example</vt:lpstr>
      <vt:lpstr>Open CV Row Call</vt:lpstr>
      <vt:lpstr>The Key Thing</vt:lpstr>
      <vt:lpstr>UDP versus TCP</vt:lpstr>
      <vt:lpstr>TCP vs. UDP for Real-Time Data Transfer</vt:lpstr>
      <vt:lpstr>What limitations do we have with UDP?</vt:lpstr>
      <vt:lpstr>UDP Header</vt:lpstr>
      <vt:lpstr>UDP Header</vt:lpstr>
      <vt:lpstr>Can we send an entire image in a single UDP datagram?</vt:lpstr>
      <vt:lpstr>Design Consideration</vt:lpstr>
      <vt:lpstr>Design Model</vt:lpstr>
      <vt:lpstr>Protocol Design</vt:lpstr>
      <vt:lpstr>PowerPoint Presentation</vt:lpstr>
      <vt:lpstr>Bandwidth</vt:lpstr>
      <vt:lpstr>Lets see it at work…</vt:lpstr>
      <vt:lpstr>Why this format?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wws</dc:creator>
  <cp:lastModifiedBy>Hasker, Robert</cp:lastModifiedBy>
  <cp:revision>128</cp:revision>
  <cp:lastPrinted>2022-10-14T01:57:06Z</cp:lastPrinted>
  <dcterms:created xsi:type="dcterms:W3CDTF">2006-08-16T00:00:00Z</dcterms:created>
  <dcterms:modified xsi:type="dcterms:W3CDTF">2026-11-06T20:35:14Z</dcterms:modified>
</cp:coreProperties>
</file>