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tags/tag49.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Default Extension="gif" ContentType="image/gif"/>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6" r:id="rId1"/>
  </p:sldMasterIdLst>
  <p:notesMasterIdLst>
    <p:notesMasterId r:id="rId14"/>
  </p:notesMasterIdLst>
  <p:handoutMasterIdLst>
    <p:handoutMasterId r:id="rId15"/>
  </p:handoutMasterIdLst>
  <p:sldIdLst>
    <p:sldId id="258" r:id="rId2"/>
    <p:sldId id="375" r:id="rId3"/>
    <p:sldId id="404" r:id="rId4"/>
    <p:sldId id="379" r:id="rId5"/>
    <p:sldId id="403" r:id="rId6"/>
    <p:sldId id="380" r:id="rId7"/>
    <p:sldId id="405" r:id="rId8"/>
    <p:sldId id="347" r:id="rId9"/>
    <p:sldId id="407" r:id="rId10"/>
    <p:sldId id="398" r:id="rId11"/>
    <p:sldId id="401" r:id="rId12"/>
    <p:sldId id="406" r:id="rId13"/>
  </p:sldIdLst>
  <p:sldSz cx="9144000" cy="6858000" type="screen4x3"/>
  <p:notesSz cx="7315200" cy="9601200"/>
  <p:embeddedFontLst>
    <p:embeddedFont>
      <p:font typeface="Calibri" pitchFamily="34" charset="0"/>
      <p:regular r:id="rId16"/>
      <p:bold r:id="rId17"/>
      <p:italic r:id="rId18"/>
      <p:boldItalic r:id="rId19"/>
    </p:embeddedFont>
  </p:embeddedFontLst>
  <p:custDataLst>
    <p:tags r:id="rId20"/>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64225" autoAdjust="0"/>
  </p:normalViewPr>
  <p:slideViewPr>
    <p:cSldViewPr>
      <p:cViewPr varScale="1">
        <p:scale>
          <a:sx n="77" d="100"/>
          <a:sy n="77" d="100"/>
        </p:scale>
        <p:origin x="-912"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300"/>
    </p:cViewPr>
  </p:sorterViewPr>
  <p:notesViewPr>
    <p:cSldViewPr>
      <p:cViewPr varScale="1">
        <p:scale>
          <a:sx n="79" d="100"/>
          <a:sy n="79" d="100"/>
        </p:scale>
        <p:origin x="-1968"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239" cy="481014"/>
          </a:xfrm>
          <a:prstGeom prst="rect">
            <a:avLst/>
          </a:prstGeom>
        </p:spPr>
        <p:txBody>
          <a:bodyPr vert="horz" lIns="94700" tIns="47347" rIns="94700" bIns="47347" rtlCol="0"/>
          <a:lstStyle>
            <a:lvl1pPr algn="l">
              <a:defRPr sz="1200"/>
            </a:lvl1pPr>
          </a:lstStyle>
          <a:p>
            <a:pPr>
              <a:defRPr/>
            </a:pPr>
            <a:endParaRPr lang="en-US"/>
          </a:p>
        </p:txBody>
      </p:sp>
      <p:sp>
        <p:nvSpPr>
          <p:cNvPr id="3" name="Date Placeholder 2"/>
          <p:cNvSpPr>
            <a:spLocks noGrp="1"/>
          </p:cNvSpPr>
          <p:nvPr>
            <p:ph type="dt" sz="quarter" idx="1"/>
          </p:nvPr>
        </p:nvSpPr>
        <p:spPr>
          <a:xfrm>
            <a:off x="4143376" y="0"/>
            <a:ext cx="3170239" cy="481014"/>
          </a:xfrm>
          <a:prstGeom prst="rect">
            <a:avLst/>
          </a:prstGeom>
        </p:spPr>
        <p:txBody>
          <a:bodyPr vert="horz" lIns="94700" tIns="47347" rIns="94700" bIns="47347" rtlCol="0"/>
          <a:lstStyle>
            <a:lvl1pPr algn="r">
              <a:defRPr sz="1200"/>
            </a:lvl1pPr>
          </a:lstStyle>
          <a:p>
            <a:pPr>
              <a:defRPr/>
            </a:pPr>
            <a:fld id="{93809A16-619C-43BE-93C3-B9D896425E4F}" type="datetimeFigureOut">
              <a:rPr lang="en-US"/>
              <a:pPr>
                <a:defRPr/>
              </a:pPr>
              <a:t>2/7/2012</a:t>
            </a:fld>
            <a:endParaRPr lang="en-US"/>
          </a:p>
        </p:txBody>
      </p:sp>
      <p:sp>
        <p:nvSpPr>
          <p:cNvPr id="4" name="Footer Placeholder 3"/>
          <p:cNvSpPr>
            <a:spLocks noGrp="1"/>
          </p:cNvSpPr>
          <p:nvPr>
            <p:ph type="ftr" sz="quarter" idx="2"/>
          </p:nvPr>
        </p:nvSpPr>
        <p:spPr>
          <a:xfrm>
            <a:off x="1" y="9118600"/>
            <a:ext cx="3170239" cy="481014"/>
          </a:xfrm>
          <a:prstGeom prst="rect">
            <a:avLst/>
          </a:prstGeom>
        </p:spPr>
        <p:txBody>
          <a:bodyPr vert="horz" lIns="94700" tIns="47347" rIns="94700" bIns="4734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6" y="9118600"/>
            <a:ext cx="3170239" cy="481014"/>
          </a:xfrm>
          <a:prstGeom prst="rect">
            <a:avLst/>
          </a:prstGeom>
        </p:spPr>
        <p:txBody>
          <a:bodyPr vert="horz" lIns="94700" tIns="47347" rIns="94700" bIns="47347" rtlCol="0" anchor="b"/>
          <a:lstStyle>
            <a:lvl1pPr algn="r">
              <a:defRPr sz="1200"/>
            </a:lvl1pPr>
          </a:lstStyle>
          <a:p>
            <a:pPr>
              <a:defRPr/>
            </a:pPr>
            <a:fld id="{B4C9BAF6-4BC9-4DB7-A556-6AA83959C7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239" cy="481014"/>
          </a:xfrm>
          <a:prstGeom prst="rect">
            <a:avLst/>
          </a:prstGeom>
        </p:spPr>
        <p:txBody>
          <a:bodyPr vert="horz" lIns="95674" tIns="47836" rIns="95674" bIns="47836" rtlCol="0"/>
          <a:lstStyle>
            <a:lvl1pPr algn="l">
              <a:defRPr sz="1200"/>
            </a:lvl1pPr>
          </a:lstStyle>
          <a:p>
            <a:pPr>
              <a:defRPr/>
            </a:pPr>
            <a:endParaRPr lang="en-US"/>
          </a:p>
        </p:txBody>
      </p:sp>
      <p:sp>
        <p:nvSpPr>
          <p:cNvPr id="3" name="Date Placeholder 2"/>
          <p:cNvSpPr>
            <a:spLocks noGrp="1"/>
          </p:cNvSpPr>
          <p:nvPr>
            <p:ph type="dt" idx="1"/>
          </p:nvPr>
        </p:nvSpPr>
        <p:spPr>
          <a:xfrm>
            <a:off x="4143376" y="0"/>
            <a:ext cx="3170239" cy="481014"/>
          </a:xfrm>
          <a:prstGeom prst="rect">
            <a:avLst/>
          </a:prstGeom>
        </p:spPr>
        <p:txBody>
          <a:bodyPr vert="horz" lIns="95674" tIns="47836" rIns="95674" bIns="47836" rtlCol="0"/>
          <a:lstStyle>
            <a:lvl1pPr algn="r">
              <a:defRPr sz="1200"/>
            </a:lvl1pPr>
          </a:lstStyle>
          <a:p>
            <a:pPr>
              <a:defRPr/>
            </a:pPr>
            <a:fld id="{361610AA-3CE9-47EB-A7A7-39C3D74D08C8}" type="datetimeFigureOut">
              <a:rPr lang="en-US"/>
              <a:pPr>
                <a:defRPr/>
              </a:pPr>
              <a:t>2/7/2012</a:t>
            </a:fld>
            <a:endParaRPr lang="en-US"/>
          </a:p>
        </p:txBody>
      </p:sp>
      <p:sp>
        <p:nvSpPr>
          <p:cNvPr id="4" name="Slide Image Placeholder 3"/>
          <p:cNvSpPr>
            <a:spLocks noGrp="1" noRot="1" noChangeAspect="1"/>
          </p:cNvSpPr>
          <p:nvPr>
            <p:ph type="sldImg" idx="2"/>
          </p:nvPr>
        </p:nvSpPr>
        <p:spPr>
          <a:xfrm>
            <a:off x="1258888" y="720725"/>
            <a:ext cx="4799012" cy="3598863"/>
          </a:xfrm>
          <a:prstGeom prst="rect">
            <a:avLst/>
          </a:prstGeom>
          <a:noFill/>
          <a:ln w="12700">
            <a:solidFill>
              <a:prstClr val="black"/>
            </a:solidFill>
          </a:ln>
        </p:spPr>
        <p:txBody>
          <a:bodyPr vert="horz" lIns="95674" tIns="47836" rIns="95674" bIns="47836" rtlCol="0" anchor="ctr"/>
          <a:lstStyle/>
          <a:p>
            <a:pPr lvl="0"/>
            <a:endParaRPr lang="en-US" noProof="0" smtClean="0"/>
          </a:p>
        </p:txBody>
      </p:sp>
      <p:sp>
        <p:nvSpPr>
          <p:cNvPr id="5" name="Notes Placeholder 4"/>
          <p:cNvSpPr>
            <a:spLocks noGrp="1"/>
          </p:cNvSpPr>
          <p:nvPr>
            <p:ph type="body" sz="quarter" idx="3"/>
          </p:nvPr>
        </p:nvSpPr>
        <p:spPr>
          <a:xfrm>
            <a:off x="731839" y="4560892"/>
            <a:ext cx="5851524" cy="4319586"/>
          </a:xfrm>
          <a:prstGeom prst="rect">
            <a:avLst/>
          </a:prstGeom>
        </p:spPr>
        <p:txBody>
          <a:bodyPr vert="horz" lIns="95674" tIns="47836" rIns="95674" bIns="4783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118600"/>
            <a:ext cx="3170239" cy="481014"/>
          </a:xfrm>
          <a:prstGeom prst="rect">
            <a:avLst/>
          </a:prstGeom>
        </p:spPr>
        <p:txBody>
          <a:bodyPr vert="horz" lIns="95674" tIns="47836" rIns="95674" bIns="4783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6" y="9118600"/>
            <a:ext cx="3170239" cy="481014"/>
          </a:xfrm>
          <a:prstGeom prst="rect">
            <a:avLst/>
          </a:prstGeom>
        </p:spPr>
        <p:txBody>
          <a:bodyPr vert="horz" lIns="95674" tIns="47836" rIns="95674" bIns="47836" rtlCol="0" anchor="b"/>
          <a:lstStyle>
            <a:lvl1pPr algn="r">
              <a:defRPr sz="1200"/>
            </a:lvl1pPr>
          </a:lstStyle>
          <a:p>
            <a:pPr>
              <a:defRPr/>
            </a:pPr>
            <a:fld id="{E4FAD218-59E3-4FF9-B903-69A0540835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smtClean="0"/>
              <a:t>Power-on Reset. The MCU is reset when the supply voltage is below the Power-on Reset</a:t>
            </a:r>
          </a:p>
          <a:p>
            <a:r>
              <a:rPr lang="en-US" sz="1300" dirty="0" smtClean="0"/>
              <a:t>threshold (VPOT).</a:t>
            </a:r>
          </a:p>
          <a:p>
            <a:endParaRPr lang="en-US" sz="1300" dirty="0" smtClean="0"/>
          </a:p>
          <a:p>
            <a:r>
              <a:rPr lang="en-US" sz="1300" dirty="0" smtClean="0"/>
              <a:t>External Reset. The MCU is reset when a low level is present on the RESET pin for longer</a:t>
            </a:r>
          </a:p>
          <a:p>
            <a:r>
              <a:rPr lang="en-US" sz="1300" dirty="0" smtClean="0"/>
              <a:t>than the minimum pulse length.</a:t>
            </a:r>
          </a:p>
          <a:p>
            <a:endParaRPr lang="en-US" sz="1300" dirty="0" smtClean="0"/>
          </a:p>
          <a:p>
            <a:r>
              <a:rPr lang="en-US" sz="1300" dirty="0" smtClean="0"/>
              <a:t>Watchdog Reset. The MCU is reset when the Watchdog Timer period expires and the</a:t>
            </a:r>
          </a:p>
          <a:p>
            <a:r>
              <a:rPr lang="en-US" sz="1300" dirty="0" smtClean="0"/>
              <a:t>Watchdog is enabled.</a:t>
            </a:r>
          </a:p>
          <a:p>
            <a:endParaRPr lang="en-US" sz="1300" dirty="0" smtClean="0"/>
          </a:p>
          <a:p>
            <a:r>
              <a:rPr lang="en-US" sz="1300" dirty="0" smtClean="0"/>
              <a:t>Brown-out Reset. The MCU is reset when the supply voltage VCC is below the Brown-out</a:t>
            </a:r>
          </a:p>
          <a:p>
            <a:r>
              <a:rPr lang="en-US" sz="1300" dirty="0" smtClean="0"/>
              <a:t>Reset threshold (VBOT) and the Brown-out Detector is enabled.</a:t>
            </a:r>
          </a:p>
          <a:p>
            <a:endParaRPr lang="en-US" sz="1300" dirty="0" smtClean="0"/>
          </a:p>
          <a:p>
            <a:r>
              <a:rPr lang="en-US" sz="1300" dirty="0" smtClean="0"/>
              <a:t>JTAG AVR Reset. The MCU is reset as long as there is a logic one in the Reset Register,</a:t>
            </a:r>
          </a:p>
          <a:p>
            <a:r>
              <a:rPr lang="en-US" sz="1300" dirty="0" smtClean="0"/>
              <a:t>one of the scan chains of the JTAG system. Refer to the section “IEEE 1149.1 (JTAG)</a:t>
            </a:r>
          </a:p>
          <a:p>
            <a:r>
              <a:rPr lang="en-US" sz="1300" dirty="0" smtClean="0"/>
              <a:t>Boundary-scan” on page 225 for details.</a:t>
            </a:r>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brownout:</a:t>
            </a:r>
          </a:p>
          <a:p>
            <a:r>
              <a:rPr lang="en-US" dirty="0" smtClean="0"/>
              <a:t>A brownout is considered to have occurred when the incoming voltage available to the microprocessor has dropped to a level where the microprocessor should not continue operating.  The brownout ends when the voltage has risen back above the brownout level. A hysteresis or latching scheme can be used to prevent oscillation at the brownout level.</a:t>
            </a:r>
          </a:p>
          <a:p>
            <a:endParaRPr lang="en-US" dirty="0" smtClean="0"/>
          </a:p>
          <a:p>
            <a:r>
              <a:rPr lang="en-US" dirty="0" smtClean="0"/>
              <a:t>Why brown out detection:</a:t>
            </a:r>
          </a:p>
          <a:p>
            <a:pPr marL="239184" indent="-239184">
              <a:buAutoNum type="arabicPeriod"/>
            </a:pPr>
            <a:r>
              <a:rPr lang="en-US" dirty="0" smtClean="0"/>
              <a:t>Low voltages may scramble values in registers</a:t>
            </a:r>
          </a:p>
          <a:p>
            <a:pPr marL="239184" indent="-239184">
              <a:buAutoNum type="arabicPeriod"/>
            </a:pPr>
            <a:r>
              <a:rPr lang="en-US" dirty="0" smtClean="0"/>
              <a:t>Errors or partly functional conditions may occur in the logic or storage elements. </a:t>
            </a:r>
          </a:p>
          <a:p>
            <a:pPr marL="239184" indent="-239184">
              <a:buAutoNum type="arabicPeriod"/>
            </a:pPr>
            <a:r>
              <a:rPr lang="en-US" dirty="0" smtClean="0"/>
              <a:t>The brownout detector can reset or freeze the operation of the microprocessor to avoid improper operation. In a practical application, the microprocessor must be protected against brownout conditions that can cause the logic to enter unknown states and thereby corrupt the operation of the processor.</a:t>
            </a:r>
          </a:p>
          <a:p>
            <a:pPr marL="239184" indent="-239184">
              <a:buAutoNum type="arabicPeriod"/>
            </a:pPr>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 watchdog timer is a piece of hardware, often built into a microcontroller that can cause a processor reset when it judges that the system has hung, or is no longer executing the correct sequence of code. This article will discuss exactly the sort of failures a watchdog can detect, and the decisions that must be made in the design of your watchdog system. The first half of the article will assume that there is no RTOS present. The second half covers a scheme for making use of a watchdog in a multi-tasking system. The hardware component of a watchdog is a counter that is set to a certain value and then counts down towards zero. It is the responsibility of the software to set the count to its original value often enough to ensure that it never reaches zero. If it does reach zero, it is assumed that the software has failed in some manner and the CPU is reset. </a:t>
            </a:r>
          </a:p>
          <a:p>
            <a:r>
              <a:rPr lang="en-US" dirty="0" smtClean="0"/>
              <a:t>In other texts you will see various terms for restarting the timer: </a:t>
            </a:r>
            <a:r>
              <a:rPr lang="en-US" dirty="0" err="1" smtClean="0"/>
              <a:t>strobing</a:t>
            </a:r>
            <a:r>
              <a:rPr lang="en-US" dirty="0" smtClean="0"/>
              <a:t>, stroking or updating the watchdog. However, in this article we will use the more visual metaphor of a man kicking the dog periodically-with apologies to animal lovers. If the man stops kicking the dog, the dog will take advantage of the hesitation and bite the man. </a:t>
            </a:r>
          </a:p>
          <a:p>
            <a:r>
              <a:rPr lang="en-US" dirty="0" smtClean="0"/>
              <a:t>It is also possible to design the hardware so that a kick that occurs too soon will cause a bite, but in order to use such a system, very precise knowledge of the timing characteristics of the main loop of your program is required. What errors are caught </a:t>
            </a:r>
          </a:p>
          <a:p>
            <a:r>
              <a:rPr lang="en-US" dirty="0" smtClean="0"/>
              <a:t>A properly designed watchdog mechanism should, at the very least, catch events that hang the system. In electrically noisy environments, a power glitch may corrupt the program counter, stack pointer, or data in RAM. The software would crash almost immediately, even if the code is completely bug free. This is exactly the sort of transient failure that watchdogs will catch. </a:t>
            </a:r>
          </a:p>
          <a:p>
            <a:r>
              <a:rPr lang="en-US" dirty="0" smtClean="0"/>
              <a:t>Bugs in software can also cause the system to hang, if they lead to an infinite loop, an accidental jump out of the code area of memory, or a dead-lock condition (in multitasking situations). Obviously, it is preferable to fix the root cause, rather than getting the watchdog to pick up the pieces. In a complex embedded system it may not be possible to guarantee that there are no bugs, but by using a watchdog you can guarantee that none of those bugs will hang the system indefinitely. </a:t>
            </a:r>
          </a:p>
          <a:p>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 watchdog timer is a piece of hardware, often built into a microcontroller that can cause a processor reset when it judges that the system has hung, or is no longer executing the correct sequence of code. This article will discuss exactly the sort of failures a watchdog can detect, and the decisions that must be made in the design of your watchdog system. The first half of the article will assume that there is no RTOS present. The second half covers a scheme for making use of a watchdog in a multi-tasking system. The hardware component of a watchdog is a counter that is set to a certain value and then counts down towards zero. It is the responsibility of the software to set the count to its original value often enough to ensure that it never reaches zero. If it does reach zero, it is assumed that the software has failed in some manner and the CPU is reset. </a:t>
            </a:r>
          </a:p>
          <a:p>
            <a:r>
              <a:rPr lang="en-US" dirty="0" smtClean="0"/>
              <a:t>In other texts you will see various terms for restarting the timer: </a:t>
            </a:r>
            <a:r>
              <a:rPr lang="en-US" dirty="0" err="1" smtClean="0"/>
              <a:t>strobing</a:t>
            </a:r>
            <a:r>
              <a:rPr lang="en-US" dirty="0" smtClean="0"/>
              <a:t>, stroking or updating the watchdog. However, in this article we will use the more visual metaphor of a man kicking the dog periodically-with apologies to animal lovers. If the man stops kicking the dog, the dog will take advantage of the hesitation and bite the man. </a:t>
            </a:r>
          </a:p>
          <a:p>
            <a:r>
              <a:rPr lang="en-US" dirty="0" smtClean="0"/>
              <a:t>It is also possible to design the hardware so that a kick that occurs too soon will cause a bite, but in order to use such a system, very precise knowledge of the timing characteristics of the main loop of your program is required. What errors are caught </a:t>
            </a:r>
          </a:p>
          <a:p>
            <a:r>
              <a:rPr lang="en-US" dirty="0" smtClean="0"/>
              <a:t>A properly designed watchdog mechanism should, at the very least, catch events that hang the system. In electrically noisy environments, a power glitch may corrupt the program counter, stack pointer, or data in RAM. The software would crash almost immediately, even if the code is completely bug free. This is exactly the sort of transient failure that watchdogs will catch. </a:t>
            </a:r>
          </a:p>
          <a:p>
            <a:r>
              <a:rPr lang="en-US" dirty="0" smtClean="0"/>
              <a:t>Bugs in software can also cause the system to hang, if they lead to an infinite loop, an accidental jump out of the code area of memory, or a dead-lock condition (in multitasking situations). Obviously, it is preferable to fix the root cause, rather than getting the watchdog to pick up the pieces. In a complex embedded system it may not be possible to guarantee that there are no bugs, but by using a watchdog you can guarantee that none of those bugs will hang the system indefinitely. </a:t>
            </a:r>
          </a:p>
          <a:p>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300" b="1" dirty="0" smtClean="0"/>
              <a:t>Bits 7..5 – Res: Reserved Bits</a:t>
            </a:r>
          </a:p>
          <a:p>
            <a:r>
              <a:rPr lang="en-US" sz="1300" dirty="0" smtClean="0"/>
              <a:t>These bits are reserved bits in the ATmega32 and will always read as zero.</a:t>
            </a:r>
          </a:p>
          <a:p>
            <a:endParaRPr lang="en-US" sz="1300" b="1" dirty="0" smtClean="0"/>
          </a:p>
          <a:p>
            <a:r>
              <a:rPr lang="en-US" sz="1300" b="1" dirty="0" smtClean="0"/>
              <a:t>• Bit 4 – WDTOE: Watchdog Turn-off Enable</a:t>
            </a:r>
          </a:p>
          <a:p>
            <a:r>
              <a:rPr lang="en-US" sz="1300" dirty="0" smtClean="0"/>
              <a:t>This bit must be set when the WDE bit is written to logic zero. Otherwise, the Watchdog will not</a:t>
            </a:r>
          </a:p>
          <a:p>
            <a:r>
              <a:rPr lang="en-US" sz="1300" dirty="0" smtClean="0"/>
              <a:t>be disabled. Once written to one, hardware will clear this bit after four clock cycles. Refer to the</a:t>
            </a:r>
          </a:p>
          <a:p>
            <a:r>
              <a:rPr lang="en-US" sz="1300" dirty="0" smtClean="0"/>
              <a:t>description of the WDE bit for a Watchdog disable procedure.</a:t>
            </a:r>
          </a:p>
          <a:p>
            <a:endParaRPr lang="en-US" sz="1300" b="1" dirty="0" smtClean="0"/>
          </a:p>
          <a:p>
            <a:r>
              <a:rPr lang="en-US" sz="1300" b="1" dirty="0" smtClean="0"/>
              <a:t>• Bit 3 – WDE: Watchdog Enable</a:t>
            </a:r>
          </a:p>
          <a:p>
            <a:r>
              <a:rPr lang="en-US" sz="1300" dirty="0" smtClean="0"/>
              <a:t>When the WDE is written to logic one, the Watchdog Timer is enabled, and if the WDE is written</a:t>
            </a:r>
          </a:p>
          <a:p>
            <a:r>
              <a:rPr lang="en-US" sz="1300" dirty="0" smtClean="0"/>
              <a:t>to logic zero, the Watchdog Timer function is disabled. WDE can only be cleared if the WDTOE</a:t>
            </a:r>
          </a:p>
          <a:p>
            <a:r>
              <a:rPr lang="en-US" sz="1300" dirty="0" smtClean="0"/>
              <a:t>bit has logic level one. To disable an enabled Watchdog Timer, the following procedure must be</a:t>
            </a:r>
          </a:p>
          <a:p>
            <a:r>
              <a:rPr lang="en-US" sz="1300" dirty="0" smtClean="0"/>
              <a:t>followed:</a:t>
            </a:r>
          </a:p>
          <a:p>
            <a:r>
              <a:rPr lang="en-US" sz="1300" dirty="0" smtClean="0"/>
              <a:t>1. In the same operation, write a logic one to WDTOE and WDE. A logic one must be written</a:t>
            </a:r>
          </a:p>
          <a:p>
            <a:r>
              <a:rPr lang="en-US" sz="1300" dirty="0" smtClean="0"/>
              <a:t>to WDE even though it is set to one before the disable operation starts.</a:t>
            </a:r>
          </a:p>
          <a:p>
            <a:r>
              <a:rPr lang="en-US" sz="1300" dirty="0" smtClean="0"/>
              <a:t>2. Within the next four clock cycles, write a logic 0 to WDE. This disables the Watchdog.</a:t>
            </a:r>
          </a:p>
          <a:p>
            <a:endParaRPr lang="en-US" sz="1300" b="1" dirty="0" smtClean="0"/>
          </a:p>
          <a:p>
            <a:r>
              <a:rPr lang="en-US" sz="1300" b="1" dirty="0" smtClean="0"/>
              <a:t>• Bits 2..0 – WDP2, WDP1, WDP0: Watchdog Timer </a:t>
            </a:r>
            <a:r>
              <a:rPr lang="en-US" sz="1300" b="1" dirty="0" err="1" smtClean="0"/>
              <a:t>Prescaler</a:t>
            </a:r>
            <a:r>
              <a:rPr lang="en-US" sz="1300" b="1" dirty="0" smtClean="0"/>
              <a:t> 2, 1, and 0</a:t>
            </a:r>
          </a:p>
          <a:p>
            <a:r>
              <a:rPr lang="en-US" sz="1300" dirty="0" smtClean="0"/>
              <a:t>The WDP2, WDP1, and WDP0 bits determine the Watchdog Timer </a:t>
            </a:r>
            <a:r>
              <a:rPr lang="en-US" sz="1300" dirty="0" err="1" smtClean="0"/>
              <a:t>prescaling</a:t>
            </a:r>
            <a:r>
              <a:rPr lang="en-US" sz="1300" dirty="0" smtClean="0"/>
              <a:t> when the Watchdog</a:t>
            </a:r>
          </a:p>
          <a:p>
            <a:r>
              <a:rPr lang="en-US" sz="1300" dirty="0" smtClean="0"/>
              <a:t>Timer is enabled. The different </a:t>
            </a:r>
            <a:r>
              <a:rPr lang="en-US" sz="1300" dirty="0" err="1" smtClean="0"/>
              <a:t>prescaling</a:t>
            </a:r>
            <a:r>
              <a:rPr lang="en-US" sz="1300" dirty="0" smtClean="0"/>
              <a:t> values and their corresponding Timeout Periods</a:t>
            </a:r>
          </a:p>
          <a:p>
            <a:r>
              <a:rPr lang="en-US" sz="1300" dirty="0" smtClean="0"/>
              <a:t>are shown in Table 17.</a:t>
            </a:r>
          </a:p>
          <a:p>
            <a:r>
              <a:rPr lang="en-US" sz="1300" dirty="0" smtClean="0"/>
              <a:t>Bit 7 6 5 4 3 2 1 0</a:t>
            </a:r>
          </a:p>
          <a:p>
            <a:r>
              <a:rPr lang="en-US" sz="1300" b="1" dirty="0" smtClean="0"/>
              <a:t>– – – WDTOE WDE WDP2 WDP1 WDP0 WDTCR</a:t>
            </a:r>
          </a:p>
          <a:p>
            <a:r>
              <a:rPr lang="pt-BR" sz="1300" dirty="0" smtClean="0"/>
              <a:t>Read/Write R R R R/W R/W R/W R/W R/W</a:t>
            </a:r>
          </a:p>
          <a:p>
            <a:r>
              <a:rPr lang="en-US" sz="1300" dirty="0" smtClean="0"/>
              <a:t>Initial Value 0 0 0 0 0 0 0 0</a:t>
            </a:r>
          </a:p>
          <a:p>
            <a:r>
              <a:rPr lang="en-US" sz="1300" b="1" dirty="0" smtClean="0"/>
              <a:t>Table 17. Watchdog Timer </a:t>
            </a:r>
            <a:r>
              <a:rPr lang="en-US" sz="1300" b="1" dirty="0" err="1" smtClean="0"/>
              <a:t>Prescale</a:t>
            </a:r>
            <a:r>
              <a:rPr lang="en-US" sz="1300" b="1" dirty="0" smtClean="0"/>
              <a:t> Select</a:t>
            </a:r>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300" b="1" dirty="0" smtClean="0"/>
              <a:t>Bits 7..5 – Res: Reserved Bits</a:t>
            </a:r>
          </a:p>
          <a:p>
            <a:r>
              <a:rPr lang="en-US" sz="1300" dirty="0" smtClean="0"/>
              <a:t>These bits are reserved bits in the ATmega32 and will always read as zero.</a:t>
            </a:r>
          </a:p>
          <a:p>
            <a:endParaRPr lang="en-US" sz="1300" b="1" dirty="0" smtClean="0"/>
          </a:p>
          <a:p>
            <a:r>
              <a:rPr lang="en-US" sz="1300" b="1" dirty="0" smtClean="0"/>
              <a:t>• Bit 4 – WDTOE: Watchdog Turn-off Enable</a:t>
            </a:r>
          </a:p>
          <a:p>
            <a:r>
              <a:rPr lang="en-US" sz="1300" dirty="0" smtClean="0"/>
              <a:t>This bit must be set when the WDE bit is written to logic zero. Otherwise, the Watchdog will not</a:t>
            </a:r>
          </a:p>
          <a:p>
            <a:r>
              <a:rPr lang="en-US" sz="1300" dirty="0" smtClean="0"/>
              <a:t>be disabled. Once written to one, hardware will clear this bit after four clock cycles. Refer to the</a:t>
            </a:r>
          </a:p>
          <a:p>
            <a:r>
              <a:rPr lang="en-US" sz="1300" dirty="0" smtClean="0"/>
              <a:t>description of the WDE bit for a Watchdog disable procedure.</a:t>
            </a:r>
          </a:p>
          <a:p>
            <a:endParaRPr lang="en-US" sz="1300" b="1" dirty="0" smtClean="0"/>
          </a:p>
          <a:p>
            <a:r>
              <a:rPr lang="en-US" sz="1300" b="1" dirty="0" smtClean="0"/>
              <a:t>• Bit 3 – WDE: Watchdog Enable</a:t>
            </a:r>
          </a:p>
          <a:p>
            <a:r>
              <a:rPr lang="en-US" sz="1300" dirty="0" smtClean="0"/>
              <a:t>When the WDE is written to logic one, the Watchdog Timer is enabled, and if the WDE is written</a:t>
            </a:r>
          </a:p>
          <a:p>
            <a:r>
              <a:rPr lang="en-US" sz="1300" dirty="0" smtClean="0"/>
              <a:t>to logic zero, the Watchdog Timer function is disabled. WDE can only be cleared if the WDTOE</a:t>
            </a:r>
          </a:p>
          <a:p>
            <a:r>
              <a:rPr lang="en-US" sz="1300" dirty="0" smtClean="0"/>
              <a:t>bit has logic level one. To disable an enabled Watchdog Timer, the following procedure must be</a:t>
            </a:r>
          </a:p>
          <a:p>
            <a:r>
              <a:rPr lang="en-US" sz="1300" dirty="0" smtClean="0"/>
              <a:t>followed:</a:t>
            </a:r>
          </a:p>
          <a:p>
            <a:r>
              <a:rPr lang="en-US" sz="1300" dirty="0" smtClean="0"/>
              <a:t>1. In the same operation, write a logic one to WDTOE and WDE. A logic one must be written</a:t>
            </a:r>
          </a:p>
          <a:p>
            <a:r>
              <a:rPr lang="en-US" sz="1300" dirty="0" smtClean="0"/>
              <a:t>to WDE even though it is set to one before the disable operation starts.</a:t>
            </a:r>
          </a:p>
          <a:p>
            <a:r>
              <a:rPr lang="en-US" sz="1300" dirty="0" smtClean="0"/>
              <a:t>2. Within the next four clock cycles, write a logic 0 to WDE. This disables the Watchdog.</a:t>
            </a:r>
          </a:p>
          <a:p>
            <a:endParaRPr lang="en-US" sz="1300" b="1" dirty="0" smtClean="0"/>
          </a:p>
          <a:p>
            <a:r>
              <a:rPr lang="en-US" sz="1300" b="1" dirty="0" smtClean="0"/>
              <a:t>• Bits 2..0 – WDP2, WDP1, WDP0: Watchdog Timer </a:t>
            </a:r>
            <a:r>
              <a:rPr lang="en-US" sz="1300" b="1" dirty="0" err="1" smtClean="0"/>
              <a:t>Prescaler</a:t>
            </a:r>
            <a:r>
              <a:rPr lang="en-US" sz="1300" b="1" dirty="0" smtClean="0"/>
              <a:t> 2, 1, and 0</a:t>
            </a:r>
          </a:p>
          <a:p>
            <a:r>
              <a:rPr lang="en-US" sz="1300" dirty="0" smtClean="0"/>
              <a:t>The WDP2, WDP1, and WDP0 bits determine the Watchdog Timer </a:t>
            </a:r>
            <a:r>
              <a:rPr lang="en-US" sz="1300" dirty="0" err="1" smtClean="0"/>
              <a:t>prescaling</a:t>
            </a:r>
            <a:r>
              <a:rPr lang="en-US" sz="1300" dirty="0" smtClean="0"/>
              <a:t> when the Watchdog</a:t>
            </a:r>
          </a:p>
          <a:p>
            <a:r>
              <a:rPr lang="en-US" sz="1300" dirty="0" smtClean="0"/>
              <a:t>Timer is enabled. The different </a:t>
            </a:r>
            <a:r>
              <a:rPr lang="en-US" sz="1300" dirty="0" err="1" smtClean="0"/>
              <a:t>prescaling</a:t>
            </a:r>
            <a:r>
              <a:rPr lang="en-US" sz="1300" dirty="0" smtClean="0"/>
              <a:t> values and their corresponding Timeout Periods</a:t>
            </a:r>
          </a:p>
          <a:p>
            <a:r>
              <a:rPr lang="en-US" sz="1300" dirty="0" smtClean="0"/>
              <a:t>are shown in Table 17.</a:t>
            </a:r>
          </a:p>
          <a:p>
            <a:r>
              <a:rPr lang="en-US" sz="1300" dirty="0" smtClean="0"/>
              <a:t>Bit 7 6 5 4 3 2 1 0</a:t>
            </a:r>
          </a:p>
          <a:p>
            <a:r>
              <a:rPr lang="en-US" sz="1300" b="1" dirty="0" smtClean="0"/>
              <a:t>– – – WDTOE WDE WDP2 WDP1 WDP0 WDTCR</a:t>
            </a:r>
          </a:p>
          <a:p>
            <a:r>
              <a:rPr lang="pt-BR" sz="1300" dirty="0" smtClean="0"/>
              <a:t>Read/Write R R R R/W R/W R/W R/W R/W</a:t>
            </a:r>
          </a:p>
          <a:p>
            <a:r>
              <a:rPr lang="en-US" sz="1300" dirty="0" smtClean="0"/>
              <a:t>Initial Value 0 0 0 0 0 0 0 0</a:t>
            </a:r>
          </a:p>
          <a:p>
            <a:r>
              <a:rPr lang="en-US" sz="1300" b="1" dirty="0" smtClean="0"/>
              <a:t>Table 17. Watchdog Timer </a:t>
            </a:r>
            <a:r>
              <a:rPr lang="en-US" sz="1300" b="1" dirty="0" err="1" smtClean="0"/>
              <a:t>Prescale</a:t>
            </a:r>
            <a:r>
              <a:rPr lang="en-US" sz="1300" b="1" dirty="0" smtClean="0"/>
              <a:t> Select</a:t>
            </a:r>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Watchdog Timers</a:t>
            </a:r>
            <a:endParaRPr lang="en-US"/>
          </a:p>
        </p:txBody>
      </p:sp>
      <p:sp>
        <p:nvSpPr>
          <p:cNvPr id="6" name="Slide Number Placeholder 5"/>
          <p:cNvSpPr>
            <a:spLocks noGrp="1"/>
          </p:cNvSpPr>
          <p:nvPr>
            <p:ph type="sldNum" sz="quarter" idx="12"/>
          </p:nvPr>
        </p:nvSpPr>
        <p:spPr/>
        <p:txBody>
          <a:bodyPr/>
          <a:lstStyle>
            <a:lvl1pPr>
              <a:defRPr/>
            </a:lvl1pPr>
          </a:lstStyle>
          <a:p>
            <a:pPr>
              <a:defRPr/>
            </a:pPr>
            <a:fld id="{4AEADE71-659F-4D3C-9686-11060184D635}"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Watchdog Timers</a:t>
            </a:r>
            <a:endParaRPr lang="en-US"/>
          </a:p>
        </p:txBody>
      </p:sp>
      <p:sp>
        <p:nvSpPr>
          <p:cNvPr id="6" name="Slide Number Placeholder 5"/>
          <p:cNvSpPr>
            <a:spLocks noGrp="1"/>
          </p:cNvSpPr>
          <p:nvPr>
            <p:ph type="sldNum" sz="quarter" idx="12"/>
          </p:nvPr>
        </p:nvSpPr>
        <p:spPr/>
        <p:txBody>
          <a:bodyPr/>
          <a:lstStyle>
            <a:lvl1pPr>
              <a:defRPr/>
            </a:lvl1pPr>
          </a:lstStyle>
          <a:p>
            <a:pPr>
              <a:defRPr/>
            </a:pPr>
            <a:fld id="{F1E505A4-AD39-4171-9374-320723FB6CC6}"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CS-280</a:t>
            </a:r>
          </a:p>
          <a:p>
            <a:pPr>
              <a:defRPr/>
            </a:pPr>
            <a:r>
              <a:rPr lang="en-US" altLang="en-US"/>
              <a:t>Dr. Mark L. Hornick</a:t>
            </a:r>
          </a:p>
        </p:txBody>
      </p:sp>
      <p:sp>
        <p:nvSpPr>
          <p:cNvPr id="7" name="Rectangle 7"/>
          <p:cNvSpPr>
            <a:spLocks noGrp="1" noChangeArrowheads="1"/>
          </p:cNvSpPr>
          <p:nvPr>
            <p:ph type="sldNum" sz="quarter" idx="12"/>
          </p:nvPr>
        </p:nvSpPr>
        <p:spPr>
          <a:ln/>
        </p:spPr>
        <p:txBody>
          <a:bodyPr/>
          <a:lstStyle>
            <a:lvl1pPr>
              <a:defRPr/>
            </a:lvl1pPr>
          </a:lstStyle>
          <a:p>
            <a:pPr>
              <a:defRPr/>
            </a:pPr>
            <a:fld id="{C008D671-48D0-429B-87BE-25979FE91EB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Watchdog Timers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EFBD06-C426-490F-B3C2-38D879E455C9}" type="slidenum">
              <a:rPr lang="en-US"/>
              <a:pPr>
                <a:defRPr/>
              </a:pPr>
              <a:t>‹#›</a:t>
            </a:fld>
            <a:endParaRPr lang="en-US"/>
          </a:p>
        </p:txBody>
      </p:sp>
      <p:pic>
        <p:nvPicPr>
          <p:cNvPr id="13319" name="Picture 10"/>
          <p:cNvPicPr>
            <a:picLocks noChangeAspect="1" noChangeArrowheads="1"/>
          </p:cNvPicPr>
          <p:nvPr userDrawn="1"/>
        </p:nvPicPr>
        <p:blipFill>
          <a:blip r:embed="rId5" cstate="print"/>
          <a:srcRect/>
          <a:stretch>
            <a:fillRect/>
          </a:stretch>
        </p:blipFill>
        <p:spPr bwMode="auto">
          <a:xfrm>
            <a:off x="7772400" y="5791200"/>
            <a:ext cx="701675" cy="666750"/>
          </a:xfrm>
          <a:prstGeom prst="rect">
            <a:avLst/>
          </a:prstGeom>
          <a:noFill/>
          <a:ln w="9525">
            <a:solidFill>
              <a:schemeClr val="tx1"/>
            </a:solidFill>
            <a:miter lim="800000"/>
            <a:headEnd/>
            <a:tailEnd/>
          </a:ln>
        </p:spPr>
      </p:pic>
    </p:spTree>
  </p:cSld>
  <p:clrMap bg1="lt1" tx1="dk1" bg2="lt2" tx2="dk2" accent1="accent1" accent2="accent2" accent3="accent3" accent4="accent4" accent5="accent5" accent6="accent6" hlink="hlink" folHlink="folHlink"/>
  <p:sldLayoutIdLst>
    <p:sldLayoutId id="2147483937" r:id="rId1"/>
    <p:sldLayoutId id="2147483927" r:id="rId2"/>
    <p:sldLayoutId id="2147483938" r:id="rId3"/>
  </p:sldLayoutIdLst>
  <p:transition spd="slow">
    <p:fade/>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8.xml"/><Relationship Id="rId7" Type="http://schemas.openxmlformats.org/officeDocument/2006/relationships/notesSlide" Target="../notesSlides/notesSlide6.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notesSlide" Target="../notesSlides/notesSlide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w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7.gi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5.xml"/><Relationship Id="rId7" Type="http://schemas.openxmlformats.org/officeDocument/2006/relationships/notesSlide" Target="../notesSlides/notesSlide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custDataLst>
              <p:tags r:id="rId1"/>
            </p:custDataLst>
          </p:nvPr>
        </p:nvSpPr>
        <p:spPr>
          <a:xfrm>
            <a:off x="762000" y="762000"/>
            <a:ext cx="7772400" cy="1143000"/>
          </a:xfrm>
        </p:spPr>
        <p:txBody>
          <a:bodyPr/>
          <a:lstStyle/>
          <a:p>
            <a:pPr>
              <a:defRPr/>
            </a:pPr>
            <a:r>
              <a:rPr lang="en-US" sz="4000" dirty="0" smtClean="0"/>
              <a:t>CE-2800: Embedded Systems Software I</a:t>
            </a:r>
            <a:endParaRPr lang="en-US" sz="4000" dirty="0"/>
          </a:p>
        </p:txBody>
      </p:sp>
      <p:sp>
        <p:nvSpPr>
          <p:cNvPr id="5" name="Footer Placeholder 4"/>
          <p:cNvSpPr>
            <a:spLocks noGrp="1"/>
          </p:cNvSpPr>
          <p:nvPr>
            <p:ph type="ftr" sz="quarter" idx="11"/>
            <p:custDataLst>
              <p:tags r:id="rId2"/>
            </p:custDataLst>
          </p:nvPr>
        </p:nvSpPr>
        <p:spPr>
          <a:xfrm>
            <a:off x="3505200" y="6324600"/>
            <a:ext cx="2895600" cy="365125"/>
          </a:xfrm>
        </p:spPr>
        <p:txBody>
          <a:bodyPr/>
          <a:lstStyle/>
          <a:p>
            <a:pPr>
              <a:defRPr/>
            </a:pPr>
            <a:r>
              <a:rPr lang="en-US" smtClean="0"/>
              <a:t>Watchdog Timers</a:t>
            </a:r>
            <a:endParaRPr lang="en-US" dirty="0"/>
          </a:p>
        </p:txBody>
      </p:sp>
      <p:sp>
        <p:nvSpPr>
          <p:cNvPr id="6" name="Slide Number Placeholder 5"/>
          <p:cNvSpPr>
            <a:spLocks noGrp="1"/>
          </p:cNvSpPr>
          <p:nvPr>
            <p:ph type="sldNum" sz="quarter" idx="12"/>
            <p:custDataLst>
              <p:tags r:id="rId3"/>
            </p:custDataLst>
          </p:nvPr>
        </p:nvSpPr>
        <p:spPr/>
        <p:txBody>
          <a:bodyPr/>
          <a:lstStyle/>
          <a:p>
            <a:pPr>
              <a:defRPr/>
            </a:pPr>
            <a:fld id="{4AEADE71-659F-4D3C-9686-11060184D635}" type="slidenum">
              <a:rPr lang="en-US" smtClean="0"/>
              <a:pPr>
                <a:defRPr/>
              </a:pPr>
              <a:t>1</a:t>
            </a:fld>
            <a:endParaRPr lang="en-US"/>
          </a:p>
        </p:txBody>
      </p:sp>
      <p:pic>
        <p:nvPicPr>
          <p:cNvPr id="7" name="Picture 6" descr="Protection_sdoor.jpg"/>
          <p:cNvPicPr>
            <a:picLocks noChangeAspect="1"/>
          </p:cNvPicPr>
          <p:nvPr>
            <p:custDataLst>
              <p:tags r:id="rId4"/>
            </p:custDataLst>
          </p:nvPr>
        </p:nvPicPr>
        <p:blipFill>
          <a:blip r:embed="rId6" cstate="print"/>
          <a:srcRect t="7407" r="8571"/>
          <a:stretch>
            <a:fillRect/>
          </a:stretch>
        </p:blipFill>
        <p:spPr>
          <a:xfrm>
            <a:off x="1143000" y="2286000"/>
            <a:ext cx="2514600" cy="3929063"/>
          </a:xfrm>
          <a:prstGeom prst="rect">
            <a:avLst/>
          </a:prstGeom>
          <a:ln>
            <a:noFill/>
          </a:ln>
          <a:effectLst>
            <a:outerShdw blurRad="292100" dist="139700" dir="2700000" algn="tl" rotWithShape="0">
              <a:srgbClr val="333333">
                <a:alpha val="65000"/>
              </a:srgbClr>
            </a:outerShdw>
          </a:effectLst>
        </p:spPr>
      </p:pic>
      <p:sp>
        <p:nvSpPr>
          <p:cNvPr id="8" name="Subtitle 7"/>
          <p:cNvSpPr>
            <a:spLocks noGrp="1"/>
          </p:cNvSpPr>
          <p:nvPr>
            <p:ph type="subTitle" idx="1"/>
          </p:nvPr>
        </p:nvSpPr>
        <p:spPr>
          <a:xfrm>
            <a:off x="3886200" y="2819400"/>
            <a:ext cx="4953000" cy="2286000"/>
          </a:xfrm>
        </p:spPr>
        <p:txBody>
          <a:bodyPr/>
          <a:lstStyle/>
          <a:p>
            <a:r>
              <a:rPr lang="en-US" dirty="0" smtClean="0">
                <a:solidFill>
                  <a:srgbClr val="0070C0"/>
                </a:solidFill>
              </a:rPr>
              <a:t>The Watchdog timer</a:t>
            </a:r>
            <a:endParaRPr lang="en-US" dirty="0">
              <a:solidFill>
                <a:srgbClr val="0070C0"/>
              </a:solidFill>
            </a:endParaRPr>
          </a:p>
        </p:txBody>
      </p:sp>
    </p:spTree>
  </p:cSld>
  <p:clrMapOvr>
    <a:masterClrMapping/>
  </p:clrMapOvr>
  <p:transition spd="slow"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Setting the watchdog timer timeout</a:t>
            </a:r>
            <a:endParaRPr lang="en-US" dirty="0"/>
          </a:p>
        </p:txBody>
      </p:sp>
      <p:sp>
        <p:nvSpPr>
          <p:cNvPr id="4" name="Footer Placeholder 3"/>
          <p:cNvSpPr>
            <a:spLocks noGrp="1"/>
          </p:cNvSpPr>
          <p:nvPr>
            <p:ph type="ftr" sz="quarter" idx="11"/>
            <p:custDataLst>
              <p:tags r:id="rId2"/>
            </p:custDataLst>
          </p:nvPr>
        </p:nvSpPr>
        <p:spPr/>
        <p:txBody>
          <a:bodyPr/>
          <a:lstStyle/>
          <a:p>
            <a:pPr>
              <a:defRPr/>
            </a:pPr>
            <a:r>
              <a:rPr lang="en-US" smtClean="0"/>
              <a:t>Watchdog Timers</a:t>
            </a:r>
            <a:endParaRPr lang="en-US"/>
          </a:p>
        </p:txBody>
      </p:sp>
      <p:sp>
        <p:nvSpPr>
          <p:cNvPr id="5" name="Slide Number Placeholder 4"/>
          <p:cNvSpPr>
            <a:spLocks noGrp="1"/>
          </p:cNvSpPr>
          <p:nvPr>
            <p:ph type="sldNum" sz="quarter" idx="12"/>
            <p:custDataLst>
              <p:tags r:id="rId3"/>
            </p:custDataLst>
          </p:nvPr>
        </p:nvSpPr>
        <p:spPr/>
        <p:txBody>
          <a:bodyPr/>
          <a:lstStyle/>
          <a:p>
            <a:pPr>
              <a:defRPr/>
            </a:pPr>
            <a:fld id="{F1E505A4-AD39-4171-9374-320723FB6CC6}" type="slidenum">
              <a:rPr lang="en-US" smtClean="0"/>
              <a:pPr>
                <a:defRPr/>
              </a:pPr>
              <a:t>10</a:t>
            </a:fld>
            <a:endParaRPr lang="en-US"/>
          </a:p>
        </p:txBody>
      </p:sp>
      <p:pic>
        <p:nvPicPr>
          <p:cNvPr id="23554" name="Picture 2"/>
          <p:cNvPicPr>
            <a:picLocks noChangeAspect="1" noChangeArrowheads="1"/>
          </p:cNvPicPr>
          <p:nvPr>
            <p:custDataLst>
              <p:tags r:id="rId4"/>
            </p:custDataLst>
          </p:nvPr>
        </p:nvPicPr>
        <p:blipFill>
          <a:blip r:embed="rId6" cstate="print"/>
          <a:srcRect l="15625" t="25781" r="12500" b="34375"/>
          <a:stretch>
            <a:fillRect/>
          </a:stretch>
        </p:blipFill>
        <p:spPr bwMode="auto">
          <a:xfrm>
            <a:off x="381000" y="1524000"/>
            <a:ext cx="8305800" cy="3683442"/>
          </a:xfrm>
          <a:prstGeom prst="rect">
            <a:avLst/>
          </a:prstGeom>
          <a:noFill/>
          <a:ln w="9525">
            <a:noFill/>
            <a:miter lim="800000"/>
            <a:headEnd/>
            <a:tailEnd/>
          </a:ln>
          <a:effectLst/>
        </p:spPr>
      </p:pic>
      <p:sp>
        <p:nvSpPr>
          <p:cNvPr id="8" name="Rectangle 7"/>
          <p:cNvSpPr/>
          <p:nvPr/>
        </p:nvSpPr>
        <p:spPr>
          <a:xfrm>
            <a:off x="457200" y="5288340"/>
            <a:ext cx="6858000" cy="1200329"/>
          </a:xfrm>
          <a:prstGeom prst="rect">
            <a:avLst/>
          </a:prstGeom>
        </p:spPr>
        <p:txBody>
          <a:bodyPr wrap="square">
            <a:spAutoFit/>
          </a:bodyPr>
          <a:lstStyle/>
          <a:p>
            <a:r>
              <a:rPr lang="en-US" dirty="0" smtClean="0">
                <a:solidFill>
                  <a:srgbClr val="0070C0"/>
                </a:solidFill>
              </a:rPr>
              <a:t>Driven </a:t>
            </a:r>
            <a:r>
              <a:rPr lang="en-US" dirty="0" smtClean="0">
                <a:solidFill>
                  <a:srgbClr val="0070C0"/>
                </a:solidFill>
              </a:rPr>
              <a:t>by internal 1 MHz </a:t>
            </a:r>
            <a:r>
              <a:rPr lang="en-US" dirty="0" smtClean="0">
                <a:solidFill>
                  <a:srgbClr val="0070C0"/>
                </a:solidFill>
              </a:rPr>
              <a:t>clock</a:t>
            </a:r>
          </a:p>
          <a:p>
            <a:r>
              <a:rPr lang="en-US" dirty="0" err="1" smtClean="0">
                <a:solidFill>
                  <a:srgbClr val="00B050"/>
                </a:solidFill>
              </a:rPr>
              <a:t>Prescaler</a:t>
            </a:r>
            <a:r>
              <a:rPr lang="en-US" dirty="0" smtClean="0">
                <a:solidFill>
                  <a:srgbClr val="00B050"/>
                </a:solidFill>
              </a:rPr>
              <a:t> bits </a:t>
            </a:r>
            <a:r>
              <a:rPr lang="en-US" dirty="0" err="1" smtClean="0">
                <a:solidFill>
                  <a:srgbClr val="00B050"/>
                </a:solidFill>
              </a:rPr>
              <a:t>WDPx</a:t>
            </a:r>
            <a:r>
              <a:rPr lang="en-US" dirty="0" smtClean="0">
                <a:solidFill>
                  <a:srgbClr val="00B050"/>
                </a:solidFill>
              </a:rPr>
              <a:t> determine timeout</a:t>
            </a:r>
            <a:endParaRPr lang="en-US" dirty="0" smtClean="0">
              <a:solidFill>
                <a:srgbClr val="00B050"/>
              </a:solidFill>
            </a:endParaRPr>
          </a:p>
          <a:p>
            <a:endParaRPr lang="en-US" dirty="0" smtClean="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Resetting the Watchdog timer</a:t>
            </a:r>
            <a:endParaRPr lang="en-US" dirty="0"/>
          </a:p>
        </p:txBody>
      </p:sp>
      <p:sp>
        <p:nvSpPr>
          <p:cNvPr id="3" name="Content Placeholder 2"/>
          <p:cNvSpPr>
            <a:spLocks noGrp="1"/>
          </p:cNvSpPr>
          <p:nvPr>
            <p:ph idx="1"/>
            <p:custDataLst>
              <p:tags r:id="rId2"/>
            </p:custDataLst>
          </p:nvPr>
        </p:nvSpPr>
        <p:spPr/>
        <p:txBody>
          <a:bodyPr/>
          <a:lstStyle/>
          <a:p>
            <a:pPr>
              <a:buNone/>
            </a:pPr>
            <a:r>
              <a:rPr lang="en-US" sz="4400" dirty="0" smtClean="0"/>
              <a:t>A s</a:t>
            </a:r>
            <a:r>
              <a:rPr lang="en-US" sz="4400" dirty="0" smtClean="0"/>
              <a:t>ingle instruction!</a:t>
            </a:r>
            <a:endParaRPr lang="en-US" sz="4400" dirty="0" smtClean="0"/>
          </a:p>
          <a:p>
            <a:pPr lvl="1">
              <a:buNone/>
            </a:pPr>
            <a:r>
              <a:rPr lang="en-US" sz="4000" dirty="0" smtClean="0">
                <a:solidFill>
                  <a:srgbClr val="0070C0"/>
                </a:solidFill>
              </a:rPr>
              <a:t>WDR</a:t>
            </a:r>
          </a:p>
          <a:p>
            <a:pPr lvl="1">
              <a:buNone/>
            </a:pPr>
            <a:r>
              <a:rPr lang="en-US" sz="4000" dirty="0" smtClean="0"/>
              <a:t>When executed, causes the timer to reset and start counting over</a:t>
            </a:r>
            <a:endParaRPr lang="en-US" sz="4000" dirty="0" smtClean="0">
              <a:solidFill>
                <a:srgbClr val="0070C0"/>
              </a:solidFill>
            </a:endParaRPr>
          </a:p>
        </p:txBody>
      </p:sp>
      <p:sp>
        <p:nvSpPr>
          <p:cNvPr id="4" name="Footer Placeholder 3"/>
          <p:cNvSpPr>
            <a:spLocks noGrp="1"/>
          </p:cNvSpPr>
          <p:nvPr>
            <p:ph type="ftr" sz="quarter" idx="11"/>
            <p:custDataLst>
              <p:tags r:id="rId3"/>
            </p:custDataLst>
          </p:nvPr>
        </p:nvSpPr>
        <p:spPr/>
        <p:txBody>
          <a:bodyPr/>
          <a:lstStyle/>
          <a:p>
            <a:pPr>
              <a:defRPr/>
            </a:pPr>
            <a:r>
              <a:rPr lang="en-US" smtClean="0"/>
              <a:t>Watchdog Timers</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11</a:t>
            </a:fld>
            <a:endParaRPr lang="en-US"/>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Disabling the Watchdog timer</a:t>
            </a:r>
            <a:endParaRPr lang="en-US" dirty="0"/>
          </a:p>
        </p:txBody>
      </p:sp>
      <p:sp>
        <p:nvSpPr>
          <p:cNvPr id="3" name="Content Placeholder 2"/>
          <p:cNvSpPr>
            <a:spLocks noGrp="1"/>
          </p:cNvSpPr>
          <p:nvPr>
            <p:ph idx="1"/>
            <p:custDataLst>
              <p:tags r:id="rId2"/>
            </p:custDataLst>
          </p:nvPr>
        </p:nvSpPr>
        <p:spPr/>
        <p:txBody>
          <a:bodyPr/>
          <a:lstStyle/>
          <a:p>
            <a:pPr>
              <a:buNone/>
            </a:pPr>
            <a:r>
              <a:rPr lang="en-US" sz="1800" b="1" dirty="0" smtClean="0"/>
              <a:t>Bit </a:t>
            </a:r>
            <a:r>
              <a:rPr lang="en-US" sz="1800" b="1" dirty="0" smtClean="0"/>
              <a:t>4 – WDTOE: Watchdog Turn-off Enable</a:t>
            </a:r>
          </a:p>
          <a:p>
            <a:pPr lvl="1"/>
            <a:r>
              <a:rPr lang="en-US" sz="1600" dirty="0" smtClean="0"/>
              <a:t>This bit must be set </a:t>
            </a:r>
            <a:r>
              <a:rPr lang="en-US" sz="1600" dirty="0" smtClean="0"/>
              <a:t>before the </a:t>
            </a:r>
            <a:r>
              <a:rPr lang="en-US" sz="1600" dirty="0" smtClean="0"/>
              <a:t>WDE bit is written to logic zero. Otherwise, the Watchdog will not be disabled. Once written to one, hardware will clear this bit after four clock cycles. Refer to the description of the WDE bit for a Watchdog disable procedure.</a:t>
            </a:r>
          </a:p>
          <a:p>
            <a:pPr>
              <a:buNone/>
            </a:pPr>
            <a:r>
              <a:rPr lang="en-US" sz="1800" b="1" dirty="0" smtClean="0"/>
              <a:t>Bit 3 – WDE: Watchdog Enable</a:t>
            </a:r>
          </a:p>
          <a:p>
            <a:pPr lvl="1"/>
            <a:r>
              <a:rPr lang="en-US" sz="1600" dirty="0" smtClean="0"/>
              <a:t>When </a:t>
            </a:r>
            <a:r>
              <a:rPr lang="en-US" sz="1600" dirty="0" smtClean="0"/>
              <a:t>set, </a:t>
            </a:r>
            <a:r>
              <a:rPr lang="en-US" sz="1600" dirty="0" smtClean="0"/>
              <a:t>the Watchdog Timer is </a:t>
            </a:r>
            <a:r>
              <a:rPr lang="en-US" sz="1600" dirty="0" smtClean="0"/>
              <a:t>enabled. </a:t>
            </a:r>
            <a:r>
              <a:rPr lang="en-US" sz="1600" dirty="0" smtClean="0"/>
              <a:t>WDE can only be cleared if the WDTOE bit </a:t>
            </a:r>
            <a:r>
              <a:rPr lang="en-US" sz="1600" dirty="0" smtClean="0"/>
              <a:t>is </a:t>
            </a:r>
            <a:r>
              <a:rPr lang="en-US" sz="1600" b="1" dirty="0" smtClean="0"/>
              <a:t>set</a:t>
            </a:r>
            <a:r>
              <a:rPr lang="en-US" sz="1600" dirty="0" smtClean="0"/>
              <a:t> first</a:t>
            </a:r>
            <a:r>
              <a:rPr lang="en-US" sz="1600" dirty="0" smtClean="0"/>
              <a:t>. </a:t>
            </a:r>
            <a:r>
              <a:rPr lang="en-US" sz="1600" dirty="0" smtClean="0"/>
              <a:t>To disable an enabled Watchdog Timer, the following procedure must be followed: </a:t>
            </a:r>
            <a:r>
              <a:rPr lang="en-US" sz="1600" dirty="0" smtClean="0"/>
              <a:t/>
            </a:r>
            <a:br>
              <a:rPr lang="en-US" sz="1600" dirty="0" smtClean="0"/>
            </a:br>
            <a:r>
              <a:rPr lang="en-US" sz="1600" dirty="0" smtClean="0"/>
              <a:t>1</a:t>
            </a:r>
            <a:r>
              <a:rPr lang="en-US" sz="1600" dirty="0" smtClean="0"/>
              <a:t>. In the same operation, </a:t>
            </a:r>
            <a:r>
              <a:rPr lang="en-US" sz="1600" dirty="0" smtClean="0"/>
              <a:t>set both WDTOE </a:t>
            </a:r>
            <a:r>
              <a:rPr lang="en-US" sz="1600" dirty="0" smtClean="0"/>
              <a:t>and WDE. A logic one must be written to WDE even </a:t>
            </a:r>
            <a:r>
              <a:rPr lang="en-US" sz="1600" dirty="0" smtClean="0"/>
              <a:t>if it </a:t>
            </a:r>
            <a:r>
              <a:rPr lang="en-US" sz="1600" dirty="0" smtClean="0"/>
              <a:t>is </a:t>
            </a:r>
            <a:r>
              <a:rPr lang="en-US" sz="1600" dirty="0" smtClean="0"/>
              <a:t>already set before </a:t>
            </a:r>
            <a:r>
              <a:rPr lang="en-US" sz="1600" dirty="0" smtClean="0"/>
              <a:t>the disable operation starts. </a:t>
            </a:r>
            <a:r>
              <a:rPr lang="en-US" sz="1600" dirty="0" smtClean="0"/>
              <a:t/>
            </a:r>
            <a:br>
              <a:rPr lang="en-US" sz="1600" dirty="0" smtClean="0"/>
            </a:br>
            <a:r>
              <a:rPr lang="en-US" sz="1600" dirty="0" smtClean="0"/>
              <a:t>2</a:t>
            </a:r>
            <a:r>
              <a:rPr lang="en-US" sz="1600" dirty="0" smtClean="0"/>
              <a:t>. Within the next four clock cycles, </a:t>
            </a:r>
            <a:r>
              <a:rPr lang="en-US" sz="1600" dirty="0" smtClean="0"/>
              <a:t>clear WDE</a:t>
            </a:r>
            <a:r>
              <a:rPr lang="en-US" sz="1600" dirty="0" smtClean="0"/>
              <a:t>. This disables the Watchdog.</a:t>
            </a:r>
          </a:p>
          <a:p>
            <a:pPr>
              <a:buNone/>
            </a:pPr>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smtClean="0"/>
              <a:t>Watchdog Timers</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12</a:t>
            </a:fld>
            <a:endParaRPr lang="en-US"/>
          </a:p>
        </p:txBody>
      </p:sp>
      <p:pic>
        <p:nvPicPr>
          <p:cNvPr id="24578" name="Picture 2"/>
          <p:cNvPicPr>
            <a:picLocks noChangeAspect="1" noChangeArrowheads="1"/>
          </p:cNvPicPr>
          <p:nvPr>
            <p:custDataLst>
              <p:tags r:id="rId5"/>
            </p:custDataLst>
          </p:nvPr>
        </p:nvPicPr>
        <p:blipFill>
          <a:blip r:embed="rId8" cstate="print"/>
          <a:srcRect l="15625" t="22656" r="15000" b="64063"/>
          <a:stretch>
            <a:fillRect/>
          </a:stretch>
        </p:blipFill>
        <p:spPr bwMode="auto">
          <a:xfrm>
            <a:off x="457200" y="5334000"/>
            <a:ext cx="8458200" cy="1295400"/>
          </a:xfrm>
          <a:prstGeom prst="rect">
            <a:avLst/>
          </a:prstGeom>
          <a:noFill/>
          <a:ln w="9525">
            <a:noFill/>
            <a:miter lim="800000"/>
            <a:headEnd/>
            <a:tailEnd/>
          </a:ln>
          <a:effectLst/>
        </p:spPr>
      </p:pic>
      <p:sp>
        <p:nvSpPr>
          <p:cNvPr id="7" name="Rectangle 27"/>
          <p:cNvSpPr>
            <a:spLocks noChangeArrowheads="1"/>
          </p:cNvSpPr>
          <p:nvPr/>
        </p:nvSpPr>
        <p:spPr bwMode="auto">
          <a:xfrm>
            <a:off x="3962400" y="5638800"/>
            <a:ext cx="1676400" cy="457200"/>
          </a:xfrm>
          <a:prstGeom prst="rect">
            <a:avLst/>
          </a:prstGeom>
          <a:solidFill>
            <a:srgbClr val="008000">
              <a:alpha val="16078"/>
            </a:srgbClr>
          </a:solidFill>
          <a:ln w="9525">
            <a:solidFill>
              <a:schemeClr val="tx1"/>
            </a:solidFill>
            <a:miter lim="800000"/>
            <a:headEnd/>
            <a:tailEnd/>
          </a:ln>
        </p:spPr>
        <p:txBody>
          <a:bodyPr wrap="none" anchor="ctr"/>
          <a:lstStyle/>
          <a:p>
            <a:endParaRPr lang="en-US"/>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l"/>
            <a:r>
              <a:rPr lang="en-US" b="1" dirty="0" smtClean="0"/>
              <a:t>The operation of the Atmega32 can be reset due to various events</a:t>
            </a:r>
            <a:endParaRPr lang="en-US" dirty="0"/>
          </a:p>
        </p:txBody>
      </p:sp>
      <p:sp>
        <p:nvSpPr>
          <p:cNvPr id="3" name="Content Placeholder 2"/>
          <p:cNvSpPr>
            <a:spLocks noGrp="1"/>
          </p:cNvSpPr>
          <p:nvPr>
            <p:ph idx="1"/>
            <p:custDataLst>
              <p:tags r:id="rId2"/>
            </p:custDataLst>
          </p:nvPr>
        </p:nvSpPr>
        <p:spPr/>
        <p:txBody>
          <a:bodyPr/>
          <a:lstStyle/>
          <a:p>
            <a:r>
              <a:rPr lang="en-US" sz="1800" b="1" dirty="0" smtClean="0">
                <a:solidFill>
                  <a:srgbClr val="0070C0"/>
                </a:solidFill>
              </a:rPr>
              <a:t>Power-on </a:t>
            </a:r>
            <a:r>
              <a:rPr lang="en-US" sz="1800" b="1" dirty="0" smtClean="0">
                <a:solidFill>
                  <a:srgbClr val="0070C0"/>
                </a:solidFill>
              </a:rPr>
              <a:t>Reset</a:t>
            </a:r>
            <a:endParaRPr lang="en-US" sz="1800" b="1" dirty="0" smtClean="0">
              <a:solidFill>
                <a:srgbClr val="0070C0"/>
              </a:solidFill>
            </a:endParaRPr>
          </a:p>
          <a:p>
            <a:pPr lvl="1"/>
            <a:r>
              <a:rPr lang="en-US" sz="1600" dirty="0" smtClean="0"/>
              <a:t>The MCU is reset when the supply voltage is below the Power-on Reset threshold (VPOT).</a:t>
            </a:r>
          </a:p>
          <a:p>
            <a:r>
              <a:rPr lang="en-US" sz="1800" b="1" dirty="0" smtClean="0">
                <a:solidFill>
                  <a:srgbClr val="0070C0"/>
                </a:solidFill>
              </a:rPr>
              <a:t>External </a:t>
            </a:r>
            <a:r>
              <a:rPr lang="en-US" sz="1800" b="1" dirty="0" smtClean="0">
                <a:solidFill>
                  <a:srgbClr val="0070C0"/>
                </a:solidFill>
              </a:rPr>
              <a:t>Reset</a:t>
            </a:r>
            <a:endParaRPr lang="en-US" sz="1800" b="1" dirty="0" smtClean="0">
              <a:solidFill>
                <a:srgbClr val="0070C0"/>
              </a:solidFill>
            </a:endParaRPr>
          </a:p>
          <a:p>
            <a:pPr lvl="1"/>
            <a:r>
              <a:rPr lang="en-US" sz="1600" dirty="0" smtClean="0"/>
              <a:t>The MCU is reset when a low level is present on the RESET pin for longer than the minimum pulse length.</a:t>
            </a:r>
          </a:p>
          <a:p>
            <a:r>
              <a:rPr lang="en-US" sz="1800" b="1" dirty="0" smtClean="0">
                <a:solidFill>
                  <a:srgbClr val="0070C0"/>
                </a:solidFill>
              </a:rPr>
              <a:t>Brown-out Reset</a:t>
            </a:r>
            <a:endParaRPr lang="en-US" sz="1800" b="1" dirty="0" smtClean="0">
              <a:solidFill>
                <a:srgbClr val="0070C0"/>
              </a:solidFill>
            </a:endParaRPr>
          </a:p>
          <a:p>
            <a:pPr lvl="1"/>
            <a:r>
              <a:rPr lang="en-US" sz="1600" dirty="0" smtClean="0"/>
              <a:t>The MCU is reset when the supply voltage VCC is below the Brown-out Reset threshold (VBOT) and the Brown-out Detector is enabled.</a:t>
            </a:r>
          </a:p>
          <a:p>
            <a:r>
              <a:rPr lang="en-US" sz="1800" b="1" dirty="0" smtClean="0">
                <a:solidFill>
                  <a:srgbClr val="0070C0"/>
                </a:solidFill>
              </a:rPr>
              <a:t>JTAG AVR </a:t>
            </a:r>
            <a:r>
              <a:rPr lang="en-US" sz="1800" b="1" dirty="0" smtClean="0">
                <a:solidFill>
                  <a:srgbClr val="0070C0"/>
                </a:solidFill>
              </a:rPr>
              <a:t>Reset</a:t>
            </a:r>
            <a:endParaRPr lang="en-US" sz="1800" b="1" dirty="0" smtClean="0">
              <a:solidFill>
                <a:srgbClr val="0070C0"/>
              </a:solidFill>
            </a:endParaRPr>
          </a:p>
          <a:p>
            <a:pPr lvl="1"/>
            <a:r>
              <a:rPr lang="en-US" sz="1600" dirty="0" smtClean="0"/>
              <a:t>The MCU is reset as long as there is a logic one in the Reset Register, one of the scan chains of the JTAG system. Refer to the section “IEEE 1149.1 (JTAG) Boundary-scan” on page 225 for details</a:t>
            </a:r>
            <a:r>
              <a:rPr lang="en-US" sz="1600" dirty="0" smtClean="0"/>
              <a:t>.</a:t>
            </a:r>
          </a:p>
          <a:p>
            <a:r>
              <a:rPr lang="en-US" sz="1800" b="1" dirty="0" smtClean="0">
                <a:solidFill>
                  <a:srgbClr val="0070C0"/>
                </a:solidFill>
              </a:rPr>
              <a:t>Watchdog </a:t>
            </a:r>
            <a:r>
              <a:rPr lang="en-US" sz="1800" b="1" dirty="0" smtClean="0">
                <a:solidFill>
                  <a:srgbClr val="0070C0"/>
                </a:solidFill>
              </a:rPr>
              <a:t>Reset</a:t>
            </a:r>
            <a:endParaRPr lang="en-US" sz="1800" b="1" dirty="0" smtClean="0">
              <a:solidFill>
                <a:srgbClr val="0070C0"/>
              </a:solidFill>
            </a:endParaRPr>
          </a:p>
          <a:p>
            <a:pPr lvl="1"/>
            <a:r>
              <a:rPr lang="en-US" sz="1600" dirty="0" smtClean="0"/>
              <a:t>The MCU is reset when the Watchdog Timer period expires and the Watchdog is enabled.</a:t>
            </a:r>
          </a:p>
          <a:p>
            <a:pPr lvl="1">
              <a:buNone/>
            </a:pPr>
            <a:endParaRPr lang="en-US" sz="1600" dirty="0" smtClean="0"/>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smtClean="0"/>
              <a:t>Watchdog Timers</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2</a:t>
            </a:fld>
            <a:endParaRPr lang="en-US"/>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5"/>
          <p:cNvSpPr>
            <a:spLocks noGrp="1"/>
          </p:cNvSpPr>
          <p:nvPr>
            <p:ph type="ftr" sz="quarter" idx="11"/>
          </p:nvPr>
        </p:nvSpPr>
        <p:spPr>
          <a:noFill/>
        </p:spPr>
        <p:txBody>
          <a:bodyPr/>
          <a:lstStyle/>
          <a:p>
            <a:r>
              <a:rPr lang="en-US" altLang="en-US" smtClean="0"/>
              <a:t>CS-280</a:t>
            </a:r>
          </a:p>
          <a:p>
            <a:r>
              <a:rPr lang="en-US" altLang="en-US" smtClean="0"/>
              <a:t>Dr. Mark L. Hornick</a:t>
            </a:r>
          </a:p>
        </p:txBody>
      </p:sp>
      <p:sp>
        <p:nvSpPr>
          <p:cNvPr id="11267" name="Slide Number Placeholder 6"/>
          <p:cNvSpPr>
            <a:spLocks noGrp="1"/>
          </p:cNvSpPr>
          <p:nvPr>
            <p:ph type="sldNum" sz="quarter" idx="12"/>
          </p:nvPr>
        </p:nvSpPr>
        <p:spPr>
          <a:noFill/>
        </p:spPr>
        <p:txBody>
          <a:bodyPr/>
          <a:lstStyle/>
          <a:p>
            <a:fld id="{F66FF889-F3FC-43A4-894D-F72AF057AF94}" type="slidenum">
              <a:rPr lang="en-US" altLang="en-US" smtClean="0"/>
              <a:pPr/>
              <a:t>3</a:t>
            </a:fld>
            <a:endParaRPr lang="en-US" altLang="en-US" smtClean="0"/>
          </a:p>
        </p:txBody>
      </p:sp>
      <p:sp>
        <p:nvSpPr>
          <p:cNvPr id="11268" name="Rectangle 2"/>
          <p:cNvSpPr>
            <a:spLocks noGrp="1" noChangeArrowheads="1"/>
          </p:cNvSpPr>
          <p:nvPr>
            <p:ph type="title"/>
          </p:nvPr>
        </p:nvSpPr>
        <p:spPr>
          <a:xfrm>
            <a:off x="457200" y="122238"/>
            <a:ext cx="8305800" cy="944562"/>
          </a:xfrm>
        </p:spPr>
        <p:txBody>
          <a:bodyPr/>
          <a:lstStyle/>
          <a:p>
            <a:pPr algn="l" eaLnBrk="1" hangingPunct="1"/>
            <a:r>
              <a:rPr lang="en-US" sz="3200" b="1" dirty="0" smtClean="0">
                <a:solidFill>
                  <a:srgbClr val="0070C0"/>
                </a:solidFill>
              </a:rPr>
              <a:t>All resets cause the PC to vector to address 0</a:t>
            </a:r>
            <a:endParaRPr lang="en-US" sz="3200" b="1" dirty="0" smtClean="0">
              <a:solidFill>
                <a:srgbClr val="0070C0"/>
              </a:solidFill>
            </a:endParaRPr>
          </a:p>
        </p:txBody>
      </p:sp>
      <p:pic>
        <p:nvPicPr>
          <p:cNvPr id="11269" name="Picture 3"/>
          <p:cNvPicPr>
            <a:picLocks noChangeAspect="1" noChangeArrowheads="1"/>
          </p:cNvPicPr>
          <p:nvPr/>
        </p:nvPicPr>
        <p:blipFill>
          <a:blip r:embed="rId2" cstate="print"/>
          <a:srcRect/>
          <a:stretch>
            <a:fillRect/>
          </a:stretch>
        </p:blipFill>
        <p:spPr bwMode="auto">
          <a:xfrm>
            <a:off x="228600" y="1066800"/>
            <a:ext cx="7696200" cy="5610225"/>
          </a:xfrm>
          <a:prstGeom prst="rect">
            <a:avLst/>
          </a:prstGeom>
          <a:noFill/>
          <a:ln w="9525">
            <a:noFill/>
            <a:miter lim="800000"/>
            <a:headEnd/>
            <a:tailEnd/>
          </a:ln>
        </p:spPr>
      </p:pic>
      <p:sp>
        <p:nvSpPr>
          <p:cNvPr id="6" name="Rectangle 27"/>
          <p:cNvSpPr>
            <a:spLocks noChangeArrowheads="1"/>
          </p:cNvSpPr>
          <p:nvPr/>
        </p:nvSpPr>
        <p:spPr bwMode="auto">
          <a:xfrm>
            <a:off x="457200" y="1828800"/>
            <a:ext cx="7086600" cy="381000"/>
          </a:xfrm>
          <a:prstGeom prst="rect">
            <a:avLst/>
          </a:prstGeom>
          <a:solidFill>
            <a:srgbClr val="008000">
              <a:alpha val="16078"/>
            </a:srgbClr>
          </a:solidFill>
          <a:ln w="9525">
            <a:solidFill>
              <a:schemeClr val="tx1"/>
            </a:solidFill>
            <a:miter lim="800000"/>
            <a:headEnd/>
            <a:tailEnd/>
          </a:ln>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Brown Out Detection -&gt; Why is it necessary?</a:t>
            </a:r>
            <a:endParaRPr lang="en-US" dirty="0"/>
          </a:p>
        </p:txBody>
      </p:sp>
      <p:sp>
        <p:nvSpPr>
          <p:cNvPr id="3" name="Content Placeholder 2"/>
          <p:cNvSpPr>
            <a:spLocks noGrp="1"/>
          </p:cNvSpPr>
          <p:nvPr>
            <p:ph idx="1"/>
            <p:custDataLst>
              <p:tags r:id="rId2"/>
            </p:custDataLst>
          </p:nvPr>
        </p:nvSpPr>
        <p:spPr/>
        <p:txBody>
          <a:bodyPr/>
          <a:lstStyle/>
          <a:p>
            <a:endParaRPr lang="en-US"/>
          </a:p>
        </p:txBody>
      </p:sp>
      <p:sp>
        <p:nvSpPr>
          <p:cNvPr id="4" name="Footer Placeholder 3"/>
          <p:cNvSpPr>
            <a:spLocks noGrp="1"/>
          </p:cNvSpPr>
          <p:nvPr>
            <p:ph type="ftr" sz="quarter" idx="11"/>
            <p:custDataLst>
              <p:tags r:id="rId3"/>
            </p:custDataLst>
          </p:nvPr>
        </p:nvSpPr>
        <p:spPr/>
        <p:txBody>
          <a:bodyPr/>
          <a:lstStyle/>
          <a:p>
            <a:pPr>
              <a:defRPr/>
            </a:pPr>
            <a:r>
              <a:rPr lang="en-US" smtClean="0"/>
              <a:t>Watchdog Timers</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4</a:t>
            </a:fld>
            <a:endParaRPr lang="en-US"/>
          </a:p>
        </p:txBody>
      </p:sp>
      <p:pic>
        <p:nvPicPr>
          <p:cNvPr id="20482" name="Picture 2"/>
          <p:cNvPicPr>
            <a:picLocks noChangeAspect="1" noChangeArrowheads="1"/>
          </p:cNvPicPr>
          <p:nvPr>
            <p:custDataLst>
              <p:tags r:id="rId5"/>
            </p:custDataLst>
          </p:nvPr>
        </p:nvPicPr>
        <p:blipFill>
          <a:blip r:embed="rId8" cstate="print"/>
          <a:srcRect l="23750" t="26563" r="8125" b="29687"/>
          <a:stretch>
            <a:fillRect/>
          </a:stretch>
        </p:blipFill>
        <p:spPr bwMode="auto">
          <a:xfrm>
            <a:off x="457200" y="1676400"/>
            <a:ext cx="8305800" cy="4267200"/>
          </a:xfrm>
          <a:prstGeom prst="rect">
            <a:avLst/>
          </a:prstGeom>
          <a:noFill/>
          <a:ln w="9525">
            <a:noFill/>
            <a:miter lim="800000"/>
            <a:headEnd/>
            <a:tailEnd/>
          </a:ln>
          <a:effectLst/>
        </p:spPr>
      </p:pic>
      <p:sp>
        <p:nvSpPr>
          <p:cNvPr id="7" name="Rectangle 27"/>
          <p:cNvSpPr>
            <a:spLocks noChangeArrowheads="1"/>
          </p:cNvSpPr>
          <p:nvPr/>
        </p:nvSpPr>
        <p:spPr bwMode="auto">
          <a:xfrm>
            <a:off x="457200" y="1600200"/>
            <a:ext cx="8229600" cy="762000"/>
          </a:xfrm>
          <a:prstGeom prst="rect">
            <a:avLst/>
          </a:prstGeom>
          <a:solidFill>
            <a:srgbClr val="008000">
              <a:alpha val="16078"/>
            </a:srgbClr>
          </a:solidFill>
          <a:ln w="9525">
            <a:solidFill>
              <a:schemeClr val="tx1"/>
            </a:solidFill>
            <a:miter lim="800000"/>
            <a:headEnd/>
            <a:tailEnd/>
          </a:ln>
        </p:spPr>
        <p:txBody>
          <a:bodyPr wrap="none" anchor="ctr"/>
          <a:lstStyle/>
          <a:p>
            <a:endParaRPr lang="en-US"/>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l"/>
            <a:r>
              <a:rPr lang="en-US" sz="3200" dirty="0" smtClean="0">
                <a:solidFill>
                  <a:srgbClr val="0070C0"/>
                </a:solidFill>
              </a:rPr>
              <a:t>When a reset occurs the MCUCSR </a:t>
            </a:r>
            <a:r>
              <a:rPr lang="en-US" sz="3200" dirty="0" smtClean="0">
                <a:solidFill>
                  <a:srgbClr val="0070C0"/>
                </a:solidFill>
              </a:rPr>
              <a:t>Status </a:t>
            </a:r>
            <a:r>
              <a:rPr lang="en-US" sz="3200" dirty="0" smtClean="0">
                <a:solidFill>
                  <a:srgbClr val="0070C0"/>
                </a:solidFill>
              </a:rPr>
              <a:t>Register contains the reason for the reset</a:t>
            </a:r>
            <a:endParaRPr lang="en-US" sz="3200" dirty="0">
              <a:solidFill>
                <a:srgbClr val="0070C0"/>
              </a:solidFill>
            </a:endParaRPr>
          </a:p>
        </p:txBody>
      </p:sp>
      <p:sp>
        <p:nvSpPr>
          <p:cNvPr id="3" name="Content Placeholder 2"/>
          <p:cNvSpPr>
            <a:spLocks noGrp="1"/>
          </p:cNvSpPr>
          <p:nvPr>
            <p:ph idx="1"/>
            <p:custDataLst>
              <p:tags r:id="rId2"/>
            </p:custDataLst>
          </p:nvPr>
        </p:nvSpPr>
        <p:spPr/>
        <p:txBody>
          <a:bodyPr/>
          <a:lstStyle/>
          <a:p>
            <a:endParaRPr lang="en-US"/>
          </a:p>
        </p:txBody>
      </p:sp>
      <p:sp>
        <p:nvSpPr>
          <p:cNvPr id="4" name="Footer Placeholder 3"/>
          <p:cNvSpPr>
            <a:spLocks noGrp="1"/>
          </p:cNvSpPr>
          <p:nvPr>
            <p:ph type="ftr" sz="quarter" idx="11"/>
            <p:custDataLst>
              <p:tags r:id="rId3"/>
            </p:custDataLst>
          </p:nvPr>
        </p:nvSpPr>
        <p:spPr/>
        <p:txBody>
          <a:bodyPr/>
          <a:lstStyle/>
          <a:p>
            <a:pPr>
              <a:defRPr/>
            </a:pPr>
            <a:r>
              <a:rPr lang="en-US" smtClean="0"/>
              <a:t>Watchdog Timers</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5</a:t>
            </a:fld>
            <a:endParaRPr lang="en-US"/>
          </a:p>
        </p:txBody>
      </p:sp>
      <p:pic>
        <p:nvPicPr>
          <p:cNvPr id="1026" name="Picture 2"/>
          <p:cNvPicPr>
            <a:picLocks noChangeAspect="1" noChangeArrowheads="1"/>
          </p:cNvPicPr>
          <p:nvPr>
            <p:custDataLst>
              <p:tags r:id="rId5"/>
            </p:custDataLst>
          </p:nvPr>
        </p:nvPicPr>
        <p:blipFill>
          <a:blip r:embed="rId7" cstate="print"/>
          <a:srcRect/>
          <a:stretch>
            <a:fillRect/>
          </a:stretch>
        </p:blipFill>
        <p:spPr bwMode="auto">
          <a:xfrm>
            <a:off x="304800" y="1295400"/>
            <a:ext cx="7310770" cy="5257799"/>
          </a:xfrm>
          <a:prstGeom prst="rect">
            <a:avLst/>
          </a:prstGeom>
          <a:noFill/>
          <a:ln w="9525">
            <a:noFill/>
            <a:miter lim="800000"/>
            <a:headEnd/>
            <a:tailEnd/>
          </a:ln>
        </p:spPr>
      </p:pic>
      <p:sp>
        <p:nvSpPr>
          <p:cNvPr id="7" name="Rectangle 27"/>
          <p:cNvSpPr>
            <a:spLocks noChangeArrowheads="1"/>
          </p:cNvSpPr>
          <p:nvPr/>
        </p:nvSpPr>
        <p:spPr bwMode="auto">
          <a:xfrm>
            <a:off x="4114800" y="1828800"/>
            <a:ext cx="2971800" cy="228600"/>
          </a:xfrm>
          <a:prstGeom prst="rect">
            <a:avLst/>
          </a:prstGeom>
          <a:solidFill>
            <a:srgbClr val="008000">
              <a:alpha val="16078"/>
            </a:srgbClr>
          </a:solidFill>
          <a:ln w="9525">
            <a:solidFill>
              <a:schemeClr val="tx1"/>
            </a:solidFill>
            <a:miter lim="800000"/>
            <a:headEnd/>
            <a:tailEnd/>
          </a:ln>
        </p:spPr>
        <p:txBody>
          <a:bodyPr wrap="none" anchor="ctr"/>
          <a:lstStyle/>
          <a:p>
            <a:endParaRPr lang="en-US"/>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is the watchdog </a:t>
            </a:r>
            <a:r>
              <a:rPr lang="en-US" dirty="0" smtClean="0"/>
              <a:t>timer?</a:t>
            </a:r>
            <a:endParaRPr lang="en-US" dirty="0"/>
          </a:p>
        </p:txBody>
      </p:sp>
      <p:sp>
        <p:nvSpPr>
          <p:cNvPr id="3" name="Content Placeholder 2"/>
          <p:cNvSpPr>
            <a:spLocks noGrp="1"/>
          </p:cNvSpPr>
          <p:nvPr>
            <p:ph idx="1"/>
            <p:custDataLst>
              <p:tags r:id="rId2"/>
            </p:custDataLst>
          </p:nvPr>
        </p:nvSpPr>
        <p:spPr>
          <a:xfrm>
            <a:off x="3200400" y="1600200"/>
            <a:ext cx="5486400" cy="4525963"/>
          </a:xfrm>
        </p:spPr>
        <p:txBody>
          <a:bodyPr/>
          <a:lstStyle/>
          <a:p>
            <a:pPr eaLnBrk="1" hangingPunct="1">
              <a:spcAft>
                <a:spcPts val="600"/>
              </a:spcAft>
            </a:pPr>
            <a:r>
              <a:rPr lang="en-US" sz="2400" dirty="0" smtClean="0"/>
              <a:t>A special timer that, once configured and enabled, counts down to 0</a:t>
            </a:r>
          </a:p>
          <a:p>
            <a:pPr eaLnBrk="1" hangingPunct="1">
              <a:spcAft>
                <a:spcPts val="600"/>
              </a:spcAft>
            </a:pPr>
            <a:r>
              <a:rPr lang="en-US" sz="2400" dirty="0" smtClean="0"/>
              <a:t>W</a:t>
            </a:r>
            <a:r>
              <a:rPr lang="en-US" sz="2400" dirty="0" smtClean="0"/>
              <a:t>hen expired, causes the CPU to reset</a:t>
            </a:r>
          </a:p>
          <a:p>
            <a:pPr eaLnBrk="1" hangingPunct="1">
              <a:spcAft>
                <a:spcPts val="600"/>
              </a:spcAft>
            </a:pPr>
            <a:r>
              <a:rPr lang="en-US" sz="2400" dirty="0" smtClean="0"/>
              <a:t>The countdown can be restarted at any time before expiration</a:t>
            </a:r>
          </a:p>
          <a:p>
            <a:pPr eaLnBrk="1" hangingPunct="1">
              <a:spcAft>
                <a:spcPts val="600"/>
              </a:spcAft>
            </a:pPr>
            <a:r>
              <a:rPr lang="en-US" sz="2400" dirty="0" smtClean="0"/>
              <a:t>If periodically restarted, the expiration will never occur, and the reset will never happen.</a:t>
            </a:r>
            <a:endParaRPr lang="en-US" sz="2400" dirty="0" smtClean="0"/>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smtClean="0"/>
              <a:t>Watchdog Timers</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6</a:t>
            </a:fld>
            <a:endParaRPr lang="en-US"/>
          </a:p>
        </p:txBody>
      </p:sp>
      <p:pic>
        <p:nvPicPr>
          <p:cNvPr id="1028" name="Picture 4" descr="C:\Users\hornick\AppData\Local\Microsoft\Windows\Temporary Internet Files\Content.IE5\T2OLAY0V\MC900078842[1].wmf"/>
          <p:cNvPicPr>
            <a:picLocks noChangeAspect="1" noChangeArrowheads="1"/>
          </p:cNvPicPr>
          <p:nvPr/>
        </p:nvPicPr>
        <p:blipFill>
          <a:blip r:embed="rId7" cstate="print"/>
          <a:srcRect/>
          <a:stretch>
            <a:fillRect/>
          </a:stretch>
        </p:blipFill>
        <p:spPr bwMode="auto">
          <a:xfrm>
            <a:off x="685800" y="1905000"/>
            <a:ext cx="2571750" cy="31051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Why use a watchdog timer?</a:t>
            </a:r>
            <a:endParaRPr lang="en-US" dirty="0"/>
          </a:p>
        </p:txBody>
      </p:sp>
      <p:sp>
        <p:nvSpPr>
          <p:cNvPr id="3" name="Content Placeholder 2"/>
          <p:cNvSpPr>
            <a:spLocks noGrp="1"/>
          </p:cNvSpPr>
          <p:nvPr>
            <p:ph idx="1"/>
            <p:custDataLst>
              <p:tags r:id="rId2"/>
            </p:custDataLst>
          </p:nvPr>
        </p:nvSpPr>
        <p:spPr>
          <a:xfrm>
            <a:off x="3200400" y="1600200"/>
            <a:ext cx="5486400" cy="4525963"/>
          </a:xfrm>
        </p:spPr>
        <p:txBody>
          <a:bodyPr/>
          <a:lstStyle/>
          <a:p>
            <a:pPr eaLnBrk="1" hangingPunct="1">
              <a:spcAft>
                <a:spcPts val="600"/>
              </a:spcAft>
            </a:pPr>
            <a:r>
              <a:rPr lang="en-US" sz="2000" dirty="0" smtClean="0"/>
              <a:t>Embedded systems must be able to cope with both hardware and software anomalies to be truly robust.</a:t>
            </a:r>
          </a:p>
          <a:p>
            <a:pPr eaLnBrk="1" hangingPunct="1">
              <a:spcAft>
                <a:spcPts val="600"/>
              </a:spcAft>
            </a:pPr>
            <a:r>
              <a:rPr lang="en-US" sz="2000" dirty="0" smtClean="0"/>
              <a:t>In many cases, embedded devices operate in total isolation and are not accessible to an operator.</a:t>
            </a:r>
          </a:p>
          <a:p>
            <a:pPr eaLnBrk="1" hangingPunct="1">
              <a:spcAft>
                <a:spcPts val="600"/>
              </a:spcAft>
            </a:pPr>
            <a:r>
              <a:rPr lang="en-US" sz="2000" dirty="0" smtClean="0"/>
              <a:t>Manually resetting a device in this scenario when its software “hangs” is not possible.</a:t>
            </a:r>
          </a:p>
          <a:p>
            <a:pPr eaLnBrk="1" hangingPunct="1">
              <a:spcAft>
                <a:spcPts val="600"/>
              </a:spcAft>
            </a:pPr>
            <a:r>
              <a:rPr lang="en-US" sz="2000" dirty="0" smtClean="0"/>
              <a:t>In extreme cases, this can result in damaged hardware or loss of life and incur significant cost impact.</a:t>
            </a:r>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smtClean="0"/>
              <a:t>Watchdog Timers</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7</a:t>
            </a:fld>
            <a:endParaRPr lang="en-US" dirty="0"/>
          </a:p>
        </p:txBody>
      </p:sp>
      <p:pic>
        <p:nvPicPr>
          <p:cNvPr id="3074" name="Picture 2" descr="C:\Users\hornick\AppData\Local\Microsoft\Windows\Temporary Internet Files\Content.IE5\CINPQ57J\MM900284076[2].gif"/>
          <p:cNvPicPr>
            <a:picLocks noChangeAspect="1" noChangeArrowheads="1" noCrop="1"/>
          </p:cNvPicPr>
          <p:nvPr/>
        </p:nvPicPr>
        <p:blipFill>
          <a:blip r:embed="rId7" cstate="print"/>
          <a:srcRect/>
          <a:stretch>
            <a:fillRect/>
          </a:stretch>
        </p:blipFill>
        <p:spPr bwMode="auto">
          <a:xfrm>
            <a:off x="609599" y="2057400"/>
            <a:ext cx="2607733" cy="21336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eaLnBrk="1" fontAlgn="auto" hangingPunct="1">
              <a:spcAft>
                <a:spcPts val="0"/>
              </a:spcAft>
              <a:defRPr/>
            </a:pPr>
            <a:r>
              <a:rPr lang="en-US" sz="3600" dirty="0" smtClean="0">
                <a:solidFill>
                  <a:schemeClr val="tx2">
                    <a:satMod val="130000"/>
                  </a:schemeClr>
                </a:solidFill>
              </a:rPr>
              <a:t>The Clementine</a:t>
            </a:r>
            <a:endParaRPr lang="en-US" sz="3600" dirty="0">
              <a:solidFill>
                <a:schemeClr val="tx2">
                  <a:satMod val="130000"/>
                </a:schemeClr>
              </a:solidFill>
            </a:endParaRPr>
          </a:p>
        </p:txBody>
      </p:sp>
      <p:sp>
        <p:nvSpPr>
          <p:cNvPr id="10243" name="Content Placeholder 2"/>
          <p:cNvSpPr>
            <a:spLocks noGrp="1"/>
          </p:cNvSpPr>
          <p:nvPr>
            <p:ph idx="1"/>
            <p:custDataLst>
              <p:tags r:id="rId2"/>
            </p:custDataLst>
          </p:nvPr>
        </p:nvSpPr>
        <p:spPr>
          <a:xfrm>
            <a:off x="1371600" y="1828800"/>
            <a:ext cx="7499350" cy="4114800"/>
          </a:xfrm>
        </p:spPr>
        <p:txBody>
          <a:bodyPr/>
          <a:lstStyle/>
          <a:p>
            <a:pPr eaLnBrk="1" hangingPunct="1">
              <a:spcAft>
                <a:spcPts val="600"/>
              </a:spcAft>
            </a:pPr>
            <a:r>
              <a:rPr lang="en-US" sz="2400" dirty="0" smtClean="0"/>
              <a:t>In 1994, a deep space probe, the Clementine,  was launched to make observations of the moon and a large asteroid (1620 </a:t>
            </a:r>
            <a:r>
              <a:rPr lang="en-US" sz="2400" dirty="0" err="1" smtClean="0"/>
              <a:t>Geographos</a:t>
            </a:r>
            <a:r>
              <a:rPr lang="en-US" sz="2400" dirty="0" smtClean="0"/>
              <a:t>). </a:t>
            </a:r>
          </a:p>
          <a:p>
            <a:pPr eaLnBrk="1" hangingPunct="1">
              <a:spcAft>
                <a:spcPts val="600"/>
              </a:spcAft>
            </a:pPr>
            <a:r>
              <a:rPr lang="en-US" sz="2400" dirty="0" smtClean="0"/>
              <a:t>After months of operation,  a software exception caused a control thruster to fire </a:t>
            </a:r>
            <a:r>
              <a:rPr lang="en-US" sz="2400" dirty="0" smtClean="0"/>
              <a:t>continuously for </a:t>
            </a:r>
            <a:r>
              <a:rPr lang="en-US" sz="2400" dirty="0" smtClean="0"/>
              <a:t>11 minutes, which depleted most of the remaining fuel and caused the probe to rotate at 80 RPM.</a:t>
            </a:r>
          </a:p>
          <a:p>
            <a:pPr eaLnBrk="1" hangingPunct="1">
              <a:spcAft>
                <a:spcPts val="600"/>
              </a:spcAft>
            </a:pPr>
            <a:r>
              <a:rPr lang="en-US" sz="2400" dirty="0" smtClean="0"/>
              <a:t>Control was eventually regained, but it was too late to successfully complete the mission</a:t>
            </a:r>
            <a:r>
              <a:rPr lang="en-US" sz="2400" dirty="0" smtClean="0"/>
              <a:t>.</a:t>
            </a:r>
          </a:p>
          <a:p>
            <a:pPr eaLnBrk="1" hangingPunct="1">
              <a:spcAft>
                <a:spcPts val="600"/>
              </a:spcAft>
            </a:pPr>
            <a:r>
              <a:rPr lang="en-US" sz="2400" dirty="0" smtClean="0"/>
              <a:t>This caused some money to be wasted</a:t>
            </a:r>
            <a:endParaRPr lang="en-US" sz="2400" dirty="0" smtClean="0"/>
          </a:p>
        </p:txBody>
      </p:sp>
      <p:pic>
        <p:nvPicPr>
          <p:cNvPr id="20483" name="Picture 3"/>
          <p:cNvPicPr>
            <a:picLocks noChangeAspect="1" noChangeArrowheads="1"/>
          </p:cNvPicPr>
          <p:nvPr>
            <p:custDataLst>
              <p:tags r:id="rId3"/>
            </p:custDataLst>
          </p:nvPr>
        </p:nvPicPr>
        <p:blipFill>
          <a:blip r:embed="rId7" cstate="print"/>
          <a:srcRect/>
          <a:stretch>
            <a:fillRect/>
          </a:stretch>
        </p:blipFill>
        <p:spPr bwMode="auto">
          <a:xfrm>
            <a:off x="304800" y="304800"/>
            <a:ext cx="1909011" cy="14508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8</a:t>
            </a:fld>
            <a:endParaRPr lang="en-US"/>
          </a:p>
        </p:txBody>
      </p:sp>
      <p:sp>
        <p:nvSpPr>
          <p:cNvPr id="6" name="Footer Placeholder 5"/>
          <p:cNvSpPr>
            <a:spLocks noGrp="1"/>
          </p:cNvSpPr>
          <p:nvPr>
            <p:ph type="ftr" sz="quarter" idx="11"/>
            <p:custDataLst>
              <p:tags r:id="rId5"/>
            </p:custDataLst>
          </p:nvPr>
        </p:nvSpPr>
        <p:spPr/>
        <p:txBody>
          <a:bodyPr/>
          <a:lstStyle/>
          <a:p>
            <a:pPr>
              <a:defRPr/>
            </a:pPr>
            <a:r>
              <a:rPr lang="en-US" smtClean="0"/>
              <a:t>Watchdog Timers</a:t>
            </a:r>
            <a:endParaRPr lang="en-US"/>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Enabling the Watchdog Timer</a:t>
            </a:r>
            <a:endParaRPr lang="en-US" dirty="0"/>
          </a:p>
        </p:txBody>
      </p:sp>
      <p:sp>
        <p:nvSpPr>
          <p:cNvPr id="3" name="Content Placeholder 2"/>
          <p:cNvSpPr>
            <a:spLocks noGrp="1"/>
          </p:cNvSpPr>
          <p:nvPr>
            <p:ph idx="1"/>
            <p:custDataLst>
              <p:tags r:id="rId2"/>
            </p:custDataLst>
          </p:nvPr>
        </p:nvSpPr>
        <p:spPr>
          <a:xfrm>
            <a:off x="457200" y="1600201"/>
            <a:ext cx="8229600" cy="2590800"/>
          </a:xfrm>
        </p:spPr>
        <p:txBody>
          <a:bodyPr/>
          <a:lstStyle/>
          <a:p>
            <a:pPr>
              <a:buNone/>
            </a:pPr>
            <a:r>
              <a:rPr lang="en-US" sz="1600" b="1" dirty="0" smtClean="0"/>
              <a:t>Bits 7..5 – Res: Reserved Bits </a:t>
            </a:r>
          </a:p>
          <a:p>
            <a:pPr lvl="1"/>
            <a:r>
              <a:rPr lang="en-US" sz="1400" dirty="0" smtClean="0"/>
              <a:t>These bits are reserved bits in the ATmega32 and will always read as zero.</a:t>
            </a:r>
          </a:p>
          <a:p>
            <a:pPr>
              <a:buNone/>
            </a:pPr>
            <a:r>
              <a:rPr lang="en-US" sz="1600" b="1" dirty="0" smtClean="0"/>
              <a:t>Bit 4 – WDTOE: Watchdog Turn-off Enable</a:t>
            </a:r>
          </a:p>
          <a:p>
            <a:pPr lvl="1"/>
            <a:r>
              <a:rPr lang="en-US" sz="1400" dirty="0" smtClean="0"/>
              <a:t>More on subsequent slide</a:t>
            </a:r>
            <a:endParaRPr lang="en-US" sz="1400" dirty="0" smtClean="0"/>
          </a:p>
          <a:p>
            <a:pPr>
              <a:buNone/>
            </a:pPr>
            <a:r>
              <a:rPr lang="en-US" sz="1600" b="1" dirty="0" smtClean="0"/>
              <a:t>Bit 3 – WDE: Watchdog Enable</a:t>
            </a:r>
          </a:p>
          <a:p>
            <a:pPr lvl="1"/>
            <a:r>
              <a:rPr lang="en-US" sz="1400" dirty="0" smtClean="0"/>
              <a:t>When </a:t>
            </a:r>
            <a:r>
              <a:rPr lang="en-US" sz="1400" dirty="0" smtClean="0"/>
              <a:t>set, </a:t>
            </a:r>
            <a:r>
              <a:rPr lang="en-US" sz="1400" dirty="0" smtClean="0"/>
              <a:t>the Watchdog Timer is </a:t>
            </a:r>
            <a:r>
              <a:rPr lang="en-US" sz="1400" dirty="0" smtClean="0"/>
              <a:t>enabled. </a:t>
            </a:r>
            <a:endParaRPr lang="en-US" sz="1400" dirty="0" smtClean="0"/>
          </a:p>
          <a:p>
            <a:pPr>
              <a:buNone/>
            </a:pPr>
            <a:r>
              <a:rPr lang="en-US" sz="1600" b="1" dirty="0" smtClean="0"/>
              <a:t>Bits 2..0 – WDP2, WDP1, WDP0: Watchdog Timer </a:t>
            </a:r>
            <a:r>
              <a:rPr lang="en-US" sz="1600" b="1" dirty="0" err="1" smtClean="0"/>
              <a:t>Prescaler</a:t>
            </a:r>
            <a:r>
              <a:rPr lang="en-US" sz="1600" b="1" dirty="0" smtClean="0"/>
              <a:t> 2, 1, and 0</a:t>
            </a:r>
          </a:p>
          <a:p>
            <a:pPr lvl="1"/>
            <a:r>
              <a:rPr lang="en-US" sz="1400" dirty="0" smtClean="0"/>
              <a:t>The WDP2, WDP1, and WDP0 bits determine the Watchdog Timer </a:t>
            </a:r>
            <a:r>
              <a:rPr lang="en-US" sz="1400" dirty="0" err="1" smtClean="0"/>
              <a:t>prescaling</a:t>
            </a:r>
            <a:r>
              <a:rPr lang="en-US" sz="1400" dirty="0" smtClean="0"/>
              <a:t> when the Watchdog Timer is enabled. The different </a:t>
            </a:r>
            <a:r>
              <a:rPr lang="en-US" sz="1400" dirty="0" err="1" smtClean="0"/>
              <a:t>prescaling</a:t>
            </a:r>
            <a:r>
              <a:rPr lang="en-US" sz="1400" dirty="0" smtClean="0"/>
              <a:t> values and their corresponding Timeout Periods are shown </a:t>
            </a:r>
            <a:r>
              <a:rPr lang="en-US" sz="1400" dirty="0" smtClean="0"/>
              <a:t>on the next slide.</a:t>
            </a:r>
            <a:endParaRPr lang="en-US" sz="1400" dirty="0" smtClean="0"/>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smtClean="0"/>
              <a:t>Watchdog Timers</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9</a:t>
            </a:fld>
            <a:endParaRPr lang="en-US"/>
          </a:p>
        </p:txBody>
      </p:sp>
      <p:pic>
        <p:nvPicPr>
          <p:cNvPr id="24578" name="Picture 2"/>
          <p:cNvPicPr>
            <a:picLocks noChangeAspect="1" noChangeArrowheads="1"/>
          </p:cNvPicPr>
          <p:nvPr>
            <p:custDataLst>
              <p:tags r:id="rId5"/>
            </p:custDataLst>
          </p:nvPr>
        </p:nvPicPr>
        <p:blipFill>
          <a:blip r:embed="rId8" cstate="print"/>
          <a:srcRect l="15625" t="22656" r="15000" b="64063"/>
          <a:stretch>
            <a:fillRect/>
          </a:stretch>
        </p:blipFill>
        <p:spPr bwMode="auto">
          <a:xfrm>
            <a:off x="457200" y="5334000"/>
            <a:ext cx="8458200" cy="1295400"/>
          </a:xfrm>
          <a:prstGeom prst="rect">
            <a:avLst/>
          </a:prstGeom>
          <a:noFill/>
          <a:ln w="9525">
            <a:noFill/>
            <a:miter lim="800000"/>
            <a:headEnd/>
            <a:tailEnd/>
          </a:ln>
          <a:effectLst/>
        </p:spPr>
      </p:pic>
      <p:sp>
        <p:nvSpPr>
          <p:cNvPr id="7" name="Rectangle 27"/>
          <p:cNvSpPr>
            <a:spLocks noChangeArrowheads="1"/>
          </p:cNvSpPr>
          <p:nvPr/>
        </p:nvSpPr>
        <p:spPr bwMode="auto">
          <a:xfrm>
            <a:off x="4800600" y="5638800"/>
            <a:ext cx="3352800" cy="533400"/>
          </a:xfrm>
          <a:prstGeom prst="rect">
            <a:avLst/>
          </a:prstGeom>
          <a:solidFill>
            <a:srgbClr val="008000">
              <a:alpha val="16078"/>
            </a:srgbClr>
          </a:solidFill>
          <a:ln w="9525">
            <a:solidFill>
              <a:schemeClr val="tx1"/>
            </a:solidFill>
            <a:miter lim="800000"/>
            <a:headEnd/>
            <a:tailEnd/>
          </a:ln>
        </p:spPr>
        <p:txBody>
          <a:bodyPr wrap="none" anchor="ctr"/>
          <a:lstStyle/>
          <a:p>
            <a:endParaRPr lang="en-US"/>
          </a:p>
        </p:txBody>
      </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22311</TotalTime>
  <Words>2532</Words>
  <Application>Microsoft Office PowerPoint</Application>
  <PresentationFormat>On-screen Show (4:3)</PresentationFormat>
  <Paragraphs>167</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CE-2800: Embedded Systems Software I</vt:lpstr>
      <vt:lpstr>The operation of the Atmega32 can be reset due to various events</vt:lpstr>
      <vt:lpstr>All resets cause the PC to vector to address 0</vt:lpstr>
      <vt:lpstr>Brown Out Detection -&gt; Why is it necessary?</vt:lpstr>
      <vt:lpstr>When a reset occurs the MCUCSR Status Register contains the reason for the reset</vt:lpstr>
      <vt:lpstr>What is the watchdog timer?</vt:lpstr>
      <vt:lpstr>Why use a watchdog timer?</vt:lpstr>
      <vt:lpstr>The Clementine</vt:lpstr>
      <vt:lpstr>Enabling the Watchdog Timer</vt:lpstr>
      <vt:lpstr>Setting the watchdog timer timeout</vt:lpstr>
      <vt:lpstr>Resetting the Watchdog timer</vt:lpstr>
      <vt:lpstr>Disabling the Watchdog timer</vt:lpstr>
    </vt:vector>
  </TitlesOfParts>
  <Company>MSOE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Paul Roberts</dc:creator>
  <cp:lastModifiedBy>Mark Hornick</cp:lastModifiedBy>
  <cp:revision>154</cp:revision>
  <dcterms:created xsi:type="dcterms:W3CDTF">2005-10-07T17:32:44Z</dcterms:created>
  <dcterms:modified xsi:type="dcterms:W3CDTF">2012-02-08T01:10:24Z</dcterms:modified>
</cp:coreProperties>
</file>