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Override PartName="/ppt/tags/tag58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Default Extension="fntdata" ContentType="application/x-fontdata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6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816" r:id="rId1"/>
  </p:sldMasterIdLst>
  <p:notesMasterIdLst>
    <p:notesMasterId r:id="rId15"/>
  </p:notesMasterIdLst>
  <p:handoutMasterIdLst>
    <p:handoutMasterId r:id="rId16"/>
  </p:handoutMasterIdLst>
  <p:sldIdLst>
    <p:sldId id="417" r:id="rId2"/>
    <p:sldId id="427" r:id="rId3"/>
    <p:sldId id="430" r:id="rId4"/>
    <p:sldId id="431" r:id="rId5"/>
    <p:sldId id="432" r:id="rId6"/>
    <p:sldId id="433" r:id="rId7"/>
    <p:sldId id="440" r:id="rId8"/>
    <p:sldId id="434" r:id="rId9"/>
    <p:sldId id="435" r:id="rId10"/>
    <p:sldId id="436" r:id="rId11"/>
    <p:sldId id="438" r:id="rId12"/>
    <p:sldId id="439" r:id="rId13"/>
    <p:sldId id="437" r:id="rId14"/>
  </p:sldIdLst>
  <p:sldSz cx="9144000" cy="6858000" type="screen4x3"/>
  <p:notesSz cx="6934200" cy="9220200"/>
  <p:embeddedFontLst>
    <p:embeddedFont>
      <p:font typeface="Calibri" pitchFamily="34" charset="0"/>
      <p:regular r:id="rId17"/>
      <p:bold r:id="rId18"/>
      <p:italic r:id="rId19"/>
      <p:boldItalic r:id="rId20"/>
    </p:embeddedFont>
    <p:embeddedFont>
      <p:font typeface="Lucida Console" pitchFamily="49" charset="0"/>
      <p:regular r:id="rId21"/>
    </p:embeddedFont>
    <p:embeddedFont>
      <p:font typeface="Arial Black" pitchFamily="34" charset="0"/>
      <p:bold r:id="rId22"/>
    </p:embeddedFont>
  </p:embeddedFontLst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4" autoAdjust="0"/>
    <p:restoredTop sz="79208" autoAdjust="0"/>
  </p:normalViewPr>
  <p:slideViewPr>
    <p:cSldViewPr>
      <p:cViewPr varScale="1">
        <p:scale>
          <a:sx n="86" d="100"/>
          <a:sy n="86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78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5" y="0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/>
          <a:lstStyle>
            <a:lvl1pPr algn="r">
              <a:defRPr sz="1100"/>
            </a:lvl1pPr>
          </a:lstStyle>
          <a:p>
            <a:pPr>
              <a:defRPr/>
            </a:pPr>
            <a:fld id="{93809A16-619C-43BE-93C3-B9D896425E4F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6751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5" y="8756751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 anchor="b"/>
          <a:lstStyle>
            <a:lvl1pPr algn="r">
              <a:defRPr sz="1100"/>
            </a:lvl1pPr>
          </a:lstStyle>
          <a:p>
            <a:pPr>
              <a:defRPr/>
            </a:pPr>
            <a:fld id="{B4C9BAF6-4BC9-4DB7-A556-6AA83959C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575" y="0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/>
          <a:lstStyle>
            <a:lvl1pPr algn="r">
              <a:defRPr sz="1100"/>
            </a:lvl1pPr>
          </a:lstStyle>
          <a:p>
            <a:pPr>
              <a:defRPr/>
            </a:pPr>
            <a:fld id="{361610AA-3CE9-47EB-A7A7-39C3D74D08C8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2150"/>
            <a:ext cx="4608512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3" tIns="45680" rIns="91363" bIns="4568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22" y="4379905"/>
            <a:ext cx="5546758" cy="4148174"/>
          </a:xfrm>
          <a:prstGeom prst="rect">
            <a:avLst/>
          </a:prstGeom>
        </p:spPr>
        <p:txBody>
          <a:bodyPr vert="horz" lIns="91363" tIns="45680" rIns="91363" bIns="4568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6751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575" y="8756751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 anchor="b"/>
          <a:lstStyle>
            <a:lvl1pPr algn="r">
              <a:defRPr sz="1100"/>
            </a:lvl1pPr>
          </a:lstStyle>
          <a:p>
            <a:pPr>
              <a:defRPr/>
            </a:pPr>
            <a:fld id="{E4FAD218-59E3-4FF9-B903-69A054083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 the sign bit is a 0, since these are both positive numbers.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FAD218-59E3-4FF9-B903-69A0540835C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FAD218-59E3-4FF9-B903-69A0540835C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540B150-4A97-4462-8E44-3E9CFAB9AB35}" type="datetime3">
              <a:rPr lang="en-AU"/>
              <a:pPr/>
              <a:t>13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3 — Arithmetic for Computers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8541A-33DE-4C8B-B035-9F8FC3A66A7B}" type="slidenum">
              <a:rPr lang="en-AU"/>
              <a:pPr/>
              <a:t>10</a:t>
            </a:fld>
            <a:endParaRPr lang="en-AU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multiplication and division by a power of 2, always left / right shift to improve performance.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FAD218-59E3-4FF9-B903-69A0540835C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752600" y="228600"/>
            <a:ext cx="7239000" cy="1470025"/>
          </a:xfrm>
          <a:noFill/>
        </p:spPr>
        <p:txBody>
          <a:bodyPr/>
          <a:lstStyle>
            <a:lvl1pPr>
              <a:defRPr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" y="2438400"/>
            <a:ext cx="8839200" cy="3200400"/>
          </a:xfrm>
        </p:spPr>
        <p:txBody>
          <a:bodyPr/>
          <a:lstStyle>
            <a:lvl1pPr marL="514350" indent="-514350" algn="l">
              <a:buFont typeface="+mj-lt"/>
              <a:buAutoNum type="arabicParenR"/>
              <a:defRPr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ADE71-659F-4D3C-9686-11060184D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28600"/>
            <a:ext cx="1523637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>
            <p:custDataLst>
              <p:tags r:id="rId4"/>
            </p:custDataLst>
          </p:nvPr>
        </p:nvSpPr>
        <p:spPr>
          <a:xfrm>
            <a:off x="152400" y="1828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Lecture Objectives: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52400"/>
            <a:ext cx="8534400" cy="990600"/>
          </a:xfrm>
        </p:spPr>
        <p:txBody>
          <a:bodyPr/>
          <a:lstStyle>
            <a:lvl1pPr algn="l"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295400"/>
            <a:ext cx="8534400" cy="4830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505A4-AD39-4171-9374-320723FB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6096000"/>
            <a:ext cx="701675" cy="66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EFBD06-C426-490F-B3C2-38D879E45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27" r:id="rId2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image" Target="../media/image2.png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Addition and Subtraction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1600" dirty="0" smtClean="0"/>
              <a:t>Explain the relationship between addition and subtraction with twos complement numbering systems</a:t>
            </a:r>
          </a:p>
          <a:p>
            <a:r>
              <a:rPr lang="en-US" sz="1600" dirty="0" smtClean="0"/>
              <a:t>Explain the concept of numeric overflow when dealing with twos complement numbers.</a:t>
            </a:r>
          </a:p>
          <a:p>
            <a:r>
              <a:rPr lang="en-US" sz="1600" dirty="0" smtClean="0"/>
              <a:t>Explain the concept of an exception.</a:t>
            </a:r>
          </a:p>
          <a:p>
            <a:r>
              <a:rPr lang="en-US" sz="1600" dirty="0" smtClean="0"/>
              <a:t>Define multiplier and multiplicand.</a:t>
            </a:r>
          </a:p>
          <a:p>
            <a:r>
              <a:rPr lang="en-US" sz="1600" dirty="0" smtClean="0"/>
              <a:t>Explain the concept of left and right shifting.</a:t>
            </a:r>
          </a:p>
          <a:p>
            <a:r>
              <a:rPr lang="en-US" sz="1600" dirty="0" smtClean="0"/>
              <a:t>Explain how a computer may use left and right shifting to perform arithmetic multiplication sequentially.</a:t>
            </a:r>
          </a:p>
          <a:p>
            <a:r>
              <a:rPr lang="en-US" sz="1600" dirty="0" smtClean="0"/>
              <a:t>Explain the advantage of using left or right shifts when multiplying or dividing by a power of 2.</a:t>
            </a:r>
          </a:p>
          <a:p>
            <a:r>
              <a:rPr lang="en-US" sz="1600" dirty="0" smtClean="0"/>
              <a:t>Explain how hardware can be added to improve multiplication times.</a:t>
            </a:r>
          </a:p>
          <a:p>
            <a:r>
              <a:rPr lang="en-US" sz="1600" dirty="0" smtClean="0"/>
              <a:t>Compare and contrast the time complexity of multiplication with addition and subtraction.</a:t>
            </a:r>
          </a:p>
          <a:p>
            <a:r>
              <a:rPr lang="en-US" sz="1600" dirty="0" smtClean="0"/>
              <a:t>Explain how a computer deals with signed multiplication.</a:t>
            </a:r>
          </a:p>
          <a:p>
            <a:r>
              <a:rPr lang="en-US" sz="1600" dirty="0" smtClean="0"/>
              <a:t>Explain the size relationship between the multiplier, multiplicand, and the product.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6" name="Rectangle 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Faster </a:t>
            </a:r>
            <a:r>
              <a:rPr lang="en-US" dirty="0"/>
              <a:t>Multiplier</a:t>
            </a:r>
            <a:endParaRPr lang="en-AU" dirty="0"/>
          </a:p>
        </p:txBody>
      </p:sp>
      <p:sp>
        <p:nvSpPr>
          <p:cNvPr id="271367" name="Rectangle 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7735888" cy="1223962"/>
          </a:xfrm>
        </p:spPr>
        <p:txBody>
          <a:bodyPr/>
          <a:lstStyle/>
          <a:p>
            <a:r>
              <a:rPr lang="en-US" dirty="0"/>
              <a:t>Uses multiple </a:t>
            </a:r>
            <a:r>
              <a:rPr lang="en-US" dirty="0" smtClean="0"/>
              <a:t>adders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O(log2 </a:t>
            </a:r>
            <a:r>
              <a:rPr lang="en-US" dirty="0" err="1" smtClean="0">
                <a:solidFill>
                  <a:srgbClr val="FF0000"/>
                </a:solidFill>
              </a:rPr>
              <a:t>nbits</a:t>
            </a:r>
            <a:r>
              <a:rPr lang="en-US" dirty="0" smtClean="0">
                <a:solidFill>
                  <a:srgbClr val="FF0000"/>
                </a:solidFill>
              </a:rPr>
              <a:t>) performance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Cost/performance </a:t>
            </a:r>
            <a:r>
              <a:rPr lang="en-US" dirty="0" smtClean="0">
                <a:solidFill>
                  <a:srgbClr val="0070C0"/>
                </a:solidFill>
              </a:rPr>
              <a:t>tradeoff?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71365" name="Picture 5" descr="f03-08-P37449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2971800"/>
            <a:ext cx="7275437" cy="2819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MIPS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dirty="0" smtClean="0"/>
              <a:t>Two 32-bit registers for product (can’t overflow)</a:t>
            </a:r>
          </a:p>
          <a:p>
            <a:pPr lvl="1"/>
            <a:r>
              <a:rPr lang="en-US" sz="2400" dirty="0" smtClean="0"/>
              <a:t>HI: most-significant 32 bits</a:t>
            </a:r>
          </a:p>
          <a:p>
            <a:pPr lvl="1"/>
            <a:r>
              <a:rPr lang="en-US" sz="2400" dirty="0" smtClean="0"/>
              <a:t>LO: least-significant 32-bits</a:t>
            </a:r>
          </a:p>
          <a:p>
            <a:r>
              <a:rPr lang="en-US" sz="2800" dirty="0" smtClean="0"/>
              <a:t>Instructions</a:t>
            </a:r>
          </a:p>
          <a:p>
            <a:pPr lvl="1"/>
            <a:r>
              <a:rPr lang="en-US" sz="2400" dirty="0" err="1" smtClean="0">
                <a:solidFill>
                  <a:srgbClr val="0070C0"/>
                </a:solidFill>
                <a:latin typeface="Lucida Console" pitchFamily="49" charset="0"/>
              </a:rPr>
              <a:t>mult</a:t>
            </a:r>
            <a:r>
              <a:rPr lang="en-US" sz="2400" dirty="0" smtClean="0">
                <a:solidFill>
                  <a:srgbClr val="0070C0"/>
                </a:solidFill>
                <a:latin typeface="Lucida Console" pitchFamily="49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Lucida Console" pitchFamily="49" charset="0"/>
              </a:rPr>
              <a:t>rs</a:t>
            </a:r>
            <a:r>
              <a:rPr lang="en-US" sz="2400" dirty="0" smtClean="0">
                <a:solidFill>
                  <a:srgbClr val="0070C0"/>
                </a:solidFill>
                <a:latin typeface="Lucida Console" pitchFamily="49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Lucida Console" pitchFamily="49" charset="0"/>
              </a:rPr>
              <a:t>rt</a:t>
            </a:r>
            <a:r>
              <a:rPr lang="en-US" sz="2400" dirty="0" smtClean="0">
                <a:solidFill>
                  <a:srgbClr val="0070C0"/>
                </a:solidFill>
                <a:latin typeface="Lucida Console" pitchFamily="49" charset="0"/>
              </a:rPr>
              <a:t>  /  </a:t>
            </a:r>
            <a:r>
              <a:rPr lang="en-US" sz="2400" dirty="0" err="1" smtClean="0">
                <a:solidFill>
                  <a:srgbClr val="0070C0"/>
                </a:solidFill>
                <a:latin typeface="Lucida Console" pitchFamily="49" charset="0"/>
              </a:rPr>
              <a:t>multu</a:t>
            </a:r>
            <a:r>
              <a:rPr lang="en-US" sz="2400" dirty="0" smtClean="0">
                <a:solidFill>
                  <a:srgbClr val="0070C0"/>
                </a:solidFill>
                <a:latin typeface="Lucida Console" pitchFamily="49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Lucida Console" pitchFamily="49" charset="0"/>
              </a:rPr>
              <a:t>rs</a:t>
            </a:r>
            <a:r>
              <a:rPr lang="en-US" sz="2400" dirty="0" smtClean="0">
                <a:solidFill>
                  <a:srgbClr val="0070C0"/>
                </a:solidFill>
                <a:latin typeface="Lucida Console" pitchFamily="49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Lucida Console" pitchFamily="49" charset="0"/>
              </a:rPr>
              <a:t>rt</a:t>
            </a:r>
            <a:endParaRPr lang="en-US" sz="2400" dirty="0" smtClean="0">
              <a:solidFill>
                <a:srgbClr val="0070C0"/>
              </a:solidFill>
              <a:latin typeface="Lucida Console" pitchFamily="49" charset="0"/>
            </a:endParaRP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64-bit product in HI/LO</a:t>
            </a:r>
          </a:p>
          <a:p>
            <a:pPr lvl="1"/>
            <a:r>
              <a:rPr lang="en-US" sz="2400" dirty="0" err="1" smtClean="0">
                <a:solidFill>
                  <a:srgbClr val="0070C0"/>
                </a:solidFill>
                <a:latin typeface="Lucida Console" pitchFamily="49" charset="0"/>
              </a:rPr>
              <a:t>mfhi</a:t>
            </a:r>
            <a:r>
              <a:rPr lang="en-US" sz="2400" dirty="0" smtClean="0">
                <a:solidFill>
                  <a:srgbClr val="0070C0"/>
                </a:solidFill>
                <a:latin typeface="Lucida Console" pitchFamily="49" charset="0"/>
              </a:rPr>
              <a:t> rd  /  </a:t>
            </a:r>
            <a:r>
              <a:rPr lang="en-US" sz="2400" dirty="0" err="1" smtClean="0">
                <a:solidFill>
                  <a:srgbClr val="0070C0"/>
                </a:solidFill>
                <a:latin typeface="Lucida Console" pitchFamily="49" charset="0"/>
              </a:rPr>
              <a:t>mflo</a:t>
            </a:r>
            <a:r>
              <a:rPr lang="en-US" sz="2400" dirty="0" smtClean="0">
                <a:solidFill>
                  <a:srgbClr val="0070C0"/>
                </a:solidFill>
                <a:latin typeface="Lucida Console" pitchFamily="49" charset="0"/>
              </a:rPr>
              <a:t> rd</a:t>
            </a:r>
          </a:p>
          <a:p>
            <a:pPr lvl="2"/>
            <a:r>
              <a:rPr lang="en-US" sz="2000" dirty="0" smtClean="0"/>
              <a:t>Move from HI/LO to rd</a:t>
            </a:r>
          </a:p>
          <a:p>
            <a:pPr lvl="2"/>
            <a:r>
              <a:rPr lang="en-US" sz="2000" dirty="0" smtClean="0"/>
              <a:t>Can test HI value to see if product overflows 32 bits</a:t>
            </a:r>
            <a:endParaRPr lang="en-AU" sz="2000" dirty="0" smtClean="0"/>
          </a:p>
          <a:p>
            <a:pPr lvl="1"/>
            <a:r>
              <a:rPr lang="en-US" sz="2400" dirty="0" err="1" smtClean="0">
                <a:solidFill>
                  <a:srgbClr val="0070C0"/>
                </a:solidFill>
                <a:latin typeface="Lucida Console" pitchFamily="49" charset="0"/>
              </a:rPr>
              <a:t>mul</a:t>
            </a:r>
            <a:r>
              <a:rPr lang="en-US" sz="2400" dirty="0" smtClean="0">
                <a:solidFill>
                  <a:srgbClr val="0070C0"/>
                </a:solidFill>
                <a:latin typeface="Lucida Console" pitchFamily="49" charset="0"/>
              </a:rPr>
              <a:t> rd, </a:t>
            </a:r>
            <a:r>
              <a:rPr lang="en-US" sz="2400" dirty="0" err="1" smtClean="0">
                <a:solidFill>
                  <a:srgbClr val="0070C0"/>
                </a:solidFill>
                <a:latin typeface="Lucida Console" pitchFamily="49" charset="0"/>
              </a:rPr>
              <a:t>rs</a:t>
            </a:r>
            <a:r>
              <a:rPr lang="en-US" sz="2400" dirty="0" smtClean="0">
                <a:solidFill>
                  <a:srgbClr val="0070C0"/>
                </a:solidFill>
                <a:latin typeface="Lucida Console" pitchFamily="49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Lucida Console" pitchFamily="49" charset="0"/>
              </a:rPr>
              <a:t>rt</a:t>
            </a:r>
            <a:endParaRPr lang="en-US" sz="2400" dirty="0" smtClean="0">
              <a:solidFill>
                <a:srgbClr val="0070C0"/>
              </a:solidFill>
              <a:latin typeface="Lucida Console" pitchFamily="49" charset="0"/>
            </a:endParaRPr>
          </a:p>
          <a:p>
            <a:pPr lvl="2"/>
            <a:r>
              <a:rPr lang="en-US" sz="2000" dirty="0" smtClean="0"/>
              <a:t>Least-significant 32 bits of product –&gt; rd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21336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MIPS multiply instructions ignore overflow!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Sidebar:“Poor </a:t>
            </a:r>
            <a:r>
              <a:rPr lang="en-US" dirty="0" smtClean="0"/>
              <a:t>man’s multiplication”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What happens if a number is shifted to the left one bit?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happens if a number is shifted to the right one bit?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Internals: How the processor multiplies signed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Converts the numbers to positive numbers, remembering the signs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Multiplies them as positive numbers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Converts back to the appropriate sign based on the initial input.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990600"/>
            <a:ext cx="8534400" cy="4830763"/>
          </a:xfrm>
        </p:spPr>
        <p:txBody>
          <a:bodyPr/>
          <a:lstStyle/>
          <a:p>
            <a:r>
              <a:rPr lang="en-US" sz="2800" dirty="0" smtClean="0"/>
              <a:t>Say you are given various arithmetic problems to solve: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Addition of two 10-digit values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Subtraction of two 10-digit values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Multiplication of two 10-digit values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Division of a 10 digit value by a smaller 10-digit value</a:t>
            </a:r>
          </a:p>
          <a:p>
            <a:r>
              <a:rPr lang="en-US" sz="2800" dirty="0" smtClean="0"/>
              <a:t>You will have 10 minutes to work as many problems as is possible, and get </a:t>
            </a:r>
            <a:r>
              <a:rPr lang="en-US" sz="2800" u="sng" dirty="0" smtClean="0"/>
              <a:t>paid per problem</a:t>
            </a:r>
            <a:r>
              <a:rPr lang="en-US" sz="2800" dirty="0" smtClean="0"/>
              <a:t> (regardless of type).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In what order will you solve the problems?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Why?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Add 7 + 6 as 5 bit numbers: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7=&gt;  0 0111</a:t>
            </a:r>
          </a:p>
          <a:p>
            <a:pPr lvl="1">
              <a:buNone/>
            </a:pPr>
            <a:r>
              <a:rPr lang="en-US" dirty="0" smtClean="0"/>
              <a:t>6 =&gt; 0 0110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 hidden="1"/>
          <p:cNvSpPr txBox="1"/>
          <p:nvPr>
            <p:custDataLst>
              <p:tags r:id="rId5"/>
            </p:custDataLst>
          </p:nvPr>
        </p:nvSpPr>
        <p:spPr>
          <a:xfrm>
            <a:off x="1295400" y="58674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the sign bit is a 0, since these are both positive numbers.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Binary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Add 15 + 14 as 5-bit </a:t>
            </a:r>
            <a:r>
              <a:rPr lang="en-US" b="1" dirty="0" smtClean="0"/>
              <a:t>unsigned</a:t>
            </a:r>
            <a:r>
              <a:rPr lang="en-US" dirty="0" smtClean="0"/>
              <a:t> numbers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 15 + 14 as 5-bit </a:t>
            </a:r>
            <a:r>
              <a:rPr lang="en-US" b="1" dirty="0" smtClean="0"/>
              <a:t>signed</a:t>
            </a:r>
            <a:r>
              <a:rPr lang="en-US" dirty="0" smtClean="0"/>
              <a:t> numbers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 hidden="1"/>
          <p:cNvSpPr txBox="1"/>
          <p:nvPr>
            <p:custDataLst>
              <p:tags r:id="rId5"/>
            </p:custDataLst>
          </p:nvPr>
        </p:nvSpPr>
        <p:spPr>
          <a:xfrm>
            <a:off x="1447800" y="62484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happens: Overflow!</a:t>
            </a:r>
            <a:endParaRPr lang="en-US" dirty="0"/>
          </a:p>
        </p:txBody>
      </p:sp>
      <p:sp>
        <p:nvSpPr>
          <p:cNvPr id="7" name="TextBox 6" hidden="1"/>
          <p:cNvSpPr txBox="1"/>
          <p:nvPr>
            <p:custDataLst>
              <p:tags r:id="rId6"/>
            </p:custDataLst>
          </p:nvPr>
        </p:nvSpPr>
        <p:spPr>
          <a:xfrm>
            <a:off x="5638800" y="1295400"/>
            <a:ext cx="335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0 1111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0 1110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1 0001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What happened? Overflow cause sign change.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Overflow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838200"/>
            <a:ext cx="8534400" cy="4830763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 smtClean="0"/>
              <a:t>Overflow if result out of range</a:t>
            </a:r>
          </a:p>
          <a:p>
            <a:pPr lvl="1" eaLnBrk="1" hangingPunct="1"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 smtClean="0"/>
              <a:t>Adding </a:t>
            </a:r>
            <a:r>
              <a:rPr lang="en-US" sz="2400" dirty="0" smtClean="0"/>
              <a:t>positive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smtClean="0"/>
              <a:t>negative</a:t>
            </a:r>
            <a:r>
              <a:rPr lang="en-US" sz="2400" dirty="0" smtClean="0"/>
              <a:t> operands</a:t>
            </a:r>
            <a:endParaRPr lang="en-US" sz="2400" dirty="0" smtClean="0"/>
          </a:p>
          <a:p>
            <a:pPr lvl="2" eaLnBrk="1" hangingPunct="1"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 smtClean="0"/>
              <a:t>No overflow is possible, since the result will always be in the range of legal values</a:t>
            </a:r>
            <a:endParaRPr lang="en-US" sz="2000" dirty="0" smtClean="0"/>
          </a:p>
          <a:p>
            <a:pPr lvl="1" eaLnBrk="1" hangingPunct="1"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 smtClean="0"/>
              <a:t>Adding </a:t>
            </a:r>
            <a:r>
              <a:rPr lang="en-US" sz="2400" dirty="0" smtClean="0"/>
              <a:t>two positive operands</a:t>
            </a:r>
            <a:endParaRPr lang="en-US" sz="2400" dirty="0" smtClean="0"/>
          </a:p>
          <a:p>
            <a:pPr lvl="2" eaLnBrk="1" hangingPunct="1"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2000" dirty="0" smtClean="0"/>
              <a:t>Overflow if result sign is 1</a:t>
            </a:r>
          </a:p>
          <a:p>
            <a:pPr lvl="1" eaLnBrk="1" hangingPunct="1"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 smtClean="0"/>
              <a:t>Adding two </a:t>
            </a:r>
            <a:r>
              <a:rPr lang="en-US" sz="2400" dirty="0" smtClean="0"/>
              <a:t>negative</a:t>
            </a:r>
            <a:r>
              <a:rPr lang="en-US" sz="2400" dirty="0" smtClean="0"/>
              <a:t> </a:t>
            </a:r>
            <a:r>
              <a:rPr lang="en-US" sz="2400" dirty="0" smtClean="0"/>
              <a:t>operands</a:t>
            </a:r>
          </a:p>
          <a:p>
            <a:pPr lvl="2" eaLnBrk="1" hangingPunct="1"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2000" dirty="0" smtClean="0"/>
              <a:t>Overflow if result sign is </a:t>
            </a:r>
            <a:r>
              <a:rPr lang="en-US" sz="2000" dirty="0" smtClean="0"/>
              <a:t>0</a:t>
            </a:r>
            <a:endParaRPr lang="en-US" sz="2800" dirty="0" smtClean="0"/>
          </a:p>
          <a:p>
            <a:r>
              <a:rPr lang="en-US" sz="2800" dirty="0" smtClean="0"/>
              <a:t>Overflow </a:t>
            </a:r>
            <a:r>
              <a:rPr lang="en-US" sz="2800" dirty="0" smtClean="0"/>
              <a:t>can generate an </a:t>
            </a:r>
            <a:r>
              <a:rPr lang="en-US" sz="2800" b="1" dirty="0" smtClean="0"/>
              <a:t>exception</a:t>
            </a:r>
          </a:p>
          <a:p>
            <a:pPr lvl="1"/>
            <a:r>
              <a:rPr lang="en-US" sz="2400" dirty="0" smtClean="0"/>
              <a:t>An unscheduled event (interrupt) that disrupts program execution, used to detect overflow.</a:t>
            </a:r>
          </a:p>
          <a:p>
            <a:r>
              <a:rPr lang="en-US" sz="2800" b="1" dirty="0" smtClean="0"/>
              <a:t>Interrupt</a:t>
            </a:r>
          </a:p>
          <a:p>
            <a:pPr lvl="1"/>
            <a:r>
              <a:rPr lang="en-US" sz="2400" dirty="0" smtClean="0"/>
              <a:t>An exception that comes from outside of the processor</a:t>
            </a:r>
          </a:p>
          <a:p>
            <a:pPr lvl="2"/>
            <a:r>
              <a:rPr lang="en-US" sz="2000" dirty="0" smtClean="0"/>
              <a:t>E.g. a mouse click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Take the number that is to be added and calculate the </a:t>
            </a:r>
            <a:r>
              <a:rPr lang="en-US" dirty="0" smtClean="0"/>
              <a:t>two’s-complement</a:t>
            </a:r>
            <a:endParaRPr lang="en-US" dirty="0" smtClean="0"/>
          </a:p>
          <a:p>
            <a:pPr lvl="1"/>
            <a:r>
              <a:rPr lang="en-US" dirty="0" smtClean="0"/>
              <a:t>Then, simply add the two numbers together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n-US" dirty="0" smtClean="0"/>
              <a:t>  15</a:t>
            </a:r>
          </a:p>
          <a:p>
            <a:pPr lvl="1">
              <a:buFontTx/>
              <a:buChar char="-"/>
            </a:pPr>
            <a:r>
              <a:rPr lang="en-US" dirty="0" smtClean="0"/>
              <a:t>4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Multiplication Definitions </a:t>
            </a:r>
            <a:r>
              <a:rPr lang="en-US" dirty="0" smtClean="0"/>
              <a:t>(Pg 230)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295400"/>
            <a:ext cx="5562600" cy="48307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Multiplicand</a:t>
            </a:r>
          </a:p>
          <a:p>
            <a:pPr lvl="1"/>
            <a:r>
              <a:rPr lang="en-US" dirty="0" smtClean="0"/>
              <a:t>The first operand of a multiplication operation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Multiplier</a:t>
            </a:r>
          </a:p>
          <a:p>
            <a:pPr lvl="1"/>
            <a:r>
              <a:rPr lang="en-US" dirty="0" smtClean="0"/>
              <a:t>The second operand of a multiplication operation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Product</a:t>
            </a:r>
          </a:p>
          <a:p>
            <a:pPr lvl="1"/>
            <a:r>
              <a:rPr lang="en-US" dirty="0" smtClean="0"/>
              <a:t>The final result of a multiplication operation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38800" y="1752600"/>
            <a:ext cx="228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14</a:t>
            </a:r>
          </a:p>
          <a:p>
            <a:r>
              <a:rPr lang="en-US" sz="4000" dirty="0" smtClean="0"/>
              <a:t>  </a:t>
            </a:r>
            <a:r>
              <a:rPr lang="en-US" sz="4000" dirty="0" smtClean="0">
                <a:solidFill>
                  <a:srgbClr val="00B050"/>
                </a:solidFill>
              </a:rPr>
              <a:t>5</a:t>
            </a:r>
          </a:p>
          <a:p>
            <a:r>
              <a:rPr lang="en-US" sz="4000" dirty="0" smtClean="0"/>
              <a:t>---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70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First approach (Long Multiplication)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10011</a:t>
            </a:r>
          </a:p>
          <a:p>
            <a:pPr lvl="1">
              <a:buNone/>
            </a:pPr>
            <a:r>
              <a:rPr lang="en-US" dirty="0" smtClean="0"/>
              <a:t>X </a:t>
            </a:r>
            <a:r>
              <a:rPr lang="en-US" dirty="0" smtClean="0">
                <a:solidFill>
                  <a:srgbClr val="00B050"/>
                </a:solidFill>
              </a:rPr>
              <a:t>10110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Abstract Multiplication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43000" y="4876800"/>
            <a:ext cx="5943600" cy="1630363"/>
          </a:xfrm>
        </p:spPr>
        <p:txBody>
          <a:bodyPr/>
          <a:lstStyle/>
          <a:p>
            <a:r>
              <a:rPr lang="en-US" dirty="0" smtClean="0"/>
              <a:t>How long would take to calculate two 32-bit numbers?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15" descr="f03-04-P374493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1" y="1010678"/>
            <a:ext cx="6629400" cy="37899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35862</TotalTime>
  <Words>681</Words>
  <Application>Microsoft Office PowerPoint</Application>
  <PresentationFormat>On-screen Show (4:3)</PresentationFormat>
  <Paragraphs>134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Lucida Console</vt:lpstr>
      <vt:lpstr>Arial Black</vt:lpstr>
      <vt:lpstr>Office Theme</vt:lpstr>
      <vt:lpstr>Addition and Subtraction</vt:lpstr>
      <vt:lpstr>Survey</vt:lpstr>
      <vt:lpstr>Addition</vt:lpstr>
      <vt:lpstr>Binary Addition</vt:lpstr>
      <vt:lpstr>Overflow</vt:lpstr>
      <vt:lpstr>Subtraction</vt:lpstr>
      <vt:lpstr>Multiplication Definitions (Pg 230)</vt:lpstr>
      <vt:lpstr>Multiplication</vt:lpstr>
      <vt:lpstr>Abstract Multiplication Hardware</vt:lpstr>
      <vt:lpstr>A Faster Multiplier</vt:lpstr>
      <vt:lpstr>MIPS Multiplication</vt:lpstr>
      <vt:lpstr>Sidebar:“Poor man’s multiplication”</vt:lpstr>
      <vt:lpstr>Internals: How the processor multiplies signed numbers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Paul Roberts</dc:creator>
  <cp:lastModifiedBy>Mark Hornick</cp:lastModifiedBy>
  <cp:revision>467</cp:revision>
  <dcterms:created xsi:type="dcterms:W3CDTF">2005-10-07T17:32:44Z</dcterms:created>
  <dcterms:modified xsi:type="dcterms:W3CDTF">2013-01-14T16:47:57Z</dcterms:modified>
</cp:coreProperties>
</file>