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Default Extension="vml" ContentType="application/vnd.openxmlformats-officedocument.vmlDrawing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816" r:id="rId1"/>
  </p:sldMasterIdLst>
  <p:notesMasterIdLst>
    <p:notesMasterId r:id="rId9"/>
  </p:notesMasterIdLst>
  <p:handoutMasterIdLst>
    <p:handoutMasterId r:id="rId10"/>
  </p:handoutMasterIdLst>
  <p:sldIdLst>
    <p:sldId id="417" r:id="rId2"/>
    <p:sldId id="440" r:id="rId3"/>
    <p:sldId id="434" r:id="rId4"/>
    <p:sldId id="446" r:id="rId5"/>
    <p:sldId id="444" r:id="rId6"/>
    <p:sldId id="447" r:id="rId7"/>
    <p:sldId id="448" r:id="rId8"/>
  </p:sldIdLst>
  <p:sldSz cx="9144000" cy="6858000" type="screen4x3"/>
  <p:notesSz cx="6934200" cy="9220200"/>
  <p:embeddedFontLs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Lucida Console" pitchFamily="49" charset="0"/>
      <p:regular r:id="rId15"/>
    </p:embeddedFont>
    <p:embeddedFont>
      <p:font typeface="Arial Black" pitchFamily="34" charset="0"/>
      <p:bold r:id="rId16"/>
    </p:embeddedFont>
  </p:embeddedFontLst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4" autoAdjust="0"/>
    <p:restoredTop sz="79208" autoAdjust="0"/>
  </p:normalViewPr>
  <p:slideViewPr>
    <p:cSldViewPr>
      <p:cViewPr varScale="1">
        <p:scale>
          <a:sx n="86" d="100"/>
          <a:sy n="8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78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5" y="0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/>
          <a:lstStyle>
            <a:lvl1pPr algn="r">
              <a:defRPr sz="1100"/>
            </a:lvl1pPr>
          </a:lstStyle>
          <a:p>
            <a:pPr>
              <a:defRPr/>
            </a:pPr>
            <a:fld id="{93809A16-619C-43BE-93C3-B9D896425E4F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6751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5" y="8756751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 anchor="b"/>
          <a:lstStyle>
            <a:lvl1pPr algn="r">
              <a:defRPr sz="1100"/>
            </a:lvl1pPr>
          </a:lstStyle>
          <a:p>
            <a:pPr>
              <a:defRPr/>
            </a:pPr>
            <a:fld id="{B4C9BAF6-4BC9-4DB7-A556-6AA83959C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575" y="0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/>
          <a:lstStyle>
            <a:lvl1pPr algn="r">
              <a:defRPr sz="1100"/>
            </a:lvl1pPr>
          </a:lstStyle>
          <a:p>
            <a:pPr>
              <a:defRPr/>
            </a:pPr>
            <a:fld id="{361610AA-3CE9-47EB-A7A7-39C3D74D08C8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08512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3" tIns="45680" rIns="91363" bIns="4568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22" y="4379905"/>
            <a:ext cx="5546758" cy="4148174"/>
          </a:xfrm>
          <a:prstGeom prst="rect">
            <a:avLst/>
          </a:prstGeom>
        </p:spPr>
        <p:txBody>
          <a:bodyPr vert="horz" lIns="91363" tIns="45680" rIns="91363" bIns="4568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6751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575" y="8756751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 anchor="b"/>
          <a:lstStyle>
            <a:lvl1pPr algn="r">
              <a:defRPr sz="1100"/>
            </a:lvl1pPr>
          </a:lstStyle>
          <a:p>
            <a:pPr>
              <a:defRPr/>
            </a:pPr>
            <a:fld id="{E4FAD218-59E3-4FF9-B903-69A054083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FAD218-59E3-4FF9-B903-69A0540835C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E7A6A9A-F526-49E5-B7F4-C283E10EAE30}" type="datetime3">
              <a:rPr lang="en-AU"/>
              <a:pPr/>
              <a:t>13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3 — Arithmetic for Computers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EAE36-4525-4B8E-90E3-941202FB8F09}" type="slidenum">
              <a:rPr lang="en-AU"/>
              <a:pPr/>
              <a:t>5</a:t>
            </a:fld>
            <a:endParaRPr lang="en-AU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6383896-FC11-4F0B-82B0-2F0B0CB1335E}" type="datetime3">
              <a:rPr lang="en-AU"/>
              <a:pPr/>
              <a:t>13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3 — Arithmetic for Computers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CB28D-C2FF-4D4F-BFBB-F2F202D53E14}" type="slidenum">
              <a:rPr lang="en-AU"/>
              <a:pPr/>
              <a:t>6</a:t>
            </a:fld>
            <a:endParaRPr lang="en-AU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752600" y="228600"/>
            <a:ext cx="7239000" cy="1470025"/>
          </a:xfrm>
          <a:noFill/>
        </p:spPr>
        <p:txBody>
          <a:bodyPr/>
          <a:lstStyle>
            <a:lvl1pPr>
              <a:defRPr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" y="2438400"/>
            <a:ext cx="8839200" cy="3200400"/>
          </a:xfrm>
        </p:spPr>
        <p:txBody>
          <a:bodyPr/>
          <a:lstStyle>
            <a:lvl1pPr marL="514350" indent="-514350" algn="l">
              <a:buFont typeface="+mj-lt"/>
              <a:buAutoNum type="arabicParenR"/>
              <a:defRPr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ADE71-659F-4D3C-9686-11060184D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28600"/>
            <a:ext cx="1523637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>
            <p:custDataLst>
              <p:tags r:id="rId4"/>
            </p:custDataLst>
          </p:nvPr>
        </p:nvSpPr>
        <p:spPr>
          <a:xfrm>
            <a:off x="152400" y="1828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Lecture Objectives: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0"/>
            <a:ext cx="6629400" cy="914400"/>
          </a:xfrm>
        </p:spPr>
        <p:txBody>
          <a:bodyPr/>
          <a:lstStyle>
            <a:lvl1pPr algn="l">
              <a:defRPr sz="40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143000"/>
            <a:ext cx="8305800" cy="4983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505A4-AD39-4171-9374-320723FB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6096000"/>
            <a:ext cx="701675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EFBD06-C426-490F-B3C2-38D879E45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27" r:id="rId2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7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1600" dirty="0" smtClean="0"/>
              <a:t>Perform binary division of two numbers. </a:t>
            </a:r>
          </a:p>
          <a:p>
            <a:r>
              <a:rPr lang="en-US" sz="1600" dirty="0" smtClean="0"/>
              <a:t>Define dividend, divisor, quotient, and remainder. </a:t>
            </a:r>
          </a:p>
          <a:p>
            <a:r>
              <a:rPr lang="en-US" sz="1600" dirty="0" smtClean="0"/>
              <a:t>Explain how division is accomplished in computer hardware.</a:t>
            </a:r>
          </a:p>
          <a:p>
            <a:r>
              <a:rPr lang="en-US" sz="1600" dirty="0" smtClean="0"/>
              <a:t>Construct a simple program which uses MIPS integer multiplication and division 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Definitions (Pg 237)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143000"/>
            <a:ext cx="5334000" cy="4983163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Dividend</a:t>
            </a:r>
          </a:p>
          <a:p>
            <a:pPr lvl="1"/>
            <a:r>
              <a:rPr lang="en-US" sz="2400" dirty="0" smtClean="0"/>
              <a:t>The first operand of a divide operation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Divisor</a:t>
            </a:r>
          </a:p>
          <a:p>
            <a:pPr lvl="1"/>
            <a:r>
              <a:rPr lang="en-US" sz="2400" dirty="0" smtClean="0"/>
              <a:t>The second operand of a divide operation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Quotient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smtClean="0"/>
              <a:t>primary result </a:t>
            </a:r>
            <a:r>
              <a:rPr lang="en-US" sz="2400" dirty="0" smtClean="0"/>
              <a:t>of a divide operation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Remainder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smtClean="0"/>
              <a:t>secondary </a:t>
            </a:r>
            <a:r>
              <a:rPr lang="en-US" sz="2400" dirty="0" smtClean="0"/>
              <a:t>result </a:t>
            </a:r>
            <a:r>
              <a:rPr lang="en-US" sz="2400" dirty="0" smtClean="0"/>
              <a:t>of</a:t>
            </a:r>
            <a:r>
              <a:rPr lang="en-US" sz="2400" dirty="0" smtClean="0"/>
              <a:t> </a:t>
            </a:r>
            <a:r>
              <a:rPr lang="en-US" sz="2400" dirty="0" smtClean="0"/>
              <a:t>a division operation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16764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14</a:t>
            </a:r>
            <a:r>
              <a:rPr lang="en-US" sz="4000" dirty="0" smtClean="0">
                <a:solidFill>
                  <a:srgbClr val="002060"/>
                </a:solidFill>
              </a:rPr>
              <a:t> / </a:t>
            </a:r>
            <a:r>
              <a:rPr lang="en-US" sz="4000" dirty="0" smtClean="0">
                <a:solidFill>
                  <a:srgbClr val="00B0F0"/>
                </a:solidFill>
              </a:rPr>
              <a:t>5</a:t>
            </a:r>
            <a:r>
              <a:rPr lang="en-US" sz="4000" dirty="0" smtClean="0">
                <a:solidFill>
                  <a:srgbClr val="002060"/>
                </a:solidFill>
              </a:rPr>
              <a:t> = </a:t>
            </a:r>
            <a:r>
              <a:rPr lang="en-US" sz="4000" dirty="0" smtClean="0">
                <a:solidFill>
                  <a:srgbClr val="00B050"/>
                </a:solidFill>
              </a:rPr>
              <a:t>2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rem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smtClean="0">
                <a:solidFill>
                  <a:srgbClr val="C00000"/>
                </a:solidFill>
              </a:rPr>
              <a:t>4 </a:t>
            </a:r>
            <a:endParaRPr lang="en-US" sz="4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Division (Long Approach)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Solve the following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1026" name="Equation" r:id="rId8" imgW="114120" imgH="1774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24000" y="1524000"/>
          <a:ext cx="1963882" cy="1600200"/>
        </p:xfrm>
        <a:graphic>
          <a:graphicData uri="http://schemas.openxmlformats.org/presentationml/2006/ole">
            <p:oleObj spid="_x0000_s1027" name="Equation" r:id="rId9" imgW="342720" imgH="279360" progId="Equation.DSMT4">
              <p:embed/>
            </p:oleObj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Division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Check for 0 </a:t>
            </a:r>
            <a:r>
              <a:rPr lang="en-US" sz="2400" dirty="0" smtClean="0">
                <a:solidFill>
                  <a:srgbClr val="FF0000"/>
                </a:solidFill>
              </a:rPr>
              <a:t>divisor first!</a:t>
            </a:r>
            <a:endParaRPr lang="en-AU" sz="24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Long division approach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If divisor ≤ dividend bits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1 bit in quotient, subtract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Otherwise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0 bit in quotient, bring down next dividend bit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Restoring division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Do the subtract, and if remainder goes &lt; 0, add divisor back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Signed division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Divide using absolute values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Adjust sign of quotient and remainder as required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Faster Division</a:t>
            </a:r>
            <a:endParaRPr lang="en-AU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Can’t use parallel hardware as in multiplier</a:t>
            </a:r>
          </a:p>
          <a:p>
            <a:pPr lvl="1"/>
            <a:r>
              <a:rPr lang="en-US" dirty="0" smtClean="0"/>
              <a:t>In multiplication, we can compute partial products simultaneously</a:t>
            </a:r>
          </a:p>
          <a:p>
            <a:pPr lvl="1"/>
            <a:r>
              <a:rPr lang="en-US" dirty="0" smtClean="0"/>
              <a:t>In division, we have to compute differences at each step</a:t>
            </a:r>
            <a:endParaRPr lang="en-US" dirty="0"/>
          </a:p>
          <a:p>
            <a:r>
              <a:rPr lang="en-US" dirty="0"/>
              <a:t>Faster dividers (e.g. SRT </a:t>
            </a:r>
            <a:r>
              <a:rPr lang="en-US" dirty="0" smtClean="0"/>
              <a:t>division</a:t>
            </a:r>
            <a:r>
              <a:rPr lang="en-US" dirty="0"/>
              <a:t>) generate multiple quotient bits per step</a:t>
            </a:r>
          </a:p>
          <a:p>
            <a:pPr lvl="1"/>
            <a:r>
              <a:rPr lang="en-US" dirty="0"/>
              <a:t>Still require multiple </a:t>
            </a:r>
            <a:r>
              <a:rPr lang="en-US" dirty="0" smtClean="0"/>
              <a:t>steps, using </a:t>
            </a:r>
            <a:r>
              <a:rPr lang="en-US" b="1" dirty="0" smtClean="0"/>
              <a:t>guesses</a:t>
            </a:r>
            <a:r>
              <a:rPr lang="en-US" dirty="0" smtClean="0"/>
              <a:t> and </a:t>
            </a:r>
            <a:r>
              <a:rPr lang="en-US" b="1" dirty="0" smtClean="0"/>
              <a:t>corrections</a:t>
            </a:r>
          </a:p>
          <a:p>
            <a:pPr lvl="1"/>
            <a:r>
              <a:rPr lang="en-US" dirty="0" smtClean="0"/>
              <a:t>Uses a lookup table that must be </a:t>
            </a:r>
            <a:r>
              <a:rPr lang="en-US" b="1" dirty="0" err="1" smtClean="0"/>
              <a:t>precomputed</a:t>
            </a:r>
            <a:endParaRPr lang="en-US" b="1" dirty="0" smtClean="0"/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Source of </a:t>
            </a:r>
            <a:r>
              <a:rPr lang="en-US" dirty="0" smtClean="0">
                <a:solidFill>
                  <a:srgbClr val="0070C0"/>
                </a:solidFill>
              </a:rPr>
              <a:t>infamous 1994 Pentium flaw</a:t>
            </a:r>
            <a:endParaRPr lang="en-A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3 — Arithmetic for Computers — </a:t>
            </a:r>
            <a:fld id="{7FB64A45-F352-40B0-AAB6-ACF41C8061CF}" type="slidenum">
              <a:rPr lang="en-AU"/>
              <a:pPr/>
              <a:t>6</a:t>
            </a:fld>
            <a:endParaRPr lang="en-AU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MIPS Division</a:t>
            </a:r>
            <a:endParaRPr lang="en-AU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Use HI/LO registers for result</a:t>
            </a:r>
          </a:p>
          <a:p>
            <a:pPr lvl="1"/>
            <a:r>
              <a:rPr lang="en-US" dirty="0"/>
              <a:t>HI: 32-bit </a:t>
            </a:r>
            <a:r>
              <a:rPr lang="en-US" b="1" dirty="0"/>
              <a:t>remainder</a:t>
            </a:r>
          </a:p>
          <a:p>
            <a:pPr lvl="1"/>
            <a:r>
              <a:rPr lang="en-US" dirty="0"/>
              <a:t>LO: 32-bit </a:t>
            </a:r>
            <a:r>
              <a:rPr lang="en-US" b="1" dirty="0"/>
              <a:t>quotient</a:t>
            </a:r>
          </a:p>
          <a:p>
            <a:r>
              <a:rPr lang="en-US" dirty="0"/>
              <a:t>Instructions</a:t>
            </a:r>
          </a:p>
          <a:p>
            <a:pPr lvl="1"/>
            <a:r>
              <a:rPr lang="en-US" dirty="0">
                <a:latin typeface="Lucida Console" pitchFamily="49" charset="0"/>
              </a:rPr>
              <a:t>div </a:t>
            </a:r>
            <a:r>
              <a:rPr lang="en-US" dirty="0" err="1">
                <a:latin typeface="Lucida Console" pitchFamily="49" charset="0"/>
              </a:rPr>
              <a:t>rs</a:t>
            </a:r>
            <a:r>
              <a:rPr lang="en-US" dirty="0">
                <a:latin typeface="Lucida Console" pitchFamily="49" charset="0"/>
              </a:rPr>
              <a:t>, </a:t>
            </a:r>
            <a:r>
              <a:rPr lang="en-US" dirty="0" err="1">
                <a:latin typeface="Lucida Console" pitchFamily="49" charset="0"/>
              </a:rPr>
              <a:t>rt</a:t>
            </a:r>
            <a:r>
              <a:rPr lang="en-US" dirty="0">
                <a:latin typeface="Lucida Console" pitchFamily="49" charset="0"/>
              </a:rPr>
              <a:t>  /  </a:t>
            </a:r>
            <a:r>
              <a:rPr lang="en-US" dirty="0" err="1">
                <a:latin typeface="Lucida Console" pitchFamily="49" charset="0"/>
              </a:rPr>
              <a:t>divu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rs</a:t>
            </a:r>
            <a:r>
              <a:rPr lang="en-US" dirty="0">
                <a:latin typeface="Lucida Console" pitchFamily="49" charset="0"/>
              </a:rPr>
              <a:t>, </a:t>
            </a:r>
            <a:r>
              <a:rPr lang="en-US" dirty="0" err="1">
                <a:latin typeface="Lucida Console" pitchFamily="49" charset="0"/>
              </a:rPr>
              <a:t>rt</a:t>
            </a:r>
            <a:endParaRPr lang="en-US" dirty="0">
              <a:latin typeface="Lucida Console" pitchFamily="49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No overflow or divide-by-0 </a:t>
            </a:r>
            <a:r>
              <a:rPr lang="en-US" dirty="0" smtClean="0">
                <a:solidFill>
                  <a:srgbClr val="FF0000"/>
                </a:solidFill>
              </a:rPr>
              <a:t>checking!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0070C0"/>
                </a:solidFill>
              </a:rPr>
              <a:t>Software must perform checks if required</a:t>
            </a:r>
          </a:p>
          <a:p>
            <a:pPr lvl="1"/>
            <a:r>
              <a:rPr lang="en-US" dirty="0"/>
              <a:t>Use </a:t>
            </a:r>
            <a:r>
              <a:rPr lang="en-US" dirty="0" err="1">
                <a:latin typeface="Lucida Console" pitchFamily="49" charset="0"/>
              </a:rPr>
              <a:t>mfhi</a:t>
            </a:r>
            <a:r>
              <a:rPr lang="en-US" dirty="0"/>
              <a:t>, </a:t>
            </a:r>
            <a:r>
              <a:rPr lang="en-US" dirty="0" err="1">
                <a:latin typeface="Lucida Console" pitchFamily="49" charset="0"/>
              </a:rPr>
              <a:t>mflo</a:t>
            </a:r>
            <a:r>
              <a:rPr lang="en-US" dirty="0"/>
              <a:t> to access </a:t>
            </a:r>
            <a:r>
              <a:rPr lang="en-US" dirty="0" smtClean="0"/>
              <a:t>result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$hi and $lo are left unchanged during divide-by-0!</a:t>
            </a:r>
          </a:p>
          <a:p>
            <a:pPr lvl="2"/>
            <a:r>
              <a:rPr lang="en-US" sz="2000" i="1" dirty="0" smtClean="0">
                <a:solidFill>
                  <a:srgbClr val="FF0000"/>
                </a:solidFill>
              </a:rPr>
              <a:t>They contain whatever values they had </a:t>
            </a:r>
            <a:r>
              <a:rPr lang="en-US" sz="2000" i="1" u="sng" dirty="0" smtClean="0">
                <a:solidFill>
                  <a:srgbClr val="FF0000"/>
                </a:solidFill>
              </a:rPr>
              <a:t>prior</a:t>
            </a:r>
            <a:r>
              <a:rPr lang="en-US" sz="2000" i="1" dirty="0" smtClean="0">
                <a:solidFill>
                  <a:srgbClr val="FF0000"/>
                </a:solidFill>
              </a:rPr>
              <a:t> to divide-by-0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 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</a:t>
            </a:r>
            <a:r>
              <a:rPr lang="en-US" dirty="0" smtClean="0"/>
              <a:t>rite </a:t>
            </a:r>
            <a:r>
              <a:rPr lang="en-US" dirty="0" smtClean="0"/>
              <a:t>an assembly program which will perform the following:</a:t>
            </a:r>
          </a:p>
          <a:p>
            <a:pPr lvl="1"/>
            <a:r>
              <a:rPr lang="en-US" dirty="0" smtClean="0"/>
              <a:t>Read two integer numbers from the user</a:t>
            </a:r>
          </a:p>
          <a:p>
            <a:pPr lvl="1"/>
            <a:r>
              <a:rPr lang="en-US" dirty="0" smtClean="0"/>
              <a:t>Print out their product</a:t>
            </a:r>
          </a:p>
          <a:p>
            <a:pPr lvl="1"/>
            <a:r>
              <a:rPr lang="en-US" dirty="0" smtClean="0"/>
              <a:t>Print out their quotient</a:t>
            </a:r>
          </a:p>
          <a:p>
            <a:pPr lvl="1"/>
            <a:r>
              <a:rPr lang="en-US" dirty="0" smtClean="0"/>
              <a:t>Print out the remainder (If the numbers are not evenly divisible)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35744</TotalTime>
  <Words>371</Words>
  <Application>Microsoft Office PowerPoint</Application>
  <PresentationFormat>On-screen Show (4:3)</PresentationFormat>
  <Paragraphs>72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Lucida Console</vt:lpstr>
      <vt:lpstr>Arial Black</vt:lpstr>
      <vt:lpstr>Office Theme</vt:lpstr>
      <vt:lpstr>Equation</vt:lpstr>
      <vt:lpstr>Division</vt:lpstr>
      <vt:lpstr>Definitions (Pg 237)</vt:lpstr>
      <vt:lpstr>Division (Long Approach)</vt:lpstr>
      <vt:lpstr>Division Algorithm</vt:lpstr>
      <vt:lpstr>Faster Division</vt:lpstr>
      <vt:lpstr>MIPS Division</vt:lpstr>
      <vt:lpstr>In Class Example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Paul Roberts</dc:creator>
  <cp:lastModifiedBy>Mark Hornick</cp:lastModifiedBy>
  <cp:revision>466</cp:revision>
  <dcterms:created xsi:type="dcterms:W3CDTF">2005-10-07T17:32:44Z</dcterms:created>
  <dcterms:modified xsi:type="dcterms:W3CDTF">2013-01-14T15:04:17Z</dcterms:modified>
</cp:coreProperties>
</file>