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25"/>
  </p:notesMasterIdLst>
  <p:handoutMasterIdLst>
    <p:handoutMasterId r:id="rId26"/>
  </p:handoutMasterIdLst>
  <p:sldIdLst>
    <p:sldId id="458" r:id="rId2"/>
    <p:sldId id="417" r:id="rId3"/>
    <p:sldId id="418" r:id="rId4"/>
    <p:sldId id="444" r:id="rId5"/>
    <p:sldId id="445" r:id="rId6"/>
    <p:sldId id="446" r:id="rId7"/>
    <p:sldId id="419" r:id="rId8"/>
    <p:sldId id="448" r:id="rId9"/>
    <p:sldId id="421" r:id="rId10"/>
    <p:sldId id="436" r:id="rId11"/>
    <p:sldId id="437" r:id="rId12"/>
    <p:sldId id="449" r:id="rId13"/>
    <p:sldId id="450" r:id="rId14"/>
    <p:sldId id="438" r:id="rId15"/>
    <p:sldId id="442" r:id="rId16"/>
    <p:sldId id="452" r:id="rId17"/>
    <p:sldId id="433" r:id="rId18"/>
    <p:sldId id="456" r:id="rId19"/>
    <p:sldId id="454" r:id="rId20"/>
    <p:sldId id="455" r:id="rId21"/>
    <p:sldId id="453" r:id="rId22"/>
    <p:sldId id="439" r:id="rId23"/>
    <p:sldId id="435" r:id="rId24"/>
  </p:sldIdLst>
  <p:sldSz cx="9144000" cy="6858000" type="screen4x3"/>
  <p:notesSz cx="6934200" cy="92202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ucida Console" pitchFamily="49" charset="0"/>
      <p:regular r:id="rId31"/>
    </p:embeddedFont>
    <p:embeddedFont>
      <p:font typeface="Tahoma" pitchFamily="34" charset="0"/>
      <p:regular r:id="rId32"/>
      <p:bold r:id="rId33"/>
    </p:embeddedFont>
    <p:embeddedFont>
      <p:font typeface="Arial Black" pitchFamily="34" charset="0"/>
      <p:bold r:id="rId34"/>
    </p:embeddedFont>
  </p:embeddedFontLst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7" autoAdjust="0"/>
    <p:restoredTop sz="89563" autoAdjust="0"/>
  </p:normalViewPr>
  <p:slideViewPr>
    <p:cSldViewPr>
      <p:cViewPr varScale="1">
        <p:scale>
          <a:sx n="93" d="100"/>
          <a:sy n="93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86" y="-10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r">
              <a:defRPr sz="1100"/>
            </a:lvl1pPr>
          </a:lstStyle>
          <a:p>
            <a:pPr>
              <a:defRPr/>
            </a:pPr>
            <a:fld id="{93809A16-619C-43BE-93C3-B9D896425E4F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r">
              <a:defRPr sz="1100"/>
            </a:lvl1pPr>
          </a:lstStyle>
          <a:p>
            <a:pPr>
              <a:defRPr/>
            </a:pPr>
            <a:fld id="{B4C9BAF6-4BC9-4DB7-A556-6AA83959C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100"/>
            </a:lvl1pPr>
          </a:lstStyle>
          <a:p>
            <a:pPr>
              <a:defRPr/>
            </a:pPr>
            <a:fld id="{361610AA-3CE9-47EB-A7A7-39C3D74D08C8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8512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0" rIns="91363" bIns="456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2" y="4379905"/>
            <a:ext cx="5546758" cy="4148174"/>
          </a:xfrm>
          <a:prstGeom prst="rect">
            <a:avLst/>
          </a:prstGeom>
        </p:spPr>
        <p:txBody>
          <a:bodyPr vert="horz" lIns="91363" tIns="45680" rIns="91363" bIns="45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100"/>
            </a:lvl1pPr>
          </a:lstStyle>
          <a:p>
            <a:pPr>
              <a:defRPr/>
            </a:pPr>
            <a:fld id="{E4FAD218-59E3-4FF9-B903-69A05408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E58CAE-B7B4-4383-AFC7-E673BEAD3ADD}" type="datetime3">
              <a:rPr lang="en-AU"/>
              <a:pPr/>
              <a:t>20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65D3-DDF2-42C6-A017-21E55517B213}" type="slidenum">
              <a:rPr lang="en-AU"/>
              <a:pPr/>
              <a:t>20</a:t>
            </a:fld>
            <a:endParaRPr lang="en-AU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2DBAFF-B244-4EFF-8296-046CE73BF6CF}" type="datetime3">
              <a:rPr lang="en-AU"/>
              <a:pPr/>
              <a:t>21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6D9B-CE60-459F-AC80-45A67985923D}" type="slidenum">
              <a:rPr lang="en-AU"/>
              <a:pPr/>
              <a:t>21</a:t>
            </a:fld>
            <a:endParaRPr lang="en-A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DCF8F5-6D17-4BFE-B254-7665503730BB}" type="datetime3">
              <a:rPr lang="en-AU"/>
              <a:pPr/>
              <a:t>20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841F-F3B5-43D3-ADFC-04CB88A879D5}" type="slidenum">
              <a:rPr lang="en-AU"/>
              <a:pPr/>
              <a:t>23</a:t>
            </a:fld>
            <a:endParaRPr lang="en-AU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   0100 0001 0100 0000 0000 0000 0000 0000</a:t>
            </a:r>
          </a:p>
          <a:p>
            <a:r>
              <a:rPr lang="en-US" dirty="0" smtClean="0"/>
              <a:t>0x      4      1       4</a:t>
            </a:r>
            <a:r>
              <a:rPr lang="en-US" baseline="0" dirty="0" smtClean="0"/>
              <a:t>      0      0      0      0       0</a:t>
            </a:r>
          </a:p>
          <a:p>
            <a:endParaRPr lang="en-US" dirty="0" smtClean="0"/>
          </a:p>
          <a:p>
            <a:r>
              <a:rPr lang="en-US" dirty="0" smtClean="0"/>
              <a:t>Exponent = 1000 0010</a:t>
            </a:r>
            <a:r>
              <a:rPr lang="en-US" baseline="0" dirty="0" smtClean="0"/>
              <a:t> = 130 (base 10)</a:t>
            </a:r>
          </a:p>
          <a:p>
            <a:r>
              <a:rPr lang="en-US" baseline="0" dirty="0" smtClean="0"/>
              <a:t>Actual exponent = 130-127 = 3</a:t>
            </a:r>
          </a:p>
          <a:p>
            <a:r>
              <a:rPr lang="en-US" baseline="0" dirty="0" smtClean="0"/>
              <a:t>1+Fraction = 1.100 (base 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1.100 * 2^3 = 1100.0 = 12.0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Largest</a:t>
            </a:r>
            <a:r>
              <a:rPr lang="en-US" baseline="0" dirty="0" smtClean="0"/>
              <a:t> single-precision value:</a:t>
            </a:r>
            <a:endParaRPr lang="en-US" dirty="0" smtClean="0"/>
          </a:p>
          <a:p>
            <a:r>
              <a:rPr lang="en-US" dirty="0" smtClean="0"/>
              <a:t>    0111</a:t>
            </a:r>
            <a:r>
              <a:rPr lang="en-US" baseline="0" dirty="0" smtClean="0"/>
              <a:t> 111</a:t>
            </a:r>
            <a:r>
              <a:rPr lang="en-US" dirty="0" smtClean="0"/>
              <a:t>1 0111</a:t>
            </a:r>
            <a:r>
              <a:rPr lang="en-US" baseline="0" dirty="0" smtClean="0"/>
              <a:t> 1111 1111 1111 1111 1111</a:t>
            </a:r>
            <a:endParaRPr lang="en-US" dirty="0" smtClean="0"/>
          </a:p>
          <a:p>
            <a:r>
              <a:rPr lang="en-US" dirty="0" smtClean="0"/>
              <a:t>0x      7</a:t>
            </a:r>
            <a:r>
              <a:rPr lang="en-US" baseline="0" dirty="0" smtClean="0"/>
              <a:t>      F      7       F     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    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     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     </a:t>
            </a:r>
            <a:r>
              <a:rPr lang="en-US" baseline="0" dirty="0" err="1" smtClean="0"/>
              <a:t>F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Exponent = 1111</a:t>
            </a:r>
            <a:r>
              <a:rPr lang="en-US" baseline="0" dirty="0" smtClean="0"/>
              <a:t> 1110 = 254 (base 10)</a:t>
            </a:r>
          </a:p>
          <a:p>
            <a:r>
              <a:rPr lang="en-US" baseline="0" dirty="0" smtClean="0"/>
              <a:t>Actual exponent = 254-127 = 127</a:t>
            </a:r>
          </a:p>
          <a:p>
            <a:r>
              <a:rPr lang="en-US" baseline="0" dirty="0" smtClean="0"/>
              <a:t>1+Fraction = 1.1111 1111 1111 1111 1111 111 (base 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1.1111 1111 1111 1111 1111 111 * 2^127 = 3.402E38</a:t>
            </a:r>
          </a:p>
          <a:p>
            <a:endParaRPr lang="en-US" baseline="0" dirty="0" smtClean="0"/>
          </a:p>
          <a:p>
            <a:r>
              <a:rPr lang="en-US" dirty="0" smtClean="0"/>
              <a:t>Smallest </a:t>
            </a:r>
            <a:r>
              <a:rPr lang="en-US" baseline="0" dirty="0" smtClean="0"/>
              <a:t>single-precision value:</a:t>
            </a:r>
            <a:endParaRPr lang="en-US" dirty="0" smtClean="0"/>
          </a:p>
          <a:p>
            <a:r>
              <a:rPr lang="en-US" dirty="0" smtClean="0"/>
              <a:t>    0000</a:t>
            </a:r>
            <a:r>
              <a:rPr lang="en-US" baseline="0" dirty="0" smtClean="0"/>
              <a:t> 0000</a:t>
            </a:r>
            <a:r>
              <a:rPr lang="en-US" dirty="0" smtClean="0"/>
              <a:t> 1000</a:t>
            </a:r>
            <a:r>
              <a:rPr lang="en-US" baseline="0" dirty="0" smtClean="0"/>
              <a:t> 0000 0000 0000 0000 0000</a:t>
            </a:r>
            <a:endParaRPr lang="en-US" dirty="0" smtClean="0"/>
          </a:p>
          <a:p>
            <a:r>
              <a:rPr lang="en-US" dirty="0" smtClean="0"/>
              <a:t>0x      0</a:t>
            </a:r>
            <a:r>
              <a:rPr lang="en-US" baseline="0" dirty="0" smtClean="0"/>
              <a:t>      0      9       0      0      0      0       0</a:t>
            </a:r>
          </a:p>
          <a:p>
            <a:endParaRPr lang="en-US" dirty="0" smtClean="0"/>
          </a:p>
          <a:p>
            <a:r>
              <a:rPr lang="en-US" dirty="0" smtClean="0"/>
              <a:t>Exponent = 0000 0001</a:t>
            </a:r>
            <a:r>
              <a:rPr lang="en-US" baseline="0" dirty="0" smtClean="0"/>
              <a:t>= 1(base 10)</a:t>
            </a:r>
          </a:p>
          <a:p>
            <a:r>
              <a:rPr lang="en-US" baseline="0" dirty="0" smtClean="0"/>
              <a:t>Actual exponent = 1 - 127= -126</a:t>
            </a:r>
          </a:p>
          <a:p>
            <a:r>
              <a:rPr lang="en-US" baseline="0" dirty="0" smtClean="0"/>
              <a:t>1+Fraction = 1.0 (base 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1.0 * 2^-126 = 1.175E-38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AD218-59E3-4FF9-B903-69A0540835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2DBAFF-B244-4EFF-8296-046CE73BF6CF}" type="datetime3">
              <a:rPr lang="en-AU"/>
              <a:pPr/>
              <a:t>20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6D9B-CE60-459F-AC80-45A67985923D}" type="slidenum">
              <a:rPr lang="en-AU"/>
              <a:pPr/>
              <a:t>16</a:t>
            </a:fld>
            <a:endParaRPr lang="en-A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2DBAFF-B244-4EFF-8296-046CE73BF6CF}" type="datetime3">
              <a:rPr lang="en-AU"/>
              <a:pPr/>
              <a:t>20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B6D9B-CE60-459F-AC80-45A67985923D}" type="slidenum">
              <a:rPr lang="en-AU"/>
              <a:pPr/>
              <a:t>17</a:t>
            </a:fld>
            <a:endParaRPr lang="en-A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00399D-1025-42CF-8141-8CBED2EAEA97}" type="datetime3">
              <a:rPr lang="en-AU"/>
              <a:pPr/>
              <a:t>20 January,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FFA3-5DDA-476B-B674-DAB62D6EB460}" type="slidenum">
              <a:rPr lang="en-AU"/>
              <a:pPr/>
              <a:t>19</a:t>
            </a:fld>
            <a:endParaRPr lang="en-AU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2600" y="228600"/>
            <a:ext cx="7239000" cy="1470025"/>
          </a:xfrm>
          <a:noFill/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" y="2438400"/>
            <a:ext cx="8839200" cy="3200400"/>
          </a:xfrm>
        </p:spPr>
        <p:txBody>
          <a:bodyPr/>
          <a:lstStyle>
            <a:lvl1pPr marL="514350" indent="-514350" algn="l">
              <a:buFont typeface="+mj-lt"/>
              <a:buAutoNum type="arabicParenR"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DE71-659F-4D3C-9686-11060184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5236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>
            <p:custDataLst>
              <p:tags r:id="rId4"/>
            </p:custDataLst>
          </p:nvPr>
        </p:nvSpPr>
        <p:spPr>
          <a:xfrm>
            <a:off x="152400" y="1828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Objectives: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6629400" cy="838200"/>
          </a:xfrm>
        </p:spPr>
        <p:txBody>
          <a:bodyPr/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05A4-AD39-4171-9374-320723FB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096000"/>
            <a:ext cx="7016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EFBD06-C426-490F-B3C2-38D879E4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7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1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oleObject" Target="../embeddings/oleObject2.bin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oleObject" Target="../embeddings/oleObject3.bin"/><Relationship Id="rId2" Type="http://schemas.openxmlformats.org/officeDocument/2006/relationships/tags" Target="../tags/tag4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7.xml"/><Relationship Id="rId7" Type="http://schemas.openxmlformats.org/officeDocument/2006/relationships/image" Target="../media/image6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9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ime_factor" TargetMode="External"/><Relationship Id="rId2" Type="http://schemas.openxmlformats.org/officeDocument/2006/relationships/hyperlink" Target="http://en.wikipedia.org/wiki/2_(number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2013 Advising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this week!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Defined by IEEE Std 754-1985</a:t>
            </a:r>
          </a:p>
          <a:p>
            <a:r>
              <a:rPr lang="en-US" dirty="0" smtClean="0"/>
              <a:t>Developed in response to divergence of representations</a:t>
            </a:r>
          </a:p>
          <a:p>
            <a:pPr lvl="1"/>
            <a:r>
              <a:rPr lang="en-US" dirty="0" smtClean="0"/>
              <a:t>Portability issues for scientific code</a:t>
            </a:r>
          </a:p>
          <a:p>
            <a:r>
              <a:rPr lang="en-US" dirty="0" smtClean="0"/>
              <a:t>Now almost universally adopted</a:t>
            </a:r>
          </a:p>
          <a:p>
            <a:r>
              <a:rPr lang="en-US" dirty="0" smtClean="0"/>
              <a:t>Two representations</a:t>
            </a:r>
          </a:p>
          <a:p>
            <a:pPr lvl="1"/>
            <a:r>
              <a:rPr lang="en-US" dirty="0" smtClean="0"/>
              <a:t>Single precision (32-bit)</a:t>
            </a:r>
          </a:p>
          <a:p>
            <a:pPr lvl="1"/>
            <a:r>
              <a:rPr lang="en-US" dirty="0" smtClean="0"/>
              <a:t>Double precision (64-bit)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IEEE Floating Point Standard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048000"/>
            <a:ext cx="82692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S: sign bit </a:t>
            </a:r>
            <a:r>
              <a:rPr lang="en-US" dirty="0" smtClean="0">
                <a:latin typeface="+mn-lt"/>
              </a:rPr>
              <a:t>of the Fraction (0 for +, 1 for -)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Normalize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Fraction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1.0 ≤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|Fraction|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&lt; 2.0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Always has a leading pre-binary-point 1 bit, so no need to represent it explicitly (hidden bit)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Fraction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with the </a:t>
            </a:r>
            <a:r>
              <a:rPr lang="en-US" sz="2000" dirty="0" smtClean="0">
                <a:latin typeface="+mn-lt"/>
                <a:sym typeface="Symbol" pitchFamily="18" charset="2"/>
              </a:rPr>
              <a:t>hidden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“1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.”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restored is called the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significand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BiasedExponent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excess representation</a:t>
            </a:r>
            <a:r>
              <a:rPr lang="en-US" dirty="0" smtClean="0">
                <a:latin typeface="+mn-lt"/>
                <a:sym typeface="Symbol" pitchFamily="18" charset="2"/>
              </a:rPr>
              <a:t> </a:t>
            </a:r>
            <a:r>
              <a:rPr lang="en-US" dirty="0" smtClean="0">
                <a:latin typeface="+mn-lt"/>
                <a:sym typeface="Symbol" pitchFamily="18" charset="2"/>
              </a:rPr>
              <a:t>=</a:t>
            </a:r>
            <a:r>
              <a:rPr lang="en-US" dirty="0" smtClean="0">
                <a:latin typeface="+mn-lt"/>
                <a:sym typeface="Symbol" pitchFamily="18" charset="2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ctual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dirty="0" smtClean="0">
                <a:latin typeface="+mn-lt"/>
                <a:sym typeface="Symbol" pitchFamily="18" charset="2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xponent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+ Bias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Ensures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BiasedExponent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unsigned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Single: Bias = 127; Double: Bias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1203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dirty="0" err="1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BiasedExponent</a:t>
            </a:r>
            <a:r>
              <a:rPr lang="en-US" sz="2000" dirty="0" smtClean="0">
                <a:solidFill>
                  <a:srgbClr val="00B050"/>
                </a:solidFill>
                <a:latin typeface="+mn-lt"/>
                <a:sym typeface="Symbol" pitchFamily="18" charset="2"/>
              </a:rPr>
              <a:t> 1-254 represents Actual Exponent of -126 to +127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BiasedExponent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  <a:sym typeface="Symbol" pitchFamily="18" charset="2"/>
              </a:rPr>
              <a:t>s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 and 255 have special meanings (table to follow)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0512" y="1524000"/>
            <a:ext cx="35877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S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9287" y="1524000"/>
            <a:ext cx="1584325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Biased Exponent</a:t>
            </a:r>
            <a:endParaRPr lang="en-US" sz="1800" dirty="0"/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1524000"/>
            <a:ext cx="3671887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Fraction</a:t>
            </a:r>
            <a:endParaRPr lang="en-US" sz="2400" dirty="0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850" y="803275"/>
            <a:ext cx="185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single: 8 bits</a:t>
            </a:r>
            <a:br>
              <a:rPr lang="en-US" sz="2000" dirty="0">
                <a:latin typeface="Tahoma" pitchFamily="34" charset="0"/>
              </a:rPr>
            </a:br>
            <a:r>
              <a:rPr lang="en-US" sz="2000" dirty="0">
                <a:latin typeface="Tahoma" pitchFamily="34" charset="0"/>
              </a:rPr>
              <a:t>double: 11 bits</a:t>
            </a: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38650" y="803275"/>
            <a:ext cx="185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single: 23 bits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double: 52 bits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1166813" y="2273300"/>
          <a:ext cx="7353300" cy="546100"/>
        </p:xfrm>
        <a:graphic>
          <a:graphicData uri="http://schemas.openxmlformats.org/presentationml/2006/ole">
            <p:oleObj spid="_x0000_s4098" name="Equation" r:id="rId12" imgW="2679480" imgH="22860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 example in 32 bits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057400"/>
            <a:ext cx="75072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 smtClean="0"/>
              <a:t>3.625</a:t>
            </a:r>
            <a:r>
              <a:rPr lang="en-US" baseline="-25000" dirty="0" smtClean="0"/>
              <a:t>10</a:t>
            </a:r>
            <a:r>
              <a:rPr lang="en-US" dirty="0" smtClean="0"/>
              <a:t> = 1.</a:t>
            </a:r>
            <a:r>
              <a:rPr lang="en-US" dirty="0" smtClean="0">
                <a:solidFill>
                  <a:srgbClr val="FF0000"/>
                </a:solidFill>
              </a:rPr>
              <a:t>1101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* 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(normalized form)</a:t>
            </a:r>
            <a:r>
              <a:rPr lang="en-US" baseline="30000" dirty="0" smtClean="0"/>
              <a:t> </a:t>
            </a:r>
            <a:endParaRPr lang="en-US" baseline="30000" dirty="0" smtClean="0"/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+mn-lt"/>
                <a:sym typeface="Symbol" pitchFamily="18" charset="2"/>
              </a:rPr>
              <a:t>Sign is positive, so S=0 (sign bit 0)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+mn-lt"/>
                <a:sym typeface="Symbol" pitchFamily="18" charset="2"/>
              </a:rPr>
              <a:t>Fraction bits are 1101 (leading 1 is implicit)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BiasedExponent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 excess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representation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</a:t>
            </a:r>
            <a:r>
              <a:rPr lang="en-US" dirty="0" smtClean="0">
                <a:latin typeface="+mn-lt"/>
                <a:sym typeface="Symbol" pitchFamily="18" charset="2"/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ctual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Exponent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+ Bias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dirty="0" smtClean="0">
                <a:latin typeface="+mn-lt"/>
                <a:sym typeface="Symbol" pitchFamily="18" charset="2"/>
              </a:rPr>
              <a:t>Actual Exponent of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sym typeface="Symbol" pitchFamily="18" charset="2"/>
              </a:rPr>
              <a:t>1 </a:t>
            </a:r>
            <a:r>
              <a:rPr lang="en-US" sz="2000" dirty="0" smtClean="0">
                <a:latin typeface="+mn-lt"/>
                <a:sym typeface="Symbol" pitchFamily="18" charset="2"/>
              </a:rPr>
              <a:t>means </a:t>
            </a:r>
            <a:r>
              <a:rPr lang="en-US" sz="2000" dirty="0" err="1" smtClean="0">
                <a:latin typeface="+mn-lt"/>
                <a:sym typeface="Symbol" pitchFamily="18" charset="2"/>
              </a:rPr>
              <a:t>BiasedExponent</a:t>
            </a:r>
            <a:r>
              <a:rPr lang="en-US" sz="2000" dirty="0" smtClean="0">
                <a:latin typeface="+mn-lt"/>
                <a:sym typeface="Symbol" pitchFamily="18" charset="2"/>
              </a:rPr>
              <a:t> is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sym typeface="Symbol" pitchFamily="18" charset="2"/>
              </a:rPr>
              <a:t>128</a:t>
            </a:r>
            <a:r>
              <a:rPr lang="en-US" sz="2000" dirty="0" smtClean="0">
                <a:latin typeface="+mn-lt"/>
                <a:sym typeface="Symbol" pitchFamily="18" charset="2"/>
              </a:rPr>
              <a:t> (Bias is 127)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3962400"/>
            <a:ext cx="5955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Thus, </a:t>
            </a:r>
            <a:r>
              <a:rPr lang="en-US" dirty="0" smtClean="0"/>
              <a:t>3.625</a:t>
            </a:r>
            <a:r>
              <a:rPr lang="en-US" baseline="-25000" dirty="0" smtClean="0"/>
              <a:t>10</a:t>
            </a:r>
            <a:r>
              <a:rPr lang="en-US" dirty="0" smtClean="0">
                <a:sym typeface="Symbol" pitchFamily="18" charset="2"/>
              </a:rPr>
              <a:t> is represented in 32 bits as</a:t>
            </a:r>
          </a:p>
          <a:p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0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100 0000 0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101 1000 0000 0000 0000 0000</a:t>
            </a:r>
          </a:p>
          <a:p>
            <a:r>
              <a:rPr lang="en-US" dirty="0" smtClean="0"/>
              <a:t>0x      4        0       6      8       0       0       0       0</a:t>
            </a:r>
          </a:p>
          <a:p>
            <a:endParaRPr lang="en-US" dirty="0" smtClean="0"/>
          </a:p>
          <a:p>
            <a:r>
              <a:rPr lang="en-US" dirty="0" smtClean="0">
                <a:sym typeface="Symbol" pitchFamily="18" charset="2"/>
              </a:rPr>
              <a:t>-</a:t>
            </a:r>
            <a:r>
              <a:rPr lang="en-US" dirty="0" smtClean="0"/>
              <a:t>3.625</a:t>
            </a:r>
            <a:r>
              <a:rPr lang="en-US" baseline="-25000" dirty="0" smtClean="0"/>
              <a:t>10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is represented in 32 bits </a:t>
            </a:r>
            <a:r>
              <a:rPr lang="en-US" dirty="0" smtClean="0">
                <a:sym typeface="Symbol" pitchFamily="18" charset="2"/>
              </a:rPr>
              <a:t>as</a:t>
            </a:r>
          </a:p>
          <a:p>
            <a:r>
              <a:rPr lang="en-US" dirty="0" smtClean="0">
                <a:sym typeface="Symbol" pitchFamily="18" charset="2"/>
              </a:rPr>
              <a:t>   1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100 0000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101 1000 0000 0000 0000 0000</a:t>
            </a:r>
          </a:p>
          <a:p>
            <a:r>
              <a:rPr lang="en-US" dirty="0" smtClean="0"/>
              <a:t>0x   </a:t>
            </a:r>
            <a:r>
              <a:rPr lang="en-US" dirty="0" smtClean="0"/>
              <a:t> C       </a:t>
            </a:r>
            <a:r>
              <a:rPr lang="en-US" dirty="0" smtClean="0"/>
              <a:t>0       6      8       0       0       0       0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38200" y="1066800"/>
          <a:ext cx="7353300" cy="546100"/>
        </p:xfrm>
        <a:graphic>
          <a:graphicData uri="http://schemas.openxmlformats.org/presentationml/2006/ole">
            <p:oleObj spid="_x0000_s20483" name="Equation" r:id="rId7" imgW="2679480" imgH="22860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Another example in 32 bits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057400"/>
            <a:ext cx="75072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 smtClean="0"/>
              <a:t>1</a:t>
            </a:r>
            <a:r>
              <a:rPr lang="en-US" dirty="0" smtClean="0"/>
              <a:t>.0</a:t>
            </a:r>
            <a:r>
              <a:rPr lang="en-US" baseline="-25000" dirty="0" smtClean="0"/>
              <a:t>10</a:t>
            </a:r>
            <a:r>
              <a:rPr lang="en-US" dirty="0" smtClean="0"/>
              <a:t> = 1.0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* </a:t>
            </a:r>
            <a:r>
              <a:rPr lang="en-US" dirty="0" smtClean="0"/>
              <a:t>2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(normalized form)</a:t>
            </a:r>
            <a:r>
              <a:rPr lang="en-US" baseline="30000" dirty="0" smtClean="0"/>
              <a:t> </a:t>
            </a:r>
            <a:endParaRPr lang="en-US" baseline="30000" dirty="0" smtClean="0"/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+mn-lt"/>
                <a:sym typeface="Symbol" pitchFamily="18" charset="2"/>
              </a:rPr>
              <a:t>Sign is positive, so S=0 (sign bit 0)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+mn-lt"/>
                <a:sym typeface="Symbol" pitchFamily="18" charset="2"/>
              </a:rPr>
              <a:t>Fraction bits are 0 (leading 1 is implicit)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Exponent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: excess representation: actual exponent + Bias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dirty="0" smtClean="0">
                <a:latin typeface="+mn-lt"/>
                <a:sym typeface="Symbol" pitchFamily="18" charset="2"/>
              </a:rPr>
              <a:t>Actual exponent of 0 means Exponent is 127 (Bias is 127)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1371600" y="1066800"/>
          <a:ext cx="5837237" cy="546100"/>
        </p:xfrm>
        <a:graphic>
          <a:graphicData uri="http://schemas.openxmlformats.org/presentationml/2006/ole">
            <p:oleObj spid="_x0000_s21506" name="Equation" r:id="rId7" imgW="2438280" imgH="2286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0" y="3886200"/>
            <a:ext cx="590982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Thus, 1.0</a:t>
            </a:r>
            <a:r>
              <a:rPr lang="en-US" baseline="-25000" dirty="0" smtClean="0"/>
              <a:t>10</a:t>
            </a:r>
            <a:r>
              <a:rPr lang="en-US" dirty="0" smtClean="0">
                <a:sym typeface="Symbol" pitchFamily="18" charset="2"/>
              </a:rPr>
              <a:t> is represented in 32 bits as</a:t>
            </a:r>
          </a:p>
          <a:p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0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011 1111 1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000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000 0000 0000 0000 0000</a:t>
            </a:r>
          </a:p>
          <a:p>
            <a:r>
              <a:rPr lang="en-US" dirty="0" smtClean="0"/>
              <a:t>0x      3       F       8      </a:t>
            </a:r>
            <a:r>
              <a:rPr lang="en-US" dirty="0" smtClean="0"/>
              <a:t>0</a:t>
            </a:r>
            <a:r>
              <a:rPr lang="en-US" dirty="0" smtClean="0"/>
              <a:t>       0       0       0       0</a:t>
            </a:r>
          </a:p>
          <a:p>
            <a:endParaRPr lang="en-US" dirty="0" smtClean="0"/>
          </a:p>
          <a:p>
            <a:r>
              <a:rPr lang="en-US" dirty="0" smtClean="0">
                <a:sym typeface="Symbol" pitchFamily="18" charset="2"/>
              </a:rPr>
              <a:t>And -1.0</a:t>
            </a:r>
            <a:r>
              <a:rPr lang="en-US" baseline="-25000" dirty="0" smtClean="0"/>
              <a:t>10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is represented in 32 bits as</a:t>
            </a:r>
          </a:p>
          <a:p>
            <a:r>
              <a:rPr lang="en-US" dirty="0" smtClean="0">
                <a:sym typeface="Symbol" pitchFamily="18" charset="2"/>
              </a:rPr>
              <a:t>    </a:t>
            </a:r>
            <a:r>
              <a:rPr lang="en-US" dirty="0" smtClean="0"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011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1111 1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000 0000 0000 0000 0000 0000</a:t>
            </a:r>
          </a:p>
          <a:p>
            <a:r>
              <a:rPr lang="en-US" dirty="0" smtClean="0"/>
              <a:t>0x      </a:t>
            </a:r>
            <a:r>
              <a:rPr lang="en-US" dirty="0" smtClean="0"/>
              <a:t>B       </a:t>
            </a:r>
            <a:r>
              <a:rPr lang="en-US" dirty="0" smtClean="0"/>
              <a:t>F       8      0       0       0       0       0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dirty="0" smtClean="0"/>
              <a:t>IEEE Floating Point Encodings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4" descr="f03-14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38" y="1066800"/>
            <a:ext cx="8869362" cy="2493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1" y="38862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 that the special value of 0 for Exponent, along with 0 for Fraction, represent 0.0.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A 0 for Exponent, with non-zero for Fraction, represent a </a:t>
            </a:r>
            <a:r>
              <a:rPr lang="en-US" dirty="0" err="1" smtClean="0">
                <a:solidFill>
                  <a:srgbClr val="7030A0"/>
                </a:solidFill>
              </a:rPr>
              <a:t>denormalized</a:t>
            </a:r>
            <a:r>
              <a:rPr lang="en-US" dirty="0" smtClean="0">
                <a:solidFill>
                  <a:srgbClr val="7030A0"/>
                </a:solidFill>
              </a:rPr>
              <a:t> value (always between 0 and 1) – explanation to follow.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dirty="0" smtClean="0"/>
              <a:t>Converting </a:t>
            </a:r>
            <a:r>
              <a:rPr lang="en-US" sz="3600" dirty="0" smtClean="0"/>
              <a:t>a number from Binary to Decimal Floating Point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066800" y="2362200"/>
          <a:ext cx="71627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53836"/>
                <a:gridCol w="208280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  <a:gridCol w="2310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 smtClean="0"/>
                        <a:t>Exponent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r>
                        <a:rPr lang="en-US" dirty="0" smtClean="0"/>
                        <a:t>Fraction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1066800"/>
          <a:ext cx="6836833" cy="723900"/>
        </p:xfrm>
        <a:graphic>
          <a:graphicData uri="http://schemas.openxmlformats.org/presentationml/2006/ole">
            <p:oleObj spid="_x0000_s5122" name="Equation" r:id="rId8" imgW="2158920" imgH="22860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BE146B13-056F-4584-B791-0533250100E4}" type="slidenum">
              <a:rPr lang="en-AU"/>
              <a:pPr/>
              <a:t>16</a:t>
            </a:fld>
            <a:endParaRPr lang="en-AU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 Addition of two binary values (using a 3-bit fraction)</a:t>
            </a:r>
            <a:endParaRPr lang="en-US" dirty="0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1143000"/>
            <a:ext cx="8458200" cy="4754563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en-US" b="1" dirty="0" smtClean="0"/>
              <a:t>1.001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7</a:t>
            </a:r>
            <a:r>
              <a:rPr lang="en-US" b="1" dirty="0" smtClean="0"/>
              <a:t> </a:t>
            </a:r>
            <a:r>
              <a:rPr lang="en-US" b="1" dirty="0" smtClean="0"/>
              <a:t>+</a:t>
            </a:r>
            <a:r>
              <a:rPr lang="en-US" b="1" dirty="0" smtClean="0"/>
              <a:t> 1.110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7</a:t>
            </a:r>
            <a:endParaRPr lang="en-US" sz="2400" b="1" dirty="0"/>
          </a:p>
          <a:p>
            <a:pPr>
              <a:lnSpc>
                <a:spcPct val="90000"/>
              </a:lnSpc>
              <a:buNone/>
            </a:pPr>
            <a:endParaRPr lang="en-US" sz="2400" baseline="30000"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When exponents match, the </a:t>
            </a:r>
            <a:r>
              <a:rPr lang="en-US" sz="2800" dirty="0" smtClean="0"/>
              <a:t>fractional parts can simply be added together, giving</a:t>
            </a: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	=10.111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7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Then, the result is normalized: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     =1.011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8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The resulting exponent has to be checked for overflo</a:t>
            </a:r>
            <a:r>
              <a:rPr lang="en-US" sz="2800" i="1" dirty="0" smtClean="0">
                <a:solidFill>
                  <a:srgbClr val="7030A0"/>
                </a:solidFill>
              </a:rPr>
              <a:t>w: </a:t>
            </a:r>
            <a:r>
              <a:rPr lang="en-US" sz="2800" dirty="0" smtClean="0">
                <a:solidFill>
                  <a:srgbClr val="7030A0"/>
                </a:solidFill>
              </a:rPr>
              <a:t>had the exponent only held 4 bits ( +/- 7 actual exponent range), then this addition would have resulted in a floating-point overflow.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F.P. overflows result in values representing infinity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BE146B13-056F-4584-B791-0533250100E4}" type="slidenum">
              <a:rPr lang="en-AU"/>
              <a:pPr/>
              <a:t>17</a:t>
            </a:fld>
            <a:endParaRPr lang="en-AU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Addition of two binary values</a:t>
            </a:r>
            <a:r>
              <a:rPr lang="en-US" dirty="0" smtClean="0"/>
              <a:t> </a:t>
            </a:r>
            <a:r>
              <a:rPr lang="en-US" dirty="0" smtClean="0"/>
              <a:t>with </a:t>
            </a:r>
            <a:r>
              <a:rPr lang="en-US" u="sng" dirty="0" smtClean="0"/>
              <a:t>differing</a:t>
            </a:r>
            <a:r>
              <a:rPr lang="en-US" dirty="0" smtClean="0"/>
              <a:t> exponents</a:t>
            </a:r>
            <a:endParaRPr lang="en-US" dirty="0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en-US" b="1" dirty="0" smtClean="0"/>
              <a:t>1.000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–4</a:t>
            </a:r>
            <a:r>
              <a:rPr lang="en-US" b="1" dirty="0" smtClean="0"/>
              <a:t> - 1.111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–5</a:t>
            </a:r>
            <a:endParaRPr lang="en-US" sz="2400" b="1" dirty="0"/>
          </a:p>
          <a:p>
            <a:pPr>
              <a:lnSpc>
                <a:spcPct val="90000"/>
              </a:lnSpc>
              <a:buNone/>
            </a:pPr>
            <a:endParaRPr lang="en-US" sz="2400" baseline="30000"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Since the exponents are different, the fractional parts </a:t>
            </a:r>
            <a:r>
              <a:rPr lang="en-US" sz="2800" u="sng" dirty="0" smtClean="0"/>
              <a:t>cannot</a:t>
            </a:r>
            <a:r>
              <a:rPr lang="en-US" sz="2800" dirty="0" smtClean="0"/>
              <a:t> simply be added.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Instead, we first </a:t>
            </a:r>
            <a:r>
              <a:rPr lang="en-US" sz="2800" b="1" i="1" dirty="0" err="1" smtClean="0"/>
              <a:t>denormalize</a:t>
            </a:r>
            <a:r>
              <a:rPr lang="en-US" sz="2800" dirty="0" smtClean="0"/>
              <a:t> the value with the </a:t>
            </a:r>
            <a:r>
              <a:rPr lang="en-US" sz="2800" u="sng" dirty="0" smtClean="0"/>
              <a:t>smaller</a:t>
            </a:r>
            <a:r>
              <a:rPr lang="en-US" sz="2800" dirty="0" smtClean="0"/>
              <a:t> exponent </a:t>
            </a:r>
            <a:r>
              <a:rPr lang="en-US" sz="2800" dirty="0" smtClean="0">
                <a:solidFill>
                  <a:srgbClr val="FF0000"/>
                </a:solidFill>
              </a:rPr>
              <a:t>(which may result in dropped bits)</a:t>
            </a:r>
            <a:r>
              <a:rPr lang="en-US" sz="2800" dirty="0" smtClean="0"/>
              <a:t>:</a:t>
            </a:r>
          </a:p>
          <a:p>
            <a:pPr marL="342900" lvl="1" indent="-342900">
              <a:lnSpc>
                <a:spcPct val="90000"/>
              </a:lnSpc>
              <a:buNone/>
            </a:pPr>
            <a:r>
              <a:rPr lang="en-US" b="1" dirty="0" smtClean="0"/>
              <a:t>1</a:t>
            </a:r>
            <a:r>
              <a:rPr lang="en-US" b="1" dirty="0" smtClean="0"/>
              <a:t>.000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–4</a:t>
            </a:r>
            <a:r>
              <a:rPr lang="en-US" b="1" dirty="0" smtClean="0"/>
              <a:t> - 0.111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–4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= 0.001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–4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Then, we </a:t>
            </a:r>
            <a:r>
              <a:rPr lang="en-US" sz="2800" b="1" dirty="0" smtClean="0"/>
              <a:t>renormalize</a:t>
            </a:r>
            <a:r>
              <a:rPr lang="en-US" sz="2800" dirty="0" smtClean="0"/>
              <a:t> the result 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1.000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–8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&amp; </a:t>
            </a:r>
            <a:r>
              <a:rPr lang="en-US" sz="2800" dirty="0">
                <a:solidFill>
                  <a:srgbClr val="FF0000"/>
                </a:solidFill>
              </a:rPr>
              <a:t>check for </a:t>
            </a:r>
            <a:r>
              <a:rPr lang="en-US" sz="2800" b="1" dirty="0" smtClean="0">
                <a:solidFill>
                  <a:srgbClr val="FF0000"/>
                </a:solidFill>
              </a:rPr>
              <a:t>underflow (</a:t>
            </a:r>
            <a:r>
              <a:rPr lang="en-US" sz="2800" b="1" dirty="0" err="1" smtClean="0">
                <a:solidFill>
                  <a:srgbClr val="FF0000"/>
                </a:solidFill>
              </a:rPr>
              <a:t>BiasedExponent</a:t>
            </a:r>
            <a:r>
              <a:rPr lang="en-US" sz="2800" b="1" dirty="0" smtClean="0">
                <a:solidFill>
                  <a:srgbClr val="FF0000"/>
                </a:solidFill>
              </a:rPr>
              <a:t>=0)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2" name="Picture 2" descr="File:Intel C808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317401" y="3083399"/>
            <a:ext cx="4419600" cy="1605602"/>
          </a:xfrm>
          <a:prstGeom prst="rect">
            <a:avLst/>
          </a:prstGeom>
          <a:noFill/>
        </p:spPr>
      </p:pic>
      <p:pic>
        <p:nvPicPr>
          <p:cNvPr id="20484" name="Picture 4" descr="File:KL Intel TD808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225923" y="2961077"/>
            <a:ext cx="3872753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E6D498F4-49B9-4D74-810E-905D500F23BD}" type="slidenum">
              <a:rPr lang="en-AU"/>
              <a:pPr/>
              <a:t>19</a:t>
            </a:fld>
            <a:endParaRPr lang="en-AU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FP Instructions in MIPS</a:t>
            </a:r>
            <a:endParaRPr lang="en-AU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FP hardware is </a:t>
            </a:r>
            <a:r>
              <a:rPr lang="en-US" sz="2800" b="1" dirty="0"/>
              <a:t>coprocessor 1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Adjunct processor </a:t>
            </a:r>
            <a:r>
              <a:rPr lang="en-US" sz="2400" dirty="0">
                <a:solidFill>
                  <a:srgbClr val="0070C0"/>
                </a:solidFill>
              </a:rPr>
              <a:t>that extends the ISA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Separate FP registers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32 single-precision: $f0, $f1, … $f31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Paired for double-precision: $f0/$f1, $f2/$f3, …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70C0"/>
                </a:solidFill>
              </a:rPr>
              <a:t>Release 2 of MIPs ISA supports 32 × 64-bit FP </a:t>
            </a:r>
            <a:r>
              <a:rPr lang="en-US" sz="2000" dirty="0" err="1">
                <a:solidFill>
                  <a:srgbClr val="0070C0"/>
                </a:solidFill>
              </a:rPr>
              <a:t>reg’s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FP instructions operate only on FP registers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Programs generally don’t do integer ops on FP data, or vice versa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</a:rPr>
              <a:t>More registers with minimal code-size impact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FP load and store instructions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70C0"/>
                </a:solidFill>
                <a:latin typeface="Lucida Console" pitchFamily="49" charset="0"/>
              </a:rPr>
              <a:t>lwc1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Lucida Console" pitchFamily="49" charset="0"/>
              </a:rPr>
              <a:t>ldc1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Lucida Console" pitchFamily="49" charset="0"/>
              </a:rPr>
              <a:t>swc1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Lucida Console" pitchFamily="49" charset="0"/>
              </a:rPr>
              <a:t>sdc1</a:t>
            </a:r>
            <a:endParaRPr lang="en-US" sz="2400" dirty="0">
              <a:solidFill>
                <a:srgbClr val="0070C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600" dirty="0" smtClean="0"/>
              <a:t>Define floating point number.</a:t>
            </a:r>
          </a:p>
          <a:p>
            <a:r>
              <a:rPr lang="en-US" sz="1600" dirty="0" smtClean="0"/>
              <a:t>Define the terms fraction and exponent when dealing with floating point numbers.</a:t>
            </a:r>
          </a:p>
          <a:p>
            <a:r>
              <a:rPr lang="en-US" sz="1600" dirty="0" smtClean="0"/>
              <a:t>Define overflow and underflow in relation to floating point numbers.</a:t>
            </a:r>
          </a:p>
          <a:p>
            <a:r>
              <a:rPr lang="en-US" sz="1600" dirty="0" smtClean="0"/>
              <a:t>Convert a floating point number from binary to decimal format.</a:t>
            </a:r>
          </a:p>
          <a:p>
            <a:r>
              <a:rPr lang="en-US" sz="1600" dirty="0" smtClean="0"/>
              <a:t>Convert a floating point number from decimal to floating point format.</a:t>
            </a:r>
          </a:p>
          <a:p>
            <a:r>
              <a:rPr lang="en-US" sz="1600" dirty="0" smtClean="0"/>
              <a:t>Calculate </a:t>
            </a:r>
            <a:r>
              <a:rPr lang="en-US" sz="1600" dirty="0" smtClean="0"/>
              <a:t>the result of adding two floating point numbers together.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7D7C71D1-8449-452F-94D6-E2AFAE9A8C3C}" type="slidenum">
              <a:rPr lang="en-AU"/>
              <a:pPr/>
              <a:t>20</a:t>
            </a:fld>
            <a:endParaRPr lang="en-AU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FP Instructions in MIPS</a:t>
            </a:r>
            <a:endParaRPr lang="en-AU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Single-precision arithmetic</a:t>
            </a:r>
          </a:p>
          <a:p>
            <a:pPr lvl="1">
              <a:lnSpc>
                <a:spcPct val="80000"/>
              </a:lnSpc>
            </a:pPr>
            <a:r>
              <a:rPr lang="en-US" sz="2400" dirty="0" err="1">
                <a:latin typeface="Lucida Console" pitchFamily="49" charset="0"/>
              </a:rPr>
              <a:t>add.s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sub.s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mul.s</a:t>
            </a:r>
            <a:r>
              <a:rPr lang="en-US" sz="2400" dirty="0"/>
              <a:t>, </a:t>
            </a:r>
            <a:r>
              <a:rPr lang="en-US" sz="2400" dirty="0" err="1"/>
              <a:t>div.s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70C0"/>
                </a:solidFill>
              </a:rPr>
              <a:t>e.g., </a:t>
            </a:r>
            <a:r>
              <a:rPr lang="en-US" sz="2000" dirty="0" err="1">
                <a:solidFill>
                  <a:srgbClr val="0070C0"/>
                </a:solidFill>
                <a:latin typeface="Lucida Console" pitchFamily="49" charset="0"/>
              </a:rPr>
              <a:t>add.s</a:t>
            </a:r>
            <a:r>
              <a:rPr lang="en-US" sz="2000" dirty="0">
                <a:solidFill>
                  <a:srgbClr val="0070C0"/>
                </a:solidFill>
                <a:latin typeface="Lucida Console" pitchFamily="49" charset="0"/>
              </a:rPr>
              <a:t> $f0, $f1, $f6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Double-precision arithmetic</a:t>
            </a:r>
          </a:p>
          <a:p>
            <a:pPr lvl="1">
              <a:lnSpc>
                <a:spcPct val="80000"/>
              </a:lnSpc>
            </a:pPr>
            <a:r>
              <a:rPr lang="en-US" sz="2400" dirty="0" err="1">
                <a:latin typeface="Lucida Console" pitchFamily="49" charset="0"/>
              </a:rPr>
              <a:t>add.d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sub.d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mul.d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div.d</a:t>
            </a:r>
            <a:endParaRPr lang="en-US" sz="2400" dirty="0">
              <a:latin typeface="Lucida Console" pitchFamily="49" charset="0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70C0"/>
                </a:solidFill>
              </a:rPr>
              <a:t>e.g., </a:t>
            </a:r>
            <a:r>
              <a:rPr lang="en-US" sz="2000" dirty="0" err="1">
                <a:solidFill>
                  <a:srgbClr val="0070C0"/>
                </a:solidFill>
                <a:latin typeface="Lucida Console" pitchFamily="49" charset="0"/>
              </a:rPr>
              <a:t>mul.d</a:t>
            </a:r>
            <a:r>
              <a:rPr lang="en-US" sz="2000" dirty="0">
                <a:solidFill>
                  <a:srgbClr val="0070C0"/>
                </a:solidFill>
                <a:latin typeface="Lucida Console" pitchFamily="49" charset="0"/>
              </a:rPr>
              <a:t> $f4, $f4, $f6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Single- and double-precision comparison</a:t>
            </a:r>
          </a:p>
          <a:p>
            <a:pPr lvl="1">
              <a:lnSpc>
                <a:spcPct val="80000"/>
              </a:lnSpc>
            </a:pPr>
            <a:r>
              <a:rPr lang="en-US" sz="2400" dirty="0" err="1">
                <a:latin typeface="Lucida Console" pitchFamily="49" charset="0"/>
              </a:rPr>
              <a:t>c.</a:t>
            </a:r>
            <a:r>
              <a:rPr lang="en-US" sz="2400" i="1" dirty="0" err="1">
                <a:latin typeface="Lucida Console" pitchFamily="49" charset="0"/>
              </a:rPr>
              <a:t>xx</a:t>
            </a:r>
            <a:r>
              <a:rPr lang="en-US" sz="2400" dirty="0" err="1">
                <a:latin typeface="Lucida Console" pitchFamily="49" charset="0"/>
              </a:rPr>
              <a:t>.s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c.</a:t>
            </a:r>
            <a:r>
              <a:rPr lang="en-US" sz="2400" i="1" dirty="0" err="1">
                <a:latin typeface="Lucida Console" pitchFamily="49" charset="0"/>
              </a:rPr>
              <a:t>xx</a:t>
            </a:r>
            <a:r>
              <a:rPr lang="en-US" sz="2400" dirty="0" err="1">
                <a:latin typeface="Lucida Console" pitchFamily="49" charset="0"/>
              </a:rPr>
              <a:t>.d</a:t>
            </a:r>
            <a:r>
              <a:rPr lang="en-US" sz="2400" dirty="0"/>
              <a:t> (</a:t>
            </a:r>
            <a:r>
              <a:rPr lang="en-US" sz="2400" i="1" dirty="0"/>
              <a:t>xx</a:t>
            </a:r>
            <a:r>
              <a:rPr lang="en-US" sz="2400" dirty="0"/>
              <a:t> is </a:t>
            </a:r>
            <a:r>
              <a:rPr lang="en-US" sz="2400" dirty="0" err="1">
                <a:latin typeface="Lucida Console" pitchFamily="49" charset="0"/>
              </a:rPr>
              <a:t>eq</a:t>
            </a:r>
            <a:r>
              <a:rPr lang="en-US" sz="2400" dirty="0"/>
              <a:t>, </a:t>
            </a:r>
            <a:r>
              <a:rPr lang="en-US" sz="2400" dirty="0" err="1">
                <a:latin typeface="Lucida Console" pitchFamily="49" charset="0"/>
              </a:rPr>
              <a:t>lt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le</a:t>
            </a:r>
            <a:r>
              <a:rPr lang="en-US" sz="2400" dirty="0"/>
              <a:t>, …)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Sets or clears FP condition-code bit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70C0"/>
                </a:solidFill>
              </a:rPr>
              <a:t>e.g. </a:t>
            </a:r>
            <a:r>
              <a:rPr lang="en-US" sz="2000" dirty="0" err="1">
                <a:solidFill>
                  <a:srgbClr val="0070C0"/>
                </a:solidFill>
                <a:latin typeface="Lucida Console" pitchFamily="49" charset="0"/>
              </a:rPr>
              <a:t>c.lt.s</a:t>
            </a:r>
            <a:r>
              <a:rPr lang="en-US" sz="2000" dirty="0">
                <a:solidFill>
                  <a:srgbClr val="0070C0"/>
                </a:solidFill>
                <a:latin typeface="Lucida Console" pitchFamily="49" charset="0"/>
              </a:rPr>
              <a:t> $f3, $f4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Branch on FP condition code true or false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Lucida Console" pitchFamily="49" charset="0"/>
              </a:rPr>
              <a:t>bc1t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bc1f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0070C0"/>
                </a:solidFill>
              </a:rPr>
              <a:t>e.g., </a:t>
            </a:r>
            <a:r>
              <a:rPr lang="en-US" sz="2000" dirty="0">
                <a:solidFill>
                  <a:srgbClr val="0070C0"/>
                </a:solidFill>
                <a:latin typeface="Lucida Console" pitchFamily="49" charset="0"/>
              </a:rPr>
              <a:t>bc1t </a:t>
            </a:r>
            <a:r>
              <a:rPr lang="en-US" sz="2000" dirty="0" err="1">
                <a:solidFill>
                  <a:srgbClr val="0070C0"/>
                </a:solidFill>
                <a:latin typeface="Lucida Console" pitchFamily="49" charset="0"/>
              </a:rPr>
              <a:t>TargetLabel</a:t>
            </a:r>
            <a:endParaRPr lang="en-AU" sz="2000" dirty="0">
              <a:solidFill>
                <a:srgbClr val="0070C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BE146B13-056F-4584-B791-0533250100E4}" type="slidenum">
              <a:rPr lang="en-AU"/>
              <a:pPr/>
              <a:t>21</a:t>
            </a:fld>
            <a:endParaRPr lang="en-AU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 Multiplication of two binary values (using a 3-bit fraction)</a:t>
            </a:r>
            <a:endParaRPr lang="en-US" dirty="0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1143000"/>
            <a:ext cx="8458200" cy="4754563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en-US" b="1" dirty="0" smtClean="0"/>
              <a:t>1.100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3</a:t>
            </a:r>
            <a:r>
              <a:rPr lang="en-US" b="1" dirty="0" smtClean="0"/>
              <a:t> * 1.110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× </a:t>
            </a:r>
            <a:r>
              <a:rPr lang="en-US" b="1" dirty="0" smtClean="0"/>
              <a:t>2</a:t>
            </a:r>
            <a:r>
              <a:rPr lang="en-US" b="1" baseline="30000" dirty="0" smtClean="0"/>
              <a:t>4</a:t>
            </a:r>
            <a:endParaRPr lang="en-US" sz="2400" b="1" dirty="0"/>
          </a:p>
          <a:p>
            <a:pPr>
              <a:lnSpc>
                <a:spcPct val="90000"/>
              </a:lnSpc>
              <a:buNone/>
            </a:pPr>
            <a:endParaRPr lang="en-US" sz="2400" baseline="30000"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fractional parts can simply be multiplied together, while the exponents are added together</a:t>
            </a: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	=10.101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7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Then, the result is </a:t>
            </a:r>
            <a:r>
              <a:rPr lang="en-US" sz="2800" dirty="0" smtClean="0"/>
              <a:t>normalized (with loss of precision):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     =</a:t>
            </a:r>
            <a:r>
              <a:rPr lang="en-US" sz="2800" b="1" dirty="0" smtClean="0"/>
              <a:t>1.010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/>
              <a:t>× 2</a:t>
            </a:r>
            <a:r>
              <a:rPr lang="en-US" sz="2800" b="1" baseline="30000" dirty="0" smtClean="0"/>
              <a:t>8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rgbClr val="7030A0"/>
                </a:solidFill>
              </a:rPr>
              <a:t>The resulting exponent has to be checked for overflo</a:t>
            </a:r>
            <a:r>
              <a:rPr lang="en-US" sz="2800" i="1" dirty="0" smtClean="0">
                <a:solidFill>
                  <a:srgbClr val="7030A0"/>
                </a:solidFill>
              </a:rPr>
              <a:t>w: </a:t>
            </a:r>
            <a:r>
              <a:rPr lang="en-US" sz="2800" dirty="0" smtClean="0">
                <a:solidFill>
                  <a:srgbClr val="7030A0"/>
                </a:solidFill>
              </a:rPr>
              <a:t>had the exponent only held 4 bits ( +/- 7 actual exponent range), then this addition would have resulted in a floating-point overflow.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F.P. overflows result in values representing infinity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95800" y="1143000"/>
            <a:ext cx="4419600" cy="838200"/>
          </a:xfrm>
        </p:spPr>
        <p:txBody>
          <a:bodyPr/>
          <a:lstStyle/>
          <a:p>
            <a:r>
              <a:rPr lang="en-US" dirty="0" smtClean="0"/>
              <a:t>Scientific Notation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4" descr="f03-15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4185262" cy="6337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3 — Arithmetic for Computers — </a:t>
            </a:r>
            <a:fld id="{3344BB00-BC57-4383-A154-DED0BA264CD3}" type="slidenum">
              <a:rPr lang="en-AU"/>
              <a:pPr/>
              <a:t>23</a:t>
            </a:fld>
            <a:endParaRPr lang="en-AU"/>
          </a:p>
        </p:txBody>
      </p:sp>
      <p:pic>
        <p:nvPicPr>
          <p:cNvPr id="312334" name="Picture 14" descr="f03-16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1268413"/>
            <a:ext cx="5214937" cy="5051425"/>
          </a:xfrm>
          <a:prstGeom prst="rect">
            <a:avLst/>
          </a:prstGeom>
          <a:noFill/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FP Adder Hardware</a:t>
            </a:r>
            <a:endParaRPr lang="en-AU"/>
          </a:p>
        </p:txBody>
      </p:sp>
      <p:sp>
        <p:nvSpPr>
          <p:cNvPr id="312324" name="AutoShap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588125" y="1844675"/>
            <a:ext cx="144463" cy="1800225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AutoShap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588125" y="3716338"/>
            <a:ext cx="144463" cy="792162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588125" y="4795838"/>
            <a:ext cx="144463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AutoShap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588125" y="5445125"/>
            <a:ext cx="144463" cy="576263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77050" y="256857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Step 1</a:t>
            </a:r>
            <a:endParaRPr lang="en-AU" sz="1600"/>
          </a:p>
        </p:txBody>
      </p:sp>
      <p:sp>
        <p:nvSpPr>
          <p:cNvPr id="31232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77050" y="3937000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Step 2</a:t>
            </a:r>
            <a:endParaRPr lang="en-AU" sz="1600"/>
          </a:p>
        </p:txBody>
      </p:sp>
      <p:sp>
        <p:nvSpPr>
          <p:cNvPr id="312330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77050" y="487362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Step 3</a:t>
            </a:r>
            <a:endParaRPr lang="en-AU" sz="1600"/>
          </a:p>
        </p:txBody>
      </p:sp>
      <p:sp>
        <p:nvSpPr>
          <p:cNvPr id="31233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77050" y="5521325"/>
            <a:ext cx="78105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Step 4</a:t>
            </a:r>
            <a:endParaRPr lang="en-AU" sz="1600"/>
          </a:p>
        </p:txBody>
      </p:sp>
      <p:sp>
        <p:nvSpPr>
          <p:cNvPr id="312332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10800000">
            <a:off x="7740650" y="4940300"/>
            <a:ext cx="288925" cy="792163"/>
          </a:xfrm>
          <a:prstGeom prst="curvedRight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534400" cy="1600200"/>
          </a:xfrm>
        </p:spPr>
        <p:txBody>
          <a:bodyPr/>
          <a:lstStyle/>
          <a:p>
            <a:r>
              <a:rPr lang="en-US" dirty="0" smtClean="0"/>
              <a:t>What is the difference between the following </a:t>
            </a:r>
            <a:r>
              <a:rPr lang="en-US" dirty="0" smtClean="0"/>
              <a:t>numbers?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3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0.3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3.14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22/7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π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534400" cy="1600200"/>
          </a:xfrm>
        </p:spPr>
        <p:txBody>
          <a:bodyPr/>
          <a:lstStyle/>
          <a:p>
            <a:r>
              <a:rPr lang="en-US" dirty="0" smtClean="0"/>
              <a:t>What is the difference between the following </a:t>
            </a:r>
            <a:r>
              <a:rPr lang="en-US" dirty="0" smtClean="0"/>
              <a:t>numbers?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219200"/>
            <a:ext cx="8915400" cy="5257799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3 - </a:t>
            </a:r>
            <a:r>
              <a:rPr lang="en-US" dirty="0" smtClean="0"/>
              <a:t>integer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0.3, 3.14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Real numbers; fractional parts can be expressed perfectly in powers of 10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22/7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3.</a:t>
            </a:r>
            <a:r>
              <a:rPr lang="en-US" b="1" dirty="0" smtClean="0"/>
              <a:t>1428571</a:t>
            </a:r>
            <a:r>
              <a:rPr lang="en-US" dirty="0" smtClean="0"/>
              <a:t> 1428571 1428571…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Rational, but the fractional part cannot be expressed perfectly in powers of 10, so is infinitely repeating as a decimal  (base 10) fraction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π</a:t>
            </a:r>
            <a:endParaRPr lang="en-US" dirty="0" smtClean="0">
              <a:solidFill>
                <a:srgbClr val="0070C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3.141592653…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Irrational – cannot be expressed as a ratio of integers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 real number: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 10 vs. Base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458200" cy="2362200"/>
          </a:xfrm>
        </p:spPr>
        <p:txBody>
          <a:bodyPr/>
          <a:lstStyle/>
          <a:p>
            <a:r>
              <a:rPr lang="en-US" dirty="0" smtClean="0"/>
              <a:t>3.625</a:t>
            </a:r>
            <a:r>
              <a:rPr lang="en-US" baseline="-25000" dirty="0" smtClean="0"/>
              <a:t>10</a:t>
            </a:r>
            <a:r>
              <a:rPr lang="en-US" dirty="0" smtClean="0"/>
              <a:t> = 3*10</a:t>
            </a:r>
            <a:r>
              <a:rPr lang="en-US" baseline="30000" dirty="0" smtClean="0"/>
              <a:t>0</a:t>
            </a:r>
            <a:r>
              <a:rPr lang="en-US" dirty="0" smtClean="0"/>
              <a:t> + 6*10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2* 10</a:t>
            </a:r>
            <a:r>
              <a:rPr lang="en-US" baseline="30000" dirty="0" smtClean="0"/>
              <a:t>-2</a:t>
            </a:r>
            <a:r>
              <a:rPr lang="en-US" dirty="0" smtClean="0"/>
              <a:t> + </a:t>
            </a:r>
            <a:r>
              <a:rPr lang="en-US" dirty="0" smtClean="0"/>
              <a:t>5* 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pPr lvl="1"/>
            <a:r>
              <a:rPr lang="en-US" dirty="0" smtClean="0"/>
              <a:t>. Is called the decimal point</a:t>
            </a:r>
          </a:p>
          <a:p>
            <a:r>
              <a:rPr lang="en-US" dirty="0" smtClean="0"/>
              <a:t>11.101</a:t>
            </a:r>
            <a:r>
              <a:rPr lang="en-US" baseline="-25000" dirty="0" smtClean="0"/>
              <a:t>2</a:t>
            </a:r>
            <a:r>
              <a:rPr lang="en-US" dirty="0" smtClean="0"/>
              <a:t> = 1*2</a:t>
            </a:r>
            <a:r>
              <a:rPr lang="en-US" baseline="30000" dirty="0" smtClean="0"/>
              <a:t>1 </a:t>
            </a:r>
            <a:r>
              <a:rPr lang="en-US" dirty="0" smtClean="0"/>
              <a:t>+ </a:t>
            </a:r>
            <a:r>
              <a:rPr lang="en-US" dirty="0" smtClean="0"/>
              <a:t>1*2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1*2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smtClean="0"/>
              <a:t>0*2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 smtClean="0"/>
              <a:t>+ 1*2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. Is called the </a:t>
            </a:r>
            <a:r>
              <a:rPr lang="en-US" b="1" dirty="0" smtClean="0"/>
              <a:t>binary point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decimal value 3.625</a:t>
            </a:r>
            <a:r>
              <a:rPr lang="en-US" i="1" baseline="-25000" dirty="0" smtClean="0"/>
              <a:t>10</a:t>
            </a:r>
            <a:r>
              <a:rPr lang="en-US" i="1" dirty="0" smtClean="0"/>
              <a:t> </a:t>
            </a:r>
            <a:r>
              <a:rPr lang="en-US" i="1" dirty="0" smtClean="0"/>
              <a:t>can be represented perfectly as 11.101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dirty="0" smtClean="0"/>
              <a:t>Real values in base 10 cannot always be represented perfectly in base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Fractions in binary only terminate if the denominator has </a:t>
            </a:r>
            <a:r>
              <a:rPr lang="en-US" dirty="0" smtClean="0">
                <a:solidFill>
                  <a:srgbClr val="FF0000"/>
                </a:solidFill>
                <a:hlinkClick r:id="rId2" tooltip="2 (number)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 as the only </a:t>
            </a:r>
            <a:r>
              <a:rPr lang="en-US" dirty="0" smtClean="0">
                <a:solidFill>
                  <a:srgbClr val="FF0000"/>
                </a:solidFill>
                <a:hlinkClick r:id="rId3" tooltip="Prime factor"/>
              </a:rPr>
              <a:t>prime factor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Ex: 0.3</a:t>
            </a:r>
            <a:r>
              <a:rPr lang="en-US" baseline="-25000" dirty="0" smtClean="0"/>
              <a:t>10</a:t>
            </a:r>
          </a:p>
          <a:p>
            <a:pPr lvl="1"/>
            <a:r>
              <a:rPr lang="en-US" dirty="0" smtClean="0"/>
              <a:t>As a rational value: 3/10, but the denominator is not a power of 2</a:t>
            </a:r>
          </a:p>
          <a:p>
            <a:pPr lvl="1"/>
            <a:r>
              <a:rPr lang="en-US" dirty="0" smtClean="0"/>
              <a:t>The (infinitely repeating) binary fraction is</a:t>
            </a:r>
            <a:br>
              <a:rPr lang="en-US" dirty="0" smtClean="0"/>
            </a:br>
            <a:r>
              <a:rPr lang="en-US" dirty="0" smtClean="0"/>
              <a:t>0.0100110011001100110011…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458200" cy="4754563"/>
          </a:xfrm>
        </p:spPr>
        <p:txBody>
          <a:bodyPr/>
          <a:lstStyle/>
          <a:p>
            <a:r>
              <a:rPr lang="en-US" sz="2400" dirty="0" smtClean="0"/>
              <a:t>Scientific Notation</a:t>
            </a:r>
          </a:p>
          <a:p>
            <a:pPr lvl="1"/>
            <a:r>
              <a:rPr lang="en-US" sz="2000" dirty="0" smtClean="0"/>
              <a:t>A notation which renders numbers with a </a:t>
            </a:r>
            <a:r>
              <a:rPr lang="en-US" sz="2000" b="1" dirty="0" smtClean="0"/>
              <a:t>single digit </a:t>
            </a:r>
            <a:r>
              <a:rPr lang="en-US" sz="2000" dirty="0" smtClean="0"/>
              <a:t>to the left of the decimal point</a:t>
            </a:r>
          </a:p>
          <a:p>
            <a:pPr lvl="2"/>
            <a:r>
              <a:rPr lang="en-US" sz="1800" dirty="0" smtClean="0"/>
              <a:t>91.0 = 9.1 </a:t>
            </a:r>
            <a:r>
              <a:rPr lang="en-US" sz="1800" dirty="0" smtClean="0"/>
              <a:t>×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</a:t>
            </a:r>
          </a:p>
          <a:p>
            <a:pPr lvl="2"/>
            <a:r>
              <a:rPr lang="en-US" sz="1800" dirty="0" smtClean="0"/>
              <a:t>91.0 = 0.91 </a:t>
            </a:r>
            <a:r>
              <a:rPr lang="en-US" sz="1800" dirty="0" smtClean="0"/>
              <a:t>×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2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91.0 </a:t>
            </a:r>
            <a:r>
              <a:rPr lang="en-US" sz="1800" dirty="0" smtClean="0">
                <a:solidFill>
                  <a:srgbClr val="FF0000"/>
                </a:solidFill>
              </a:rPr>
              <a:t>= 91.0 × 10</a:t>
            </a:r>
            <a:r>
              <a:rPr lang="en-US" sz="1800" baseline="30000" dirty="0" smtClean="0">
                <a:solidFill>
                  <a:srgbClr val="FF0000"/>
                </a:solidFill>
              </a:rPr>
              <a:t>-1 </a:t>
            </a:r>
            <a:r>
              <a:rPr lang="en-US" sz="1800" dirty="0" smtClean="0">
                <a:solidFill>
                  <a:srgbClr val="FF0000"/>
                </a:solidFill>
              </a:rPr>
              <a:t>is not </a:t>
            </a:r>
            <a:r>
              <a:rPr lang="en-US" sz="1800" dirty="0" smtClean="0">
                <a:solidFill>
                  <a:srgbClr val="FF0000"/>
                </a:solidFill>
              </a:rPr>
              <a:t>in proper scientific notation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Normalized</a:t>
            </a:r>
          </a:p>
          <a:p>
            <a:pPr lvl="1"/>
            <a:r>
              <a:rPr lang="en-US" sz="2000" dirty="0" smtClean="0"/>
              <a:t>A number in proper scientific notation that has no leading zeros</a:t>
            </a:r>
          </a:p>
          <a:p>
            <a:pPr lvl="2"/>
            <a:r>
              <a:rPr lang="en-US" sz="1800" dirty="0" smtClean="0"/>
              <a:t>91.0 </a:t>
            </a:r>
            <a:r>
              <a:rPr lang="en-US" sz="1800" dirty="0" smtClean="0"/>
              <a:t>= 9.1 × 10</a:t>
            </a:r>
            <a:r>
              <a:rPr lang="en-US" sz="1800" baseline="30000" dirty="0" smtClean="0"/>
              <a:t>1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91.0 </a:t>
            </a:r>
            <a:r>
              <a:rPr lang="en-US" sz="1800" dirty="0" smtClean="0">
                <a:solidFill>
                  <a:srgbClr val="FF0000"/>
                </a:solidFill>
              </a:rPr>
              <a:t>= 0.91 × </a:t>
            </a:r>
            <a:r>
              <a:rPr lang="en-US" sz="1800" dirty="0" smtClean="0">
                <a:solidFill>
                  <a:srgbClr val="FF0000"/>
                </a:solidFill>
              </a:rPr>
              <a:t>10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is not </a:t>
            </a:r>
            <a:r>
              <a:rPr lang="en-US" sz="1800" dirty="0" smtClean="0">
                <a:solidFill>
                  <a:srgbClr val="FF0000"/>
                </a:solidFill>
              </a:rPr>
              <a:t>normalized</a:t>
            </a:r>
            <a:endParaRPr lang="en-US" sz="1800" dirty="0" smtClean="0"/>
          </a:p>
          <a:p>
            <a:r>
              <a:rPr lang="en-US" sz="2400" dirty="0" smtClean="0"/>
              <a:t>Floating </a:t>
            </a:r>
            <a:r>
              <a:rPr lang="en-US" sz="2400" dirty="0" smtClean="0"/>
              <a:t>Point</a:t>
            </a:r>
          </a:p>
          <a:p>
            <a:pPr lvl="1"/>
            <a:r>
              <a:rPr lang="en-US" sz="2000" dirty="0" smtClean="0"/>
              <a:t>Arithmetic where the decimal/base point is </a:t>
            </a:r>
            <a:r>
              <a:rPr lang="en-US" sz="2000" dirty="0" smtClean="0"/>
              <a:t>not </a:t>
            </a:r>
            <a:r>
              <a:rPr lang="en-US" sz="2000" dirty="0" smtClean="0"/>
              <a:t>fixed, which allows us to move the base point around in order to normalize it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5257800" y="3429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the top is normalized.  The bottom two are not.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form for base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11.101</a:t>
            </a:r>
            <a:r>
              <a:rPr lang="en-US" baseline="-25000" dirty="0" smtClean="0"/>
              <a:t>2</a:t>
            </a:r>
            <a:r>
              <a:rPr lang="en-US" dirty="0" smtClean="0"/>
              <a:t> = 11.101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* 2</a:t>
            </a:r>
            <a:r>
              <a:rPr lang="en-US" baseline="30000" dirty="0" smtClean="0"/>
              <a:t>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= 1.1101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* </a:t>
            </a:r>
            <a:r>
              <a:rPr lang="en-US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(normalized form)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1828800"/>
            <a:ext cx="8458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value, between 0 and 1, placed in the fraction field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1101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case)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Exponent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that is placed in the exponent field that represents the power to which the base is raised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case, exponent is 1; base is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7802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we normalize a non-zero binary number, we’ll </a:t>
            </a:r>
            <a:b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have a 1 to the left of the binary point!</a:t>
            </a:r>
            <a:endParaRPr lang="en-U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10600" cy="1295400"/>
          </a:xfrm>
        </p:spPr>
        <p:txBody>
          <a:bodyPr/>
          <a:lstStyle/>
          <a:p>
            <a:r>
              <a:rPr lang="en-US" dirty="0" smtClean="0"/>
              <a:t>Major Issue: Finite # of digits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real value can be </a:t>
            </a:r>
            <a:r>
              <a:rPr lang="en-US" u="sng" dirty="0" smtClean="0"/>
              <a:t>approximated</a:t>
            </a:r>
            <a:r>
              <a:rPr lang="en-US" dirty="0" smtClean="0"/>
              <a:t> as:  				</a:t>
            </a:r>
            <a:r>
              <a:rPr lang="en-US" b="1" dirty="0" smtClean="0">
                <a:cs typeface="Arial" charset="0"/>
              </a:rPr>
              <a:t>±1.</a:t>
            </a:r>
            <a:r>
              <a:rPr lang="en-US" b="1" i="1" dirty="0" smtClean="0">
                <a:cs typeface="Arial" charset="0"/>
              </a:rPr>
              <a:t>xxxxxxx</a:t>
            </a:r>
            <a:r>
              <a:rPr lang="en-US" b="1" baseline="-25000" dirty="0" smtClean="0">
                <a:cs typeface="Arial" charset="0"/>
              </a:rPr>
              <a:t>2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× 2</a:t>
            </a:r>
            <a:r>
              <a:rPr lang="en-US" b="1" i="1" baseline="30000" dirty="0" smtClean="0">
                <a:cs typeface="Arial" charset="0"/>
              </a:rPr>
              <a:t>yyyy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Types </a:t>
            </a:r>
            <a:r>
              <a:rPr lang="en-US" b="1" dirty="0" smtClean="0">
                <a:solidFill>
                  <a:srgbClr val="0070C0"/>
                </a:solidFill>
                <a:latin typeface="Lucida Console" pitchFamily="49" charset="0"/>
              </a:rPr>
              <a:t>float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latin typeface="Lucida Console" pitchFamily="49" charset="0"/>
              </a:rPr>
              <a:t>double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dirty="0" smtClean="0">
                <a:solidFill>
                  <a:srgbClr val="0070C0"/>
                </a:solidFill>
              </a:rPr>
              <a:t>C/Java</a:t>
            </a:r>
            <a:endParaRPr lang="en-A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To represent a real (floating point) number in a fixed number of digits, we need to decide how to allocate some fixed number of bits to both the fraction </a:t>
            </a:r>
            <a:r>
              <a:rPr lang="en-US" b="1" i="1" dirty="0" err="1" smtClean="0"/>
              <a:t>xxxxxx</a:t>
            </a:r>
            <a:r>
              <a:rPr lang="en-US" i="1" dirty="0" smtClean="0"/>
              <a:t> and the exponent </a:t>
            </a:r>
            <a:r>
              <a:rPr lang="en-US" b="1" i="1" dirty="0" err="1" smtClean="0"/>
              <a:t>yyyy</a:t>
            </a:r>
            <a:endParaRPr lang="en-US" b="1" i="1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This is a tradeoff between precision and range!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38938</TotalTime>
  <Words>1565</Words>
  <Application>Microsoft Office PowerPoint</Application>
  <PresentationFormat>On-screen Show (4:3)</PresentationFormat>
  <Paragraphs>311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Lucida Console</vt:lpstr>
      <vt:lpstr>Symbol</vt:lpstr>
      <vt:lpstr>Tahoma</vt:lpstr>
      <vt:lpstr>Arial Black</vt:lpstr>
      <vt:lpstr>Office Theme</vt:lpstr>
      <vt:lpstr>MathType 6.0 Equation</vt:lpstr>
      <vt:lpstr>Equation</vt:lpstr>
      <vt:lpstr>Spring 2013 Advising</vt:lpstr>
      <vt:lpstr>Floating Point Numbers</vt:lpstr>
      <vt:lpstr>What is the difference between the following numbers? </vt:lpstr>
      <vt:lpstr>What is the difference between the following numbers? </vt:lpstr>
      <vt:lpstr>Representing a real number:   Base 10 vs. Base 2</vt:lpstr>
      <vt:lpstr>Real values in base 10 cannot always be represented perfectly in base 2</vt:lpstr>
      <vt:lpstr>Definitions</vt:lpstr>
      <vt:lpstr>Normalized form for base 2</vt:lpstr>
      <vt:lpstr>Major Issue: Finite # of digits </vt:lpstr>
      <vt:lpstr>Floating Point Standard</vt:lpstr>
      <vt:lpstr>IEEE Floating Point Standard</vt:lpstr>
      <vt:lpstr>An example in 32 bits</vt:lpstr>
      <vt:lpstr>Another example in 32 bits</vt:lpstr>
      <vt:lpstr>IEEE Floating Point Encodings</vt:lpstr>
      <vt:lpstr>Converting a number from Binary to Decimal Floating Point</vt:lpstr>
      <vt:lpstr>Example: Addition of two binary values (using a 3-bit fraction)</vt:lpstr>
      <vt:lpstr>Addition of two binary values with differing exponents</vt:lpstr>
      <vt:lpstr>Floating Point Hardware</vt:lpstr>
      <vt:lpstr>FP Instructions in MIPS</vt:lpstr>
      <vt:lpstr>FP Instructions in MIPS</vt:lpstr>
      <vt:lpstr>Example: Multiplication of two binary values (using a 3-bit fraction)</vt:lpstr>
      <vt:lpstr>Scientific Notation  Addition Algorithm</vt:lpstr>
      <vt:lpstr>FP Adder Hardware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Roberts</dc:creator>
  <cp:lastModifiedBy>Mark Hornick</cp:lastModifiedBy>
  <cp:revision>480</cp:revision>
  <dcterms:created xsi:type="dcterms:W3CDTF">2005-10-07T17:32:44Z</dcterms:created>
  <dcterms:modified xsi:type="dcterms:W3CDTF">2013-01-23T13:10:15Z</dcterms:modified>
</cp:coreProperties>
</file>