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ags/tag49.xml" ContentType="application/vnd.openxmlformats-officedocument.presentationml.tags+xml"/>
  <Override PartName="/ppt/tags/tag58.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tags/tag3.xml" ContentType="application/vnd.openxmlformats-officedocument.presentationml.tags+xml"/>
  <Default Extension="jpeg" ContentType="image/jpeg"/>
  <Override PartName="/ppt/tags/tag39.xml" ContentType="application/vnd.openxmlformats-officedocument.presentationml.tags+xml"/>
  <Override PartName="/ppt/tags/tag5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15.xml" ContentType="application/vnd.openxmlformats-officedocument.presentationml.tags+xml"/>
  <Default Extension="gif" ContentType="image/gif"/>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816" r:id="rId1"/>
  </p:sldMasterIdLst>
  <p:notesMasterIdLst>
    <p:notesMasterId r:id="rId17"/>
  </p:notesMasterIdLst>
  <p:handoutMasterIdLst>
    <p:handoutMasterId r:id="rId18"/>
  </p:handoutMasterIdLst>
  <p:sldIdLst>
    <p:sldId id="417" r:id="rId2"/>
    <p:sldId id="478" r:id="rId3"/>
    <p:sldId id="479" r:id="rId4"/>
    <p:sldId id="477" r:id="rId5"/>
    <p:sldId id="462" r:id="rId6"/>
    <p:sldId id="483" r:id="rId7"/>
    <p:sldId id="463" r:id="rId8"/>
    <p:sldId id="482" r:id="rId9"/>
    <p:sldId id="465" r:id="rId10"/>
    <p:sldId id="487" r:id="rId11"/>
    <p:sldId id="488" r:id="rId12"/>
    <p:sldId id="491" r:id="rId13"/>
    <p:sldId id="490" r:id="rId14"/>
    <p:sldId id="484" r:id="rId15"/>
    <p:sldId id="485" r:id="rId16"/>
  </p:sldIdLst>
  <p:sldSz cx="9144000" cy="6858000" type="screen4x3"/>
  <p:notesSz cx="6934200" cy="9220200"/>
  <p:embeddedFontLst>
    <p:embeddedFont>
      <p:font typeface="Calibri" pitchFamily="34" charset="0"/>
      <p:regular r:id="rId19"/>
      <p:bold r:id="rId20"/>
      <p:italic r:id="rId21"/>
      <p:boldItalic r:id="rId22"/>
    </p:embeddedFont>
    <p:embeddedFont>
      <p:font typeface="Arial Black" pitchFamily="34" charset="0"/>
      <p:bold r:id="rId23"/>
    </p:embeddedFont>
  </p:embeddedFontLst>
  <p:custDataLst>
    <p:tags r:id="rId2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48" autoAdjust="0"/>
    <p:restoredTop sz="81023" autoAdjust="0"/>
  </p:normalViewPr>
  <p:slideViewPr>
    <p:cSldViewPr>
      <p:cViewPr varScale="1">
        <p:scale>
          <a:sx n="106" d="100"/>
          <a:sy n="106" d="100"/>
        </p:scale>
        <p:origin x="-600" y="-8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80" y="-114"/>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5122" cy="461926"/>
          </a:xfrm>
          <a:prstGeom prst="rect">
            <a:avLst/>
          </a:prstGeom>
        </p:spPr>
        <p:txBody>
          <a:bodyPr vert="horz" lIns="90433" tIns="45214" rIns="90433" bIns="45214" rtlCol="0"/>
          <a:lstStyle>
            <a:lvl1pPr algn="l">
              <a:defRPr sz="1100"/>
            </a:lvl1pPr>
          </a:lstStyle>
          <a:p>
            <a:pPr>
              <a:defRPr/>
            </a:pPr>
            <a:endParaRPr lang="en-US"/>
          </a:p>
        </p:txBody>
      </p:sp>
      <p:sp>
        <p:nvSpPr>
          <p:cNvPr id="3" name="Date Placeholder 2"/>
          <p:cNvSpPr>
            <a:spLocks noGrp="1"/>
          </p:cNvSpPr>
          <p:nvPr>
            <p:ph type="dt" sz="quarter" idx="1"/>
          </p:nvPr>
        </p:nvSpPr>
        <p:spPr>
          <a:xfrm>
            <a:off x="3927575" y="0"/>
            <a:ext cx="3005122" cy="461926"/>
          </a:xfrm>
          <a:prstGeom prst="rect">
            <a:avLst/>
          </a:prstGeom>
        </p:spPr>
        <p:txBody>
          <a:bodyPr vert="horz" lIns="90433" tIns="45214" rIns="90433" bIns="45214" rtlCol="0"/>
          <a:lstStyle>
            <a:lvl1pPr algn="r">
              <a:defRPr sz="1100"/>
            </a:lvl1pPr>
          </a:lstStyle>
          <a:p>
            <a:pPr>
              <a:defRPr/>
            </a:pPr>
            <a:fld id="{93809A16-619C-43BE-93C3-B9D896425E4F}" type="datetimeFigureOut">
              <a:rPr lang="en-US"/>
              <a:pPr>
                <a:defRPr/>
              </a:pPr>
              <a:t>1/23/2013</a:t>
            </a:fld>
            <a:endParaRPr lang="en-US"/>
          </a:p>
        </p:txBody>
      </p:sp>
      <p:sp>
        <p:nvSpPr>
          <p:cNvPr id="4" name="Footer Placeholder 3"/>
          <p:cNvSpPr>
            <a:spLocks noGrp="1"/>
          </p:cNvSpPr>
          <p:nvPr>
            <p:ph type="ftr" sz="quarter" idx="2"/>
          </p:nvPr>
        </p:nvSpPr>
        <p:spPr>
          <a:xfrm>
            <a:off x="2" y="8756751"/>
            <a:ext cx="3005122" cy="461926"/>
          </a:xfrm>
          <a:prstGeom prst="rect">
            <a:avLst/>
          </a:prstGeom>
        </p:spPr>
        <p:txBody>
          <a:bodyPr vert="horz" lIns="90433" tIns="45214" rIns="90433" bIns="45214" rtlCol="0" anchor="b"/>
          <a:lstStyle>
            <a:lvl1pPr algn="l">
              <a:defRPr sz="1100"/>
            </a:lvl1pPr>
          </a:lstStyle>
          <a:p>
            <a:pPr>
              <a:defRPr/>
            </a:pPr>
            <a:endParaRPr lang="en-US"/>
          </a:p>
        </p:txBody>
      </p:sp>
      <p:sp>
        <p:nvSpPr>
          <p:cNvPr id="5" name="Slide Number Placeholder 4"/>
          <p:cNvSpPr>
            <a:spLocks noGrp="1"/>
          </p:cNvSpPr>
          <p:nvPr>
            <p:ph type="sldNum" sz="quarter" idx="3"/>
          </p:nvPr>
        </p:nvSpPr>
        <p:spPr>
          <a:xfrm>
            <a:off x="3927575" y="8756751"/>
            <a:ext cx="3005122" cy="461926"/>
          </a:xfrm>
          <a:prstGeom prst="rect">
            <a:avLst/>
          </a:prstGeom>
        </p:spPr>
        <p:txBody>
          <a:bodyPr vert="horz" lIns="90433" tIns="45214" rIns="90433" bIns="45214" rtlCol="0" anchor="b"/>
          <a:lstStyle>
            <a:lvl1pPr algn="r">
              <a:defRPr sz="1100"/>
            </a:lvl1pPr>
          </a:lstStyle>
          <a:p>
            <a:pPr>
              <a:defRPr/>
            </a:pPr>
            <a:fld id="{B4C9BAF6-4BC9-4DB7-A556-6AA83959C7E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5122" cy="461926"/>
          </a:xfrm>
          <a:prstGeom prst="rect">
            <a:avLst/>
          </a:prstGeom>
        </p:spPr>
        <p:txBody>
          <a:bodyPr vert="horz" lIns="91363" tIns="45680" rIns="91363" bIns="45680" rtlCol="0"/>
          <a:lstStyle>
            <a:lvl1pPr algn="l">
              <a:defRPr sz="1100"/>
            </a:lvl1pPr>
          </a:lstStyle>
          <a:p>
            <a:pPr>
              <a:defRPr/>
            </a:pPr>
            <a:endParaRPr lang="en-US"/>
          </a:p>
        </p:txBody>
      </p:sp>
      <p:sp>
        <p:nvSpPr>
          <p:cNvPr id="3" name="Date Placeholder 2"/>
          <p:cNvSpPr>
            <a:spLocks noGrp="1"/>
          </p:cNvSpPr>
          <p:nvPr>
            <p:ph type="dt" idx="1"/>
          </p:nvPr>
        </p:nvSpPr>
        <p:spPr>
          <a:xfrm>
            <a:off x="3927575" y="0"/>
            <a:ext cx="3005122" cy="461926"/>
          </a:xfrm>
          <a:prstGeom prst="rect">
            <a:avLst/>
          </a:prstGeom>
        </p:spPr>
        <p:txBody>
          <a:bodyPr vert="horz" lIns="91363" tIns="45680" rIns="91363" bIns="45680" rtlCol="0"/>
          <a:lstStyle>
            <a:lvl1pPr algn="r">
              <a:defRPr sz="1100"/>
            </a:lvl1pPr>
          </a:lstStyle>
          <a:p>
            <a:pPr>
              <a:defRPr/>
            </a:pPr>
            <a:fld id="{361610AA-3CE9-47EB-A7A7-39C3D74D08C8}" type="datetimeFigureOut">
              <a:rPr lang="en-US"/>
              <a:pPr>
                <a:defRPr/>
              </a:pPr>
              <a:t>1/23/2013</a:t>
            </a:fld>
            <a:endParaRPr lang="en-US"/>
          </a:p>
        </p:txBody>
      </p:sp>
      <p:sp>
        <p:nvSpPr>
          <p:cNvPr id="4" name="Slide Image Placeholder 3"/>
          <p:cNvSpPr>
            <a:spLocks noGrp="1" noRot="1" noChangeAspect="1"/>
          </p:cNvSpPr>
          <p:nvPr>
            <p:ph type="sldImg" idx="2"/>
          </p:nvPr>
        </p:nvSpPr>
        <p:spPr>
          <a:xfrm>
            <a:off x="1163638" y="692150"/>
            <a:ext cx="4608512" cy="3455988"/>
          </a:xfrm>
          <a:prstGeom prst="rect">
            <a:avLst/>
          </a:prstGeom>
          <a:noFill/>
          <a:ln w="12700">
            <a:solidFill>
              <a:prstClr val="black"/>
            </a:solidFill>
          </a:ln>
        </p:spPr>
        <p:txBody>
          <a:bodyPr vert="horz" lIns="91363" tIns="45680" rIns="91363" bIns="45680" rtlCol="0" anchor="ctr"/>
          <a:lstStyle/>
          <a:p>
            <a:pPr lvl="0"/>
            <a:endParaRPr lang="en-US" noProof="0" smtClean="0"/>
          </a:p>
        </p:txBody>
      </p:sp>
      <p:sp>
        <p:nvSpPr>
          <p:cNvPr id="5" name="Notes Placeholder 4"/>
          <p:cNvSpPr>
            <a:spLocks noGrp="1"/>
          </p:cNvSpPr>
          <p:nvPr>
            <p:ph type="body" sz="quarter" idx="3"/>
          </p:nvPr>
        </p:nvSpPr>
        <p:spPr>
          <a:xfrm>
            <a:off x="693722" y="4379905"/>
            <a:ext cx="5546758" cy="4148174"/>
          </a:xfrm>
          <a:prstGeom prst="rect">
            <a:avLst/>
          </a:prstGeom>
        </p:spPr>
        <p:txBody>
          <a:bodyPr vert="horz" lIns="91363" tIns="45680" rIns="91363" bIns="4568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756751"/>
            <a:ext cx="3005122" cy="461926"/>
          </a:xfrm>
          <a:prstGeom prst="rect">
            <a:avLst/>
          </a:prstGeom>
        </p:spPr>
        <p:txBody>
          <a:bodyPr vert="horz" lIns="91363" tIns="45680" rIns="91363" bIns="45680" rtlCol="0" anchor="b"/>
          <a:lstStyle>
            <a:lvl1pPr algn="l">
              <a:defRPr sz="1100"/>
            </a:lvl1pPr>
          </a:lstStyle>
          <a:p>
            <a:pPr>
              <a:defRPr/>
            </a:pPr>
            <a:endParaRPr lang="en-US"/>
          </a:p>
        </p:txBody>
      </p:sp>
      <p:sp>
        <p:nvSpPr>
          <p:cNvPr id="7" name="Slide Number Placeholder 6"/>
          <p:cNvSpPr>
            <a:spLocks noGrp="1"/>
          </p:cNvSpPr>
          <p:nvPr>
            <p:ph type="sldNum" sz="quarter" idx="5"/>
          </p:nvPr>
        </p:nvSpPr>
        <p:spPr>
          <a:xfrm>
            <a:off x="3927575" y="8756751"/>
            <a:ext cx="3005122" cy="461926"/>
          </a:xfrm>
          <a:prstGeom prst="rect">
            <a:avLst/>
          </a:prstGeom>
        </p:spPr>
        <p:txBody>
          <a:bodyPr vert="horz" lIns="91363" tIns="45680" rIns="91363" bIns="45680" rtlCol="0" anchor="b"/>
          <a:lstStyle>
            <a:lvl1pPr algn="r">
              <a:defRPr sz="1100"/>
            </a:lvl1pPr>
          </a:lstStyle>
          <a:p>
            <a:pPr>
              <a:defRPr/>
            </a:pPr>
            <a:fld id="{E4FAD218-59E3-4FF9-B903-69A0540835C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rising and falling edges</a:t>
            </a:r>
          </a:p>
          <a:p>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rising and falling edges</a:t>
            </a:r>
          </a:p>
          <a:p>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4304E89-5F94-49AE-B8E7-FDD7968E8DA5}" type="datetime3">
              <a:rPr lang="en-AU"/>
              <a:pPr/>
              <a:t>23 January, 2013</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D3664ED8-9628-4CA2-82D2-7FEB035BC4B3}" type="slidenum">
              <a:rPr lang="en-AU"/>
              <a:pPr/>
              <a:t>10</a:t>
            </a:fld>
            <a:endParaRPr lang="en-AU"/>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4304E89-5F94-49AE-B8E7-FDD7968E8DA5}" type="datetime3">
              <a:rPr lang="en-AU"/>
              <a:pPr/>
              <a:t>23 January, 2013</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D3664ED8-9628-4CA2-82D2-7FEB035BC4B3}" type="slidenum">
              <a:rPr lang="en-AU"/>
              <a:pPr/>
              <a:t>11</a:t>
            </a:fld>
            <a:endParaRPr lang="en-AU"/>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4304E89-5F94-49AE-B8E7-FDD7968E8DA5}" type="datetime3">
              <a:rPr lang="en-AU"/>
              <a:pPr/>
              <a:t>23 January, 2013</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D3664ED8-9628-4CA2-82D2-7FEB035BC4B3}" type="slidenum">
              <a:rPr lang="en-AU"/>
              <a:pPr/>
              <a:t>12</a:t>
            </a:fld>
            <a:endParaRPr lang="en-AU"/>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4304E89-5F94-49AE-B8E7-FDD7968E8DA5}" type="datetime3">
              <a:rPr lang="en-AU"/>
              <a:pPr/>
              <a:t>23 January, 2013</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D3664ED8-9628-4CA2-82D2-7FEB035BC4B3}" type="slidenum">
              <a:rPr lang="en-AU"/>
              <a:pPr/>
              <a:t>13</a:t>
            </a:fld>
            <a:endParaRPr lang="en-AU"/>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752600" y="228600"/>
            <a:ext cx="7239000" cy="1470025"/>
          </a:xfrm>
          <a:noFill/>
        </p:spPr>
        <p:txBody>
          <a:bodyPr/>
          <a:lstStyle>
            <a:lvl1pPr>
              <a:defRPr b="1" cap="none" spc="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custDataLst>
              <p:tags r:id="rId2"/>
            </p:custDataLst>
          </p:nvPr>
        </p:nvSpPr>
        <p:spPr>
          <a:xfrm>
            <a:off x="152400" y="2438400"/>
            <a:ext cx="8839200" cy="3200400"/>
          </a:xfrm>
        </p:spPr>
        <p:txBody>
          <a:bodyPr/>
          <a:lstStyle>
            <a:lvl1pPr marL="514350" indent="-514350" algn="l">
              <a:buFont typeface="+mj-lt"/>
              <a:buAutoNum type="arabicParenR"/>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CS2710 Computer Organization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4AEADE71-659F-4D3C-9686-11060184D635}" type="slidenum">
              <a:rPr lang="en-US"/>
              <a:pPr>
                <a:defRPr/>
              </a:pPr>
              <a:t>‹#›</a:t>
            </a:fld>
            <a:endParaRPr lang="en-US"/>
          </a:p>
        </p:txBody>
      </p:sp>
      <p:pic>
        <p:nvPicPr>
          <p:cNvPr id="7" name="Picture 10"/>
          <p:cNvPicPr>
            <a:picLocks noChangeAspect="1" noChangeArrowheads="1"/>
          </p:cNvPicPr>
          <p:nvPr userDrawn="1">
            <p:custDataLst>
              <p:tags r:id="rId3"/>
            </p:custDataLst>
          </p:nvPr>
        </p:nvPicPr>
        <p:blipFill>
          <a:blip r:embed="rId6" cstate="print"/>
          <a:srcRect/>
          <a:stretch>
            <a:fillRect/>
          </a:stretch>
        </p:blipFill>
        <p:spPr bwMode="auto">
          <a:xfrm>
            <a:off x="152400" y="228600"/>
            <a:ext cx="1523637" cy="1447800"/>
          </a:xfrm>
          <a:prstGeom prst="rect">
            <a:avLst/>
          </a:prstGeom>
          <a:noFill/>
          <a:ln w="9525">
            <a:solidFill>
              <a:schemeClr val="tx1"/>
            </a:solidFill>
            <a:miter lim="800000"/>
            <a:headEnd/>
            <a:tailEnd/>
          </a:ln>
        </p:spPr>
      </p:pic>
      <p:sp>
        <p:nvSpPr>
          <p:cNvPr id="8" name="TextBox 7"/>
          <p:cNvSpPr txBox="1"/>
          <p:nvPr userDrawn="1">
            <p:custDataLst>
              <p:tags r:id="rId4"/>
            </p:custDataLst>
          </p:nvPr>
        </p:nvSpPr>
        <p:spPr>
          <a:xfrm>
            <a:off x="152400" y="1828800"/>
            <a:ext cx="4038600" cy="523220"/>
          </a:xfrm>
          <a:prstGeom prst="rect">
            <a:avLst/>
          </a:prstGeom>
          <a:noFill/>
        </p:spPr>
        <p:txBody>
          <a:bodyPr wrap="square" rtlCol="0">
            <a:spAutoFit/>
          </a:bodyPr>
          <a:lstStyle/>
          <a:p>
            <a:r>
              <a:rPr lang="en-US" sz="2800" dirty="0" smtClean="0">
                <a:latin typeface="Arial Black" pitchFamily="34" charset="0"/>
              </a:rPr>
              <a:t>Lecture Objectives:</a:t>
            </a:r>
            <a:endParaRPr lang="en-US" sz="2800" dirty="0">
              <a:latin typeface="Arial Black" pitchFamily="34" charset="0"/>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838200"/>
          </a:xfrm>
        </p:spPr>
        <p:txBody>
          <a:bodyPr/>
          <a:lstStyle>
            <a:lvl1pPr algn="l">
              <a:defRPr>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custDataLst>
              <p:tags r:id="rId2"/>
            </p:custDataLst>
          </p:nvPr>
        </p:nvSpPr>
        <p:spPr>
          <a:xfrm>
            <a:off x="381000" y="1143000"/>
            <a:ext cx="8305800" cy="4983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CS2710 Computer Organization</a:t>
            </a:r>
            <a:endParaRPr lang="en-US"/>
          </a:p>
        </p:txBody>
      </p:sp>
      <p:sp>
        <p:nvSpPr>
          <p:cNvPr id="6" name="Slide Number Placeholder 5"/>
          <p:cNvSpPr>
            <a:spLocks noGrp="1"/>
          </p:cNvSpPr>
          <p:nvPr>
            <p:ph type="sldNum" sz="quarter" idx="12"/>
            <p:custDataLst>
              <p:tags r:id="rId3"/>
            </p:custDataLst>
          </p:nvPr>
        </p:nvSpPr>
        <p:spPr>
          <a:xfrm>
            <a:off x="6553200" y="6356350"/>
            <a:ext cx="1371600" cy="365125"/>
          </a:xfrm>
        </p:spPr>
        <p:txBody>
          <a:bodyPr/>
          <a:lstStyle>
            <a:lvl1pPr>
              <a:defRPr/>
            </a:lvl1pPr>
          </a:lstStyle>
          <a:p>
            <a:pPr>
              <a:defRPr/>
            </a:pPr>
            <a:fld id="{F1E505A4-AD39-4171-9374-320723FB6CC6}" type="slidenum">
              <a:rPr lang="en-US"/>
              <a:pPr>
                <a:defRPr/>
              </a:pPr>
              <a:t>‹#›</a:t>
            </a:fld>
            <a:endParaRPr lang="en-US"/>
          </a:p>
        </p:txBody>
      </p:sp>
      <p:pic>
        <p:nvPicPr>
          <p:cNvPr id="7" name="Picture 10"/>
          <p:cNvPicPr>
            <a:picLocks noChangeAspect="1" noChangeArrowheads="1"/>
          </p:cNvPicPr>
          <p:nvPr userDrawn="1">
            <p:custDataLst>
              <p:tags r:id="rId4"/>
            </p:custDataLst>
          </p:nvPr>
        </p:nvPicPr>
        <p:blipFill>
          <a:blip r:embed="rId6" cstate="print"/>
          <a:srcRect/>
          <a:stretch>
            <a:fillRect/>
          </a:stretch>
        </p:blipFill>
        <p:spPr bwMode="auto">
          <a:xfrm>
            <a:off x="8001000" y="6096000"/>
            <a:ext cx="701675" cy="666750"/>
          </a:xfrm>
          <a:prstGeom prst="rect">
            <a:avLst/>
          </a:prstGeom>
          <a:noFill/>
          <a:ln w="9525">
            <a:solidFill>
              <a:schemeClr val="tx1"/>
            </a:solidFill>
            <a:miter lim="800000"/>
            <a:headEnd/>
            <a:tailEnd/>
          </a:ln>
        </p:spPr>
      </p:pic>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CS2710 Computer Organization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EFBD06-C426-490F-B3C2-38D879E455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27" r:id="rId2"/>
  </p:sldLayoutIdLst>
  <p:transition spd="slow">
    <p:fade/>
  </p:transition>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image" Target="../media/image12.png"/><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notesSlide" Target="../notesSlides/notesSlide3.xml"/><Relationship Id="rId2" Type="http://schemas.openxmlformats.org/officeDocument/2006/relationships/tags" Target="../tags/tag42.xml"/><Relationship Id="rId16" Type="http://schemas.openxmlformats.org/officeDocument/2006/relationships/slideLayout" Target="../slideLayouts/slideLayout2.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5" Type="http://schemas.openxmlformats.org/officeDocument/2006/relationships/tags" Target="../tags/tag55.xml"/><Relationship Id="rId10" Type="http://schemas.openxmlformats.org/officeDocument/2006/relationships/tags" Target="../tags/tag50.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image" Target="../media/image13.png"/><Relationship Id="rId4"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14.png"/><Relationship Id="rId4"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image" Target="../media/image13.png"/><Relationship Id="rId4"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gif"/><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5.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4.png"/><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2.xml"/><Relationship Id="rId7" Type="http://schemas.openxmlformats.org/officeDocument/2006/relationships/notesSlide" Target="../notesSlides/notesSlide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2.xml"/><Relationship Id="rId5" Type="http://schemas.openxmlformats.org/officeDocument/2006/relationships/tags" Target="../tags/tag24.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7.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9.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8.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10.png"/><Relationship Id="rId5" Type="http://schemas.openxmlformats.org/officeDocument/2006/relationships/slideLayout" Target="../slideLayouts/slideLayout2.xml"/><Relationship Id="rId4" Type="http://schemas.openxmlformats.org/officeDocument/2006/relationships/tags" Target="../tags/tag36.xml"/></Relationships>
</file>

<file path=ppt/slides/_rels/slide9.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image" Target="../media/image5.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11.png"/><Relationship Id="rId5" Type="http://schemas.openxmlformats.org/officeDocument/2006/relationships/slideLayout" Target="../slideLayouts/slideLayout2.xml"/><Relationship Id="rId4" Type="http://schemas.openxmlformats.org/officeDocument/2006/relationships/tags" Target="../tags/tag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lstStyle/>
          <a:p>
            <a:r>
              <a:rPr lang="en-US" dirty="0" smtClean="0"/>
              <a:t>The Processor and its </a:t>
            </a:r>
            <a:r>
              <a:rPr lang="en-US" dirty="0" err="1" smtClean="0"/>
              <a:t>Datapath</a:t>
            </a:r>
            <a:endParaRPr lang="en-US" dirty="0"/>
          </a:p>
        </p:txBody>
      </p:sp>
      <p:sp>
        <p:nvSpPr>
          <p:cNvPr id="3" name="Subtitle 2"/>
          <p:cNvSpPr>
            <a:spLocks noGrp="1"/>
          </p:cNvSpPr>
          <p:nvPr>
            <p:ph type="subTitle" idx="1"/>
            <p:custDataLst>
              <p:tags r:id="rId2"/>
            </p:custDataLst>
          </p:nvPr>
        </p:nvSpPr>
        <p:spPr/>
        <p:txBody>
          <a:bodyPr/>
          <a:lstStyle/>
          <a:p>
            <a:r>
              <a:rPr lang="en-US" sz="1600" dirty="0" smtClean="0"/>
              <a:t>Define </a:t>
            </a:r>
            <a:r>
              <a:rPr lang="en-US" sz="1600" dirty="0" err="1" smtClean="0"/>
              <a:t>datapath</a:t>
            </a:r>
            <a:endParaRPr lang="en-US" sz="1600" dirty="0" smtClean="0"/>
          </a:p>
          <a:p>
            <a:r>
              <a:rPr lang="en-US" sz="1600" dirty="0" smtClean="0"/>
              <a:t>Explain the function of various </a:t>
            </a:r>
            <a:r>
              <a:rPr lang="en-US" sz="1600" dirty="0" err="1" smtClean="0"/>
              <a:t>datapath</a:t>
            </a:r>
            <a:r>
              <a:rPr lang="en-US" sz="1600" dirty="0" smtClean="0"/>
              <a:t> elements</a:t>
            </a:r>
          </a:p>
          <a:p>
            <a:r>
              <a:rPr lang="en-US" sz="1600" dirty="0" smtClean="0"/>
              <a:t>Compare and contrast combinational elements with state elements.</a:t>
            </a:r>
          </a:p>
          <a:p>
            <a:r>
              <a:rPr lang="en-US" sz="1600" dirty="0" smtClean="0"/>
              <a:t>Define edge triggered clocking.</a:t>
            </a:r>
          </a:p>
          <a:p>
            <a:r>
              <a:rPr lang="en-US" sz="1600" dirty="0" smtClean="0"/>
              <a:t>Define the term program counter.</a:t>
            </a:r>
          </a:p>
          <a:p>
            <a:r>
              <a:rPr lang="en-US" sz="1600" dirty="0" smtClean="0"/>
              <a:t>Draw the </a:t>
            </a:r>
            <a:r>
              <a:rPr lang="en-US" sz="1600" dirty="0" err="1" smtClean="0"/>
              <a:t>datapath</a:t>
            </a:r>
            <a:r>
              <a:rPr lang="en-US" sz="1600" dirty="0" smtClean="0"/>
              <a:t> segment responsible for fetching instructions and incrementing the program counter.</a:t>
            </a:r>
          </a:p>
          <a:p>
            <a:r>
              <a:rPr lang="en-US" sz="1600" dirty="0" smtClean="0"/>
              <a:t>Define sign extend.</a:t>
            </a:r>
          </a:p>
          <a:p>
            <a:r>
              <a:rPr lang="en-US" sz="1600" dirty="0" smtClean="0"/>
              <a:t>Define branch target address</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4"/>
          <p:cNvPicPr>
            <a:picLocks noChangeAspect="1" noChangeArrowheads="1"/>
          </p:cNvPicPr>
          <p:nvPr/>
        </p:nvPicPr>
        <p:blipFill>
          <a:blip r:embed="rId18" cstate="print"/>
          <a:srcRect/>
          <a:stretch>
            <a:fillRect/>
          </a:stretch>
        </p:blipFill>
        <p:spPr bwMode="auto">
          <a:xfrm>
            <a:off x="762000" y="3562350"/>
            <a:ext cx="5705475" cy="2457450"/>
          </a:xfrm>
          <a:prstGeom prst="rect">
            <a:avLst/>
          </a:prstGeom>
          <a:noFill/>
          <a:ln w="9525">
            <a:noFill/>
            <a:miter lim="800000"/>
            <a:headEnd/>
            <a:tailEnd/>
          </a:ln>
        </p:spPr>
      </p:pic>
      <p:sp>
        <p:nvSpPr>
          <p:cNvPr id="283650" name="Rectangle 2"/>
          <p:cNvSpPr>
            <a:spLocks noGrp="1" noChangeArrowheads="1"/>
          </p:cNvSpPr>
          <p:nvPr>
            <p:ph type="title"/>
            <p:custDataLst>
              <p:tags r:id="rId1"/>
            </p:custDataLst>
          </p:nvPr>
        </p:nvSpPr>
        <p:spPr/>
        <p:txBody>
          <a:bodyPr/>
          <a:lstStyle/>
          <a:p>
            <a:r>
              <a:rPr lang="en-US" sz="3200" dirty="0" smtClean="0"/>
              <a:t>Step 2: Instruction Decode and Register Fetch</a:t>
            </a:r>
            <a:br>
              <a:rPr lang="en-US" sz="3200" dirty="0" smtClean="0"/>
            </a:br>
            <a:endParaRPr lang="en-AU" sz="3200" dirty="0"/>
          </a:p>
        </p:txBody>
      </p:sp>
      <p:sp>
        <p:nvSpPr>
          <p:cNvPr id="283651" name="Rectangle 3"/>
          <p:cNvSpPr>
            <a:spLocks noGrp="1" noChangeArrowheads="1"/>
          </p:cNvSpPr>
          <p:nvPr>
            <p:ph type="body" idx="1"/>
            <p:custDataLst>
              <p:tags r:id="rId2"/>
            </p:custDataLst>
          </p:nvPr>
        </p:nvSpPr>
        <p:spPr>
          <a:xfrm>
            <a:off x="457200" y="609600"/>
            <a:ext cx="8686800" cy="1920875"/>
          </a:xfrm>
        </p:spPr>
        <p:txBody>
          <a:bodyPr/>
          <a:lstStyle/>
          <a:p>
            <a:r>
              <a:rPr lang="en-US" sz="2400" dirty="0" smtClean="0"/>
              <a:t>Consider </a:t>
            </a:r>
            <a:r>
              <a:rPr lang="en-US" sz="2400" b="1" dirty="0" smtClean="0"/>
              <a:t>add </a:t>
            </a:r>
            <a:r>
              <a:rPr lang="en-US" sz="2400" b="1" dirty="0" smtClean="0">
                <a:solidFill>
                  <a:srgbClr val="C00000"/>
                </a:solidFill>
              </a:rPr>
              <a:t>$t1</a:t>
            </a:r>
            <a:r>
              <a:rPr lang="en-US" sz="2400" b="1" dirty="0" smtClean="0"/>
              <a:t>, </a:t>
            </a:r>
            <a:r>
              <a:rPr lang="en-US" sz="2400" b="1" dirty="0" smtClean="0">
                <a:solidFill>
                  <a:srgbClr val="00B050"/>
                </a:solidFill>
              </a:rPr>
              <a:t>$s1</a:t>
            </a:r>
            <a:r>
              <a:rPr lang="en-US" sz="2400" b="1" dirty="0" smtClean="0"/>
              <a:t>, </a:t>
            </a:r>
            <a:r>
              <a:rPr lang="en-US" sz="2400" b="1" dirty="0" smtClean="0">
                <a:solidFill>
                  <a:srgbClr val="00B0F0"/>
                </a:solidFill>
              </a:rPr>
              <a:t>$s2</a:t>
            </a:r>
            <a:r>
              <a:rPr lang="en-US" sz="2400" dirty="0" smtClean="0">
                <a:solidFill>
                  <a:srgbClr val="00B0F0"/>
                </a:solidFill>
              </a:rPr>
              <a:t> </a:t>
            </a:r>
            <a:r>
              <a:rPr lang="en-US" sz="2400" dirty="0" smtClean="0"/>
              <a:t>whose instruction code is </a:t>
            </a:r>
            <a:r>
              <a:rPr lang="en-US" sz="2400" b="1" dirty="0" smtClean="0"/>
              <a:t>0x2824820</a:t>
            </a:r>
            <a:br>
              <a:rPr lang="en-US" sz="2400" b="1" dirty="0" smtClean="0"/>
            </a:br>
            <a:r>
              <a:rPr lang="en-US" sz="2400" b="1" dirty="0" smtClean="0"/>
              <a:t/>
            </a:r>
            <a:br>
              <a:rPr lang="en-US" sz="2400" b="1" dirty="0" smtClean="0"/>
            </a:br>
            <a:endParaRPr lang="en-US" sz="2400" dirty="0" smtClean="0"/>
          </a:p>
          <a:p>
            <a:pPr lvl="1"/>
            <a:r>
              <a:rPr lang="en-US" sz="2000" dirty="0" smtClean="0"/>
              <a:t>Extract register numbers (17,18,8)</a:t>
            </a:r>
            <a:endParaRPr lang="en-US" sz="2000" dirty="0"/>
          </a:p>
          <a:p>
            <a:pPr lvl="1"/>
            <a:r>
              <a:rPr lang="en-US" sz="2000" dirty="0" smtClean="0"/>
              <a:t>Extract part of </a:t>
            </a:r>
            <a:r>
              <a:rPr lang="en-US" sz="2000" dirty="0" smtClean="0">
                <a:solidFill>
                  <a:srgbClr val="C00000"/>
                </a:solidFill>
              </a:rPr>
              <a:t>op</a:t>
            </a:r>
            <a:r>
              <a:rPr lang="en-US" sz="2000" dirty="0" smtClean="0"/>
              <a:t> and </a:t>
            </a:r>
            <a:r>
              <a:rPr lang="en-US" sz="2000" dirty="0" err="1" smtClean="0">
                <a:solidFill>
                  <a:schemeClr val="tx1">
                    <a:lumMod val="75000"/>
                    <a:lumOff val="25000"/>
                  </a:schemeClr>
                </a:solidFill>
              </a:rPr>
              <a:t>funct</a:t>
            </a:r>
            <a:r>
              <a:rPr lang="en-US" sz="2000" dirty="0" smtClean="0"/>
              <a:t> (0, 32) and recombine as 4-bit ALU </a:t>
            </a:r>
            <a:r>
              <a:rPr lang="en-US" sz="2000" dirty="0" err="1" smtClean="0"/>
              <a:t>O</a:t>
            </a:r>
            <a:r>
              <a:rPr lang="en-US" sz="2000" dirty="0" err="1" smtClean="0"/>
              <a:t>pcode</a:t>
            </a:r>
            <a:endParaRPr lang="en-US" sz="2000" dirty="0" smtClean="0"/>
          </a:p>
          <a:p>
            <a:pPr lvl="1"/>
            <a:r>
              <a:rPr lang="en-US" sz="2000" dirty="0" smtClean="0"/>
              <a:t>Present to ALU (not shown)</a:t>
            </a:r>
          </a:p>
          <a:p>
            <a:pPr lvl="1"/>
            <a:r>
              <a:rPr lang="en-US" sz="2000" dirty="0" smtClean="0"/>
              <a:t>Takes 1 cycle</a:t>
            </a:r>
            <a:endParaRPr lang="en-AU" sz="2000" dirty="0"/>
          </a:p>
        </p:txBody>
      </p:sp>
      <p:grpSp>
        <p:nvGrpSpPr>
          <p:cNvPr id="2" name="Group 4"/>
          <p:cNvGrpSpPr>
            <a:grpSpLocks/>
          </p:cNvGrpSpPr>
          <p:nvPr>
            <p:custDataLst>
              <p:tags r:id="rId3"/>
            </p:custDataLst>
          </p:nvPr>
        </p:nvGrpSpPr>
        <p:grpSpPr bwMode="auto">
          <a:xfrm>
            <a:off x="990600" y="1066800"/>
            <a:ext cx="5983287" cy="568325"/>
            <a:chOff x="703" y="981"/>
            <a:chExt cx="4355" cy="487"/>
          </a:xfrm>
        </p:grpSpPr>
        <p:sp>
          <p:nvSpPr>
            <p:cNvPr id="9" name="Text Box 5"/>
            <p:cNvSpPr txBox="1">
              <a:spLocks noChangeArrowheads="1"/>
            </p:cNvSpPr>
            <p:nvPr>
              <p:custDataLst>
                <p:tags r:id="rId4"/>
              </p:custDataLst>
            </p:nvPr>
          </p:nvSpPr>
          <p:spPr bwMode="auto">
            <a:xfrm>
              <a:off x="703" y="981"/>
              <a:ext cx="817" cy="343"/>
            </a:xfrm>
            <a:prstGeom prst="rect">
              <a:avLst/>
            </a:prstGeom>
            <a:noFill/>
            <a:ln w="19050">
              <a:solidFill>
                <a:schemeClr val="tx1"/>
              </a:solidFill>
              <a:miter lim="800000"/>
              <a:headEnd/>
              <a:tailEnd/>
            </a:ln>
            <a:effectLst/>
          </p:spPr>
          <p:txBody>
            <a:bodyPr>
              <a:spAutoFit/>
            </a:bodyPr>
            <a:lstStyle/>
            <a:p>
              <a:pPr algn="ctr"/>
              <a:r>
                <a:rPr lang="en-US" sz="2000" dirty="0" smtClean="0">
                  <a:solidFill>
                    <a:srgbClr val="FF0000"/>
                  </a:solidFill>
                </a:rPr>
                <a:t>0</a:t>
              </a:r>
              <a:endParaRPr lang="en-AU" sz="2000" dirty="0">
                <a:solidFill>
                  <a:srgbClr val="FF0000"/>
                </a:solidFill>
              </a:endParaRPr>
            </a:p>
          </p:txBody>
        </p:sp>
        <p:sp>
          <p:nvSpPr>
            <p:cNvPr id="10" name="Text Box 6"/>
            <p:cNvSpPr txBox="1">
              <a:spLocks noChangeArrowheads="1"/>
            </p:cNvSpPr>
            <p:nvPr>
              <p:custDataLst>
                <p:tags r:id="rId5"/>
              </p:custDataLst>
            </p:nvPr>
          </p:nvSpPr>
          <p:spPr bwMode="auto">
            <a:xfrm>
              <a:off x="1520" y="981"/>
              <a:ext cx="680" cy="343"/>
            </a:xfrm>
            <a:prstGeom prst="rect">
              <a:avLst/>
            </a:prstGeom>
            <a:noFill/>
            <a:ln w="19050">
              <a:solidFill>
                <a:schemeClr val="tx1"/>
              </a:solidFill>
              <a:miter lim="800000"/>
              <a:headEnd/>
              <a:tailEnd/>
            </a:ln>
            <a:effectLst/>
          </p:spPr>
          <p:txBody>
            <a:bodyPr>
              <a:spAutoFit/>
            </a:bodyPr>
            <a:lstStyle/>
            <a:p>
              <a:pPr algn="ctr"/>
              <a:r>
                <a:rPr lang="en-US" sz="2000" dirty="0" smtClean="0">
                  <a:solidFill>
                    <a:srgbClr val="00B050"/>
                  </a:solidFill>
                </a:rPr>
                <a:t>17</a:t>
              </a:r>
              <a:endParaRPr lang="en-AU" sz="2000" dirty="0">
                <a:solidFill>
                  <a:srgbClr val="00B050"/>
                </a:solidFill>
              </a:endParaRPr>
            </a:p>
          </p:txBody>
        </p:sp>
        <p:sp>
          <p:nvSpPr>
            <p:cNvPr id="11" name="Text Box 7"/>
            <p:cNvSpPr txBox="1">
              <a:spLocks noChangeArrowheads="1"/>
            </p:cNvSpPr>
            <p:nvPr>
              <p:custDataLst>
                <p:tags r:id="rId6"/>
              </p:custDataLst>
            </p:nvPr>
          </p:nvSpPr>
          <p:spPr bwMode="auto">
            <a:xfrm>
              <a:off x="2200" y="981"/>
              <a:ext cx="680" cy="343"/>
            </a:xfrm>
            <a:prstGeom prst="rect">
              <a:avLst/>
            </a:prstGeom>
            <a:noFill/>
            <a:ln w="19050">
              <a:solidFill>
                <a:schemeClr val="tx1"/>
              </a:solidFill>
              <a:miter lim="800000"/>
              <a:headEnd/>
              <a:tailEnd/>
            </a:ln>
            <a:effectLst/>
          </p:spPr>
          <p:txBody>
            <a:bodyPr>
              <a:spAutoFit/>
            </a:bodyPr>
            <a:lstStyle/>
            <a:p>
              <a:pPr algn="ctr"/>
              <a:r>
                <a:rPr lang="en-US" sz="2000" dirty="0" smtClean="0">
                  <a:solidFill>
                    <a:srgbClr val="00B0F0"/>
                  </a:solidFill>
                </a:rPr>
                <a:t>18</a:t>
              </a:r>
              <a:endParaRPr lang="en-AU" sz="2000" dirty="0">
                <a:solidFill>
                  <a:srgbClr val="00B0F0"/>
                </a:solidFill>
              </a:endParaRPr>
            </a:p>
          </p:txBody>
        </p:sp>
        <p:sp>
          <p:nvSpPr>
            <p:cNvPr id="12" name="Text Box 8"/>
            <p:cNvSpPr txBox="1">
              <a:spLocks noChangeArrowheads="1"/>
            </p:cNvSpPr>
            <p:nvPr>
              <p:custDataLst>
                <p:tags r:id="rId7"/>
              </p:custDataLst>
            </p:nvPr>
          </p:nvSpPr>
          <p:spPr bwMode="auto">
            <a:xfrm>
              <a:off x="2880" y="981"/>
              <a:ext cx="680" cy="343"/>
            </a:xfrm>
            <a:prstGeom prst="rect">
              <a:avLst/>
            </a:prstGeom>
            <a:noFill/>
            <a:ln w="19050">
              <a:solidFill>
                <a:schemeClr val="tx1"/>
              </a:solidFill>
              <a:miter lim="800000"/>
              <a:headEnd/>
              <a:tailEnd/>
            </a:ln>
            <a:effectLst/>
          </p:spPr>
          <p:txBody>
            <a:bodyPr>
              <a:spAutoFit/>
            </a:bodyPr>
            <a:lstStyle/>
            <a:p>
              <a:pPr algn="ctr"/>
              <a:r>
                <a:rPr lang="en-US" sz="2000" dirty="0" smtClean="0">
                  <a:solidFill>
                    <a:srgbClr val="C00000"/>
                  </a:solidFill>
                </a:rPr>
                <a:t>8</a:t>
              </a:r>
              <a:endParaRPr lang="en-AU" sz="2000" dirty="0">
                <a:solidFill>
                  <a:srgbClr val="C00000"/>
                </a:solidFill>
              </a:endParaRPr>
            </a:p>
          </p:txBody>
        </p:sp>
        <p:sp>
          <p:nvSpPr>
            <p:cNvPr id="13" name="Text Box 9"/>
            <p:cNvSpPr txBox="1">
              <a:spLocks noChangeArrowheads="1"/>
            </p:cNvSpPr>
            <p:nvPr>
              <p:custDataLst>
                <p:tags r:id="rId8"/>
              </p:custDataLst>
            </p:nvPr>
          </p:nvSpPr>
          <p:spPr bwMode="auto">
            <a:xfrm>
              <a:off x="3561" y="981"/>
              <a:ext cx="680" cy="343"/>
            </a:xfrm>
            <a:prstGeom prst="rect">
              <a:avLst/>
            </a:prstGeom>
            <a:noFill/>
            <a:ln w="19050">
              <a:solidFill>
                <a:schemeClr val="tx1"/>
              </a:solidFill>
              <a:miter lim="800000"/>
              <a:headEnd/>
              <a:tailEnd/>
            </a:ln>
            <a:effectLst/>
          </p:spPr>
          <p:txBody>
            <a:bodyPr>
              <a:spAutoFit/>
            </a:bodyPr>
            <a:lstStyle/>
            <a:p>
              <a:pPr algn="ctr"/>
              <a:r>
                <a:rPr lang="en-US" sz="2000" dirty="0" smtClean="0">
                  <a:solidFill>
                    <a:srgbClr val="FFC000"/>
                  </a:solidFill>
                </a:rPr>
                <a:t>0</a:t>
              </a:r>
              <a:endParaRPr lang="en-AU" sz="2000" dirty="0">
                <a:solidFill>
                  <a:srgbClr val="FFC000"/>
                </a:solidFill>
              </a:endParaRPr>
            </a:p>
          </p:txBody>
        </p:sp>
        <p:sp>
          <p:nvSpPr>
            <p:cNvPr id="14" name="Text Box 10"/>
            <p:cNvSpPr txBox="1">
              <a:spLocks noChangeArrowheads="1"/>
            </p:cNvSpPr>
            <p:nvPr>
              <p:custDataLst>
                <p:tags r:id="rId9"/>
              </p:custDataLst>
            </p:nvPr>
          </p:nvSpPr>
          <p:spPr bwMode="auto">
            <a:xfrm>
              <a:off x="4241" y="981"/>
              <a:ext cx="817" cy="343"/>
            </a:xfrm>
            <a:prstGeom prst="rect">
              <a:avLst/>
            </a:prstGeom>
            <a:noFill/>
            <a:ln w="19050">
              <a:solidFill>
                <a:schemeClr val="tx1"/>
              </a:solidFill>
              <a:miter lim="800000"/>
              <a:headEnd/>
              <a:tailEnd/>
            </a:ln>
            <a:effectLst/>
          </p:spPr>
          <p:txBody>
            <a:bodyPr>
              <a:spAutoFit/>
            </a:bodyPr>
            <a:lstStyle/>
            <a:p>
              <a:pPr algn="ctr"/>
              <a:r>
                <a:rPr lang="en-US" sz="2000" dirty="0" smtClean="0">
                  <a:solidFill>
                    <a:schemeClr val="accent4">
                      <a:lumMod val="60000"/>
                      <a:lumOff val="40000"/>
                    </a:schemeClr>
                  </a:solidFill>
                </a:rPr>
                <a:t>32</a:t>
              </a:r>
              <a:endParaRPr lang="en-AU" sz="2000" dirty="0">
                <a:solidFill>
                  <a:schemeClr val="accent4">
                    <a:lumMod val="60000"/>
                    <a:lumOff val="40000"/>
                  </a:schemeClr>
                </a:solidFill>
              </a:endParaRPr>
            </a:p>
          </p:txBody>
        </p:sp>
        <p:sp>
          <p:nvSpPr>
            <p:cNvPr id="15" name="Text Box 11"/>
            <p:cNvSpPr txBox="1">
              <a:spLocks noChangeArrowheads="1"/>
            </p:cNvSpPr>
            <p:nvPr>
              <p:custDataLst>
                <p:tags r:id="rId10"/>
              </p:custDataLst>
            </p:nvPr>
          </p:nvSpPr>
          <p:spPr bwMode="auto">
            <a:xfrm>
              <a:off x="886" y="1256"/>
              <a:ext cx="422" cy="212"/>
            </a:xfrm>
            <a:prstGeom prst="rect">
              <a:avLst/>
            </a:prstGeom>
            <a:noFill/>
            <a:ln w="9525">
              <a:noFill/>
              <a:miter lim="800000"/>
              <a:headEnd/>
              <a:tailEnd/>
            </a:ln>
            <a:effectLst/>
          </p:spPr>
          <p:txBody>
            <a:bodyPr wrap="none">
              <a:spAutoFit/>
            </a:bodyPr>
            <a:lstStyle/>
            <a:p>
              <a:pPr algn="ctr"/>
              <a:r>
                <a:rPr lang="en-US" sz="1600"/>
                <a:t>6 bits</a:t>
              </a:r>
              <a:endParaRPr lang="en-AU" sz="1600"/>
            </a:p>
          </p:txBody>
        </p:sp>
        <p:sp>
          <p:nvSpPr>
            <p:cNvPr id="16" name="Text Box 12"/>
            <p:cNvSpPr txBox="1">
              <a:spLocks noChangeArrowheads="1"/>
            </p:cNvSpPr>
            <p:nvPr>
              <p:custDataLst>
                <p:tags r:id="rId11"/>
              </p:custDataLst>
            </p:nvPr>
          </p:nvSpPr>
          <p:spPr bwMode="auto">
            <a:xfrm>
              <a:off x="4424" y="1256"/>
              <a:ext cx="422" cy="212"/>
            </a:xfrm>
            <a:prstGeom prst="rect">
              <a:avLst/>
            </a:prstGeom>
            <a:noFill/>
            <a:ln w="9525">
              <a:noFill/>
              <a:miter lim="800000"/>
              <a:headEnd/>
              <a:tailEnd/>
            </a:ln>
            <a:effectLst/>
          </p:spPr>
          <p:txBody>
            <a:bodyPr wrap="none">
              <a:spAutoFit/>
            </a:bodyPr>
            <a:lstStyle/>
            <a:p>
              <a:pPr algn="ctr"/>
              <a:r>
                <a:rPr lang="en-US" sz="1600"/>
                <a:t>6 bits</a:t>
              </a:r>
              <a:endParaRPr lang="en-AU" sz="1600"/>
            </a:p>
          </p:txBody>
        </p:sp>
        <p:sp>
          <p:nvSpPr>
            <p:cNvPr id="17" name="Text Box 13"/>
            <p:cNvSpPr txBox="1">
              <a:spLocks noChangeArrowheads="1"/>
            </p:cNvSpPr>
            <p:nvPr>
              <p:custDataLst>
                <p:tags r:id="rId12"/>
              </p:custDataLst>
            </p:nvPr>
          </p:nvSpPr>
          <p:spPr bwMode="auto">
            <a:xfrm>
              <a:off x="1657" y="1256"/>
              <a:ext cx="422" cy="212"/>
            </a:xfrm>
            <a:prstGeom prst="rect">
              <a:avLst/>
            </a:prstGeom>
            <a:noFill/>
            <a:ln w="9525">
              <a:noFill/>
              <a:miter lim="800000"/>
              <a:headEnd/>
              <a:tailEnd/>
            </a:ln>
            <a:effectLst/>
          </p:spPr>
          <p:txBody>
            <a:bodyPr wrap="none">
              <a:spAutoFit/>
            </a:bodyPr>
            <a:lstStyle/>
            <a:p>
              <a:pPr algn="ctr"/>
              <a:r>
                <a:rPr lang="en-US" sz="1600"/>
                <a:t>5 bits</a:t>
              </a:r>
              <a:endParaRPr lang="en-AU" sz="1600"/>
            </a:p>
          </p:txBody>
        </p:sp>
        <p:sp>
          <p:nvSpPr>
            <p:cNvPr id="18" name="Text Box 14"/>
            <p:cNvSpPr txBox="1">
              <a:spLocks noChangeArrowheads="1"/>
            </p:cNvSpPr>
            <p:nvPr>
              <p:custDataLst>
                <p:tags r:id="rId13"/>
              </p:custDataLst>
            </p:nvPr>
          </p:nvSpPr>
          <p:spPr bwMode="auto">
            <a:xfrm>
              <a:off x="2338" y="1256"/>
              <a:ext cx="422" cy="212"/>
            </a:xfrm>
            <a:prstGeom prst="rect">
              <a:avLst/>
            </a:prstGeom>
            <a:noFill/>
            <a:ln w="9525">
              <a:noFill/>
              <a:miter lim="800000"/>
              <a:headEnd/>
              <a:tailEnd/>
            </a:ln>
            <a:effectLst/>
          </p:spPr>
          <p:txBody>
            <a:bodyPr wrap="none">
              <a:spAutoFit/>
            </a:bodyPr>
            <a:lstStyle/>
            <a:p>
              <a:pPr algn="ctr"/>
              <a:r>
                <a:rPr lang="en-US" sz="1600"/>
                <a:t>5 bits</a:t>
              </a:r>
              <a:endParaRPr lang="en-AU" sz="1600"/>
            </a:p>
          </p:txBody>
        </p:sp>
        <p:sp>
          <p:nvSpPr>
            <p:cNvPr id="19" name="Text Box 15"/>
            <p:cNvSpPr txBox="1">
              <a:spLocks noChangeArrowheads="1"/>
            </p:cNvSpPr>
            <p:nvPr>
              <p:custDataLst>
                <p:tags r:id="rId14"/>
              </p:custDataLst>
            </p:nvPr>
          </p:nvSpPr>
          <p:spPr bwMode="auto">
            <a:xfrm>
              <a:off x="3018" y="1256"/>
              <a:ext cx="422" cy="212"/>
            </a:xfrm>
            <a:prstGeom prst="rect">
              <a:avLst/>
            </a:prstGeom>
            <a:noFill/>
            <a:ln w="9525">
              <a:noFill/>
              <a:miter lim="800000"/>
              <a:headEnd/>
              <a:tailEnd/>
            </a:ln>
            <a:effectLst/>
          </p:spPr>
          <p:txBody>
            <a:bodyPr wrap="none">
              <a:spAutoFit/>
            </a:bodyPr>
            <a:lstStyle/>
            <a:p>
              <a:pPr algn="ctr"/>
              <a:r>
                <a:rPr lang="en-US" sz="1600"/>
                <a:t>5 bits</a:t>
              </a:r>
              <a:endParaRPr lang="en-AU" sz="1600"/>
            </a:p>
          </p:txBody>
        </p:sp>
        <p:sp>
          <p:nvSpPr>
            <p:cNvPr id="20" name="Text Box 16"/>
            <p:cNvSpPr txBox="1">
              <a:spLocks noChangeArrowheads="1"/>
            </p:cNvSpPr>
            <p:nvPr>
              <p:custDataLst>
                <p:tags r:id="rId15"/>
              </p:custDataLst>
            </p:nvPr>
          </p:nvSpPr>
          <p:spPr bwMode="auto">
            <a:xfrm>
              <a:off x="3698" y="1256"/>
              <a:ext cx="422" cy="212"/>
            </a:xfrm>
            <a:prstGeom prst="rect">
              <a:avLst/>
            </a:prstGeom>
            <a:noFill/>
            <a:ln w="9525">
              <a:noFill/>
              <a:miter lim="800000"/>
              <a:headEnd/>
              <a:tailEnd/>
            </a:ln>
            <a:effectLst/>
          </p:spPr>
          <p:txBody>
            <a:bodyPr wrap="none">
              <a:spAutoFit/>
            </a:bodyPr>
            <a:lstStyle/>
            <a:p>
              <a:pPr algn="ctr"/>
              <a:r>
                <a:rPr lang="en-US" sz="1600"/>
                <a:t>5 bits</a:t>
              </a:r>
              <a:endParaRPr lang="en-AU" sz="1600"/>
            </a:p>
          </p:txBody>
        </p:sp>
      </p:grpSp>
      <p:sp>
        <p:nvSpPr>
          <p:cNvPr id="34" name="TextBox 33"/>
          <p:cNvSpPr txBox="1"/>
          <p:nvPr/>
        </p:nvSpPr>
        <p:spPr>
          <a:xfrm>
            <a:off x="2133600" y="4800600"/>
            <a:ext cx="300082" cy="369332"/>
          </a:xfrm>
          <a:prstGeom prst="rect">
            <a:avLst/>
          </a:prstGeom>
          <a:noFill/>
        </p:spPr>
        <p:txBody>
          <a:bodyPr wrap="none" rtlCol="0">
            <a:spAutoFit/>
          </a:bodyPr>
          <a:lstStyle/>
          <a:p>
            <a:r>
              <a:rPr lang="en-US" sz="1800" dirty="0" smtClean="0">
                <a:solidFill>
                  <a:srgbClr val="C00000"/>
                </a:solidFill>
              </a:rPr>
              <a:t>8</a:t>
            </a:r>
            <a:endParaRPr lang="en-AU" sz="1800" dirty="0" smtClean="0">
              <a:solidFill>
                <a:srgbClr val="C00000"/>
              </a:solidFill>
            </a:endParaRPr>
          </a:p>
        </p:txBody>
      </p:sp>
      <p:sp>
        <p:nvSpPr>
          <p:cNvPr id="35" name="TextBox 34"/>
          <p:cNvSpPr txBox="1"/>
          <p:nvPr/>
        </p:nvSpPr>
        <p:spPr>
          <a:xfrm>
            <a:off x="2057400" y="4343400"/>
            <a:ext cx="415498" cy="369332"/>
          </a:xfrm>
          <a:prstGeom prst="rect">
            <a:avLst/>
          </a:prstGeom>
          <a:noFill/>
        </p:spPr>
        <p:txBody>
          <a:bodyPr wrap="none" rtlCol="0">
            <a:spAutoFit/>
          </a:bodyPr>
          <a:lstStyle/>
          <a:p>
            <a:r>
              <a:rPr lang="en-US" sz="1800" dirty="0" smtClean="0">
                <a:solidFill>
                  <a:srgbClr val="00B0F0"/>
                </a:solidFill>
              </a:rPr>
              <a:t>18</a:t>
            </a:r>
            <a:endParaRPr lang="en-AU" sz="1800" dirty="0" smtClean="0">
              <a:solidFill>
                <a:srgbClr val="00B0F0"/>
              </a:solidFill>
            </a:endParaRPr>
          </a:p>
        </p:txBody>
      </p:sp>
      <p:sp>
        <p:nvSpPr>
          <p:cNvPr id="36" name="TextBox 35"/>
          <p:cNvSpPr txBox="1"/>
          <p:nvPr/>
        </p:nvSpPr>
        <p:spPr>
          <a:xfrm>
            <a:off x="2057400" y="3810000"/>
            <a:ext cx="415498" cy="369332"/>
          </a:xfrm>
          <a:prstGeom prst="rect">
            <a:avLst/>
          </a:prstGeom>
          <a:noFill/>
        </p:spPr>
        <p:txBody>
          <a:bodyPr wrap="none" rtlCol="0">
            <a:spAutoFit/>
          </a:bodyPr>
          <a:lstStyle/>
          <a:p>
            <a:r>
              <a:rPr lang="en-US" sz="1800" dirty="0" smtClean="0">
                <a:solidFill>
                  <a:srgbClr val="00B050"/>
                </a:solidFill>
              </a:rPr>
              <a:t>17</a:t>
            </a:r>
            <a:endParaRPr lang="en-AU" sz="1800" dirty="0" smtClean="0">
              <a:solidFill>
                <a:srgbClr val="00B050"/>
              </a:solidFill>
            </a:endParaRPr>
          </a:p>
        </p:txBody>
      </p:sp>
      <p:sp>
        <p:nvSpPr>
          <p:cNvPr id="37" name="TextBox 36"/>
          <p:cNvSpPr txBox="1"/>
          <p:nvPr/>
        </p:nvSpPr>
        <p:spPr>
          <a:xfrm>
            <a:off x="5105400" y="4495800"/>
            <a:ext cx="1166794" cy="307777"/>
          </a:xfrm>
          <a:prstGeom prst="rect">
            <a:avLst/>
          </a:prstGeom>
          <a:noFill/>
        </p:spPr>
        <p:txBody>
          <a:bodyPr wrap="none" rtlCol="0">
            <a:spAutoFit/>
          </a:bodyPr>
          <a:lstStyle/>
          <a:p>
            <a:r>
              <a:rPr lang="en-US" sz="1400" dirty="0" smtClean="0">
                <a:solidFill>
                  <a:srgbClr val="00B050"/>
                </a:solidFill>
                <a:latin typeface="Arial" pitchFamily="34" charset="0"/>
                <a:cs typeface="Arial" pitchFamily="34" charset="0"/>
              </a:rPr>
              <a:t>Value in $17</a:t>
            </a:r>
            <a:endParaRPr lang="en-AU" sz="1400" dirty="0" smtClean="0">
              <a:solidFill>
                <a:srgbClr val="00B050"/>
              </a:solidFill>
              <a:latin typeface="Arial" pitchFamily="34" charset="0"/>
              <a:cs typeface="Arial" pitchFamily="34" charset="0"/>
            </a:endParaRPr>
          </a:p>
        </p:txBody>
      </p:sp>
      <p:sp>
        <p:nvSpPr>
          <p:cNvPr id="38" name="TextBox 37"/>
          <p:cNvSpPr txBox="1"/>
          <p:nvPr/>
        </p:nvSpPr>
        <p:spPr>
          <a:xfrm>
            <a:off x="5105400" y="5562600"/>
            <a:ext cx="1166794" cy="307777"/>
          </a:xfrm>
          <a:prstGeom prst="rect">
            <a:avLst/>
          </a:prstGeom>
          <a:noFill/>
        </p:spPr>
        <p:txBody>
          <a:bodyPr wrap="none" rtlCol="0">
            <a:spAutoFit/>
          </a:bodyPr>
          <a:lstStyle/>
          <a:p>
            <a:r>
              <a:rPr lang="en-US" sz="1400" dirty="0" smtClean="0">
                <a:solidFill>
                  <a:srgbClr val="00B0F0"/>
                </a:solidFill>
                <a:latin typeface="Arial" pitchFamily="34" charset="0"/>
                <a:cs typeface="Arial" pitchFamily="34" charset="0"/>
              </a:rPr>
              <a:t>Value in $18</a:t>
            </a:r>
            <a:endParaRPr lang="en-AU" sz="1400" dirty="0" smtClean="0">
              <a:solidFill>
                <a:srgbClr val="00B0F0"/>
              </a:solidFill>
              <a:latin typeface="Arial" pitchFamily="34" charset="0"/>
              <a:cs typeface="Arial" pitchFamily="34" charset="0"/>
            </a:endParaRPr>
          </a:p>
        </p:txBody>
      </p:sp>
      <p:sp>
        <p:nvSpPr>
          <p:cNvPr id="50" name="TextBox 49"/>
          <p:cNvSpPr txBox="1"/>
          <p:nvPr/>
        </p:nvSpPr>
        <p:spPr>
          <a:xfrm>
            <a:off x="4953000" y="3276600"/>
            <a:ext cx="1835759"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ALU </a:t>
            </a:r>
            <a:r>
              <a:rPr lang="en-US" sz="1400" dirty="0" err="1" smtClean="0">
                <a:solidFill>
                  <a:srgbClr val="C00000"/>
                </a:solidFill>
                <a:latin typeface="Arial" pitchFamily="34" charset="0"/>
                <a:cs typeface="Arial" pitchFamily="34" charset="0"/>
              </a:rPr>
              <a:t>Opcode</a:t>
            </a:r>
            <a:r>
              <a:rPr lang="en-US" sz="1400" dirty="0" smtClean="0">
                <a:solidFill>
                  <a:srgbClr val="C00000"/>
                </a:solidFill>
                <a:latin typeface="Arial" pitchFamily="34" charset="0"/>
                <a:cs typeface="Arial" pitchFamily="34" charset="0"/>
              </a:rPr>
              <a:t> for </a:t>
            </a:r>
            <a:r>
              <a:rPr lang="en-US" sz="1400" b="1" dirty="0" smtClean="0">
                <a:solidFill>
                  <a:srgbClr val="C00000"/>
                </a:solidFill>
                <a:latin typeface="Arial" pitchFamily="34" charset="0"/>
                <a:cs typeface="Arial" pitchFamily="34" charset="0"/>
              </a:rPr>
              <a:t>add</a:t>
            </a:r>
            <a:endParaRPr lang="en-AU" sz="1400" b="1" dirty="0" smtClean="0">
              <a:solidFill>
                <a:srgbClr val="C00000"/>
              </a:solidFill>
              <a:latin typeface="Arial" pitchFamily="34" charset="0"/>
              <a:cs typeface="Arial" pitchFamily="34" charset="0"/>
            </a:endParaRPr>
          </a:p>
        </p:txBody>
      </p:sp>
      <p:sp>
        <p:nvSpPr>
          <p:cNvPr id="51" name="Rectangle 50"/>
          <p:cNvSpPr/>
          <p:nvPr/>
        </p:nvSpPr>
        <p:spPr>
          <a:xfrm>
            <a:off x="2743200" y="3886200"/>
            <a:ext cx="2286000" cy="22860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a:off x="6248400" y="3657600"/>
            <a:ext cx="2286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28600" y="5410200"/>
            <a:ext cx="1834156" cy="95410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32-bit result to be </a:t>
            </a:r>
            <a:br>
              <a:rPr lang="en-US" sz="1400" dirty="0" smtClean="0">
                <a:solidFill>
                  <a:srgbClr val="C00000"/>
                </a:solidFill>
                <a:latin typeface="Arial" pitchFamily="34" charset="0"/>
                <a:cs typeface="Arial" pitchFamily="34" charset="0"/>
              </a:rPr>
            </a:br>
            <a:r>
              <a:rPr lang="en-US" sz="1400" dirty="0" smtClean="0">
                <a:solidFill>
                  <a:srgbClr val="C00000"/>
                </a:solidFill>
                <a:latin typeface="Arial" pitchFamily="34" charset="0"/>
                <a:cs typeface="Arial" pitchFamily="34" charset="0"/>
              </a:rPr>
              <a:t>placed in $8 will </a:t>
            </a:r>
          </a:p>
          <a:p>
            <a:r>
              <a:rPr lang="en-US" sz="1400" dirty="0" smtClean="0">
                <a:solidFill>
                  <a:srgbClr val="C00000"/>
                </a:solidFill>
                <a:latin typeface="Arial" pitchFamily="34" charset="0"/>
                <a:cs typeface="Arial" pitchFamily="34" charset="0"/>
              </a:rPr>
              <a:t>arrive here in 2 more</a:t>
            </a:r>
            <a:br>
              <a:rPr lang="en-US" sz="1400" dirty="0" smtClean="0">
                <a:solidFill>
                  <a:srgbClr val="C00000"/>
                </a:solidFill>
                <a:latin typeface="Arial" pitchFamily="34" charset="0"/>
                <a:cs typeface="Arial" pitchFamily="34" charset="0"/>
              </a:rPr>
            </a:br>
            <a:r>
              <a:rPr lang="en-US" sz="1400" dirty="0" smtClean="0">
                <a:solidFill>
                  <a:srgbClr val="C00000"/>
                </a:solidFill>
                <a:latin typeface="Arial" pitchFamily="34" charset="0"/>
                <a:cs typeface="Arial" pitchFamily="34" charset="0"/>
              </a:rPr>
              <a:t>cycles</a:t>
            </a:r>
            <a:endParaRPr lang="en-AU" sz="1400" dirty="0" smtClean="0">
              <a:solidFill>
                <a:srgbClr val="C00000"/>
              </a:solidFill>
              <a:latin typeface="Arial" pitchFamily="34" charset="0"/>
              <a:cs typeface="Arial" pitchFamily="34" charset="0"/>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5" cstate="print"/>
          <a:srcRect/>
          <a:stretch>
            <a:fillRect/>
          </a:stretch>
        </p:blipFill>
        <p:spPr bwMode="auto">
          <a:xfrm>
            <a:off x="762000" y="2514600"/>
            <a:ext cx="7153275" cy="2762250"/>
          </a:xfrm>
          <a:prstGeom prst="rect">
            <a:avLst/>
          </a:prstGeom>
          <a:noFill/>
          <a:ln w="9525">
            <a:noFill/>
            <a:miter lim="800000"/>
            <a:headEnd/>
            <a:tailEnd/>
          </a:ln>
        </p:spPr>
      </p:pic>
      <p:sp>
        <p:nvSpPr>
          <p:cNvPr id="283650" name="Rectangle 2"/>
          <p:cNvSpPr>
            <a:spLocks noGrp="1" noChangeArrowheads="1"/>
          </p:cNvSpPr>
          <p:nvPr>
            <p:ph type="title"/>
            <p:custDataLst>
              <p:tags r:id="rId1"/>
            </p:custDataLst>
          </p:nvPr>
        </p:nvSpPr>
        <p:spPr>
          <a:xfrm>
            <a:off x="457200" y="0"/>
            <a:ext cx="8229600" cy="838200"/>
          </a:xfrm>
        </p:spPr>
        <p:txBody>
          <a:bodyPr/>
          <a:lstStyle/>
          <a:p>
            <a:r>
              <a:rPr lang="en-US" sz="3200" dirty="0" smtClean="0"/>
              <a:t>Step 3: Execute</a:t>
            </a:r>
            <a:endParaRPr lang="en-AU" sz="3200" dirty="0"/>
          </a:p>
        </p:txBody>
      </p:sp>
      <p:sp>
        <p:nvSpPr>
          <p:cNvPr id="283651" name="Rectangle 3"/>
          <p:cNvSpPr>
            <a:spLocks noGrp="1" noChangeArrowheads="1"/>
          </p:cNvSpPr>
          <p:nvPr>
            <p:ph type="body" idx="1"/>
            <p:custDataLst>
              <p:tags r:id="rId2"/>
            </p:custDataLst>
          </p:nvPr>
        </p:nvSpPr>
        <p:spPr>
          <a:xfrm>
            <a:off x="457200" y="609600"/>
            <a:ext cx="8686800" cy="1920875"/>
          </a:xfrm>
        </p:spPr>
        <p:txBody>
          <a:bodyPr/>
          <a:lstStyle/>
          <a:p>
            <a:r>
              <a:rPr lang="en-US" sz="2400" dirty="0" smtClean="0"/>
              <a:t>Perform operation (in this example, </a:t>
            </a:r>
            <a:r>
              <a:rPr lang="en-US" sz="2400" b="1" dirty="0" smtClean="0"/>
              <a:t>add </a:t>
            </a:r>
            <a:r>
              <a:rPr lang="en-US" sz="2400" b="1" dirty="0" smtClean="0">
                <a:solidFill>
                  <a:srgbClr val="C00000"/>
                </a:solidFill>
              </a:rPr>
              <a:t>$t1</a:t>
            </a:r>
            <a:r>
              <a:rPr lang="en-US" sz="2400" b="1" dirty="0" smtClean="0"/>
              <a:t>, </a:t>
            </a:r>
            <a:r>
              <a:rPr lang="en-US" sz="2400" b="1" dirty="0" smtClean="0">
                <a:solidFill>
                  <a:srgbClr val="00B050"/>
                </a:solidFill>
              </a:rPr>
              <a:t>$s1</a:t>
            </a:r>
            <a:r>
              <a:rPr lang="en-US" sz="2400" b="1" dirty="0" smtClean="0"/>
              <a:t>, </a:t>
            </a:r>
            <a:r>
              <a:rPr lang="en-US" sz="2400" b="1" dirty="0" smtClean="0">
                <a:solidFill>
                  <a:srgbClr val="00B0F0"/>
                </a:solidFill>
              </a:rPr>
              <a:t>$s2</a:t>
            </a:r>
            <a:r>
              <a:rPr lang="en-US" sz="2400" dirty="0" smtClean="0"/>
              <a:t>)</a:t>
            </a:r>
          </a:p>
          <a:p>
            <a:pPr lvl="1"/>
            <a:r>
              <a:rPr lang="en-US" sz="2000" dirty="0" smtClean="0"/>
              <a:t>The ALU adds the values in $17 and $18 presented to it from the Instruction Decode/Register Fetch of Step 2</a:t>
            </a:r>
            <a:endParaRPr lang="en-US" sz="2000" b="1" dirty="0" smtClean="0"/>
          </a:p>
          <a:p>
            <a:pPr lvl="1"/>
            <a:r>
              <a:rPr lang="en-US" sz="2000" dirty="0" smtClean="0"/>
              <a:t>Takes 1 cycle</a:t>
            </a:r>
            <a:endParaRPr lang="en-AU" sz="2000" dirty="0"/>
          </a:p>
        </p:txBody>
      </p:sp>
      <p:sp>
        <p:nvSpPr>
          <p:cNvPr id="34" name="TextBox 33"/>
          <p:cNvSpPr txBox="1"/>
          <p:nvPr/>
        </p:nvSpPr>
        <p:spPr>
          <a:xfrm>
            <a:off x="2133600" y="3810000"/>
            <a:ext cx="300082" cy="369332"/>
          </a:xfrm>
          <a:prstGeom prst="rect">
            <a:avLst/>
          </a:prstGeom>
          <a:noFill/>
        </p:spPr>
        <p:txBody>
          <a:bodyPr wrap="none" rtlCol="0">
            <a:spAutoFit/>
          </a:bodyPr>
          <a:lstStyle/>
          <a:p>
            <a:r>
              <a:rPr lang="en-US" sz="1800" dirty="0" smtClean="0">
                <a:solidFill>
                  <a:srgbClr val="C00000"/>
                </a:solidFill>
              </a:rPr>
              <a:t>8</a:t>
            </a:r>
            <a:endParaRPr lang="en-AU" sz="1800" dirty="0" smtClean="0">
              <a:solidFill>
                <a:srgbClr val="C00000"/>
              </a:solidFill>
            </a:endParaRPr>
          </a:p>
        </p:txBody>
      </p:sp>
      <p:sp>
        <p:nvSpPr>
          <p:cNvPr id="35" name="TextBox 34"/>
          <p:cNvSpPr txBox="1"/>
          <p:nvPr/>
        </p:nvSpPr>
        <p:spPr>
          <a:xfrm>
            <a:off x="2057400" y="3352800"/>
            <a:ext cx="415498" cy="369332"/>
          </a:xfrm>
          <a:prstGeom prst="rect">
            <a:avLst/>
          </a:prstGeom>
          <a:noFill/>
        </p:spPr>
        <p:txBody>
          <a:bodyPr wrap="none" rtlCol="0">
            <a:spAutoFit/>
          </a:bodyPr>
          <a:lstStyle/>
          <a:p>
            <a:r>
              <a:rPr lang="en-US" sz="1800" dirty="0" smtClean="0">
                <a:solidFill>
                  <a:srgbClr val="00B0F0"/>
                </a:solidFill>
              </a:rPr>
              <a:t>18</a:t>
            </a:r>
            <a:endParaRPr lang="en-AU" sz="1800" dirty="0" smtClean="0">
              <a:solidFill>
                <a:srgbClr val="00B0F0"/>
              </a:solidFill>
            </a:endParaRPr>
          </a:p>
        </p:txBody>
      </p:sp>
      <p:sp>
        <p:nvSpPr>
          <p:cNvPr id="36" name="TextBox 35"/>
          <p:cNvSpPr txBox="1"/>
          <p:nvPr/>
        </p:nvSpPr>
        <p:spPr>
          <a:xfrm>
            <a:off x="2057400" y="2819400"/>
            <a:ext cx="415498" cy="369332"/>
          </a:xfrm>
          <a:prstGeom prst="rect">
            <a:avLst/>
          </a:prstGeom>
          <a:noFill/>
        </p:spPr>
        <p:txBody>
          <a:bodyPr wrap="none" rtlCol="0">
            <a:spAutoFit/>
          </a:bodyPr>
          <a:lstStyle/>
          <a:p>
            <a:r>
              <a:rPr lang="en-US" sz="1800" dirty="0" smtClean="0">
                <a:solidFill>
                  <a:srgbClr val="00B050"/>
                </a:solidFill>
              </a:rPr>
              <a:t>17</a:t>
            </a:r>
            <a:endParaRPr lang="en-AU" sz="1800" dirty="0" smtClean="0">
              <a:solidFill>
                <a:srgbClr val="00B050"/>
              </a:solidFill>
            </a:endParaRPr>
          </a:p>
        </p:txBody>
      </p:sp>
      <p:sp>
        <p:nvSpPr>
          <p:cNvPr id="37" name="TextBox 36"/>
          <p:cNvSpPr txBox="1"/>
          <p:nvPr/>
        </p:nvSpPr>
        <p:spPr>
          <a:xfrm>
            <a:off x="5105400" y="3505200"/>
            <a:ext cx="1166794" cy="307777"/>
          </a:xfrm>
          <a:prstGeom prst="rect">
            <a:avLst/>
          </a:prstGeom>
          <a:noFill/>
        </p:spPr>
        <p:txBody>
          <a:bodyPr wrap="none" rtlCol="0">
            <a:spAutoFit/>
          </a:bodyPr>
          <a:lstStyle/>
          <a:p>
            <a:r>
              <a:rPr lang="en-US" sz="1400" dirty="0" smtClean="0">
                <a:solidFill>
                  <a:srgbClr val="00B050"/>
                </a:solidFill>
                <a:latin typeface="Arial" pitchFamily="34" charset="0"/>
                <a:cs typeface="Arial" pitchFamily="34" charset="0"/>
              </a:rPr>
              <a:t>Value in $17</a:t>
            </a:r>
            <a:endParaRPr lang="en-AU" sz="1400" dirty="0" smtClean="0">
              <a:solidFill>
                <a:srgbClr val="00B050"/>
              </a:solidFill>
              <a:latin typeface="Arial" pitchFamily="34" charset="0"/>
              <a:cs typeface="Arial" pitchFamily="34" charset="0"/>
            </a:endParaRPr>
          </a:p>
        </p:txBody>
      </p:sp>
      <p:sp>
        <p:nvSpPr>
          <p:cNvPr id="38" name="TextBox 37"/>
          <p:cNvSpPr txBox="1"/>
          <p:nvPr/>
        </p:nvSpPr>
        <p:spPr>
          <a:xfrm>
            <a:off x="5105400" y="4572000"/>
            <a:ext cx="1166794" cy="307777"/>
          </a:xfrm>
          <a:prstGeom prst="rect">
            <a:avLst/>
          </a:prstGeom>
          <a:noFill/>
        </p:spPr>
        <p:txBody>
          <a:bodyPr wrap="none" rtlCol="0">
            <a:spAutoFit/>
          </a:bodyPr>
          <a:lstStyle/>
          <a:p>
            <a:r>
              <a:rPr lang="en-US" sz="1400" dirty="0" smtClean="0">
                <a:solidFill>
                  <a:srgbClr val="00B0F0"/>
                </a:solidFill>
                <a:latin typeface="Arial" pitchFamily="34" charset="0"/>
                <a:cs typeface="Arial" pitchFamily="34" charset="0"/>
              </a:rPr>
              <a:t>Value in $18</a:t>
            </a:r>
            <a:endParaRPr lang="en-AU" sz="1400" dirty="0" smtClean="0">
              <a:solidFill>
                <a:srgbClr val="00B0F0"/>
              </a:solidFill>
              <a:latin typeface="Arial" pitchFamily="34" charset="0"/>
              <a:cs typeface="Arial" pitchFamily="34" charset="0"/>
            </a:endParaRPr>
          </a:p>
        </p:txBody>
      </p:sp>
      <p:sp>
        <p:nvSpPr>
          <p:cNvPr id="50" name="TextBox 49"/>
          <p:cNvSpPr txBox="1"/>
          <p:nvPr/>
        </p:nvSpPr>
        <p:spPr>
          <a:xfrm>
            <a:off x="4953000" y="2286000"/>
            <a:ext cx="1835759"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ALU </a:t>
            </a:r>
            <a:r>
              <a:rPr lang="en-US" sz="1400" dirty="0" err="1" smtClean="0">
                <a:solidFill>
                  <a:srgbClr val="C00000"/>
                </a:solidFill>
                <a:latin typeface="Arial" pitchFamily="34" charset="0"/>
                <a:cs typeface="Arial" pitchFamily="34" charset="0"/>
              </a:rPr>
              <a:t>Opcode</a:t>
            </a:r>
            <a:r>
              <a:rPr lang="en-US" sz="1400" dirty="0" smtClean="0">
                <a:solidFill>
                  <a:srgbClr val="C00000"/>
                </a:solidFill>
                <a:latin typeface="Arial" pitchFamily="34" charset="0"/>
                <a:cs typeface="Arial" pitchFamily="34" charset="0"/>
              </a:rPr>
              <a:t> for </a:t>
            </a:r>
            <a:r>
              <a:rPr lang="en-US" sz="1400" b="1" dirty="0" smtClean="0">
                <a:solidFill>
                  <a:srgbClr val="C00000"/>
                </a:solidFill>
                <a:latin typeface="Arial" pitchFamily="34" charset="0"/>
                <a:cs typeface="Arial" pitchFamily="34" charset="0"/>
              </a:rPr>
              <a:t>add</a:t>
            </a:r>
            <a:endParaRPr lang="en-AU" sz="1400" b="1" dirty="0" smtClean="0">
              <a:solidFill>
                <a:srgbClr val="C00000"/>
              </a:solidFill>
              <a:latin typeface="Arial" pitchFamily="34" charset="0"/>
              <a:cs typeface="Arial" pitchFamily="34" charset="0"/>
            </a:endParaRPr>
          </a:p>
        </p:txBody>
      </p:sp>
      <p:cxnSp>
        <p:nvCxnSpPr>
          <p:cNvPr id="53" name="Straight Arrow Connector 52"/>
          <p:cNvCxnSpPr/>
          <p:nvPr/>
        </p:nvCxnSpPr>
        <p:spPr>
          <a:xfrm>
            <a:off x="6248400" y="2667000"/>
            <a:ext cx="2286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527852" y="4191000"/>
            <a:ext cx="1617751" cy="738664"/>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32-bit result to be </a:t>
            </a:r>
            <a:br>
              <a:rPr lang="en-US" sz="1400" dirty="0" smtClean="0">
                <a:solidFill>
                  <a:srgbClr val="C00000"/>
                </a:solidFill>
                <a:latin typeface="Arial" pitchFamily="34" charset="0"/>
                <a:cs typeface="Arial" pitchFamily="34" charset="0"/>
              </a:rPr>
            </a:br>
            <a:r>
              <a:rPr lang="en-US" sz="1400" dirty="0" smtClean="0">
                <a:solidFill>
                  <a:srgbClr val="C00000"/>
                </a:solidFill>
                <a:latin typeface="Arial" pitchFamily="34" charset="0"/>
                <a:cs typeface="Arial" pitchFamily="34" charset="0"/>
              </a:rPr>
              <a:t>placed in $8 in a</a:t>
            </a:r>
            <a:br>
              <a:rPr lang="en-US" sz="1400" dirty="0" smtClean="0">
                <a:solidFill>
                  <a:srgbClr val="C00000"/>
                </a:solidFill>
                <a:latin typeface="Arial" pitchFamily="34" charset="0"/>
                <a:cs typeface="Arial" pitchFamily="34" charset="0"/>
              </a:rPr>
            </a:br>
            <a:r>
              <a:rPr lang="en-US" sz="1400" dirty="0" smtClean="0">
                <a:solidFill>
                  <a:srgbClr val="C00000"/>
                </a:solidFill>
                <a:latin typeface="Arial" pitchFamily="34" charset="0"/>
                <a:cs typeface="Arial" pitchFamily="34" charset="0"/>
              </a:rPr>
              <a:t>subsequent cycle</a:t>
            </a:r>
            <a:endParaRPr lang="en-AU" sz="1400" dirty="0" smtClean="0">
              <a:solidFill>
                <a:srgbClr val="C00000"/>
              </a:solidFill>
              <a:latin typeface="Arial" pitchFamily="34" charset="0"/>
              <a:cs typeface="Arial" pitchFamily="34" charset="0"/>
            </a:endParaRPr>
          </a:p>
        </p:txBody>
      </p:sp>
      <p:sp>
        <p:nvSpPr>
          <p:cNvPr id="28" name="Rectangle 27"/>
          <p:cNvSpPr/>
          <p:nvPr/>
        </p:nvSpPr>
        <p:spPr>
          <a:xfrm>
            <a:off x="6400800" y="3048000"/>
            <a:ext cx="1143000" cy="1828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1000" y="4572000"/>
            <a:ext cx="1616148" cy="95410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32-bit result to be </a:t>
            </a:r>
            <a:br>
              <a:rPr lang="en-US" sz="1400" dirty="0" smtClean="0">
                <a:solidFill>
                  <a:srgbClr val="C00000"/>
                </a:solidFill>
                <a:latin typeface="Arial" pitchFamily="34" charset="0"/>
                <a:cs typeface="Arial" pitchFamily="34" charset="0"/>
              </a:rPr>
            </a:br>
            <a:r>
              <a:rPr lang="en-US" sz="1400" dirty="0" smtClean="0">
                <a:solidFill>
                  <a:srgbClr val="C00000"/>
                </a:solidFill>
                <a:latin typeface="Arial" pitchFamily="34" charset="0"/>
                <a:cs typeface="Arial" pitchFamily="34" charset="0"/>
              </a:rPr>
              <a:t>placed in $8 will </a:t>
            </a:r>
          </a:p>
          <a:p>
            <a:r>
              <a:rPr lang="en-US" sz="1400" dirty="0" smtClean="0">
                <a:solidFill>
                  <a:srgbClr val="C00000"/>
                </a:solidFill>
                <a:latin typeface="Arial" pitchFamily="34" charset="0"/>
                <a:cs typeface="Arial" pitchFamily="34" charset="0"/>
              </a:rPr>
              <a:t>arrive here in a</a:t>
            </a:r>
            <a:br>
              <a:rPr lang="en-US" sz="1400" dirty="0" smtClean="0">
                <a:solidFill>
                  <a:srgbClr val="C00000"/>
                </a:solidFill>
                <a:latin typeface="Arial" pitchFamily="34" charset="0"/>
                <a:cs typeface="Arial" pitchFamily="34" charset="0"/>
              </a:rPr>
            </a:br>
            <a:r>
              <a:rPr lang="en-US" sz="1400" dirty="0" smtClean="0">
                <a:solidFill>
                  <a:srgbClr val="C00000"/>
                </a:solidFill>
                <a:latin typeface="Arial" pitchFamily="34" charset="0"/>
                <a:cs typeface="Arial" pitchFamily="34" charset="0"/>
              </a:rPr>
              <a:t>subsequent cycle</a:t>
            </a:r>
            <a:endParaRPr lang="en-AU" sz="1400" dirty="0" smtClean="0">
              <a:solidFill>
                <a:srgbClr val="C00000"/>
              </a:solidFill>
              <a:latin typeface="Arial" pitchFamily="34" charset="0"/>
              <a:cs typeface="Arial" pitchFamily="34" charset="0"/>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5" cstate="print"/>
          <a:srcRect/>
          <a:stretch>
            <a:fillRect/>
          </a:stretch>
        </p:blipFill>
        <p:spPr bwMode="auto">
          <a:xfrm>
            <a:off x="0" y="3352800"/>
            <a:ext cx="8610600" cy="2771775"/>
          </a:xfrm>
          <a:prstGeom prst="rect">
            <a:avLst/>
          </a:prstGeom>
          <a:noFill/>
          <a:ln w="9525">
            <a:noFill/>
            <a:miter lim="800000"/>
            <a:headEnd/>
            <a:tailEnd/>
          </a:ln>
        </p:spPr>
      </p:pic>
      <p:sp>
        <p:nvSpPr>
          <p:cNvPr id="283650" name="Rectangle 2"/>
          <p:cNvSpPr>
            <a:spLocks noGrp="1" noChangeArrowheads="1"/>
          </p:cNvSpPr>
          <p:nvPr>
            <p:ph type="title"/>
            <p:custDataLst>
              <p:tags r:id="rId1"/>
            </p:custDataLst>
          </p:nvPr>
        </p:nvSpPr>
        <p:spPr>
          <a:xfrm>
            <a:off x="457200" y="0"/>
            <a:ext cx="8229600" cy="838200"/>
          </a:xfrm>
        </p:spPr>
        <p:txBody>
          <a:bodyPr/>
          <a:lstStyle/>
          <a:p>
            <a:r>
              <a:rPr lang="en-US" sz="3200" dirty="0" smtClean="0"/>
              <a:t>Step 4: Memory </a:t>
            </a:r>
            <a:r>
              <a:rPr lang="en-US" sz="3200" dirty="0" smtClean="0"/>
              <a:t>access </a:t>
            </a:r>
            <a:endParaRPr lang="en-AU" sz="3200" dirty="0"/>
          </a:p>
        </p:txBody>
      </p:sp>
      <p:sp>
        <p:nvSpPr>
          <p:cNvPr id="283651" name="Rectangle 3"/>
          <p:cNvSpPr>
            <a:spLocks noGrp="1" noChangeArrowheads="1"/>
          </p:cNvSpPr>
          <p:nvPr>
            <p:ph type="body" idx="1"/>
            <p:custDataLst>
              <p:tags r:id="rId2"/>
            </p:custDataLst>
          </p:nvPr>
        </p:nvSpPr>
        <p:spPr>
          <a:xfrm>
            <a:off x="457200" y="609600"/>
            <a:ext cx="8686800" cy="2286000"/>
          </a:xfrm>
        </p:spPr>
        <p:txBody>
          <a:bodyPr/>
          <a:lstStyle/>
          <a:p>
            <a:r>
              <a:rPr lang="en-US" sz="2000" dirty="0" smtClean="0"/>
              <a:t>In </a:t>
            </a:r>
            <a:r>
              <a:rPr lang="en-US" sz="2000" b="1" dirty="0" smtClean="0"/>
              <a:t>add </a:t>
            </a:r>
            <a:r>
              <a:rPr lang="en-US" sz="2000" b="1" dirty="0" smtClean="0">
                <a:solidFill>
                  <a:srgbClr val="C00000"/>
                </a:solidFill>
              </a:rPr>
              <a:t>$t1</a:t>
            </a:r>
            <a:r>
              <a:rPr lang="en-US" sz="2000" b="1" dirty="0" smtClean="0"/>
              <a:t>, </a:t>
            </a:r>
            <a:r>
              <a:rPr lang="en-US" sz="2000" b="1" dirty="0" smtClean="0">
                <a:solidFill>
                  <a:srgbClr val="00B050"/>
                </a:solidFill>
              </a:rPr>
              <a:t>$s1</a:t>
            </a:r>
            <a:r>
              <a:rPr lang="en-US" sz="2000" b="1" dirty="0" smtClean="0"/>
              <a:t>, </a:t>
            </a:r>
            <a:r>
              <a:rPr lang="en-US" sz="2000" b="1" dirty="0" smtClean="0">
                <a:solidFill>
                  <a:srgbClr val="00B0F0"/>
                </a:solidFill>
              </a:rPr>
              <a:t>$s2</a:t>
            </a:r>
            <a:r>
              <a:rPr lang="en-US" sz="2000" dirty="0" smtClean="0"/>
              <a:t>, </a:t>
            </a:r>
            <a:r>
              <a:rPr lang="en-US" sz="2000" u="sng" dirty="0" smtClean="0"/>
              <a:t>memory is not </a:t>
            </a:r>
            <a:r>
              <a:rPr lang="en-US" sz="2000" u="sng" dirty="0" smtClean="0"/>
              <a:t>accessed.</a:t>
            </a:r>
            <a:endParaRPr lang="en-US" sz="2000" u="sng" dirty="0" smtClean="0"/>
          </a:p>
          <a:p>
            <a:r>
              <a:rPr lang="en-US" sz="2000" dirty="0" smtClean="0"/>
              <a:t>Instead: consider </a:t>
            </a:r>
            <a:r>
              <a:rPr lang="en-US" sz="2000" b="1" dirty="0" err="1" smtClean="0"/>
              <a:t>sw</a:t>
            </a:r>
            <a:r>
              <a:rPr lang="en-US" sz="2000" b="1" dirty="0" smtClean="0"/>
              <a:t> </a:t>
            </a:r>
            <a:r>
              <a:rPr lang="en-US" sz="2000" b="1" dirty="0" smtClean="0">
                <a:solidFill>
                  <a:srgbClr val="C00000"/>
                </a:solidFill>
              </a:rPr>
              <a:t>$t1</a:t>
            </a:r>
            <a:r>
              <a:rPr lang="en-US" sz="2000" b="1" dirty="0" smtClean="0"/>
              <a:t>, (</a:t>
            </a:r>
            <a:r>
              <a:rPr lang="en-US" sz="2000" b="1" dirty="0" smtClean="0">
                <a:solidFill>
                  <a:srgbClr val="00B050"/>
                </a:solidFill>
              </a:rPr>
              <a:t>$s1</a:t>
            </a:r>
            <a:r>
              <a:rPr lang="en-US" sz="2000" b="1" dirty="0" smtClean="0"/>
              <a:t>)</a:t>
            </a:r>
            <a:r>
              <a:rPr lang="en-US" sz="2000" dirty="0" smtClean="0"/>
              <a:t>, where the data at the memory address contained in $s1 needs to be </a:t>
            </a:r>
            <a:r>
              <a:rPr lang="en-US" sz="2000" dirty="0" smtClean="0"/>
              <a:t>stored (or fetched, as in the case of </a:t>
            </a:r>
            <a:r>
              <a:rPr lang="en-US" sz="2000" b="1" dirty="0" err="1" smtClean="0"/>
              <a:t>l</a:t>
            </a:r>
            <a:r>
              <a:rPr lang="en-US" sz="2000" b="1" dirty="0" err="1" smtClean="0"/>
              <a:t>w</a:t>
            </a:r>
            <a:r>
              <a:rPr lang="en-US" sz="2000" dirty="0" smtClean="0"/>
              <a:t>)</a:t>
            </a:r>
          </a:p>
          <a:p>
            <a:pPr lvl="1"/>
            <a:r>
              <a:rPr lang="en-US" sz="1800" dirty="0" smtClean="0"/>
              <a:t>The ALU sends the data in $t1 to the address stored in $s1, which takes 1 cycle</a:t>
            </a:r>
          </a:p>
          <a:p>
            <a:pPr lvl="2"/>
            <a:r>
              <a:rPr lang="en-US" sz="1400" dirty="0" smtClean="0"/>
              <a:t>For </a:t>
            </a:r>
            <a:r>
              <a:rPr lang="en-US" sz="1400" b="1" dirty="0" err="1" smtClean="0"/>
              <a:t>lw</a:t>
            </a:r>
            <a:r>
              <a:rPr lang="en-US" sz="1400" dirty="0" smtClean="0"/>
              <a:t>, the ALU fetches the data from memory into a cache</a:t>
            </a:r>
          </a:p>
          <a:p>
            <a:pPr lvl="1"/>
            <a:r>
              <a:rPr lang="en-US" sz="1800" dirty="0" smtClean="0">
                <a:solidFill>
                  <a:srgbClr val="00B050"/>
                </a:solidFill>
              </a:rPr>
              <a:t>Although </a:t>
            </a:r>
            <a:r>
              <a:rPr lang="en-US" sz="1800" b="1" dirty="0" smtClean="0">
                <a:solidFill>
                  <a:srgbClr val="00B050"/>
                </a:solidFill>
              </a:rPr>
              <a:t>add </a:t>
            </a:r>
            <a:r>
              <a:rPr lang="en-US" sz="1800" dirty="0" smtClean="0">
                <a:solidFill>
                  <a:srgbClr val="00B050"/>
                </a:solidFill>
              </a:rPr>
              <a:t>does not access memory, 1 cycle is still consumed (idle)</a:t>
            </a:r>
          </a:p>
          <a:p>
            <a:pPr lvl="1"/>
            <a:r>
              <a:rPr lang="en-US" sz="1800" i="1" dirty="0" smtClean="0">
                <a:solidFill>
                  <a:srgbClr val="FF0000"/>
                </a:solidFill>
              </a:rPr>
              <a:t>ALL instructions consume 1 cycle for step 4, whether they access memory or not!</a:t>
            </a:r>
          </a:p>
          <a:p>
            <a:pPr lvl="2"/>
            <a:r>
              <a:rPr lang="en-US" sz="1400" i="1" dirty="0" smtClean="0">
                <a:solidFill>
                  <a:srgbClr val="0070C0"/>
                </a:solidFill>
              </a:rPr>
              <a:t>This is done uniformly for all instructions for uniformity so that every instruction takes 5 steps</a:t>
            </a:r>
          </a:p>
          <a:p>
            <a:pPr lvl="1"/>
            <a:endParaRPr lang="en-US" sz="1800" i="1" dirty="0" smtClean="0">
              <a:solidFill>
                <a:srgbClr val="FF0000"/>
              </a:solidFill>
            </a:endParaRPr>
          </a:p>
          <a:p>
            <a:pPr lvl="1"/>
            <a:endParaRPr lang="en-US" sz="2000" i="1" dirty="0" smtClean="0">
              <a:solidFill>
                <a:srgbClr val="FF0000"/>
              </a:solidFill>
            </a:endParaRPr>
          </a:p>
          <a:p>
            <a:endParaRPr lang="en-US" sz="2400" dirty="0" smtClean="0"/>
          </a:p>
        </p:txBody>
      </p:sp>
      <p:sp>
        <p:nvSpPr>
          <p:cNvPr id="34" name="TextBox 33"/>
          <p:cNvSpPr txBox="1"/>
          <p:nvPr/>
        </p:nvSpPr>
        <p:spPr>
          <a:xfrm>
            <a:off x="1295400" y="4114800"/>
            <a:ext cx="300082" cy="369332"/>
          </a:xfrm>
          <a:prstGeom prst="rect">
            <a:avLst/>
          </a:prstGeom>
          <a:noFill/>
        </p:spPr>
        <p:txBody>
          <a:bodyPr wrap="none" rtlCol="0">
            <a:spAutoFit/>
          </a:bodyPr>
          <a:lstStyle/>
          <a:p>
            <a:r>
              <a:rPr lang="en-US" sz="1800" dirty="0" smtClean="0">
                <a:solidFill>
                  <a:srgbClr val="C00000"/>
                </a:solidFill>
              </a:rPr>
              <a:t>8</a:t>
            </a:r>
            <a:endParaRPr lang="en-AU" sz="1800" dirty="0" smtClean="0">
              <a:solidFill>
                <a:srgbClr val="C00000"/>
              </a:solidFill>
            </a:endParaRPr>
          </a:p>
        </p:txBody>
      </p:sp>
      <p:sp>
        <p:nvSpPr>
          <p:cNvPr id="35" name="TextBox 34"/>
          <p:cNvSpPr txBox="1"/>
          <p:nvPr/>
        </p:nvSpPr>
        <p:spPr>
          <a:xfrm>
            <a:off x="1066800" y="4724400"/>
            <a:ext cx="736099" cy="276999"/>
          </a:xfrm>
          <a:prstGeom prst="rect">
            <a:avLst/>
          </a:prstGeom>
          <a:noFill/>
        </p:spPr>
        <p:txBody>
          <a:bodyPr wrap="none" rtlCol="0">
            <a:spAutoFit/>
          </a:bodyPr>
          <a:lstStyle/>
          <a:p>
            <a:r>
              <a:rPr lang="en-US" sz="1200" dirty="0" smtClean="0">
                <a:solidFill>
                  <a:srgbClr val="00B0F0"/>
                </a:solidFill>
              </a:rPr>
              <a:t>Not used</a:t>
            </a:r>
            <a:endParaRPr lang="en-AU" sz="1200" dirty="0" smtClean="0">
              <a:solidFill>
                <a:srgbClr val="00B0F0"/>
              </a:solidFill>
            </a:endParaRPr>
          </a:p>
        </p:txBody>
      </p:sp>
      <p:sp>
        <p:nvSpPr>
          <p:cNvPr id="36" name="TextBox 35"/>
          <p:cNvSpPr txBox="1"/>
          <p:nvPr/>
        </p:nvSpPr>
        <p:spPr>
          <a:xfrm>
            <a:off x="1295400" y="3581400"/>
            <a:ext cx="415498" cy="369332"/>
          </a:xfrm>
          <a:prstGeom prst="rect">
            <a:avLst/>
          </a:prstGeom>
          <a:noFill/>
        </p:spPr>
        <p:txBody>
          <a:bodyPr wrap="none" rtlCol="0">
            <a:spAutoFit/>
          </a:bodyPr>
          <a:lstStyle/>
          <a:p>
            <a:r>
              <a:rPr lang="en-US" sz="1800" dirty="0" smtClean="0">
                <a:solidFill>
                  <a:srgbClr val="00B050"/>
                </a:solidFill>
              </a:rPr>
              <a:t>17</a:t>
            </a:r>
            <a:endParaRPr lang="en-AU" sz="1800" dirty="0" smtClean="0">
              <a:solidFill>
                <a:srgbClr val="00B050"/>
              </a:solidFill>
            </a:endParaRPr>
          </a:p>
        </p:txBody>
      </p:sp>
      <p:sp>
        <p:nvSpPr>
          <p:cNvPr id="37" name="TextBox 36"/>
          <p:cNvSpPr txBox="1"/>
          <p:nvPr/>
        </p:nvSpPr>
        <p:spPr>
          <a:xfrm>
            <a:off x="6477000" y="4572000"/>
            <a:ext cx="968535" cy="276999"/>
          </a:xfrm>
          <a:prstGeom prst="rect">
            <a:avLst/>
          </a:prstGeom>
          <a:noFill/>
        </p:spPr>
        <p:txBody>
          <a:bodyPr wrap="none" rtlCol="0">
            <a:spAutoFit/>
          </a:bodyPr>
          <a:lstStyle/>
          <a:p>
            <a:r>
              <a:rPr lang="en-US" sz="1200" dirty="0" err="1" smtClean="0">
                <a:solidFill>
                  <a:srgbClr val="00B050"/>
                </a:solidFill>
                <a:latin typeface="Arial" pitchFamily="34" charset="0"/>
                <a:cs typeface="Arial" pitchFamily="34" charset="0"/>
              </a:rPr>
              <a:t>Addr</a:t>
            </a:r>
            <a:r>
              <a:rPr lang="en-US" sz="1200" dirty="0" smtClean="0">
                <a:solidFill>
                  <a:srgbClr val="00B050"/>
                </a:solidFill>
                <a:latin typeface="Arial" pitchFamily="34" charset="0"/>
                <a:cs typeface="Arial" pitchFamily="34" charset="0"/>
              </a:rPr>
              <a:t> in </a:t>
            </a:r>
            <a:r>
              <a:rPr lang="en-US" sz="1200" dirty="0" smtClean="0">
                <a:solidFill>
                  <a:srgbClr val="00B050"/>
                </a:solidFill>
                <a:latin typeface="Arial" pitchFamily="34" charset="0"/>
                <a:cs typeface="Arial" pitchFamily="34" charset="0"/>
              </a:rPr>
              <a:t>$17</a:t>
            </a:r>
            <a:endParaRPr lang="en-AU" sz="1200" dirty="0" smtClean="0">
              <a:solidFill>
                <a:srgbClr val="00B050"/>
              </a:solidFill>
              <a:latin typeface="Arial" pitchFamily="34" charset="0"/>
              <a:cs typeface="Arial" pitchFamily="34" charset="0"/>
            </a:endParaRPr>
          </a:p>
        </p:txBody>
      </p:sp>
      <p:sp>
        <p:nvSpPr>
          <p:cNvPr id="50" name="TextBox 49"/>
          <p:cNvSpPr txBox="1"/>
          <p:nvPr/>
        </p:nvSpPr>
        <p:spPr>
          <a:xfrm>
            <a:off x="4191000" y="3124200"/>
            <a:ext cx="1757212"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ALU </a:t>
            </a:r>
            <a:r>
              <a:rPr lang="en-US" sz="1400" dirty="0" err="1" smtClean="0">
                <a:solidFill>
                  <a:srgbClr val="C00000"/>
                </a:solidFill>
                <a:latin typeface="Arial" pitchFamily="34" charset="0"/>
                <a:cs typeface="Arial" pitchFamily="34" charset="0"/>
              </a:rPr>
              <a:t>Opcode</a:t>
            </a:r>
            <a:r>
              <a:rPr lang="en-US" sz="1400" dirty="0" smtClean="0">
                <a:solidFill>
                  <a:srgbClr val="C00000"/>
                </a:solidFill>
                <a:latin typeface="Arial" pitchFamily="34" charset="0"/>
                <a:cs typeface="Arial" pitchFamily="34" charset="0"/>
              </a:rPr>
              <a:t> for </a:t>
            </a:r>
            <a:r>
              <a:rPr lang="en-US" sz="1400" b="1" dirty="0" err="1" smtClean="0">
                <a:solidFill>
                  <a:srgbClr val="C00000"/>
                </a:solidFill>
                <a:latin typeface="Arial" pitchFamily="34" charset="0"/>
                <a:cs typeface="Arial" pitchFamily="34" charset="0"/>
              </a:rPr>
              <a:t>s</a:t>
            </a:r>
            <a:r>
              <a:rPr lang="en-US" sz="1400" b="1" dirty="0" err="1" smtClean="0">
                <a:solidFill>
                  <a:srgbClr val="C00000"/>
                </a:solidFill>
                <a:latin typeface="Arial" pitchFamily="34" charset="0"/>
                <a:cs typeface="Arial" pitchFamily="34" charset="0"/>
              </a:rPr>
              <a:t>w</a:t>
            </a:r>
            <a:endParaRPr lang="en-AU" sz="1400" b="1" dirty="0" smtClean="0">
              <a:solidFill>
                <a:srgbClr val="C00000"/>
              </a:solidFill>
              <a:latin typeface="Arial" pitchFamily="34" charset="0"/>
              <a:cs typeface="Arial" pitchFamily="34" charset="0"/>
            </a:endParaRPr>
          </a:p>
        </p:txBody>
      </p:sp>
      <p:cxnSp>
        <p:nvCxnSpPr>
          <p:cNvPr id="53" name="Straight Arrow Connector 52"/>
          <p:cNvCxnSpPr/>
          <p:nvPr/>
        </p:nvCxnSpPr>
        <p:spPr>
          <a:xfrm>
            <a:off x="5560997" y="3790950"/>
            <a:ext cx="2286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67200" y="3657600"/>
            <a:ext cx="1207382" cy="276999"/>
          </a:xfrm>
          <a:prstGeom prst="rect">
            <a:avLst/>
          </a:prstGeom>
          <a:noFill/>
        </p:spPr>
        <p:txBody>
          <a:bodyPr wrap="none" rtlCol="0">
            <a:spAutoFit/>
          </a:bodyPr>
          <a:lstStyle/>
          <a:p>
            <a:r>
              <a:rPr lang="en-US" sz="1200" dirty="0" smtClean="0">
                <a:solidFill>
                  <a:srgbClr val="00B050"/>
                </a:solidFill>
                <a:latin typeface="Arial" pitchFamily="34" charset="0"/>
                <a:cs typeface="Arial" pitchFamily="34" charset="0"/>
              </a:rPr>
              <a:t>Address in </a:t>
            </a:r>
            <a:r>
              <a:rPr lang="en-US" sz="1200" dirty="0" smtClean="0">
                <a:solidFill>
                  <a:srgbClr val="00B050"/>
                </a:solidFill>
                <a:latin typeface="Arial" pitchFamily="34" charset="0"/>
                <a:cs typeface="Arial" pitchFamily="34" charset="0"/>
              </a:rPr>
              <a:t>$17</a:t>
            </a:r>
            <a:endParaRPr lang="en-AU" sz="1200" dirty="0" smtClean="0">
              <a:solidFill>
                <a:srgbClr val="00B050"/>
              </a:solidFill>
              <a:latin typeface="Arial" pitchFamily="34" charset="0"/>
              <a:cs typeface="Arial" pitchFamily="34" charset="0"/>
            </a:endParaRPr>
          </a:p>
        </p:txBody>
      </p:sp>
      <p:sp>
        <p:nvSpPr>
          <p:cNvPr id="18" name="TextBox 17"/>
          <p:cNvSpPr txBox="1"/>
          <p:nvPr/>
        </p:nvSpPr>
        <p:spPr>
          <a:xfrm>
            <a:off x="4495800" y="5410200"/>
            <a:ext cx="1067408"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Value in $8</a:t>
            </a:r>
            <a:endParaRPr lang="en-AU" sz="1400" b="1" dirty="0" smtClean="0">
              <a:solidFill>
                <a:srgbClr val="C00000"/>
              </a:solidFill>
              <a:latin typeface="Arial" pitchFamily="34" charset="0"/>
              <a:cs typeface="Arial" pitchFamily="34" charset="0"/>
            </a:endParaRPr>
          </a:p>
        </p:txBody>
      </p:sp>
      <p:sp>
        <p:nvSpPr>
          <p:cNvPr id="19" name="Rectangle 18"/>
          <p:cNvSpPr/>
          <p:nvPr/>
        </p:nvSpPr>
        <p:spPr>
          <a:xfrm>
            <a:off x="7467600" y="4419600"/>
            <a:ext cx="1371600" cy="16764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5" cstate="print"/>
          <a:srcRect/>
          <a:stretch>
            <a:fillRect/>
          </a:stretch>
        </p:blipFill>
        <p:spPr bwMode="auto">
          <a:xfrm>
            <a:off x="762000" y="3505200"/>
            <a:ext cx="7153275" cy="2762250"/>
          </a:xfrm>
          <a:prstGeom prst="rect">
            <a:avLst/>
          </a:prstGeom>
          <a:noFill/>
          <a:ln w="9525">
            <a:noFill/>
            <a:miter lim="800000"/>
            <a:headEnd/>
            <a:tailEnd/>
          </a:ln>
        </p:spPr>
      </p:pic>
      <p:sp>
        <p:nvSpPr>
          <p:cNvPr id="283650" name="Rectangle 2"/>
          <p:cNvSpPr>
            <a:spLocks noGrp="1" noChangeArrowheads="1"/>
          </p:cNvSpPr>
          <p:nvPr>
            <p:ph type="title"/>
            <p:custDataLst>
              <p:tags r:id="rId1"/>
            </p:custDataLst>
          </p:nvPr>
        </p:nvSpPr>
        <p:spPr>
          <a:xfrm>
            <a:off x="457200" y="0"/>
            <a:ext cx="8229600" cy="838200"/>
          </a:xfrm>
        </p:spPr>
        <p:txBody>
          <a:bodyPr/>
          <a:lstStyle/>
          <a:p>
            <a:r>
              <a:rPr lang="en-US" sz="3200" dirty="0" smtClean="0"/>
              <a:t>Step </a:t>
            </a:r>
            <a:r>
              <a:rPr lang="en-US" sz="3200" dirty="0" smtClean="0"/>
              <a:t>5</a:t>
            </a:r>
            <a:r>
              <a:rPr lang="en-US" sz="3200" dirty="0" smtClean="0"/>
              <a:t>: </a:t>
            </a:r>
            <a:r>
              <a:rPr lang="en-US" sz="3200" dirty="0" smtClean="0"/>
              <a:t>Register </a:t>
            </a:r>
            <a:r>
              <a:rPr lang="en-US" sz="3200" dirty="0" err="1" smtClean="0"/>
              <a:t>writeback</a:t>
            </a:r>
            <a:endParaRPr lang="en-AU" sz="3200" dirty="0"/>
          </a:p>
        </p:txBody>
      </p:sp>
      <p:sp>
        <p:nvSpPr>
          <p:cNvPr id="283651" name="Rectangle 3"/>
          <p:cNvSpPr>
            <a:spLocks noGrp="1" noChangeArrowheads="1"/>
          </p:cNvSpPr>
          <p:nvPr>
            <p:ph type="body" idx="1"/>
            <p:custDataLst>
              <p:tags r:id="rId2"/>
            </p:custDataLst>
          </p:nvPr>
        </p:nvSpPr>
        <p:spPr>
          <a:xfrm>
            <a:off x="457200" y="609600"/>
            <a:ext cx="8686800" cy="1920875"/>
          </a:xfrm>
        </p:spPr>
        <p:txBody>
          <a:bodyPr/>
          <a:lstStyle/>
          <a:p>
            <a:r>
              <a:rPr lang="en-US" sz="2400" dirty="0" smtClean="0"/>
              <a:t>Back to</a:t>
            </a:r>
            <a:r>
              <a:rPr lang="en-US" sz="2400" dirty="0" smtClean="0"/>
              <a:t> </a:t>
            </a:r>
            <a:r>
              <a:rPr lang="en-US" sz="2400" b="1" dirty="0" smtClean="0"/>
              <a:t>add </a:t>
            </a:r>
            <a:r>
              <a:rPr lang="en-US" sz="2400" b="1" dirty="0" smtClean="0">
                <a:solidFill>
                  <a:srgbClr val="C00000"/>
                </a:solidFill>
              </a:rPr>
              <a:t>$t1</a:t>
            </a:r>
            <a:r>
              <a:rPr lang="en-US" sz="2400" b="1" dirty="0" smtClean="0"/>
              <a:t>, </a:t>
            </a:r>
            <a:r>
              <a:rPr lang="en-US" sz="2400" b="1" dirty="0" smtClean="0">
                <a:solidFill>
                  <a:srgbClr val="00B050"/>
                </a:solidFill>
              </a:rPr>
              <a:t>$s1</a:t>
            </a:r>
            <a:r>
              <a:rPr lang="en-US" sz="2400" b="1" dirty="0" smtClean="0"/>
              <a:t>, </a:t>
            </a:r>
            <a:r>
              <a:rPr lang="en-US" sz="2400" b="1" dirty="0" smtClean="0">
                <a:solidFill>
                  <a:srgbClr val="00B0F0"/>
                </a:solidFill>
              </a:rPr>
              <a:t>$</a:t>
            </a:r>
            <a:r>
              <a:rPr lang="en-US" sz="2400" b="1" dirty="0" smtClean="0">
                <a:solidFill>
                  <a:srgbClr val="00B0F0"/>
                </a:solidFill>
              </a:rPr>
              <a:t>s2</a:t>
            </a:r>
            <a:endParaRPr lang="en-US" sz="2400" dirty="0" smtClean="0"/>
          </a:p>
          <a:p>
            <a:pPr lvl="1"/>
            <a:r>
              <a:rPr lang="en-US" sz="2000" dirty="0" smtClean="0"/>
              <a:t>The result </a:t>
            </a:r>
            <a:r>
              <a:rPr lang="en-US" sz="2000" dirty="0" smtClean="0"/>
              <a:t>from the </a:t>
            </a:r>
            <a:r>
              <a:rPr lang="en-US" sz="2000" b="1" dirty="0" smtClean="0"/>
              <a:t>add</a:t>
            </a:r>
            <a:r>
              <a:rPr lang="en-US" sz="2000" dirty="0" smtClean="0"/>
              <a:t> is written back to $8 ($t1) in step 5</a:t>
            </a:r>
          </a:p>
          <a:p>
            <a:pPr lvl="1"/>
            <a:r>
              <a:rPr lang="en-US" sz="2000" dirty="0" smtClean="0"/>
              <a:t>For an </a:t>
            </a:r>
            <a:r>
              <a:rPr lang="en-US" sz="2000" dirty="0" err="1" smtClean="0"/>
              <a:t>sw</a:t>
            </a:r>
            <a:r>
              <a:rPr lang="en-US" sz="2000" dirty="0" smtClean="0"/>
              <a:t> instruction, nothing happens in this cycle</a:t>
            </a:r>
          </a:p>
          <a:p>
            <a:pPr lvl="2"/>
            <a:r>
              <a:rPr lang="en-US" sz="1600" dirty="0" smtClean="0"/>
              <a:t>For an </a:t>
            </a:r>
            <a:r>
              <a:rPr lang="en-US" sz="1600" dirty="0" err="1" smtClean="0"/>
              <a:t>lw</a:t>
            </a:r>
            <a:r>
              <a:rPr lang="en-US" sz="1600" dirty="0" smtClean="0"/>
              <a:t> </a:t>
            </a:r>
            <a:r>
              <a:rPr lang="en-US" sz="1600" dirty="0" err="1" smtClean="0"/>
              <a:t>instrcution</a:t>
            </a:r>
            <a:r>
              <a:rPr lang="en-US" sz="1600" dirty="0" smtClean="0"/>
              <a:t>, the value is transferred from the cache to $8</a:t>
            </a:r>
          </a:p>
          <a:p>
            <a:pPr lvl="1"/>
            <a:r>
              <a:rPr lang="en-US" sz="2000" dirty="0" smtClean="0"/>
              <a:t>Consumes 1 cycle in all cases</a:t>
            </a:r>
            <a:endParaRPr lang="en-US" sz="2000" dirty="0" smtClean="0"/>
          </a:p>
          <a:p>
            <a:pPr lvl="1"/>
            <a:endParaRPr lang="en-AU" sz="2000" dirty="0"/>
          </a:p>
        </p:txBody>
      </p:sp>
      <p:sp>
        <p:nvSpPr>
          <p:cNvPr id="34" name="TextBox 33"/>
          <p:cNvSpPr txBox="1"/>
          <p:nvPr/>
        </p:nvSpPr>
        <p:spPr>
          <a:xfrm>
            <a:off x="2133600" y="4800600"/>
            <a:ext cx="300082" cy="369332"/>
          </a:xfrm>
          <a:prstGeom prst="rect">
            <a:avLst/>
          </a:prstGeom>
          <a:noFill/>
        </p:spPr>
        <p:txBody>
          <a:bodyPr wrap="none" rtlCol="0">
            <a:spAutoFit/>
          </a:bodyPr>
          <a:lstStyle/>
          <a:p>
            <a:r>
              <a:rPr lang="en-US" sz="1800" dirty="0" smtClean="0">
                <a:solidFill>
                  <a:srgbClr val="C00000"/>
                </a:solidFill>
              </a:rPr>
              <a:t>8</a:t>
            </a:r>
            <a:endParaRPr lang="en-AU" sz="1800" dirty="0" smtClean="0">
              <a:solidFill>
                <a:srgbClr val="C00000"/>
              </a:solidFill>
            </a:endParaRPr>
          </a:p>
        </p:txBody>
      </p:sp>
      <p:sp>
        <p:nvSpPr>
          <p:cNvPr id="35" name="TextBox 34"/>
          <p:cNvSpPr txBox="1"/>
          <p:nvPr/>
        </p:nvSpPr>
        <p:spPr>
          <a:xfrm>
            <a:off x="2057400" y="4343400"/>
            <a:ext cx="415498" cy="369332"/>
          </a:xfrm>
          <a:prstGeom prst="rect">
            <a:avLst/>
          </a:prstGeom>
          <a:noFill/>
        </p:spPr>
        <p:txBody>
          <a:bodyPr wrap="none" rtlCol="0">
            <a:spAutoFit/>
          </a:bodyPr>
          <a:lstStyle/>
          <a:p>
            <a:r>
              <a:rPr lang="en-US" sz="1800" dirty="0" smtClean="0">
                <a:solidFill>
                  <a:srgbClr val="00B0F0"/>
                </a:solidFill>
              </a:rPr>
              <a:t>18</a:t>
            </a:r>
            <a:endParaRPr lang="en-AU" sz="1800" dirty="0" smtClean="0">
              <a:solidFill>
                <a:srgbClr val="00B0F0"/>
              </a:solidFill>
            </a:endParaRPr>
          </a:p>
        </p:txBody>
      </p:sp>
      <p:sp>
        <p:nvSpPr>
          <p:cNvPr id="36" name="TextBox 35"/>
          <p:cNvSpPr txBox="1"/>
          <p:nvPr/>
        </p:nvSpPr>
        <p:spPr>
          <a:xfrm>
            <a:off x="2057400" y="3810000"/>
            <a:ext cx="415498" cy="369332"/>
          </a:xfrm>
          <a:prstGeom prst="rect">
            <a:avLst/>
          </a:prstGeom>
          <a:noFill/>
        </p:spPr>
        <p:txBody>
          <a:bodyPr wrap="none" rtlCol="0">
            <a:spAutoFit/>
          </a:bodyPr>
          <a:lstStyle/>
          <a:p>
            <a:r>
              <a:rPr lang="en-US" sz="1800" dirty="0" smtClean="0">
                <a:solidFill>
                  <a:srgbClr val="00B050"/>
                </a:solidFill>
              </a:rPr>
              <a:t>17</a:t>
            </a:r>
            <a:endParaRPr lang="en-AU" sz="1800" dirty="0" smtClean="0">
              <a:solidFill>
                <a:srgbClr val="00B050"/>
              </a:solidFill>
            </a:endParaRPr>
          </a:p>
        </p:txBody>
      </p:sp>
      <p:sp>
        <p:nvSpPr>
          <p:cNvPr id="37" name="TextBox 36"/>
          <p:cNvSpPr txBox="1"/>
          <p:nvPr/>
        </p:nvSpPr>
        <p:spPr>
          <a:xfrm>
            <a:off x="5105400" y="4495800"/>
            <a:ext cx="1166794" cy="307777"/>
          </a:xfrm>
          <a:prstGeom prst="rect">
            <a:avLst/>
          </a:prstGeom>
          <a:noFill/>
        </p:spPr>
        <p:txBody>
          <a:bodyPr wrap="none" rtlCol="0">
            <a:spAutoFit/>
          </a:bodyPr>
          <a:lstStyle/>
          <a:p>
            <a:r>
              <a:rPr lang="en-US" sz="1400" dirty="0" smtClean="0">
                <a:solidFill>
                  <a:srgbClr val="00B050"/>
                </a:solidFill>
                <a:latin typeface="Arial" pitchFamily="34" charset="0"/>
                <a:cs typeface="Arial" pitchFamily="34" charset="0"/>
              </a:rPr>
              <a:t>Value in $17</a:t>
            </a:r>
            <a:endParaRPr lang="en-AU" sz="1400" dirty="0" smtClean="0">
              <a:solidFill>
                <a:srgbClr val="00B050"/>
              </a:solidFill>
              <a:latin typeface="Arial" pitchFamily="34" charset="0"/>
              <a:cs typeface="Arial" pitchFamily="34" charset="0"/>
            </a:endParaRPr>
          </a:p>
        </p:txBody>
      </p:sp>
      <p:sp>
        <p:nvSpPr>
          <p:cNvPr id="38" name="TextBox 37"/>
          <p:cNvSpPr txBox="1"/>
          <p:nvPr/>
        </p:nvSpPr>
        <p:spPr>
          <a:xfrm>
            <a:off x="5105400" y="5562600"/>
            <a:ext cx="1166794" cy="307777"/>
          </a:xfrm>
          <a:prstGeom prst="rect">
            <a:avLst/>
          </a:prstGeom>
          <a:noFill/>
        </p:spPr>
        <p:txBody>
          <a:bodyPr wrap="none" rtlCol="0">
            <a:spAutoFit/>
          </a:bodyPr>
          <a:lstStyle/>
          <a:p>
            <a:r>
              <a:rPr lang="en-US" sz="1400" dirty="0" smtClean="0">
                <a:solidFill>
                  <a:srgbClr val="00B0F0"/>
                </a:solidFill>
                <a:latin typeface="Arial" pitchFamily="34" charset="0"/>
                <a:cs typeface="Arial" pitchFamily="34" charset="0"/>
              </a:rPr>
              <a:t>Value in $18</a:t>
            </a:r>
            <a:endParaRPr lang="en-AU" sz="1400" dirty="0" smtClean="0">
              <a:solidFill>
                <a:srgbClr val="00B0F0"/>
              </a:solidFill>
              <a:latin typeface="Arial" pitchFamily="34" charset="0"/>
              <a:cs typeface="Arial" pitchFamily="34" charset="0"/>
            </a:endParaRPr>
          </a:p>
        </p:txBody>
      </p:sp>
      <p:sp>
        <p:nvSpPr>
          <p:cNvPr id="50" name="TextBox 49"/>
          <p:cNvSpPr txBox="1"/>
          <p:nvPr/>
        </p:nvSpPr>
        <p:spPr>
          <a:xfrm>
            <a:off x="4953000" y="3276600"/>
            <a:ext cx="1210588"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ALU </a:t>
            </a:r>
            <a:r>
              <a:rPr lang="en-US" sz="1400" dirty="0" err="1" smtClean="0">
                <a:solidFill>
                  <a:srgbClr val="C00000"/>
                </a:solidFill>
                <a:latin typeface="Arial" pitchFamily="34" charset="0"/>
                <a:cs typeface="Arial" pitchFamily="34" charset="0"/>
              </a:rPr>
              <a:t>Opcode</a:t>
            </a:r>
            <a:endParaRPr lang="en-AU" sz="1400" dirty="0" smtClean="0">
              <a:solidFill>
                <a:srgbClr val="C00000"/>
              </a:solidFill>
              <a:latin typeface="Arial" pitchFamily="34" charset="0"/>
              <a:cs typeface="Arial" pitchFamily="34" charset="0"/>
            </a:endParaRPr>
          </a:p>
        </p:txBody>
      </p:sp>
      <p:sp>
        <p:nvSpPr>
          <p:cNvPr id="28" name="Rectangle 27"/>
          <p:cNvSpPr/>
          <p:nvPr/>
        </p:nvSpPr>
        <p:spPr>
          <a:xfrm>
            <a:off x="6400800" y="4038600"/>
            <a:ext cx="1143000" cy="1828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Elbow Connector 15"/>
          <p:cNvCxnSpPr/>
          <p:nvPr/>
        </p:nvCxnSpPr>
        <p:spPr>
          <a:xfrm rot="10800000" flipV="1">
            <a:off x="3962400" y="5410200"/>
            <a:ext cx="2971800" cy="762000"/>
          </a:xfrm>
          <a:prstGeom prst="bentConnector3">
            <a:avLst>
              <a:gd name="adj1" fmla="val 17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rot="10800000" flipV="1">
            <a:off x="2209800" y="5105400"/>
            <a:ext cx="5562600" cy="1371600"/>
          </a:xfrm>
          <a:prstGeom prst="bentConnector3">
            <a:avLst>
              <a:gd name="adj1" fmla="val -770"/>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16200000" flipV="1">
            <a:off x="1676400" y="5867400"/>
            <a:ext cx="762000" cy="304800"/>
          </a:xfrm>
          <a:prstGeom prst="bentConnector3">
            <a:avLst>
              <a:gd name="adj1" fmla="val -9469"/>
            </a:avLst>
          </a:prstGeom>
          <a:ln w="158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 y="5562600"/>
            <a:ext cx="1665841"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32-bit result of add</a:t>
            </a:r>
            <a:endParaRPr lang="en-AU" sz="1400" dirty="0" smtClean="0">
              <a:solidFill>
                <a:srgbClr val="C00000"/>
              </a:solidFill>
              <a:latin typeface="Arial" pitchFamily="34" charset="0"/>
              <a:cs typeface="Arial" pitchFamily="34" charset="0"/>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2800" dirty="0" smtClean="0"/>
              <a:t>A complete instruction in MIPS requires 5 </a:t>
            </a:r>
            <a:r>
              <a:rPr lang="en-US" sz="2800" dirty="0" smtClean="0"/>
              <a:t>steps/cycles. This is true for all </a:t>
            </a:r>
            <a:r>
              <a:rPr lang="en-US" sz="2800" dirty="0" smtClean="0"/>
              <a:t>instructions, whether the instruction needs to do something in each step or not!</a:t>
            </a:r>
            <a:endParaRPr lang="en-US" sz="2800" dirty="0"/>
          </a:p>
        </p:txBody>
      </p:sp>
      <p:sp>
        <p:nvSpPr>
          <p:cNvPr id="4" name="Footer Placeholder 3"/>
          <p:cNvSpPr>
            <a:spLocks noGrp="1"/>
          </p:cNvSpPr>
          <p:nvPr>
            <p:ph type="ftr" sz="quarter" idx="11"/>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nvPr>
        </p:nvSpPr>
        <p:spPr/>
        <p:txBody>
          <a:bodyPr/>
          <a:lstStyle/>
          <a:p>
            <a:pPr>
              <a:defRPr/>
            </a:pPr>
            <a:fld id="{F1E505A4-AD39-4171-9374-320723FB6CC6}" type="slidenum">
              <a:rPr lang="en-US" smtClean="0"/>
              <a:pPr>
                <a:defRPr/>
              </a:pPr>
              <a:t>14</a:t>
            </a:fld>
            <a:endParaRPr lang="en-US"/>
          </a:p>
        </p:txBody>
      </p:sp>
      <p:sp>
        <p:nvSpPr>
          <p:cNvPr id="32770" name="AutoShape 2" descr="https://faculty-web.msoe.edu/~meier/ce2930/images/silic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2" name="AutoShape 4" descr="https://faculty-web.msoe.edu/~meier/ce2930/images/silic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4" name="AutoShape 6" descr="https://faculty-web.msoe.edu/~meier/ce2930/images/silic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6" name="AutoShape 8" descr="https://faculty-web.msoe.edu/~meier/ce2930/images/silic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8" name="AutoShape 10" descr="https://faculty-web.msoe.edu/~meier/ce2930/images/silic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2779" name="Picture 11"/>
          <p:cNvPicPr>
            <a:picLocks noChangeAspect="1" noChangeArrowheads="1"/>
          </p:cNvPicPr>
          <p:nvPr/>
        </p:nvPicPr>
        <p:blipFill>
          <a:blip r:embed="rId3" cstate="print"/>
          <a:srcRect/>
          <a:stretch>
            <a:fillRect/>
          </a:stretch>
        </p:blipFill>
        <p:spPr bwMode="auto">
          <a:xfrm>
            <a:off x="457200" y="1752600"/>
            <a:ext cx="7667625" cy="4752975"/>
          </a:xfrm>
          <a:prstGeom prst="rect">
            <a:avLst/>
          </a:prstGeom>
          <a:noFill/>
          <a:ln w="9525">
            <a:noFill/>
            <a:miter lim="800000"/>
            <a:headEnd/>
            <a:tailEnd/>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times for various </a:t>
            </a:r>
            <a:r>
              <a:rPr lang="en-US" dirty="0" err="1" smtClean="0"/>
              <a:t>datapath</a:t>
            </a:r>
            <a:r>
              <a:rPr lang="en-US" dirty="0" smtClean="0"/>
              <a:t> element </a:t>
            </a:r>
            <a:r>
              <a:rPr lang="en-US" dirty="0" smtClean="0"/>
              <a:t>functions (step times)</a:t>
            </a:r>
            <a:endParaRPr lang="en-US" dirty="0"/>
          </a:p>
        </p:txBody>
      </p:sp>
      <p:graphicFrame>
        <p:nvGraphicFramePr>
          <p:cNvPr id="6" name="Content Placeholder 5"/>
          <p:cNvGraphicFramePr>
            <a:graphicFrameLocks noGrp="1"/>
          </p:cNvGraphicFramePr>
          <p:nvPr>
            <p:ph idx="1"/>
          </p:nvPr>
        </p:nvGraphicFramePr>
        <p:xfrm>
          <a:off x="381000" y="1600200"/>
          <a:ext cx="8305800" cy="1376680"/>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0">
                <a:tc>
                  <a:txBody>
                    <a:bodyPr/>
                    <a:lstStyle/>
                    <a:p>
                      <a:r>
                        <a:rPr lang="en-US" dirty="0" smtClean="0"/>
                        <a:t>Step</a:t>
                      </a:r>
                      <a:r>
                        <a:rPr lang="en-US" baseline="0" dirty="0" smtClean="0"/>
                        <a:t> 1</a:t>
                      </a:r>
                      <a:endParaRPr lang="en-US" dirty="0"/>
                    </a:p>
                  </a:txBody>
                  <a:tcPr/>
                </a:tc>
                <a:tc>
                  <a:txBody>
                    <a:bodyPr/>
                    <a:lstStyle/>
                    <a:p>
                      <a:r>
                        <a:rPr lang="en-US" dirty="0" smtClean="0"/>
                        <a:t>Step</a:t>
                      </a:r>
                      <a:r>
                        <a:rPr lang="en-US" baseline="0" dirty="0" smtClean="0"/>
                        <a:t> </a:t>
                      </a:r>
                      <a:r>
                        <a:rPr lang="en-US" dirty="0" smtClean="0"/>
                        <a:t>2</a:t>
                      </a:r>
                      <a:endParaRPr lang="en-US" dirty="0"/>
                    </a:p>
                  </a:txBody>
                  <a:tcPr/>
                </a:tc>
                <a:tc>
                  <a:txBody>
                    <a:bodyPr/>
                    <a:lstStyle/>
                    <a:p>
                      <a:r>
                        <a:rPr lang="en-US" dirty="0" smtClean="0"/>
                        <a:t>Step</a:t>
                      </a:r>
                      <a:r>
                        <a:rPr lang="en-US" baseline="0" dirty="0" smtClean="0"/>
                        <a:t> </a:t>
                      </a:r>
                      <a:r>
                        <a:rPr lang="en-US" dirty="0" smtClean="0"/>
                        <a:t>3</a:t>
                      </a:r>
                      <a:endParaRPr lang="en-US" dirty="0"/>
                    </a:p>
                  </a:txBody>
                  <a:tcPr/>
                </a:tc>
                <a:tc>
                  <a:txBody>
                    <a:bodyPr/>
                    <a:lstStyle/>
                    <a:p>
                      <a:r>
                        <a:rPr lang="en-US" dirty="0" smtClean="0"/>
                        <a:t>Step</a:t>
                      </a:r>
                      <a:r>
                        <a:rPr lang="en-US" baseline="0" dirty="0" smtClean="0"/>
                        <a:t> </a:t>
                      </a:r>
                      <a:r>
                        <a:rPr lang="en-US" dirty="0" smtClean="0"/>
                        <a:t>4</a:t>
                      </a:r>
                      <a:endParaRPr lang="en-US" dirty="0"/>
                    </a:p>
                  </a:txBody>
                  <a:tcPr/>
                </a:tc>
                <a:tc>
                  <a:txBody>
                    <a:bodyPr/>
                    <a:lstStyle/>
                    <a:p>
                      <a:r>
                        <a:rPr lang="en-US" dirty="0" smtClean="0"/>
                        <a:t>Step</a:t>
                      </a:r>
                      <a:r>
                        <a:rPr lang="en-US" baseline="0" dirty="0" smtClean="0"/>
                        <a:t> </a:t>
                      </a:r>
                      <a:r>
                        <a:rPr lang="en-US" dirty="0" smtClean="0"/>
                        <a:t>5</a:t>
                      </a:r>
                      <a:endParaRPr lang="en-US" dirty="0"/>
                    </a:p>
                  </a:txBody>
                  <a:tcPr/>
                </a:tc>
              </a:tr>
              <a:tr h="0">
                <a:tc>
                  <a:txBody>
                    <a:bodyPr/>
                    <a:lstStyle/>
                    <a:p>
                      <a:r>
                        <a:rPr lang="en-US" dirty="0" smtClean="0"/>
                        <a:t>Instruction Fetch</a:t>
                      </a:r>
                      <a:endParaRPr lang="en-US" dirty="0"/>
                    </a:p>
                  </a:txBody>
                  <a:tcPr/>
                </a:tc>
                <a:tc>
                  <a:txBody>
                    <a:bodyPr/>
                    <a:lstStyle/>
                    <a:p>
                      <a:r>
                        <a:rPr lang="en-US" dirty="0" smtClean="0"/>
                        <a:t>Register</a:t>
                      </a:r>
                      <a:r>
                        <a:rPr lang="en-US" baseline="0" dirty="0" smtClean="0"/>
                        <a:t> Read</a:t>
                      </a:r>
                      <a:endParaRPr lang="en-US" dirty="0"/>
                    </a:p>
                  </a:txBody>
                  <a:tcPr/>
                </a:tc>
                <a:tc>
                  <a:txBody>
                    <a:bodyPr/>
                    <a:lstStyle/>
                    <a:p>
                      <a:r>
                        <a:rPr lang="en-US" dirty="0" smtClean="0"/>
                        <a:t>ALU</a:t>
                      </a:r>
                      <a:r>
                        <a:rPr lang="en-US" baseline="0" dirty="0" smtClean="0"/>
                        <a:t> Operation</a:t>
                      </a:r>
                      <a:endParaRPr lang="en-US" dirty="0"/>
                    </a:p>
                  </a:txBody>
                  <a:tcPr/>
                </a:tc>
                <a:tc>
                  <a:txBody>
                    <a:bodyPr/>
                    <a:lstStyle/>
                    <a:p>
                      <a:r>
                        <a:rPr lang="en-US" dirty="0" smtClean="0"/>
                        <a:t>Data Access</a:t>
                      </a:r>
                      <a:endParaRPr lang="en-US" dirty="0"/>
                    </a:p>
                  </a:txBody>
                  <a:tcPr/>
                </a:tc>
                <a:tc>
                  <a:txBody>
                    <a:bodyPr/>
                    <a:lstStyle/>
                    <a:p>
                      <a:r>
                        <a:rPr lang="en-US" dirty="0" smtClean="0"/>
                        <a:t>Register Write</a:t>
                      </a:r>
                      <a:endParaRPr lang="en-US" dirty="0"/>
                    </a:p>
                  </a:txBody>
                  <a:tcPr/>
                </a:tc>
              </a:tr>
              <a:tr h="370840">
                <a:tc>
                  <a:txBody>
                    <a:bodyPr/>
                    <a:lstStyle/>
                    <a:p>
                      <a:r>
                        <a:rPr lang="en-US" dirty="0" smtClean="0"/>
                        <a:t>200ps</a:t>
                      </a:r>
                      <a:endParaRPr lang="en-US" dirty="0"/>
                    </a:p>
                  </a:txBody>
                  <a:tcPr/>
                </a:tc>
                <a:tc>
                  <a:txBody>
                    <a:bodyPr/>
                    <a:lstStyle/>
                    <a:p>
                      <a:r>
                        <a:rPr lang="en-US" dirty="0" smtClean="0"/>
                        <a:t>100ps</a:t>
                      </a:r>
                      <a:endParaRPr lang="en-US" dirty="0"/>
                    </a:p>
                  </a:txBody>
                  <a:tcPr/>
                </a:tc>
                <a:tc>
                  <a:txBody>
                    <a:bodyPr/>
                    <a:lstStyle/>
                    <a:p>
                      <a:r>
                        <a:rPr lang="en-US" dirty="0" smtClean="0"/>
                        <a:t>200ps</a:t>
                      </a:r>
                      <a:endParaRPr lang="en-US" dirty="0"/>
                    </a:p>
                  </a:txBody>
                  <a:tcPr/>
                </a:tc>
                <a:tc>
                  <a:txBody>
                    <a:bodyPr/>
                    <a:lstStyle/>
                    <a:p>
                      <a:r>
                        <a:rPr lang="en-US" dirty="0" smtClean="0"/>
                        <a:t>200ps</a:t>
                      </a:r>
                      <a:endParaRPr lang="en-US" dirty="0"/>
                    </a:p>
                  </a:txBody>
                  <a:tcPr/>
                </a:tc>
                <a:tc>
                  <a:txBody>
                    <a:bodyPr/>
                    <a:lstStyle/>
                    <a:p>
                      <a:r>
                        <a:rPr lang="en-US" dirty="0" smtClean="0"/>
                        <a:t>100ps</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nvPr>
        </p:nvSpPr>
        <p:spPr/>
        <p:txBody>
          <a:bodyPr/>
          <a:lstStyle/>
          <a:p>
            <a:pPr>
              <a:defRPr/>
            </a:pPr>
            <a:fld id="{F1E505A4-AD39-4171-9374-320723FB6CC6}" type="slidenum">
              <a:rPr lang="en-US" smtClean="0"/>
              <a:pPr>
                <a:defRPr/>
              </a:pPr>
              <a:t>15</a:t>
            </a:fld>
            <a:endParaRPr lang="en-US"/>
          </a:p>
        </p:txBody>
      </p:sp>
      <p:sp>
        <p:nvSpPr>
          <p:cNvPr id="7" name="TextBox 6"/>
          <p:cNvSpPr txBox="1"/>
          <p:nvPr/>
        </p:nvSpPr>
        <p:spPr>
          <a:xfrm>
            <a:off x="533400" y="3352800"/>
            <a:ext cx="8090292" cy="1200329"/>
          </a:xfrm>
          <a:prstGeom prst="rect">
            <a:avLst/>
          </a:prstGeom>
          <a:noFill/>
        </p:spPr>
        <p:txBody>
          <a:bodyPr wrap="none" rtlCol="0">
            <a:spAutoFit/>
          </a:bodyPr>
          <a:lstStyle/>
          <a:p>
            <a:pPr lvl="1">
              <a:buFont typeface="Arial" pitchFamily="34" charset="0"/>
              <a:buChar char="•"/>
            </a:pPr>
            <a:r>
              <a:rPr lang="en-US" dirty="0" smtClean="0">
                <a:solidFill>
                  <a:srgbClr val="002060"/>
                </a:solidFill>
                <a:latin typeface="Arial" pitchFamily="34" charset="0"/>
                <a:cs typeface="Arial" pitchFamily="34" charset="0"/>
              </a:rPr>
              <a:t>If executed sequentially, requires a total time of </a:t>
            </a:r>
            <a:r>
              <a:rPr lang="en-US" dirty="0" smtClean="0">
                <a:solidFill>
                  <a:srgbClr val="002060"/>
                </a:solidFill>
                <a:latin typeface="Arial" pitchFamily="34" charset="0"/>
                <a:cs typeface="Arial" pitchFamily="34" charset="0"/>
              </a:rPr>
              <a:t>800ps</a:t>
            </a:r>
          </a:p>
          <a:p>
            <a:pPr lvl="2">
              <a:buFont typeface="Arial" pitchFamily="34" charset="0"/>
              <a:buChar char="•"/>
            </a:pPr>
            <a:r>
              <a:rPr lang="en-US" dirty="0" smtClean="0">
                <a:solidFill>
                  <a:srgbClr val="002060"/>
                </a:solidFill>
                <a:latin typeface="Arial" pitchFamily="34" charset="0"/>
                <a:cs typeface="Arial" pitchFamily="34" charset="0"/>
              </a:rPr>
              <a:t>…and, the step times are non-uniform!</a:t>
            </a:r>
            <a:endParaRPr lang="en-US" dirty="0" smtClean="0">
              <a:solidFill>
                <a:srgbClr val="002060"/>
              </a:solidFill>
              <a:latin typeface="Arial" pitchFamily="34" charset="0"/>
              <a:cs typeface="Arial" pitchFamily="34" charset="0"/>
            </a:endParaRPr>
          </a:p>
          <a:p>
            <a:pPr lvl="1">
              <a:buFont typeface="Arial" pitchFamily="34" charset="0"/>
              <a:buChar char="•"/>
            </a:pPr>
            <a:endParaRPr lang="en-US" dirty="0">
              <a:solidFill>
                <a:srgbClr val="002060"/>
              </a:solidFill>
              <a:latin typeface="Arial" pitchFamily="34" charset="0"/>
              <a:cs typeface="Arial"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lvl="1" algn="l"/>
            <a:r>
              <a:rPr lang="en-US" sz="2800" b="1" dirty="0" err="1" smtClean="0">
                <a:solidFill>
                  <a:srgbClr val="0070C0"/>
                </a:solidFill>
              </a:rPr>
              <a:t>Datapath</a:t>
            </a:r>
            <a:r>
              <a:rPr lang="en-US" sz="2800" dirty="0" smtClean="0">
                <a:solidFill>
                  <a:srgbClr val="0070C0"/>
                </a:solidFill>
              </a:rPr>
              <a:t> - A collection of </a:t>
            </a:r>
            <a:r>
              <a:rPr lang="en-US" sz="2800" dirty="0" err="1" smtClean="0">
                <a:solidFill>
                  <a:srgbClr val="0070C0"/>
                </a:solidFill>
              </a:rPr>
              <a:t>datapath</a:t>
            </a:r>
            <a:r>
              <a:rPr lang="en-US" sz="2800" dirty="0" smtClean="0">
                <a:solidFill>
                  <a:srgbClr val="0070C0"/>
                </a:solidFill>
              </a:rPr>
              <a:t> elements within a CPU that perform various data processing operations</a:t>
            </a:r>
            <a:endParaRPr lang="en-US" sz="5400" dirty="0">
              <a:solidFill>
                <a:srgbClr val="0070C0"/>
              </a:solidFill>
            </a:endParaRPr>
          </a:p>
        </p:txBody>
      </p:sp>
      <p:sp>
        <p:nvSpPr>
          <p:cNvPr id="3" name="Content Placeholder 2"/>
          <p:cNvSpPr>
            <a:spLocks noGrp="1"/>
          </p:cNvSpPr>
          <p:nvPr>
            <p:ph idx="1"/>
            <p:custDataLst>
              <p:tags r:id="rId2"/>
            </p:custDataLst>
          </p:nvPr>
        </p:nvSpPr>
        <p:spPr>
          <a:xfrm>
            <a:off x="381000" y="1143000"/>
            <a:ext cx="8305800" cy="1523999"/>
          </a:xfrm>
        </p:spPr>
        <p:txBody>
          <a:bodyPr/>
          <a:lstStyle/>
          <a:p>
            <a:r>
              <a:rPr lang="en-US" sz="2400" dirty="0" err="1" smtClean="0"/>
              <a:t>Datapath</a:t>
            </a:r>
            <a:r>
              <a:rPr lang="en-US" sz="2400" dirty="0" smtClean="0"/>
              <a:t> Element</a:t>
            </a:r>
          </a:p>
          <a:p>
            <a:pPr lvl="1"/>
            <a:r>
              <a:rPr lang="en-US" sz="2000" dirty="0" smtClean="0"/>
              <a:t>A functional unit used to </a:t>
            </a:r>
            <a:r>
              <a:rPr lang="en-US" sz="2000" u="sng" dirty="0" smtClean="0">
                <a:solidFill>
                  <a:srgbClr val="0070C0"/>
                </a:solidFill>
              </a:rPr>
              <a:t>operate on </a:t>
            </a:r>
            <a:r>
              <a:rPr lang="en-US" sz="2000" dirty="0" smtClean="0"/>
              <a:t>or </a:t>
            </a:r>
            <a:r>
              <a:rPr lang="en-US" sz="2000" u="sng" dirty="0" smtClean="0">
                <a:solidFill>
                  <a:srgbClr val="C00000"/>
                </a:solidFill>
              </a:rPr>
              <a:t>hold data</a:t>
            </a:r>
            <a:r>
              <a:rPr lang="en-US" sz="2000" dirty="0" smtClean="0">
                <a:solidFill>
                  <a:srgbClr val="C00000"/>
                </a:solidFill>
              </a:rPr>
              <a:t> </a:t>
            </a:r>
            <a:r>
              <a:rPr lang="en-US" sz="2000" dirty="0" smtClean="0"/>
              <a:t>within a processor</a:t>
            </a:r>
          </a:p>
          <a:p>
            <a:pPr lvl="1"/>
            <a:r>
              <a:rPr lang="en-US" sz="2000" dirty="0" smtClean="0"/>
              <a:t>Elements that operate on data are all </a:t>
            </a:r>
            <a:r>
              <a:rPr lang="en-US" sz="2000" b="1" i="1" dirty="0" smtClean="0">
                <a:solidFill>
                  <a:srgbClr val="0070C0"/>
                </a:solidFill>
              </a:rPr>
              <a:t>combinational elements</a:t>
            </a:r>
          </a:p>
          <a:p>
            <a:pPr lvl="1"/>
            <a:r>
              <a:rPr lang="en-US" sz="2000" dirty="0" smtClean="0"/>
              <a:t>Elements that hold data are </a:t>
            </a:r>
            <a:r>
              <a:rPr lang="en-US" sz="2000" b="1" i="1" dirty="0" smtClean="0">
                <a:solidFill>
                  <a:srgbClr val="C00000"/>
                </a:solidFill>
              </a:rPr>
              <a:t>state elements</a:t>
            </a:r>
            <a:endParaRPr lang="en-US" sz="1600" b="1" i="1" dirty="0" smtClean="0">
              <a:solidFill>
                <a:srgbClr val="C00000"/>
              </a:solidFill>
            </a:endParaRPr>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2</a:t>
            </a:fld>
            <a:endParaRPr lang="en-US"/>
          </a:p>
        </p:txBody>
      </p:sp>
      <p:pic>
        <p:nvPicPr>
          <p:cNvPr id="2050" name="Picture 2" descr="http://e-atolye.net/wp-content/uploads/2012/02/single_orta.gif"/>
          <p:cNvPicPr>
            <a:picLocks noChangeAspect="1" noChangeArrowheads="1"/>
          </p:cNvPicPr>
          <p:nvPr/>
        </p:nvPicPr>
        <p:blipFill>
          <a:blip r:embed="rId6" cstate="print"/>
          <a:srcRect/>
          <a:stretch>
            <a:fillRect/>
          </a:stretch>
        </p:blipFill>
        <p:spPr bwMode="auto">
          <a:xfrm>
            <a:off x="990600" y="2819400"/>
            <a:ext cx="6391275" cy="3552826"/>
          </a:xfrm>
          <a:prstGeom prst="rect">
            <a:avLst/>
          </a:prstGeom>
          <a:noFill/>
        </p:spPr>
      </p:pic>
      <p:sp>
        <p:nvSpPr>
          <p:cNvPr id="9" name="Rectangle 8"/>
          <p:cNvSpPr/>
          <p:nvPr/>
        </p:nvSpPr>
        <p:spPr>
          <a:xfrm>
            <a:off x="6248400" y="4114800"/>
            <a:ext cx="1066800" cy="11430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57600" y="3810000"/>
            <a:ext cx="1600200" cy="14478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52600" y="3962400"/>
            <a:ext cx="1066800" cy="12954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362200" y="3048000"/>
            <a:ext cx="609600" cy="9144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295400" y="4038600"/>
            <a:ext cx="381000" cy="6096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5257800"/>
            <a:ext cx="609600" cy="9144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4648200"/>
            <a:ext cx="304800" cy="6096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Combinational Elements</a:t>
            </a:r>
            <a:endParaRPr lang="en-US" dirty="0"/>
          </a:p>
        </p:txBody>
      </p:sp>
      <p:sp>
        <p:nvSpPr>
          <p:cNvPr id="3" name="Content Placeholder 2"/>
          <p:cNvSpPr>
            <a:spLocks noGrp="1"/>
          </p:cNvSpPr>
          <p:nvPr>
            <p:ph idx="1"/>
          </p:nvPr>
        </p:nvSpPr>
        <p:spPr>
          <a:xfrm>
            <a:off x="381000" y="1143001"/>
            <a:ext cx="8305800" cy="1981200"/>
          </a:xfrm>
        </p:spPr>
        <p:txBody>
          <a:bodyPr/>
          <a:lstStyle/>
          <a:p>
            <a:r>
              <a:rPr lang="en-US" sz="2400" dirty="0" smtClean="0"/>
              <a:t>The output of a combinational element </a:t>
            </a:r>
            <a:r>
              <a:rPr lang="en-US" sz="2400" u="sng" dirty="0" smtClean="0"/>
              <a:t>depends only on the current input(s)</a:t>
            </a:r>
          </a:p>
          <a:p>
            <a:pPr lvl="1"/>
            <a:r>
              <a:rPr lang="en-US" sz="2000" dirty="0" smtClean="0">
                <a:solidFill>
                  <a:srgbClr val="0070C0"/>
                </a:solidFill>
              </a:rPr>
              <a:t>No “memory” of past inputs</a:t>
            </a:r>
          </a:p>
          <a:p>
            <a:r>
              <a:rPr lang="en-US" sz="2400" dirty="0" smtClean="0"/>
              <a:t>Given the same input, a combinational element </a:t>
            </a:r>
            <a:r>
              <a:rPr lang="en-US" sz="2400" u="sng" dirty="0" smtClean="0"/>
              <a:t>always produces the same output</a:t>
            </a:r>
          </a:p>
          <a:p>
            <a:r>
              <a:rPr lang="en-US" sz="2400" i="1" dirty="0" smtClean="0">
                <a:solidFill>
                  <a:srgbClr val="00B050"/>
                </a:solidFill>
              </a:rPr>
              <a:t>In MIPS, nearly all inputs and outputs are 32 bits wide</a:t>
            </a:r>
            <a:endParaRPr lang="en-US" sz="2400" i="1" dirty="0">
              <a:solidFill>
                <a:srgbClr val="00B050"/>
              </a:solidFill>
            </a:endParaRPr>
          </a:p>
        </p:txBody>
      </p:sp>
      <p:sp>
        <p:nvSpPr>
          <p:cNvPr id="4" name="Footer Placeholder 3"/>
          <p:cNvSpPr>
            <a:spLocks noGrp="1"/>
          </p:cNvSpPr>
          <p:nvPr>
            <p:ph type="ftr" sz="quarter" idx="11"/>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nvPr>
        </p:nvSpPr>
        <p:spPr/>
        <p:txBody>
          <a:bodyPr/>
          <a:lstStyle/>
          <a:p>
            <a:pPr>
              <a:defRPr/>
            </a:pPr>
            <a:fld id="{F1E505A4-AD39-4171-9374-320723FB6CC6}" type="slidenum">
              <a:rPr lang="en-US" smtClean="0"/>
              <a:pPr>
                <a:defRPr/>
              </a:pPr>
              <a:t>3</a:t>
            </a:fld>
            <a:endParaRPr lang="en-US"/>
          </a:p>
        </p:txBody>
      </p:sp>
      <p:pic>
        <p:nvPicPr>
          <p:cNvPr id="31747" name="Picture 3"/>
          <p:cNvPicPr>
            <a:picLocks noChangeAspect="1" noChangeArrowheads="1"/>
          </p:cNvPicPr>
          <p:nvPr/>
        </p:nvPicPr>
        <p:blipFill>
          <a:blip r:embed="rId2" cstate="print"/>
          <a:srcRect/>
          <a:stretch>
            <a:fillRect/>
          </a:stretch>
        </p:blipFill>
        <p:spPr bwMode="auto">
          <a:xfrm>
            <a:off x="3276600" y="3733800"/>
            <a:ext cx="2743200" cy="2729620"/>
          </a:xfrm>
          <a:prstGeom prst="rect">
            <a:avLst/>
          </a:prstGeom>
          <a:noFill/>
          <a:ln w="9525">
            <a:noFill/>
            <a:miter lim="800000"/>
            <a:headEnd/>
            <a:tailEnd/>
          </a:ln>
        </p:spPr>
      </p:pic>
      <p:sp>
        <p:nvSpPr>
          <p:cNvPr id="8" name="TextBox 7"/>
          <p:cNvSpPr txBox="1"/>
          <p:nvPr/>
        </p:nvSpPr>
        <p:spPr>
          <a:xfrm>
            <a:off x="3276600" y="4114800"/>
            <a:ext cx="338554" cy="461665"/>
          </a:xfrm>
          <a:prstGeom prst="rect">
            <a:avLst/>
          </a:prstGeom>
          <a:noFill/>
        </p:spPr>
        <p:txBody>
          <a:bodyPr wrap="square" rtlCol="0">
            <a:spAutoFit/>
          </a:bodyPr>
          <a:lstStyle/>
          <a:p>
            <a:r>
              <a:rPr lang="en-US" dirty="0" smtClean="0"/>
              <a:t>X</a:t>
            </a:r>
            <a:endParaRPr lang="en-US" dirty="0"/>
          </a:p>
        </p:txBody>
      </p:sp>
      <p:sp>
        <p:nvSpPr>
          <p:cNvPr id="9" name="TextBox 8"/>
          <p:cNvSpPr txBox="1"/>
          <p:nvPr/>
        </p:nvSpPr>
        <p:spPr>
          <a:xfrm>
            <a:off x="3200400" y="5410200"/>
            <a:ext cx="338554" cy="461665"/>
          </a:xfrm>
          <a:prstGeom prst="rect">
            <a:avLst/>
          </a:prstGeom>
          <a:noFill/>
        </p:spPr>
        <p:txBody>
          <a:bodyPr wrap="square" rtlCol="0">
            <a:spAutoFit/>
          </a:bodyPr>
          <a:lstStyle/>
          <a:p>
            <a:r>
              <a:rPr lang="en-US" dirty="0" smtClean="0"/>
              <a:t>Y</a:t>
            </a:r>
            <a:endParaRPr lang="en-US" dirty="0"/>
          </a:p>
        </p:txBody>
      </p:sp>
      <p:sp>
        <p:nvSpPr>
          <p:cNvPr id="10" name="TextBox 9"/>
          <p:cNvSpPr txBox="1"/>
          <p:nvPr/>
        </p:nvSpPr>
        <p:spPr>
          <a:xfrm>
            <a:off x="5791200" y="4800600"/>
            <a:ext cx="1219200" cy="461665"/>
          </a:xfrm>
          <a:prstGeom prst="rect">
            <a:avLst/>
          </a:prstGeom>
          <a:noFill/>
        </p:spPr>
        <p:txBody>
          <a:bodyPr wrap="square" rtlCol="0">
            <a:spAutoFit/>
          </a:bodyPr>
          <a:lstStyle/>
          <a:p>
            <a:r>
              <a:rPr lang="en-US" dirty="0" smtClean="0"/>
              <a:t>X+Y</a:t>
            </a:r>
            <a:endParaRPr lang="en-US" dirty="0"/>
          </a:p>
        </p:txBody>
      </p:sp>
      <p:sp>
        <p:nvSpPr>
          <p:cNvPr id="11" name="Rectangle 10"/>
          <p:cNvSpPr/>
          <p:nvPr/>
        </p:nvSpPr>
        <p:spPr>
          <a:xfrm>
            <a:off x="4038600" y="3962400"/>
            <a:ext cx="914400" cy="2209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05400" y="5029200"/>
            <a:ext cx="412292" cy="338554"/>
          </a:xfrm>
          <a:prstGeom prst="rect">
            <a:avLst/>
          </a:prstGeom>
          <a:noFill/>
        </p:spPr>
        <p:txBody>
          <a:bodyPr wrap="none" rtlCol="0">
            <a:spAutoFit/>
          </a:bodyPr>
          <a:lstStyle/>
          <a:p>
            <a:r>
              <a:rPr lang="en-US" sz="1600" dirty="0" smtClean="0">
                <a:latin typeface="Arial" pitchFamily="34" charset="0"/>
                <a:cs typeface="Arial" pitchFamily="34" charset="0"/>
              </a:rPr>
              <a:t>32</a:t>
            </a:r>
            <a:endParaRPr lang="en-US" sz="1600" dirty="0">
              <a:latin typeface="Arial" pitchFamily="34" charset="0"/>
              <a:cs typeface="Arial" pitchFamily="34" charset="0"/>
            </a:endParaRPr>
          </a:p>
        </p:txBody>
      </p:sp>
      <p:sp>
        <p:nvSpPr>
          <p:cNvPr id="14" name="TextBox 13"/>
          <p:cNvSpPr txBox="1"/>
          <p:nvPr/>
        </p:nvSpPr>
        <p:spPr>
          <a:xfrm>
            <a:off x="3581400" y="4419600"/>
            <a:ext cx="412292" cy="338554"/>
          </a:xfrm>
          <a:prstGeom prst="rect">
            <a:avLst/>
          </a:prstGeom>
          <a:noFill/>
        </p:spPr>
        <p:txBody>
          <a:bodyPr wrap="none" rtlCol="0">
            <a:spAutoFit/>
          </a:bodyPr>
          <a:lstStyle/>
          <a:p>
            <a:r>
              <a:rPr lang="en-US" sz="1600" dirty="0" smtClean="0">
                <a:latin typeface="Arial" pitchFamily="34" charset="0"/>
                <a:cs typeface="Arial" pitchFamily="34" charset="0"/>
              </a:rPr>
              <a:t>32</a:t>
            </a:r>
            <a:endParaRPr lang="en-US" sz="1600" dirty="0">
              <a:latin typeface="Arial" pitchFamily="34" charset="0"/>
              <a:cs typeface="Arial" pitchFamily="34" charset="0"/>
            </a:endParaRPr>
          </a:p>
        </p:txBody>
      </p:sp>
      <p:sp>
        <p:nvSpPr>
          <p:cNvPr id="15" name="TextBox 14"/>
          <p:cNvSpPr txBox="1"/>
          <p:nvPr/>
        </p:nvSpPr>
        <p:spPr>
          <a:xfrm>
            <a:off x="3657600" y="5638800"/>
            <a:ext cx="412292" cy="338554"/>
          </a:xfrm>
          <a:prstGeom prst="rect">
            <a:avLst/>
          </a:prstGeom>
          <a:noFill/>
        </p:spPr>
        <p:txBody>
          <a:bodyPr wrap="none" rtlCol="0">
            <a:spAutoFit/>
          </a:bodyPr>
          <a:lstStyle/>
          <a:p>
            <a:r>
              <a:rPr lang="en-US" sz="1600" dirty="0" smtClean="0">
                <a:latin typeface="Arial" pitchFamily="34" charset="0"/>
                <a:cs typeface="Arial" pitchFamily="34" charset="0"/>
              </a:rPr>
              <a:t>32</a:t>
            </a:r>
            <a:endParaRPr lang="en-US" sz="1600" dirty="0">
              <a:latin typeface="Arial" pitchFamily="34" charset="0"/>
              <a:cs typeface="Arial" pitchFamily="34"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z="3200" dirty="0" smtClean="0">
                <a:solidFill>
                  <a:srgbClr val="C00000"/>
                </a:solidFill>
              </a:rPr>
              <a:t>State Elements</a:t>
            </a:r>
            <a:endParaRPr lang="en-US" sz="3200" dirty="0">
              <a:solidFill>
                <a:srgbClr val="C0000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dirty="0" smtClean="0"/>
              <a:t>CS2710 Computer Organization</a:t>
            </a:r>
            <a:endParaRPr lang="en-US" dirty="0"/>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4</a:t>
            </a:fld>
            <a:endParaRPr lang="en-US"/>
          </a:p>
        </p:txBody>
      </p:sp>
      <p:pic>
        <p:nvPicPr>
          <p:cNvPr id="1026" name="Picture 2"/>
          <p:cNvPicPr>
            <a:picLocks noChangeAspect="1" noChangeArrowheads="1"/>
          </p:cNvPicPr>
          <p:nvPr/>
        </p:nvPicPr>
        <p:blipFill>
          <a:blip r:embed="rId6" cstate="print"/>
          <a:srcRect/>
          <a:stretch>
            <a:fillRect/>
          </a:stretch>
        </p:blipFill>
        <p:spPr bwMode="auto">
          <a:xfrm>
            <a:off x="1524000" y="3200400"/>
            <a:ext cx="4648200" cy="3371850"/>
          </a:xfrm>
          <a:prstGeom prst="rect">
            <a:avLst/>
          </a:prstGeom>
          <a:noFill/>
          <a:ln w="9525">
            <a:noFill/>
            <a:miter lim="800000"/>
            <a:headEnd/>
            <a:tailEnd/>
          </a:ln>
        </p:spPr>
      </p:pic>
      <p:pic>
        <p:nvPicPr>
          <p:cNvPr id="1027" name="Picture 3"/>
          <p:cNvPicPr>
            <a:picLocks noChangeAspect="1" noChangeArrowheads="1"/>
          </p:cNvPicPr>
          <p:nvPr/>
        </p:nvPicPr>
        <p:blipFill>
          <a:blip r:embed="rId7" cstate="print"/>
          <a:srcRect/>
          <a:stretch>
            <a:fillRect/>
          </a:stretch>
        </p:blipFill>
        <p:spPr bwMode="auto">
          <a:xfrm>
            <a:off x="5562600" y="2590800"/>
            <a:ext cx="3543300" cy="1371600"/>
          </a:xfrm>
          <a:prstGeom prst="rect">
            <a:avLst/>
          </a:prstGeom>
          <a:noFill/>
          <a:ln w="9525">
            <a:noFill/>
            <a:miter lim="800000"/>
            <a:headEnd/>
            <a:tailEnd/>
          </a:ln>
        </p:spPr>
      </p:pic>
      <p:sp>
        <p:nvSpPr>
          <p:cNvPr id="8" name="TextBox 7"/>
          <p:cNvSpPr txBox="1"/>
          <p:nvPr/>
        </p:nvSpPr>
        <p:spPr>
          <a:xfrm>
            <a:off x="76200" y="3657600"/>
            <a:ext cx="1552028" cy="461665"/>
          </a:xfrm>
          <a:prstGeom prst="rect">
            <a:avLst/>
          </a:prstGeom>
          <a:noFill/>
        </p:spPr>
        <p:txBody>
          <a:bodyPr wrap="none" rtlCol="0">
            <a:spAutoFit/>
          </a:bodyPr>
          <a:lstStyle/>
          <a:p>
            <a:r>
              <a:rPr lang="en-US" dirty="0" smtClean="0">
                <a:solidFill>
                  <a:srgbClr val="0070C0"/>
                </a:solidFill>
              </a:rPr>
              <a:t>0x00400a0</a:t>
            </a:r>
            <a:endParaRPr lang="en-US" dirty="0">
              <a:solidFill>
                <a:srgbClr val="0070C0"/>
              </a:solidFill>
            </a:endParaRPr>
          </a:p>
        </p:txBody>
      </p:sp>
      <p:sp>
        <p:nvSpPr>
          <p:cNvPr id="9" name="TextBox 8"/>
          <p:cNvSpPr txBox="1"/>
          <p:nvPr/>
        </p:nvSpPr>
        <p:spPr>
          <a:xfrm>
            <a:off x="6096000" y="4343400"/>
            <a:ext cx="2438400" cy="954107"/>
          </a:xfrm>
          <a:prstGeom prst="rect">
            <a:avLst/>
          </a:prstGeom>
          <a:noFill/>
        </p:spPr>
        <p:txBody>
          <a:bodyPr wrap="square" rtlCol="0">
            <a:spAutoFit/>
          </a:bodyPr>
          <a:lstStyle/>
          <a:p>
            <a:r>
              <a:rPr lang="en-US" dirty="0" smtClean="0">
                <a:solidFill>
                  <a:srgbClr val="0070C0"/>
                </a:solidFill>
              </a:rPr>
              <a:t>0x3c011001</a:t>
            </a:r>
            <a:r>
              <a:rPr lang="en-US" dirty="0" smtClean="0"/>
              <a:t/>
            </a:r>
            <a:br>
              <a:rPr lang="en-US" dirty="0" smtClean="0"/>
            </a:br>
            <a:r>
              <a:rPr lang="en-US" sz="1600" dirty="0" smtClean="0"/>
              <a:t>(differs based on what is in instruction memory)</a:t>
            </a:r>
            <a:endParaRPr lang="en-US" dirty="0"/>
          </a:p>
        </p:txBody>
      </p:sp>
      <p:sp>
        <p:nvSpPr>
          <p:cNvPr id="10" name="Rectangle 9"/>
          <p:cNvSpPr/>
          <p:nvPr/>
        </p:nvSpPr>
        <p:spPr>
          <a:xfrm>
            <a:off x="5486400" y="3200400"/>
            <a:ext cx="3657600" cy="228600"/>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86000" y="3276600"/>
            <a:ext cx="3048000" cy="31242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p:cNvSpPr>
            <a:spLocks noGrp="1"/>
          </p:cNvSpPr>
          <p:nvPr>
            <p:ph idx="1"/>
            <p:custDataLst>
              <p:tags r:id="rId4"/>
            </p:custDataLst>
          </p:nvPr>
        </p:nvSpPr>
        <p:spPr>
          <a:xfrm>
            <a:off x="381000" y="838200"/>
            <a:ext cx="8305800" cy="1523999"/>
          </a:xfrm>
        </p:spPr>
        <p:txBody>
          <a:bodyPr/>
          <a:lstStyle/>
          <a:p>
            <a:r>
              <a:rPr lang="en-US" sz="2400" dirty="0" smtClean="0"/>
              <a:t>Output(s) depends on both input(s) and current state</a:t>
            </a:r>
          </a:p>
          <a:p>
            <a:r>
              <a:rPr lang="en-US" sz="2400" dirty="0" smtClean="0"/>
              <a:t>Contain internal storage </a:t>
            </a:r>
          </a:p>
          <a:p>
            <a:pPr lvl="1"/>
            <a:r>
              <a:rPr lang="en-US" sz="2000" dirty="0" smtClean="0"/>
              <a:t>Internal state may be lost on power loss</a:t>
            </a:r>
          </a:p>
          <a:p>
            <a:pPr lvl="1"/>
            <a:r>
              <a:rPr lang="en-US" sz="2000" dirty="0" smtClean="0"/>
              <a:t>Internal state can be saved and restored</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8" cstate="print"/>
          <a:srcRect/>
          <a:stretch>
            <a:fillRect/>
          </a:stretch>
        </p:blipFill>
        <p:spPr bwMode="auto">
          <a:xfrm>
            <a:off x="1143000" y="4419600"/>
            <a:ext cx="6248400" cy="1971675"/>
          </a:xfrm>
          <a:prstGeom prst="rect">
            <a:avLst/>
          </a:prstGeom>
          <a:noFill/>
          <a:ln w="9525">
            <a:noFill/>
            <a:miter lim="800000"/>
            <a:headEnd/>
            <a:tailEnd/>
          </a:ln>
        </p:spPr>
      </p:pic>
      <p:sp>
        <p:nvSpPr>
          <p:cNvPr id="2" name="Title 1"/>
          <p:cNvSpPr>
            <a:spLocks noGrp="1"/>
          </p:cNvSpPr>
          <p:nvPr>
            <p:ph type="title"/>
            <p:custDataLst>
              <p:tags r:id="rId1"/>
            </p:custDataLst>
          </p:nvPr>
        </p:nvSpPr>
        <p:spPr/>
        <p:txBody>
          <a:bodyPr/>
          <a:lstStyle/>
          <a:p>
            <a:r>
              <a:rPr lang="en-US" sz="3200" dirty="0" smtClean="0"/>
              <a:t>A </a:t>
            </a:r>
            <a:r>
              <a:rPr lang="en-US" sz="3200" b="1" dirty="0" smtClean="0"/>
              <a:t>clocking methodology </a:t>
            </a:r>
            <a:r>
              <a:rPr lang="en-US" sz="3200" dirty="0" smtClean="0"/>
              <a:t>defines when signals (inputs and outputs) can be read and written</a:t>
            </a:r>
            <a:endParaRPr lang="en-US" sz="3200" dirty="0"/>
          </a:p>
        </p:txBody>
      </p:sp>
      <p:sp>
        <p:nvSpPr>
          <p:cNvPr id="3" name="Content Placeholder 2"/>
          <p:cNvSpPr>
            <a:spLocks noGrp="1"/>
          </p:cNvSpPr>
          <p:nvPr>
            <p:ph idx="1"/>
            <p:custDataLst>
              <p:tags r:id="rId2"/>
            </p:custDataLst>
          </p:nvPr>
        </p:nvSpPr>
        <p:spPr>
          <a:xfrm>
            <a:off x="304800" y="990600"/>
            <a:ext cx="8305800" cy="1752599"/>
          </a:xfrm>
        </p:spPr>
        <p:txBody>
          <a:bodyPr/>
          <a:lstStyle/>
          <a:p>
            <a:r>
              <a:rPr lang="en-US" sz="2400" b="1" dirty="0" smtClean="0"/>
              <a:t>Edge Triggered Clocking</a:t>
            </a:r>
          </a:p>
          <a:p>
            <a:pPr lvl="1"/>
            <a:r>
              <a:rPr lang="en-US" sz="2000" dirty="0" smtClean="0"/>
              <a:t>A clocking scheme in  </a:t>
            </a:r>
            <a:r>
              <a:rPr lang="en-US" sz="2000" dirty="0" smtClean="0">
                <a:solidFill>
                  <a:srgbClr val="C00000"/>
                </a:solidFill>
              </a:rPr>
              <a:t>which all state changes occur on a </a:t>
            </a:r>
            <a:r>
              <a:rPr lang="en-US" sz="2000" b="1" dirty="0" smtClean="0">
                <a:solidFill>
                  <a:srgbClr val="C00000"/>
                </a:solidFill>
              </a:rPr>
              <a:t>clock edge</a:t>
            </a:r>
          </a:p>
          <a:p>
            <a:pPr lvl="1"/>
            <a:r>
              <a:rPr lang="en-US" sz="2000" dirty="0" smtClean="0"/>
              <a:t>One of the clock edges (</a:t>
            </a:r>
            <a:r>
              <a:rPr lang="en-US" sz="2000" b="1" dirty="0" smtClean="0"/>
              <a:t>rising</a:t>
            </a:r>
            <a:r>
              <a:rPr lang="en-US" sz="2000" dirty="0" smtClean="0"/>
              <a:t> or </a:t>
            </a:r>
            <a:r>
              <a:rPr lang="en-US" sz="2000" b="1" dirty="0" smtClean="0"/>
              <a:t>falling</a:t>
            </a:r>
            <a:r>
              <a:rPr lang="en-US" sz="2000" dirty="0" smtClean="0"/>
              <a:t>) is chosen to be the </a:t>
            </a:r>
            <a:r>
              <a:rPr lang="en-US" sz="2000" b="1" dirty="0" smtClean="0"/>
              <a:t>active clock edge</a:t>
            </a:r>
            <a:r>
              <a:rPr lang="en-US" sz="2000" dirty="0" smtClean="0"/>
              <a:t> (by the designers)</a:t>
            </a:r>
          </a:p>
          <a:p>
            <a:pPr lvl="1"/>
            <a:r>
              <a:rPr lang="en-US" sz="2000" dirty="0" smtClean="0"/>
              <a:t>States are </a:t>
            </a:r>
            <a:r>
              <a:rPr lang="en-US" sz="2000" b="1" dirty="0" smtClean="0"/>
              <a:t>stable</a:t>
            </a:r>
            <a:r>
              <a:rPr lang="en-US" sz="2000" dirty="0" smtClean="0"/>
              <a:t> at the active clock edge, and </a:t>
            </a:r>
            <a:r>
              <a:rPr lang="en-US" sz="2000" b="1" dirty="0" smtClean="0"/>
              <a:t>in transition </a:t>
            </a:r>
            <a:r>
              <a:rPr lang="en-US" sz="2000" dirty="0" smtClean="0"/>
              <a:t>between</a:t>
            </a:r>
            <a:endParaRPr lang="en-US" sz="2400" dirty="0" smtClean="0"/>
          </a:p>
          <a:p>
            <a:r>
              <a:rPr lang="en-US" sz="2400" b="1" dirty="0" smtClean="0">
                <a:solidFill>
                  <a:srgbClr val="00B050"/>
                </a:solidFill>
              </a:rPr>
              <a:t>The Clock cycle time is determined by the slowest </a:t>
            </a:r>
            <a:r>
              <a:rPr lang="en-US" sz="2400" b="1" dirty="0" err="1" smtClean="0">
                <a:solidFill>
                  <a:srgbClr val="00B050"/>
                </a:solidFill>
              </a:rPr>
              <a:t>datapath</a:t>
            </a:r>
            <a:r>
              <a:rPr lang="en-US" sz="2400" b="1" dirty="0" smtClean="0">
                <a:solidFill>
                  <a:srgbClr val="00B050"/>
                </a:solidFill>
              </a:rPr>
              <a:t> operation</a:t>
            </a:r>
          </a:p>
          <a:p>
            <a:pPr lvl="1"/>
            <a:r>
              <a:rPr lang="en-US" sz="2000" dirty="0" smtClean="0"/>
              <a:t>Since every </a:t>
            </a:r>
            <a:r>
              <a:rPr lang="en-US" sz="2000" dirty="0" err="1" smtClean="0"/>
              <a:t>datapath</a:t>
            </a:r>
            <a:r>
              <a:rPr lang="en-US" sz="2000" dirty="0" smtClean="0"/>
              <a:t> element takes some finite amount of time to function</a:t>
            </a:r>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5</a:t>
            </a:fld>
            <a:endParaRPr lang="en-US"/>
          </a:p>
        </p:txBody>
      </p:sp>
      <p:sp>
        <p:nvSpPr>
          <p:cNvPr id="7" name="TextBox 6" hidden="1"/>
          <p:cNvSpPr txBox="1"/>
          <p:nvPr>
            <p:custDataLst>
              <p:tags r:id="rId5"/>
            </p:custDataLst>
          </p:nvPr>
        </p:nvSpPr>
        <p:spPr>
          <a:xfrm>
            <a:off x="381000" y="6396335"/>
            <a:ext cx="3841116" cy="461665"/>
          </a:xfrm>
          <a:prstGeom prst="rect">
            <a:avLst/>
          </a:prstGeom>
          <a:noFill/>
        </p:spPr>
        <p:txBody>
          <a:bodyPr wrap="none" rtlCol="0">
            <a:spAutoFit/>
          </a:bodyPr>
          <a:lstStyle/>
          <a:p>
            <a:r>
              <a:rPr lang="en-US" dirty="0" smtClean="0">
                <a:solidFill>
                  <a:srgbClr val="FF0000"/>
                </a:solidFill>
              </a:rPr>
              <a:t>Show rising and falling edges</a:t>
            </a:r>
            <a:endParaRPr lang="en-US" dirty="0">
              <a:solidFill>
                <a:srgbClr val="FF0000"/>
              </a:solidFill>
            </a:endParaRPr>
          </a:p>
        </p:txBody>
      </p:sp>
      <p:cxnSp>
        <p:nvCxnSpPr>
          <p:cNvPr id="9" name="Straight Arrow Connector 8"/>
          <p:cNvCxnSpPr/>
          <p:nvPr/>
        </p:nvCxnSpPr>
        <p:spPr>
          <a:xfrm>
            <a:off x="2438400" y="6248400"/>
            <a:ext cx="4191000" cy="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2438400" y="609600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6629400" y="609600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a:stCxn id="22" idx="3"/>
          </p:cNvCxnSpPr>
          <p:nvPr/>
        </p:nvCxnSpPr>
        <p:spPr>
          <a:xfrm>
            <a:off x="5715000" y="5687199"/>
            <a:ext cx="762000" cy="180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2" idx="1"/>
          </p:cNvCxnSpPr>
          <p:nvPr/>
        </p:nvCxnSpPr>
        <p:spPr>
          <a:xfrm flipH="1">
            <a:off x="2514600" y="5687199"/>
            <a:ext cx="2590800" cy="180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105400" y="5410200"/>
            <a:ext cx="609600" cy="553998"/>
          </a:xfrm>
          <a:prstGeom prst="rect">
            <a:avLst/>
          </a:prstGeom>
          <a:noFill/>
        </p:spPr>
        <p:txBody>
          <a:bodyPr wrap="square" rtlCol="0">
            <a:spAutoFit/>
          </a:bodyPr>
          <a:lstStyle/>
          <a:p>
            <a:r>
              <a:rPr lang="en-US" sz="1000" b="1" dirty="0" smtClean="0">
                <a:solidFill>
                  <a:srgbClr val="C00000"/>
                </a:solidFill>
                <a:latin typeface="Arial" pitchFamily="34" charset="0"/>
                <a:cs typeface="Arial" pitchFamily="34" charset="0"/>
              </a:rPr>
              <a:t>Rising</a:t>
            </a:r>
            <a:br>
              <a:rPr lang="en-US" sz="1000" b="1" dirty="0" smtClean="0">
                <a:solidFill>
                  <a:srgbClr val="C00000"/>
                </a:solidFill>
                <a:latin typeface="Arial" pitchFamily="34" charset="0"/>
                <a:cs typeface="Arial" pitchFamily="34" charset="0"/>
              </a:rPr>
            </a:br>
            <a:r>
              <a:rPr lang="en-US" sz="1000" b="1" dirty="0" smtClean="0">
                <a:solidFill>
                  <a:srgbClr val="C00000"/>
                </a:solidFill>
                <a:latin typeface="Arial" pitchFamily="34" charset="0"/>
                <a:cs typeface="Arial" pitchFamily="34" charset="0"/>
              </a:rPr>
              <a:t>clock </a:t>
            </a:r>
          </a:p>
          <a:p>
            <a:r>
              <a:rPr lang="en-US" sz="1000" b="1" dirty="0" smtClean="0">
                <a:solidFill>
                  <a:srgbClr val="C00000"/>
                </a:solidFill>
                <a:latin typeface="Arial" pitchFamily="34" charset="0"/>
                <a:cs typeface="Arial" pitchFamily="34" charset="0"/>
              </a:rPr>
              <a:t>edge</a:t>
            </a:r>
            <a:endParaRPr lang="en-US" sz="1000" dirty="0">
              <a:latin typeface="Arial" pitchFamily="34" charset="0"/>
              <a:cs typeface="Arial" pitchFamily="34" charset="0"/>
            </a:endParaRPr>
          </a:p>
        </p:txBody>
      </p:sp>
      <p:sp>
        <p:nvSpPr>
          <p:cNvPr id="32" name="TextBox 31"/>
          <p:cNvSpPr txBox="1"/>
          <p:nvPr/>
        </p:nvSpPr>
        <p:spPr>
          <a:xfrm>
            <a:off x="3429000" y="6019800"/>
            <a:ext cx="914400" cy="246221"/>
          </a:xfrm>
          <a:prstGeom prst="rect">
            <a:avLst/>
          </a:prstGeom>
          <a:noFill/>
          <a:ln>
            <a:solidFill>
              <a:schemeClr val="bg1"/>
            </a:solidFill>
          </a:ln>
        </p:spPr>
        <p:txBody>
          <a:bodyPr wrap="square" rtlCol="0">
            <a:spAutoFit/>
          </a:bodyPr>
          <a:lstStyle/>
          <a:p>
            <a:r>
              <a:rPr lang="en-US" sz="1000" b="1" dirty="0" smtClean="0">
                <a:solidFill>
                  <a:srgbClr val="C00000"/>
                </a:solidFill>
                <a:latin typeface="Arial" pitchFamily="34" charset="0"/>
                <a:cs typeface="Arial" pitchFamily="34" charset="0"/>
              </a:rPr>
              <a:t>Clock cycle</a:t>
            </a:r>
            <a:endParaRPr lang="en-US" sz="1000" dirty="0">
              <a:latin typeface="Arial" pitchFamily="34" charset="0"/>
              <a:cs typeface="Arial" pitchFamily="34" charset="0"/>
            </a:endParaRPr>
          </a:p>
        </p:txBody>
      </p:sp>
      <p:sp>
        <p:nvSpPr>
          <p:cNvPr id="33" name="TextBox 32"/>
          <p:cNvSpPr txBox="1"/>
          <p:nvPr/>
        </p:nvSpPr>
        <p:spPr>
          <a:xfrm>
            <a:off x="2514600" y="45720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Read</a:t>
            </a:r>
            <a:endParaRPr lang="en-US" sz="1000" dirty="0">
              <a:latin typeface="Arial" pitchFamily="34" charset="0"/>
              <a:cs typeface="Arial" pitchFamily="34" charset="0"/>
            </a:endParaRPr>
          </a:p>
        </p:txBody>
      </p:sp>
      <p:sp>
        <p:nvSpPr>
          <p:cNvPr id="34" name="TextBox 33"/>
          <p:cNvSpPr txBox="1"/>
          <p:nvPr/>
        </p:nvSpPr>
        <p:spPr>
          <a:xfrm>
            <a:off x="5105400" y="46482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Write</a:t>
            </a:r>
            <a:endParaRPr lang="en-US" sz="1000" dirty="0">
              <a:latin typeface="Arial" pitchFamily="34" charset="0"/>
              <a:cs typeface="Arial" pitchFamily="34" charset="0"/>
            </a:endParaRPr>
          </a:p>
        </p:txBody>
      </p:sp>
      <p:sp>
        <p:nvSpPr>
          <p:cNvPr id="35" name="Rectangle 34"/>
          <p:cNvSpPr/>
          <p:nvPr/>
        </p:nvSpPr>
        <p:spPr>
          <a:xfrm>
            <a:off x="1371600" y="4419600"/>
            <a:ext cx="1143000" cy="9144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638800" y="4419600"/>
            <a:ext cx="1143000" cy="9144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895600" y="4267200"/>
            <a:ext cx="2286000" cy="11430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7" cstate="print"/>
          <a:srcRect/>
          <a:stretch>
            <a:fillRect/>
          </a:stretch>
        </p:blipFill>
        <p:spPr bwMode="auto">
          <a:xfrm>
            <a:off x="914400" y="2286000"/>
            <a:ext cx="7139268" cy="1752600"/>
          </a:xfrm>
          <a:prstGeom prst="rect">
            <a:avLst/>
          </a:prstGeom>
          <a:noFill/>
          <a:ln w="9525">
            <a:noFill/>
            <a:miter lim="800000"/>
            <a:headEnd/>
            <a:tailEnd/>
          </a:ln>
        </p:spPr>
      </p:pic>
      <p:sp>
        <p:nvSpPr>
          <p:cNvPr id="2" name="Title 1"/>
          <p:cNvSpPr>
            <a:spLocks noGrp="1"/>
          </p:cNvSpPr>
          <p:nvPr>
            <p:ph type="title"/>
            <p:custDataLst>
              <p:tags r:id="rId1"/>
            </p:custDataLst>
          </p:nvPr>
        </p:nvSpPr>
        <p:spPr/>
        <p:txBody>
          <a:bodyPr/>
          <a:lstStyle/>
          <a:p>
            <a:r>
              <a:rPr lang="en-US" sz="3200" dirty="0" smtClean="0"/>
              <a:t>Multiple clock cycles are needed for operations involving multiple state elements</a:t>
            </a:r>
            <a:endParaRPr lang="en-US" sz="3200" dirty="0"/>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6</a:t>
            </a:fld>
            <a:endParaRPr lang="en-US"/>
          </a:p>
        </p:txBody>
      </p:sp>
      <p:sp>
        <p:nvSpPr>
          <p:cNvPr id="7" name="TextBox 6" hidden="1"/>
          <p:cNvSpPr txBox="1"/>
          <p:nvPr>
            <p:custDataLst>
              <p:tags r:id="rId4"/>
            </p:custDataLst>
          </p:nvPr>
        </p:nvSpPr>
        <p:spPr>
          <a:xfrm>
            <a:off x="381000" y="6396335"/>
            <a:ext cx="3841116" cy="461665"/>
          </a:xfrm>
          <a:prstGeom prst="rect">
            <a:avLst/>
          </a:prstGeom>
          <a:noFill/>
        </p:spPr>
        <p:txBody>
          <a:bodyPr wrap="none" rtlCol="0">
            <a:spAutoFit/>
          </a:bodyPr>
          <a:lstStyle/>
          <a:p>
            <a:r>
              <a:rPr lang="en-US" dirty="0" smtClean="0">
                <a:solidFill>
                  <a:srgbClr val="FF0000"/>
                </a:solidFill>
              </a:rPr>
              <a:t>Show rising and falling edges</a:t>
            </a:r>
            <a:endParaRPr lang="en-US" dirty="0">
              <a:solidFill>
                <a:srgbClr val="FF0000"/>
              </a:solidFill>
            </a:endParaRPr>
          </a:p>
        </p:txBody>
      </p:sp>
      <p:cxnSp>
        <p:nvCxnSpPr>
          <p:cNvPr id="9" name="Straight Arrow Connector 8"/>
          <p:cNvCxnSpPr/>
          <p:nvPr/>
        </p:nvCxnSpPr>
        <p:spPr>
          <a:xfrm>
            <a:off x="1752600" y="3962400"/>
            <a:ext cx="2819400" cy="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1752600" y="381000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4572000" y="3810000"/>
            <a:ext cx="0" cy="304800"/>
          </a:xfrm>
          <a:prstGeom prst="line">
            <a:avLst/>
          </a:prstGeom>
        </p:spPr>
        <p:style>
          <a:lnRef idx="1">
            <a:schemeClr val="accent2"/>
          </a:lnRef>
          <a:fillRef idx="0">
            <a:schemeClr val="accent2"/>
          </a:fillRef>
          <a:effectRef idx="0">
            <a:schemeClr val="accent2"/>
          </a:effectRef>
          <a:fontRef idx="minor">
            <a:schemeClr val="tx1"/>
          </a:fontRef>
        </p:style>
      </p:cxnSp>
      <p:sp>
        <p:nvSpPr>
          <p:cNvPr id="32" name="TextBox 31"/>
          <p:cNvSpPr txBox="1"/>
          <p:nvPr/>
        </p:nvSpPr>
        <p:spPr>
          <a:xfrm>
            <a:off x="2514600" y="4191000"/>
            <a:ext cx="914400" cy="246221"/>
          </a:xfrm>
          <a:prstGeom prst="rect">
            <a:avLst/>
          </a:prstGeom>
          <a:noFill/>
          <a:ln>
            <a:solidFill>
              <a:schemeClr val="bg1"/>
            </a:solidFill>
          </a:ln>
        </p:spPr>
        <p:txBody>
          <a:bodyPr wrap="square" rtlCol="0">
            <a:spAutoFit/>
          </a:bodyPr>
          <a:lstStyle/>
          <a:p>
            <a:r>
              <a:rPr lang="en-US" sz="1000" b="1" dirty="0" smtClean="0">
                <a:solidFill>
                  <a:srgbClr val="C00000"/>
                </a:solidFill>
                <a:latin typeface="Arial" pitchFamily="34" charset="0"/>
                <a:cs typeface="Arial" pitchFamily="34" charset="0"/>
              </a:rPr>
              <a:t>Clock cycle</a:t>
            </a:r>
            <a:endParaRPr lang="en-US" sz="1000" dirty="0">
              <a:latin typeface="Arial" pitchFamily="34" charset="0"/>
              <a:cs typeface="Arial" pitchFamily="34" charset="0"/>
            </a:endParaRPr>
          </a:p>
        </p:txBody>
      </p:sp>
      <p:sp>
        <p:nvSpPr>
          <p:cNvPr id="33" name="TextBox 32"/>
          <p:cNvSpPr txBox="1"/>
          <p:nvPr/>
        </p:nvSpPr>
        <p:spPr>
          <a:xfrm>
            <a:off x="1676400" y="25908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Read</a:t>
            </a:r>
            <a:endParaRPr lang="en-US" sz="1000" dirty="0">
              <a:latin typeface="Arial" pitchFamily="34" charset="0"/>
              <a:cs typeface="Arial" pitchFamily="34" charset="0"/>
            </a:endParaRPr>
          </a:p>
        </p:txBody>
      </p:sp>
      <p:sp>
        <p:nvSpPr>
          <p:cNvPr id="34" name="TextBox 33"/>
          <p:cNvSpPr txBox="1"/>
          <p:nvPr/>
        </p:nvSpPr>
        <p:spPr>
          <a:xfrm>
            <a:off x="3429000" y="25908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Write</a:t>
            </a:r>
            <a:endParaRPr lang="en-US" sz="1000" dirty="0">
              <a:latin typeface="Arial" pitchFamily="34" charset="0"/>
              <a:cs typeface="Arial" pitchFamily="34" charset="0"/>
            </a:endParaRPr>
          </a:p>
        </p:txBody>
      </p:sp>
      <p:sp>
        <p:nvSpPr>
          <p:cNvPr id="35" name="Rectangle 34"/>
          <p:cNvSpPr/>
          <p:nvPr/>
        </p:nvSpPr>
        <p:spPr>
          <a:xfrm>
            <a:off x="1066800" y="2514600"/>
            <a:ext cx="762000" cy="6858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705600" y="2438400"/>
            <a:ext cx="838200" cy="7620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876800" y="2590800"/>
            <a:ext cx="1524000" cy="5334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324600" y="25908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Write</a:t>
            </a:r>
            <a:endParaRPr lang="en-US" sz="1000" dirty="0">
              <a:latin typeface="Arial" pitchFamily="34" charset="0"/>
              <a:cs typeface="Arial" pitchFamily="34" charset="0"/>
            </a:endParaRPr>
          </a:p>
        </p:txBody>
      </p:sp>
      <p:sp>
        <p:nvSpPr>
          <p:cNvPr id="23" name="Rectangle 22"/>
          <p:cNvSpPr/>
          <p:nvPr/>
        </p:nvSpPr>
        <p:spPr>
          <a:xfrm>
            <a:off x="2133600" y="2590800"/>
            <a:ext cx="1524000" cy="5334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886200" y="2514600"/>
            <a:ext cx="838200" cy="7620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648200" y="25146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Read</a:t>
            </a:r>
            <a:endParaRPr lang="en-US" sz="1000" dirty="0">
              <a:latin typeface="Arial" pitchFamily="34" charset="0"/>
              <a:cs typeface="Arial" pitchFamily="34" charset="0"/>
            </a:endParaRPr>
          </a:p>
        </p:txBody>
      </p:sp>
      <p:cxnSp>
        <p:nvCxnSpPr>
          <p:cNvPr id="27" name="Straight Arrow Connector 26"/>
          <p:cNvCxnSpPr/>
          <p:nvPr/>
        </p:nvCxnSpPr>
        <p:spPr>
          <a:xfrm>
            <a:off x="4572000" y="3962400"/>
            <a:ext cx="2819400" cy="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28" name="Straight Connector 27"/>
          <p:cNvCxnSpPr/>
          <p:nvPr/>
        </p:nvCxnSpPr>
        <p:spPr>
          <a:xfrm>
            <a:off x="4572000" y="381000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Straight Connector 28"/>
          <p:cNvCxnSpPr/>
          <p:nvPr/>
        </p:nvCxnSpPr>
        <p:spPr>
          <a:xfrm>
            <a:off x="7391400" y="3810000"/>
            <a:ext cx="0" cy="304800"/>
          </a:xfrm>
          <a:prstGeom prst="line">
            <a:avLst/>
          </a:prstGeom>
        </p:spPr>
        <p:style>
          <a:lnRef idx="1">
            <a:schemeClr val="accent2"/>
          </a:lnRef>
          <a:fillRef idx="0">
            <a:schemeClr val="accent2"/>
          </a:fillRef>
          <a:effectRef idx="0">
            <a:schemeClr val="accent2"/>
          </a:effectRef>
          <a:fontRef idx="minor">
            <a:schemeClr val="tx1"/>
          </a:fontRef>
        </p:style>
      </p:cxnSp>
      <p:sp>
        <p:nvSpPr>
          <p:cNvPr id="30" name="TextBox 29"/>
          <p:cNvSpPr txBox="1"/>
          <p:nvPr/>
        </p:nvSpPr>
        <p:spPr>
          <a:xfrm>
            <a:off x="5334000" y="4191000"/>
            <a:ext cx="914400" cy="246221"/>
          </a:xfrm>
          <a:prstGeom prst="rect">
            <a:avLst/>
          </a:prstGeom>
          <a:noFill/>
          <a:ln>
            <a:solidFill>
              <a:schemeClr val="bg1"/>
            </a:solidFill>
          </a:ln>
        </p:spPr>
        <p:txBody>
          <a:bodyPr wrap="square" rtlCol="0">
            <a:spAutoFit/>
          </a:bodyPr>
          <a:lstStyle/>
          <a:p>
            <a:r>
              <a:rPr lang="en-US" sz="1000" b="1" dirty="0" smtClean="0">
                <a:solidFill>
                  <a:srgbClr val="C00000"/>
                </a:solidFill>
                <a:latin typeface="Arial" pitchFamily="34" charset="0"/>
                <a:cs typeface="Arial" pitchFamily="34" charset="0"/>
              </a:rPr>
              <a:t>Clock cycle</a:t>
            </a:r>
            <a:endParaRPr lang="en-US" sz="1000" dirty="0">
              <a:latin typeface="Arial" pitchFamily="34" charset="0"/>
              <a:cs typeface="Arial" pitchFamily="34" charset="0"/>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More </a:t>
            </a:r>
            <a:r>
              <a:rPr lang="en-US" dirty="0" err="1" smtClean="0"/>
              <a:t>datapath</a:t>
            </a:r>
            <a:r>
              <a:rPr lang="en-US" dirty="0" smtClean="0"/>
              <a:t> elements</a:t>
            </a:r>
            <a:endParaRPr lang="en-US" dirty="0"/>
          </a:p>
        </p:txBody>
      </p:sp>
      <p:sp>
        <p:nvSpPr>
          <p:cNvPr id="3" name="Content Placeholder 2"/>
          <p:cNvSpPr>
            <a:spLocks noGrp="1"/>
          </p:cNvSpPr>
          <p:nvPr>
            <p:ph idx="1"/>
            <p:custDataLst>
              <p:tags r:id="rId2"/>
            </p:custDataLst>
          </p:nvPr>
        </p:nvSpPr>
        <p:spPr>
          <a:xfrm>
            <a:off x="381000" y="914400"/>
            <a:ext cx="4876800" cy="4983163"/>
          </a:xfrm>
        </p:spPr>
        <p:txBody>
          <a:bodyPr/>
          <a:lstStyle/>
          <a:p>
            <a:pPr>
              <a:buNone/>
            </a:pPr>
            <a:endParaRPr lang="en-US" sz="2000" dirty="0" smtClean="0"/>
          </a:p>
          <a:p>
            <a:r>
              <a:rPr lang="en-US" sz="2400" dirty="0" smtClean="0">
                <a:solidFill>
                  <a:srgbClr val="C00000"/>
                </a:solidFill>
              </a:rPr>
              <a:t>Program counter (PC)</a:t>
            </a:r>
          </a:p>
          <a:p>
            <a:pPr lvl="1"/>
            <a:r>
              <a:rPr lang="en-US" sz="2000" dirty="0" smtClean="0"/>
              <a:t>A special-purpose register containing the address of the instruction in the program being executed</a:t>
            </a:r>
          </a:p>
          <a:p>
            <a:r>
              <a:rPr lang="en-US" sz="2400" dirty="0" smtClean="0">
                <a:solidFill>
                  <a:srgbClr val="0070C0"/>
                </a:solidFill>
              </a:rPr>
              <a:t>Sign extender</a:t>
            </a:r>
          </a:p>
          <a:p>
            <a:pPr lvl="1"/>
            <a:r>
              <a:rPr lang="en-US" sz="2000" dirty="0" smtClean="0"/>
              <a:t>Increases the size of a data item (e.g. from 16 to 32 bits) by replicating the high order sign bit of the original data item to the high order bits of the larger destination data item</a:t>
            </a:r>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7</a:t>
            </a:fld>
            <a:endParaRPr lang="en-US"/>
          </a:p>
        </p:txBody>
      </p:sp>
      <p:pic>
        <p:nvPicPr>
          <p:cNvPr id="19457" name="Picture 1"/>
          <p:cNvPicPr>
            <a:picLocks noChangeAspect="1" noChangeArrowheads="1"/>
          </p:cNvPicPr>
          <p:nvPr/>
        </p:nvPicPr>
        <p:blipFill>
          <a:blip r:embed="rId6" cstate="print"/>
          <a:srcRect/>
          <a:stretch>
            <a:fillRect/>
          </a:stretch>
        </p:blipFill>
        <p:spPr bwMode="auto">
          <a:xfrm>
            <a:off x="6019800" y="3505200"/>
            <a:ext cx="2133600" cy="1704975"/>
          </a:xfrm>
          <a:prstGeom prst="rect">
            <a:avLst/>
          </a:prstGeom>
          <a:noFill/>
          <a:ln w="9525">
            <a:noFill/>
            <a:miter lim="800000"/>
            <a:headEnd/>
            <a:tailEnd/>
          </a:ln>
        </p:spPr>
      </p:pic>
      <p:sp>
        <p:nvSpPr>
          <p:cNvPr id="7" name="TextBox 6"/>
          <p:cNvSpPr txBox="1"/>
          <p:nvPr/>
        </p:nvSpPr>
        <p:spPr>
          <a:xfrm>
            <a:off x="5181600" y="3810000"/>
            <a:ext cx="877163" cy="369332"/>
          </a:xfrm>
          <a:prstGeom prst="rect">
            <a:avLst/>
          </a:prstGeom>
          <a:noFill/>
        </p:spPr>
        <p:txBody>
          <a:bodyPr wrap="none" rtlCol="0">
            <a:spAutoFit/>
          </a:bodyPr>
          <a:lstStyle/>
          <a:p>
            <a:r>
              <a:rPr lang="en-US" sz="1800" dirty="0" smtClean="0">
                <a:solidFill>
                  <a:srgbClr val="00B050"/>
                </a:solidFill>
                <a:latin typeface="Arial" pitchFamily="34" charset="0"/>
                <a:cs typeface="Arial" pitchFamily="34" charset="0"/>
              </a:rPr>
              <a:t>0xf3a0</a:t>
            </a:r>
            <a:endParaRPr lang="en-US" sz="1800" dirty="0">
              <a:solidFill>
                <a:srgbClr val="00B050"/>
              </a:solidFill>
              <a:latin typeface="Arial" pitchFamily="34" charset="0"/>
              <a:cs typeface="Arial" pitchFamily="34" charset="0"/>
            </a:endParaRPr>
          </a:p>
        </p:txBody>
      </p:sp>
      <p:sp>
        <p:nvSpPr>
          <p:cNvPr id="8" name="TextBox 7"/>
          <p:cNvSpPr txBox="1"/>
          <p:nvPr/>
        </p:nvSpPr>
        <p:spPr>
          <a:xfrm>
            <a:off x="5105400" y="4495800"/>
            <a:ext cx="941283" cy="369332"/>
          </a:xfrm>
          <a:prstGeom prst="rect">
            <a:avLst/>
          </a:prstGeom>
          <a:noFill/>
        </p:spPr>
        <p:txBody>
          <a:bodyPr wrap="none" rtlCol="0">
            <a:spAutoFit/>
          </a:bodyPr>
          <a:lstStyle/>
          <a:p>
            <a:r>
              <a:rPr lang="en-US" sz="1800" dirty="0" smtClean="0">
                <a:solidFill>
                  <a:srgbClr val="0070C0"/>
                </a:solidFill>
                <a:latin typeface="Arial" pitchFamily="34" charset="0"/>
                <a:cs typeface="Arial" pitchFamily="34" charset="0"/>
              </a:rPr>
              <a:t>0x74b2</a:t>
            </a:r>
            <a:endParaRPr lang="en-US" sz="1800" dirty="0">
              <a:solidFill>
                <a:srgbClr val="0070C0"/>
              </a:solidFill>
              <a:latin typeface="Arial" pitchFamily="34" charset="0"/>
              <a:cs typeface="Arial" pitchFamily="34" charset="0"/>
            </a:endParaRPr>
          </a:p>
        </p:txBody>
      </p:sp>
      <p:sp>
        <p:nvSpPr>
          <p:cNvPr id="9" name="TextBox 8"/>
          <p:cNvSpPr txBox="1"/>
          <p:nvPr/>
        </p:nvSpPr>
        <p:spPr>
          <a:xfrm>
            <a:off x="7848600" y="3810000"/>
            <a:ext cx="1116972" cy="369332"/>
          </a:xfrm>
          <a:prstGeom prst="rect">
            <a:avLst/>
          </a:prstGeom>
          <a:noFill/>
        </p:spPr>
        <p:txBody>
          <a:bodyPr wrap="none" rtlCol="0">
            <a:spAutoFit/>
          </a:bodyPr>
          <a:lstStyle/>
          <a:p>
            <a:r>
              <a:rPr lang="en-US" sz="1800" dirty="0" smtClean="0">
                <a:solidFill>
                  <a:srgbClr val="00B050"/>
                </a:solidFill>
                <a:latin typeface="Arial" pitchFamily="34" charset="0"/>
                <a:cs typeface="Arial" pitchFamily="34" charset="0"/>
              </a:rPr>
              <a:t>0xfffff3a0</a:t>
            </a:r>
            <a:endParaRPr lang="en-US" sz="1800" dirty="0">
              <a:solidFill>
                <a:srgbClr val="00B050"/>
              </a:solidFill>
              <a:latin typeface="Arial" pitchFamily="34" charset="0"/>
              <a:cs typeface="Arial" pitchFamily="34" charset="0"/>
            </a:endParaRPr>
          </a:p>
        </p:txBody>
      </p:sp>
      <p:sp>
        <p:nvSpPr>
          <p:cNvPr id="10" name="TextBox 9"/>
          <p:cNvSpPr txBox="1"/>
          <p:nvPr/>
        </p:nvSpPr>
        <p:spPr>
          <a:xfrm>
            <a:off x="7543800" y="4648200"/>
            <a:ext cx="1454244" cy="369332"/>
          </a:xfrm>
          <a:prstGeom prst="rect">
            <a:avLst/>
          </a:prstGeom>
          <a:noFill/>
        </p:spPr>
        <p:txBody>
          <a:bodyPr wrap="none" rtlCol="0">
            <a:spAutoFit/>
          </a:bodyPr>
          <a:lstStyle/>
          <a:p>
            <a:r>
              <a:rPr lang="en-US" sz="1800" dirty="0" smtClean="0">
                <a:solidFill>
                  <a:srgbClr val="0070C0"/>
                </a:solidFill>
                <a:latin typeface="Arial" pitchFamily="34" charset="0"/>
                <a:cs typeface="Arial" pitchFamily="34" charset="0"/>
              </a:rPr>
              <a:t>0x000074b2</a:t>
            </a:r>
            <a:endParaRPr lang="en-US" sz="1800" dirty="0">
              <a:solidFill>
                <a:srgbClr val="0070C0"/>
              </a:solidFill>
              <a:latin typeface="Arial" pitchFamily="34" charset="0"/>
              <a:cs typeface="Arial" pitchFamily="34" charset="0"/>
            </a:endParaRPr>
          </a:p>
        </p:txBody>
      </p:sp>
      <p:pic>
        <p:nvPicPr>
          <p:cNvPr id="19458" name="Picture 2"/>
          <p:cNvPicPr>
            <a:picLocks noChangeAspect="1" noChangeArrowheads="1"/>
          </p:cNvPicPr>
          <p:nvPr/>
        </p:nvPicPr>
        <p:blipFill>
          <a:blip r:embed="rId7" cstate="print"/>
          <a:srcRect/>
          <a:stretch>
            <a:fillRect/>
          </a:stretch>
        </p:blipFill>
        <p:spPr bwMode="auto">
          <a:xfrm>
            <a:off x="5867400" y="1295400"/>
            <a:ext cx="2390775" cy="1847850"/>
          </a:xfrm>
          <a:prstGeom prst="rect">
            <a:avLst/>
          </a:prstGeom>
          <a:noFill/>
          <a:ln w="9525">
            <a:noFill/>
            <a:miter lim="800000"/>
            <a:headEnd/>
            <a:tailEnd/>
          </a:ln>
        </p:spPr>
      </p:pic>
      <p:sp>
        <p:nvSpPr>
          <p:cNvPr id="15" name="Rectangle 14"/>
          <p:cNvSpPr/>
          <p:nvPr/>
        </p:nvSpPr>
        <p:spPr>
          <a:xfrm>
            <a:off x="6477000" y="914400"/>
            <a:ext cx="914400" cy="23622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400800" y="3505200"/>
            <a:ext cx="1143000" cy="1828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562600" y="4191000"/>
            <a:ext cx="6096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Write</a:t>
            </a:r>
            <a:endParaRPr lang="en-US" sz="1000" dirty="0">
              <a:latin typeface="Arial" pitchFamily="34" charset="0"/>
              <a:cs typeface="Arial" pitchFamily="34" charset="0"/>
            </a:endParaRPr>
          </a:p>
        </p:txBody>
      </p:sp>
      <p:sp>
        <p:nvSpPr>
          <p:cNvPr id="18" name="TextBox 17"/>
          <p:cNvSpPr txBox="1"/>
          <p:nvPr/>
        </p:nvSpPr>
        <p:spPr>
          <a:xfrm>
            <a:off x="5715000" y="2057400"/>
            <a:ext cx="533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Write</a:t>
            </a:r>
            <a:endParaRPr lang="en-US" sz="1000" dirty="0">
              <a:latin typeface="Arial" pitchFamily="34" charset="0"/>
              <a:cs typeface="Arial" pitchFamily="34" charset="0"/>
            </a:endParaRPr>
          </a:p>
        </p:txBody>
      </p:sp>
      <p:sp>
        <p:nvSpPr>
          <p:cNvPr id="19" name="TextBox 18"/>
          <p:cNvSpPr txBox="1"/>
          <p:nvPr/>
        </p:nvSpPr>
        <p:spPr>
          <a:xfrm>
            <a:off x="7772400" y="20574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Read</a:t>
            </a:r>
            <a:endParaRPr lang="en-US" sz="1000" dirty="0">
              <a:latin typeface="Arial" pitchFamily="34" charset="0"/>
              <a:cs typeface="Arial" pitchFamily="34" charset="0"/>
            </a:endParaRPr>
          </a:p>
        </p:txBody>
      </p:sp>
      <p:sp>
        <p:nvSpPr>
          <p:cNvPr id="20" name="TextBox 19"/>
          <p:cNvSpPr txBox="1"/>
          <p:nvPr/>
        </p:nvSpPr>
        <p:spPr>
          <a:xfrm>
            <a:off x="7772400" y="4191000"/>
            <a:ext cx="914400" cy="246221"/>
          </a:xfrm>
          <a:prstGeom prst="rect">
            <a:avLst/>
          </a:prstGeom>
          <a:noFill/>
          <a:ln>
            <a:noFill/>
          </a:ln>
        </p:spPr>
        <p:txBody>
          <a:bodyPr wrap="square" rtlCol="0">
            <a:spAutoFit/>
          </a:bodyPr>
          <a:lstStyle/>
          <a:p>
            <a:r>
              <a:rPr lang="en-US" sz="1000" dirty="0" smtClean="0">
                <a:solidFill>
                  <a:srgbClr val="C00000"/>
                </a:solidFill>
                <a:latin typeface="Arial" pitchFamily="34" charset="0"/>
                <a:cs typeface="Arial" pitchFamily="34" charset="0"/>
              </a:rPr>
              <a:t>Read</a:t>
            </a:r>
            <a:endParaRPr lang="en-US" sz="1000" dirty="0">
              <a:latin typeface="Arial" pitchFamily="34" charset="0"/>
              <a:cs typeface="Arial" pitchFamily="34" charset="0"/>
            </a:endParaRPr>
          </a:p>
        </p:txBody>
      </p:sp>
      <p:sp>
        <p:nvSpPr>
          <p:cNvPr id="21" name="TextBox 20"/>
          <p:cNvSpPr txBox="1"/>
          <p:nvPr/>
        </p:nvSpPr>
        <p:spPr>
          <a:xfrm>
            <a:off x="5105400" y="1600200"/>
            <a:ext cx="1326004" cy="369332"/>
          </a:xfrm>
          <a:prstGeom prst="rect">
            <a:avLst/>
          </a:prstGeom>
          <a:noFill/>
        </p:spPr>
        <p:txBody>
          <a:bodyPr wrap="none" rtlCol="0">
            <a:spAutoFit/>
          </a:bodyPr>
          <a:lstStyle/>
          <a:p>
            <a:r>
              <a:rPr lang="en-US" sz="1800" dirty="0" smtClean="0">
                <a:solidFill>
                  <a:srgbClr val="0070C0"/>
                </a:solidFill>
                <a:latin typeface="Arial" pitchFamily="34" charset="0"/>
                <a:cs typeface="Arial" pitchFamily="34" charset="0"/>
              </a:rPr>
              <a:t>0x00400a0</a:t>
            </a:r>
            <a:endParaRPr lang="en-US" sz="1800" dirty="0">
              <a:solidFill>
                <a:srgbClr val="0070C0"/>
              </a:solidFill>
              <a:latin typeface="Arial" pitchFamily="34" charset="0"/>
              <a:cs typeface="Arial" pitchFamily="34" charset="0"/>
            </a:endParaRPr>
          </a:p>
        </p:txBody>
      </p:sp>
      <p:sp>
        <p:nvSpPr>
          <p:cNvPr id="22" name="TextBox 21"/>
          <p:cNvSpPr txBox="1"/>
          <p:nvPr/>
        </p:nvSpPr>
        <p:spPr>
          <a:xfrm>
            <a:off x="7620000" y="1600200"/>
            <a:ext cx="1326004" cy="369332"/>
          </a:xfrm>
          <a:prstGeom prst="rect">
            <a:avLst/>
          </a:prstGeom>
          <a:noFill/>
        </p:spPr>
        <p:txBody>
          <a:bodyPr wrap="none" rtlCol="0">
            <a:spAutoFit/>
          </a:bodyPr>
          <a:lstStyle/>
          <a:p>
            <a:r>
              <a:rPr lang="en-US" sz="1800" dirty="0" smtClean="0">
                <a:solidFill>
                  <a:srgbClr val="0070C0"/>
                </a:solidFill>
                <a:latin typeface="Arial" pitchFamily="34" charset="0"/>
                <a:cs typeface="Arial" pitchFamily="34" charset="0"/>
              </a:rPr>
              <a:t>0x00400a0</a:t>
            </a:r>
            <a:endParaRPr lang="en-US" sz="1800" dirty="0">
              <a:solidFill>
                <a:srgbClr val="0070C0"/>
              </a:solidFill>
              <a:latin typeface="Arial" pitchFamily="34" charset="0"/>
              <a:cs typeface="Arial" pitchFamily="34" charset="0"/>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6" cstate="print"/>
          <a:srcRect/>
          <a:stretch>
            <a:fillRect/>
          </a:stretch>
        </p:blipFill>
        <p:spPr bwMode="auto">
          <a:xfrm>
            <a:off x="6096000" y="3124200"/>
            <a:ext cx="1819275" cy="2476500"/>
          </a:xfrm>
          <a:prstGeom prst="rect">
            <a:avLst/>
          </a:prstGeom>
          <a:noFill/>
          <a:ln w="9525">
            <a:noFill/>
            <a:miter lim="800000"/>
            <a:headEnd/>
            <a:tailEnd/>
          </a:ln>
        </p:spPr>
      </p:pic>
      <p:sp>
        <p:nvSpPr>
          <p:cNvPr id="2" name="Title 1"/>
          <p:cNvSpPr>
            <a:spLocks noGrp="1"/>
          </p:cNvSpPr>
          <p:nvPr>
            <p:ph type="title"/>
            <p:custDataLst>
              <p:tags r:id="rId1"/>
            </p:custDataLst>
          </p:nvPr>
        </p:nvSpPr>
        <p:spPr/>
        <p:txBody>
          <a:bodyPr/>
          <a:lstStyle/>
          <a:p>
            <a:r>
              <a:rPr lang="en-US" dirty="0" smtClean="0"/>
              <a:t>ALU: Arithmetic/Logic Unit</a:t>
            </a:r>
            <a:endParaRPr lang="en-US" dirty="0"/>
          </a:p>
        </p:txBody>
      </p:sp>
      <p:sp>
        <p:nvSpPr>
          <p:cNvPr id="3" name="Content Placeholder 2"/>
          <p:cNvSpPr>
            <a:spLocks noGrp="1"/>
          </p:cNvSpPr>
          <p:nvPr>
            <p:ph idx="1"/>
            <p:custDataLst>
              <p:tags r:id="rId2"/>
            </p:custDataLst>
          </p:nvPr>
        </p:nvSpPr>
        <p:spPr>
          <a:xfrm>
            <a:off x="381000" y="914400"/>
            <a:ext cx="4876800" cy="4983163"/>
          </a:xfrm>
        </p:spPr>
        <p:txBody>
          <a:bodyPr/>
          <a:lstStyle/>
          <a:p>
            <a:pPr>
              <a:buNone/>
            </a:pPr>
            <a:endParaRPr lang="en-US" sz="2000" dirty="0" smtClean="0"/>
          </a:p>
          <a:p>
            <a:r>
              <a:rPr lang="en-US" sz="2400" dirty="0" smtClean="0">
                <a:solidFill>
                  <a:srgbClr val="C00000"/>
                </a:solidFill>
              </a:rPr>
              <a:t>Arithmetic</a:t>
            </a:r>
          </a:p>
          <a:p>
            <a:r>
              <a:rPr lang="en-US" sz="2400" dirty="0" smtClean="0">
                <a:solidFill>
                  <a:srgbClr val="C00000"/>
                </a:solidFill>
              </a:rPr>
              <a:t>Logical comparison</a:t>
            </a:r>
          </a:p>
          <a:p>
            <a:r>
              <a:rPr lang="en-US" sz="2400" dirty="0" smtClean="0">
                <a:solidFill>
                  <a:srgbClr val="C00000"/>
                </a:solidFill>
              </a:rPr>
              <a:t>Load from memory to register</a:t>
            </a:r>
          </a:p>
          <a:p>
            <a:r>
              <a:rPr lang="en-US" sz="2400" dirty="0" smtClean="0">
                <a:solidFill>
                  <a:srgbClr val="C00000"/>
                </a:solidFill>
              </a:rPr>
              <a:t>Store from register to memory</a:t>
            </a:r>
          </a:p>
          <a:p>
            <a:r>
              <a:rPr lang="en-US" sz="2400" dirty="0" smtClean="0">
                <a:solidFill>
                  <a:srgbClr val="C00000"/>
                </a:solidFill>
              </a:rPr>
              <a:t>Branching</a:t>
            </a:r>
          </a:p>
          <a:p>
            <a:endParaRPr lang="en-US" sz="2400" dirty="0" smtClean="0">
              <a:solidFill>
                <a:srgbClr val="C00000"/>
              </a:solidFill>
            </a:endParaRPr>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8</a:t>
            </a:fld>
            <a:endParaRPr lang="en-US"/>
          </a:p>
        </p:txBody>
      </p:sp>
      <p:sp>
        <p:nvSpPr>
          <p:cNvPr id="16" name="Rectangle 15"/>
          <p:cNvSpPr/>
          <p:nvPr/>
        </p:nvSpPr>
        <p:spPr>
          <a:xfrm>
            <a:off x="6324600" y="3429000"/>
            <a:ext cx="1143000" cy="1828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z="2800" dirty="0" smtClean="0"/>
              <a:t>First step in executing an instruction: </a:t>
            </a:r>
            <a:r>
              <a:rPr lang="en-US" sz="2800" b="1" dirty="0" smtClean="0"/>
              <a:t>Instruction Fetch </a:t>
            </a:r>
            <a:br>
              <a:rPr lang="en-US" sz="2800" b="1" dirty="0" smtClean="0"/>
            </a:br>
            <a:r>
              <a:rPr lang="en-US" sz="2400" i="1" dirty="0" smtClean="0">
                <a:solidFill>
                  <a:srgbClr val="002060"/>
                </a:solidFill>
              </a:rPr>
              <a:t>Determines the next instruction to execute; takes 1 cycle</a:t>
            </a:r>
            <a:endParaRPr lang="en-US" sz="2800" b="1" i="1" dirty="0">
              <a:solidFill>
                <a:srgbClr val="00206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9</a:t>
            </a:fld>
            <a:endParaRPr lang="en-US"/>
          </a:p>
        </p:txBody>
      </p:sp>
      <p:pic>
        <p:nvPicPr>
          <p:cNvPr id="6" name="Picture 6" descr="f04-06-P374493"/>
          <p:cNvPicPr>
            <a:picLocks noChangeAspect="1" noChangeArrowheads="1"/>
          </p:cNvPicPr>
          <p:nvPr>
            <p:custDataLst>
              <p:tags r:id="rId4"/>
            </p:custDataLst>
          </p:nvPr>
        </p:nvPicPr>
        <p:blipFill>
          <a:blip r:embed="rId6" cstate="print"/>
          <a:srcRect/>
          <a:stretch>
            <a:fillRect/>
          </a:stretch>
        </p:blipFill>
        <p:spPr bwMode="auto">
          <a:xfrm>
            <a:off x="381000" y="1600200"/>
            <a:ext cx="5766584" cy="4495800"/>
          </a:xfrm>
          <a:prstGeom prst="rect">
            <a:avLst/>
          </a:prstGeom>
          <a:noFill/>
        </p:spPr>
      </p:pic>
      <p:sp>
        <p:nvSpPr>
          <p:cNvPr id="7" name="Rectangle 6"/>
          <p:cNvSpPr/>
          <p:nvPr/>
        </p:nvSpPr>
        <p:spPr>
          <a:xfrm>
            <a:off x="4572000" y="1752600"/>
            <a:ext cx="1066800" cy="2209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9600" y="3200400"/>
            <a:ext cx="685800" cy="19050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828800" y="3657600"/>
            <a:ext cx="2438400" cy="2590800"/>
          </a:xfrm>
          <a:prstGeom prst="rect">
            <a:avLst/>
          </a:prstGeom>
          <a:solidFill>
            <a:srgbClr val="C0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3"/>
          <p:cNvPicPr>
            <a:picLocks noChangeAspect="1" noChangeArrowheads="1"/>
          </p:cNvPicPr>
          <p:nvPr/>
        </p:nvPicPr>
        <p:blipFill>
          <a:blip r:embed="rId7" cstate="print"/>
          <a:srcRect/>
          <a:stretch>
            <a:fillRect/>
          </a:stretch>
        </p:blipFill>
        <p:spPr bwMode="auto">
          <a:xfrm>
            <a:off x="5486400" y="4495800"/>
            <a:ext cx="3543300" cy="1371600"/>
          </a:xfrm>
          <a:prstGeom prst="rect">
            <a:avLst/>
          </a:prstGeom>
          <a:noFill/>
          <a:ln w="9525">
            <a:noFill/>
            <a:miter lim="800000"/>
            <a:headEnd/>
            <a:tailEnd/>
          </a:ln>
        </p:spPr>
      </p:pic>
      <p:sp>
        <p:nvSpPr>
          <p:cNvPr id="11" name="Rectangle 10"/>
          <p:cNvSpPr/>
          <p:nvPr/>
        </p:nvSpPr>
        <p:spPr>
          <a:xfrm>
            <a:off x="5486400" y="5105400"/>
            <a:ext cx="3657600" cy="228600"/>
          </a:xfrm>
          <a:prstGeom prst="rect">
            <a:avLst/>
          </a:prstGeom>
          <a:solidFill>
            <a:srgbClr val="92D05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sp>
        <p:nvSpPr>
          <p:cNvPr id="12" name="Rectangle 11"/>
          <p:cNvSpPr/>
          <p:nvPr/>
        </p:nvSpPr>
        <p:spPr>
          <a:xfrm>
            <a:off x="5486400" y="5257800"/>
            <a:ext cx="3657600" cy="228600"/>
          </a:xfrm>
          <a:prstGeom prst="rect">
            <a:avLst/>
          </a:prstGeom>
          <a:solidFill>
            <a:srgbClr val="C0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sp>
        <p:nvSpPr>
          <p:cNvPr id="13" name="TextBox 12"/>
          <p:cNvSpPr txBox="1"/>
          <p:nvPr/>
        </p:nvSpPr>
        <p:spPr>
          <a:xfrm>
            <a:off x="2667000" y="1219200"/>
            <a:ext cx="3227165"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0x004000a4 (next instruction address)</a:t>
            </a:r>
            <a:endParaRPr lang="en-US" sz="1400" dirty="0">
              <a:solidFill>
                <a:srgbClr val="C00000"/>
              </a:solidFill>
              <a:latin typeface="Arial" pitchFamily="34" charset="0"/>
              <a:cs typeface="Arial" pitchFamily="34" charset="0"/>
            </a:endParaRPr>
          </a:p>
        </p:txBody>
      </p:sp>
      <p:sp>
        <p:nvSpPr>
          <p:cNvPr id="16" name="TextBox 15"/>
          <p:cNvSpPr txBox="1"/>
          <p:nvPr/>
        </p:nvSpPr>
        <p:spPr>
          <a:xfrm>
            <a:off x="990600" y="4343400"/>
            <a:ext cx="1168910" cy="523220"/>
          </a:xfrm>
          <a:prstGeom prst="rect">
            <a:avLst/>
          </a:prstGeom>
          <a:noFill/>
        </p:spPr>
        <p:txBody>
          <a:bodyPr wrap="none" rtlCol="0">
            <a:spAutoFit/>
          </a:bodyPr>
          <a:lstStyle/>
          <a:p>
            <a:r>
              <a:rPr lang="en-US" sz="1400" dirty="0" smtClean="0">
                <a:solidFill>
                  <a:srgbClr val="00B050"/>
                </a:solidFill>
                <a:latin typeface="Arial" pitchFamily="34" charset="0"/>
                <a:cs typeface="Arial" pitchFamily="34" charset="0"/>
              </a:rPr>
              <a:t>0x004000a0</a:t>
            </a:r>
            <a:br>
              <a:rPr lang="en-US" sz="1400" dirty="0" smtClean="0">
                <a:solidFill>
                  <a:srgbClr val="00B050"/>
                </a:solidFill>
                <a:latin typeface="Arial" pitchFamily="34" charset="0"/>
                <a:cs typeface="Arial" pitchFamily="34" charset="0"/>
              </a:rPr>
            </a:br>
            <a:endParaRPr lang="en-US" sz="1400" dirty="0">
              <a:solidFill>
                <a:srgbClr val="00B050"/>
              </a:solidFill>
              <a:latin typeface="Arial" pitchFamily="34" charset="0"/>
              <a:cs typeface="Arial" pitchFamily="34" charset="0"/>
            </a:endParaRPr>
          </a:p>
        </p:txBody>
      </p:sp>
      <p:sp>
        <p:nvSpPr>
          <p:cNvPr id="17" name="TextBox 16"/>
          <p:cNvSpPr txBox="1"/>
          <p:nvPr/>
        </p:nvSpPr>
        <p:spPr>
          <a:xfrm>
            <a:off x="4191000" y="5029200"/>
            <a:ext cx="1149674" cy="95410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0xc421002c</a:t>
            </a:r>
            <a:br>
              <a:rPr lang="en-US" sz="1400" dirty="0" smtClean="0">
                <a:solidFill>
                  <a:srgbClr val="C00000"/>
                </a:solidFill>
                <a:latin typeface="Arial" pitchFamily="34" charset="0"/>
                <a:cs typeface="Arial" pitchFamily="34" charset="0"/>
              </a:rPr>
            </a:br>
            <a:r>
              <a:rPr lang="en-US" sz="1400" dirty="0" smtClean="0">
                <a:solidFill>
                  <a:srgbClr val="C00000"/>
                </a:solidFill>
                <a:latin typeface="Arial" pitchFamily="34" charset="0"/>
                <a:cs typeface="Arial" pitchFamily="34" charset="0"/>
              </a:rPr>
              <a:t>(next </a:t>
            </a:r>
          </a:p>
          <a:p>
            <a:r>
              <a:rPr lang="en-US" sz="1400" dirty="0" smtClean="0">
                <a:solidFill>
                  <a:srgbClr val="C00000"/>
                </a:solidFill>
                <a:latin typeface="Arial" pitchFamily="34" charset="0"/>
                <a:cs typeface="Arial" pitchFamily="34" charset="0"/>
              </a:rPr>
              <a:t>instruction</a:t>
            </a:r>
          </a:p>
          <a:p>
            <a:r>
              <a:rPr lang="en-US" sz="1400" dirty="0" smtClean="0">
                <a:solidFill>
                  <a:srgbClr val="C00000"/>
                </a:solidFill>
                <a:latin typeface="Arial" pitchFamily="34" charset="0"/>
                <a:cs typeface="Arial" pitchFamily="34" charset="0"/>
              </a:rPr>
              <a:t>Code)</a:t>
            </a:r>
          </a:p>
        </p:txBody>
      </p:sp>
      <p:sp>
        <p:nvSpPr>
          <p:cNvPr id="18" name="TextBox 17"/>
          <p:cNvSpPr txBox="1"/>
          <p:nvPr/>
        </p:nvSpPr>
        <p:spPr>
          <a:xfrm>
            <a:off x="4343400" y="4495800"/>
            <a:ext cx="1145955" cy="307777"/>
          </a:xfrm>
          <a:prstGeom prst="rect">
            <a:avLst/>
          </a:prstGeom>
          <a:noFill/>
        </p:spPr>
        <p:txBody>
          <a:bodyPr wrap="none" rtlCol="0">
            <a:spAutoFit/>
          </a:bodyPr>
          <a:lstStyle/>
          <a:p>
            <a:r>
              <a:rPr lang="en-US" sz="1400" dirty="0" smtClean="0">
                <a:solidFill>
                  <a:srgbClr val="00B050"/>
                </a:solidFill>
                <a:latin typeface="Arial" pitchFamily="34" charset="0"/>
                <a:cs typeface="Arial" pitchFamily="34" charset="0"/>
              </a:rPr>
              <a:t>0x3c011001</a:t>
            </a:r>
            <a:endParaRPr lang="en-US" sz="1400" dirty="0">
              <a:solidFill>
                <a:srgbClr val="00B050"/>
              </a:solidFill>
              <a:latin typeface="Arial" pitchFamily="34" charset="0"/>
              <a:cs typeface="Arial" pitchFamily="34" charset="0"/>
            </a:endParaRPr>
          </a:p>
        </p:txBody>
      </p:sp>
      <p:sp>
        <p:nvSpPr>
          <p:cNvPr id="19" name="TextBox 18"/>
          <p:cNvSpPr txBox="1"/>
          <p:nvPr/>
        </p:nvSpPr>
        <p:spPr>
          <a:xfrm>
            <a:off x="6629400" y="2971800"/>
            <a:ext cx="1619354" cy="307777"/>
          </a:xfrm>
          <a:prstGeom prst="rect">
            <a:avLst/>
          </a:prstGeom>
          <a:noFill/>
        </p:spPr>
        <p:txBody>
          <a:bodyPr wrap="none" rtlCol="0">
            <a:spAutoFit/>
          </a:bodyPr>
          <a:lstStyle/>
          <a:p>
            <a:r>
              <a:rPr lang="en-US" sz="1400" dirty="0" smtClean="0">
                <a:solidFill>
                  <a:srgbClr val="C00000"/>
                </a:solidFill>
                <a:latin typeface="Arial" pitchFamily="34" charset="0"/>
                <a:cs typeface="Arial" pitchFamily="34" charset="0"/>
              </a:rPr>
              <a:t>End of clock cycle</a:t>
            </a:r>
            <a:endParaRPr lang="en-US" sz="1400" dirty="0">
              <a:solidFill>
                <a:srgbClr val="C00000"/>
              </a:solidFill>
              <a:latin typeface="Arial" pitchFamily="34" charset="0"/>
              <a:cs typeface="Arial" pitchFamily="34" charset="0"/>
            </a:endParaRPr>
          </a:p>
        </p:txBody>
      </p:sp>
      <p:sp>
        <p:nvSpPr>
          <p:cNvPr id="20" name="TextBox 19"/>
          <p:cNvSpPr txBox="1"/>
          <p:nvPr/>
        </p:nvSpPr>
        <p:spPr>
          <a:xfrm>
            <a:off x="6553200" y="2743200"/>
            <a:ext cx="1678665" cy="307777"/>
          </a:xfrm>
          <a:prstGeom prst="rect">
            <a:avLst/>
          </a:prstGeom>
          <a:noFill/>
        </p:spPr>
        <p:txBody>
          <a:bodyPr wrap="none" rtlCol="0">
            <a:spAutoFit/>
          </a:bodyPr>
          <a:lstStyle/>
          <a:p>
            <a:r>
              <a:rPr lang="en-US" sz="1400" dirty="0" smtClean="0">
                <a:solidFill>
                  <a:srgbClr val="00B050"/>
                </a:solidFill>
                <a:latin typeface="Arial" pitchFamily="34" charset="0"/>
                <a:cs typeface="Arial" pitchFamily="34" charset="0"/>
              </a:rPr>
              <a:t>Start of clock cycle</a:t>
            </a:r>
            <a:endParaRPr lang="en-US" sz="1400" dirty="0">
              <a:solidFill>
                <a:srgbClr val="00B050"/>
              </a:solidFill>
              <a:latin typeface="Arial" pitchFamily="34" charset="0"/>
              <a:cs typeface="Arial" pitchFamily="34" charset="0"/>
            </a:endParaRPr>
          </a:p>
        </p:txBody>
      </p:sp>
      <p:sp>
        <p:nvSpPr>
          <p:cNvPr id="22" name="TextBox 21"/>
          <p:cNvSpPr txBox="1"/>
          <p:nvPr/>
        </p:nvSpPr>
        <p:spPr>
          <a:xfrm>
            <a:off x="6248400" y="1905000"/>
            <a:ext cx="2317109" cy="646331"/>
          </a:xfrm>
          <a:prstGeom prst="rect">
            <a:avLst/>
          </a:prstGeom>
          <a:noFill/>
        </p:spPr>
        <p:txBody>
          <a:bodyPr wrap="none" rtlCol="0">
            <a:spAutoFit/>
          </a:bodyPr>
          <a:lstStyle/>
          <a:p>
            <a:r>
              <a:rPr lang="en-US" sz="1200" dirty="0" smtClean="0"/>
              <a:t>Note: The signal going back to the</a:t>
            </a:r>
            <a:br>
              <a:rPr lang="en-US" sz="1200" dirty="0" smtClean="0"/>
            </a:br>
            <a:r>
              <a:rPr lang="en-US" sz="1200" dirty="0" smtClean="0"/>
              <a:t>PC is greatly simplified here. The </a:t>
            </a:r>
          </a:p>
          <a:p>
            <a:r>
              <a:rPr lang="en-US" sz="1200" dirty="0" smtClean="0"/>
              <a:t>actual signal is more complex.</a:t>
            </a:r>
            <a:endParaRPr lang="en-US" sz="1200" dirty="0"/>
          </a:p>
        </p:txBody>
      </p:sp>
    </p:spTree>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36671</TotalTime>
  <Words>982</Words>
  <Application>Microsoft Office PowerPoint</Application>
  <PresentationFormat>On-screen Show (4:3)</PresentationFormat>
  <Paragraphs>215</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Arial Black</vt:lpstr>
      <vt:lpstr>Office Theme</vt:lpstr>
      <vt:lpstr>The Processor and its Datapath</vt:lpstr>
      <vt:lpstr>Datapath - A collection of datapath elements within a CPU that perform various data processing operations</vt:lpstr>
      <vt:lpstr>Combinational Elements</vt:lpstr>
      <vt:lpstr>State Elements</vt:lpstr>
      <vt:lpstr>A clocking methodology defines when signals (inputs and outputs) can be read and written</vt:lpstr>
      <vt:lpstr>Multiple clock cycles are needed for operations involving multiple state elements</vt:lpstr>
      <vt:lpstr>More datapath elements</vt:lpstr>
      <vt:lpstr>ALU: Arithmetic/Logic Unit</vt:lpstr>
      <vt:lpstr>First step in executing an instruction: Instruction Fetch  Determines the next instruction to execute; takes 1 cycle</vt:lpstr>
      <vt:lpstr>Step 2: Instruction Decode and Register Fetch </vt:lpstr>
      <vt:lpstr>Step 3: Execute</vt:lpstr>
      <vt:lpstr>Step 4: Memory access </vt:lpstr>
      <vt:lpstr>Step 5: Register writeback</vt:lpstr>
      <vt:lpstr>A complete instruction in MIPS requires 5 steps/cycles. This is true for all instructions, whether the instruction needs to do something in each step or not!</vt:lpstr>
      <vt:lpstr>Example times for various datapath element functions (step times)</vt:lpstr>
    </vt:vector>
  </TitlesOfParts>
  <Company>MSOE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Paul Roberts</dc:creator>
  <cp:lastModifiedBy>Mark Hornick</cp:lastModifiedBy>
  <cp:revision>501</cp:revision>
  <dcterms:created xsi:type="dcterms:W3CDTF">2005-10-07T17:32:44Z</dcterms:created>
  <dcterms:modified xsi:type="dcterms:W3CDTF">2013-01-24T15:43:55Z</dcterms:modified>
</cp:coreProperties>
</file>