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Default Extension="vml" ContentType="application/vnd.openxmlformats-officedocument.vmlDrawing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tags/tag80.xml" ContentType="application/vnd.openxmlformats-officedocument.presentationml.tags+xml"/>
  <Override PartName="/ppt/notesSlides/notesSlide11.xml" ContentType="application/vnd.openxmlformats-officedocument.presentationml.notesSlide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816" r:id="rId1"/>
  </p:sldMasterIdLst>
  <p:notesMasterIdLst>
    <p:notesMasterId r:id="rId19"/>
  </p:notesMasterIdLst>
  <p:handoutMasterIdLst>
    <p:handoutMasterId r:id="rId20"/>
  </p:handoutMasterIdLst>
  <p:sldIdLst>
    <p:sldId id="417" r:id="rId2"/>
    <p:sldId id="418" r:id="rId3"/>
    <p:sldId id="419" r:id="rId4"/>
    <p:sldId id="421" r:id="rId5"/>
    <p:sldId id="424" r:id="rId6"/>
    <p:sldId id="439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41" r:id="rId17"/>
    <p:sldId id="440" r:id="rId18"/>
  </p:sldIdLst>
  <p:sldSz cx="9144000" cy="6858000" type="screen4x3"/>
  <p:notesSz cx="6934200" cy="9220200"/>
  <p:embeddedFontLs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Lucida Console" pitchFamily="49" charset="0"/>
      <p:regular r:id="rId25"/>
    </p:embeddedFont>
    <p:embeddedFont>
      <p:font typeface="Arial Black" pitchFamily="34" charset="0"/>
      <p:bold r:id="rId26"/>
    </p:embeddedFont>
  </p:embeddedFontLst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4" autoAdjust="0"/>
    <p:restoredTop sz="89660" autoAdjust="0"/>
  </p:normalViewPr>
  <p:slideViewPr>
    <p:cSldViewPr>
      <p:cViewPr varScale="1">
        <p:scale>
          <a:sx n="94" d="100"/>
          <a:sy n="94" d="100"/>
        </p:scale>
        <p:origin x="-6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538" y="-96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r">
              <a:defRPr sz="1100"/>
            </a:lvl1pPr>
          </a:lstStyle>
          <a:p>
            <a:pPr>
              <a:defRPr/>
            </a:pPr>
            <a:fld id="{93809A16-619C-43BE-93C3-B9D896425E4F}" type="datetimeFigureOut">
              <a:rPr lang="en-US"/>
              <a:pPr>
                <a:defRPr/>
              </a:pPr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r">
              <a:defRPr sz="1100"/>
            </a:lvl1pPr>
          </a:lstStyle>
          <a:p>
            <a:pPr>
              <a:defRPr/>
            </a:pPr>
            <a:fld id="{B4C9BAF6-4BC9-4DB7-A556-6AA83959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r">
              <a:defRPr sz="1100"/>
            </a:lvl1pPr>
          </a:lstStyle>
          <a:p>
            <a:pPr>
              <a:defRPr/>
            </a:pPr>
            <a:fld id="{361610AA-3CE9-47EB-A7A7-39C3D74D08C8}" type="datetimeFigureOut">
              <a:rPr lang="en-US"/>
              <a:pPr>
                <a:defRPr/>
              </a:pPr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3" tIns="45680" rIns="91363" bIns="4568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22" y="4379905"/>
            <a:ext cx="5546758" cy="4148174"/>
          </a:xfrm>
          <a:prstGeom prst="rect">
            <a:avLst/>
          </a:prstGeom>
        </p:spPr>
        <p:txBody>
          <a:bodyPr vert="horz" lIns="91363" tIns="45680" rIns="91363" bIns="456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r">
              <a:defRPr sz="1100"/>
            </a:lvl1pPr>
          </a:lstStyle>
          <a:p>
            <a:pPr>
              <a:defRPr/>
            </a:pPr>
            <a:fld id="{E4FAD218-59E3-4FF9-B903-69A054083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4808259-65CF-494E-8EE4-424DE16F960D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7F85C-75FE-41AD-9C5D-6D848C9A08E2}" type="slidenum">
              <a:rPr lang="en-AU"/>
              <a:pPr/>
              <a:t>5</a:t>
            </a:fld>
            <a:endParaRPr lang="en-A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4E8889-A9E6-4732-BB29-BDFEA27B02C9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250D1-9C8A-42CF-9620-733B849E1138}" type="slidenum">
              <a:rPr lang="en-AU"/>
              <a:pPr/>
              <a:t>15</a:t>
            </a:fld>
            <a:endParaRPr lang="en-AU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instructions: CPI of 1</a:t>
            </a:r>
          </a:p>
          <a:p>
            <a:r>
              <a:rPr lang="en-US" dirty="0" smtClean="0"/>
              <a:t>Branches would take 2</a:t>
            </a:r>
          </a:p>
          <a:p>
            <a:endParaRPr lang="en-US" dirty="0" smtClean="0"/>
          </a:p>
          <a:p>
            <a:r>
              <a:rPr lang="en-US" dirty="0" smtClean="0"/>
              <a:t>.83 * 1 + 2*.17 = 1.17 CPI</a:t>
            </a:r>
          </a:p>
          <a:p>
            <a:r>
              <a:rPr lang="en-US" dirty="0" smtClean="0"/>
              <a:t>17% slowdown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FAD218-59E3-4FF9-B903-69A0540835C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BD583B7-6202-4F80-94E2-67C1B7D24542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D092D-8AB1-4D7C-8D6E-A6C643B07D4B}" type="slidenum">
              <a:rPr lang="en-AU"/>
              <a:pPr/>
              <a:t>7</a:t>
            </a:fld>
            <a:endParaRPr lang="en-AU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A51DA90-BB08-4A7B-823A-C6005FB00C1A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1389D-D1FD-4B27-8C47-215A20DD07EF}" type="slidenum">
              <a:rPr lang="en-AU"/>
              <a:pPr/>
              <a:t>8</a:t>
            </a:fld>
            <a:endParaRPr lang="en-A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3DB6846-A0F7-487F-A756-F8424CC72735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D3D15-03BF-46A0-A087-E27537A259A0}" type="slidenum">
              <a:rPr lang="en-AU"/>
              <a:pPr/>
              <a:t>9</a:t>
            </a:fld>
            <a:endParaRPr lang="en-AU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0F78F42-DB80-42F6-BC8D-044CF00A9DC1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74679-0002-4B86-A8CA-381BCE43F1B4}" type="slidenum">
              <a:rPr lang="en-AU"/>
              <a:pPr/>
              <a:t>10</a:t>
            </a:fld>
            <a:endParaRPr lang="en-AU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D9E356C-BC60-4800-878F-1F0F3B0EB480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7727A-EEAC-4605-AF92-C2D2398C2FFB}" type="slidenum">
              <a:rPr lang="en-AU"/>
              <a:pPr/>
              <a:t>11</a:t>
            </a:fld>
            <a:endParaRPr lang="en-AU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7017BFD-4C62-4E9A-BA0A-2D8A67B0C6B0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0CEB9-5641-46A7-B12F-EF34A8FC0044}" type="slidenum">
              <a:rPr lang="en-AU"/>
              <a:pPr/>
              <a:t>12</a:t>
            </a:fld>
            <a:endParaRPr lang="en-AU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46AB7AE-67EC-4DFE-9382-7CE17DE81B20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CCBED-9025-4AFB-AB40-11DFB794EF23}" type="slidenum">
              <a:rPr lang="en-AU"/>
              <a:pPr/>
              <a:t>13</a:t>
            </a:fld>
            <a:endParaRPr lang="en-A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this is done in software by the compiler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66E92C8-36FB-42ED-BA24-8CB24AB468D0}" type="datetime3">
              <a:rPr lang="en-AU"/>
              <a:pPr/>
              <a:t>24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7B5E8-4C71-4FFD-B7A5-4CA9FC942A5A}" type="slidenum">
              <a:rPr lang="en-AU"/>
              <a:pPr/>
              <a:t>14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52600" y="228600"/>
            <a:ext cx="7239000" cy="1470025"/>
          </a:xfrm>
          <a:noFill/>
        </p:spPr>
        <p:txBody>
          <a:bodyPr/>
          <a:lstStyle>
            <a:lvl1pPr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" y="2438400"/>
            <a:ext cx="8839200" cy="3200400"/>
          </a:xfrm>
        </p:spPr>
        <p:txBody>
          <a:bodyPr/>
          <a:lstStyle>
            <a:lvl1pPr marL="514350" indent="-514350" algn="l">
              <a:buFont typeface="+mj-lt"/>
              <a:buAutoNum type="arabicParenR"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DE71-659F-4D3C-9686-11060184D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28600"/>
            <a:ext cx="1523637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>
            <p:custDataLst>
              <p:tags r:id="rId4"/>
            </p:custDataLst>
          </p:nvPr>
        </p:nvSpPr>
        <p:spPr>
          <a:xfrm>
            <a:off x="152400" y="1828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Lecture Objectives: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8686800" cy="1143000"/>
          </a:xfrm>
        </p:spPr>
        <p:txBody>
          <a:bodyPr/>
          <a:lstStyle>
            <a:lvl1pPr algn="l"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143000"/>
            <a:ext cx="83820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05A4-AD39-4171-9374-320723FB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6096000"/>
            <a:ext cx="701675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Chapter 4 — The Processor — </a:t>
            </a:r>
            <a:fld id="{D17A10DC-1211-4BBF-B573-EBAAA9EC67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EFBD06-C426-490F-B3C2-38D879E45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7" r:id="rId2"/>
    <p:sldLayoutId id="2147483938" r:id="rId3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8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9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image" Target="../media/image10.pn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notesSlide" Target="../notesSlides/notesSlide8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7" Type="http://schemas.openxmlformats.org/officeDocument/2006/relationships/image" Target="../media/image11.png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4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8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oleObject" Target="../embeddings/oleObject1.bin"/><Relationship Id="rId2" Type="http://schemas.openxmlformats.org/officeDocument/2006/relationships/tags" Target="../tags/tag3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000" dirty="0" smtClean="0"/>
              <a:t>Define pipelining</a:t>
            </a:r>
          </a:p>
          <a:p>
            <a:r>
              <a:rPr lang="en-US" sz="2000" dirty="0" smtClean="0"/>
              <a:t>Calculate the speedup achieved by pipelining for a given number of instructions.</a:t>
            </a:r>
          </a:p>
          <a:p>
            <a:r>
              <a:rPr lang="en-US" sz="2000" dirty="0" smtClean="0"/>
              <a:t>Define how pipelining improves computer </a:t>
            </a:r>
            <a:r>
              <a:rPr lang="en-US" sz="2000" dirty="0" smtClean="0"/>
              <a:t>performance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Define structural hazard, data hazard, and control hazard.</a:t>
            </a:r>
          </a:p>
          <a:p>
            <a:r>
              <a:rPr lang="en-US" sz="2000" dirty="0" smtClean="0"/>
              <a:t>Define the term stall.</a:t>
            </a:r>
          </a:p>
          <a:p>
            <a:r>
              <a:rPr lang="en-US" sz="2000" dirty="0" smtClean="0"/>
              <a:t>Explain the concept of </a:t>
            </a:r>
            <a:r>
              <a:rPr lang="en-US" sz="2000" dirty="0" smtClean="0"/>
              <a:t>forwarding (bypassing).</a:t>
            </a:r>
            <a:endParaRPr lang="en-US" sz="2000" dirty="0" smtClean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8BFF18AD-32D2-4A5A-87A1-58A5AEC31772}" type="slidenum">
              <a:rPr lang="en-AU"/>
              <a:pPr/>
              <a:t>10</a:t>
            </a:fld>
            <a:endParaRPr lang="en-AU"/>
          </a:p>
        </p:txBody>
      </p:sp>
      <p:pic>
        <p:nvPicPr>
          <p:cNvPr id="339974" name="Picture 6" descr="data-hazard-bubble-no-forwardi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429000"/>
            <a:ext cx="7348538" cy="2778125"/>
          </a:xfrm>
          <a:prstGeom prst="rect">
            <a:avLst/>
          </a:prstGeom>
          <a:noFill/>
        </p:spPr>
      </p:pic>
      <p:sp>
        <p:nvSpPr>
          <p:cNvPr id="33997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b="1" dirty="0"/>
              <a:t>Data Hazards</a:t>
            </a:r>
            <a:endParaRPr lang="en-AU" b="1" dirty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1066800"/>
            <a:ext cx="7888288" cy="2227262"/>
          </a:xfrm>
        </p:spPr>
        <p:txBody>
          <a:bodyPr/>
          <a:lstStyle/>
          <a:p>
            <a:r>
              <a:rPr lang="en-US" dirty="0"/>
              <a:t>An instruction depends on completion of data access by a previous instruction</a:t>
            </a:r>
          </a:p>
          <a:p>
            <a:pPr lvl="1">
              <a:buNone/>
            </a:pPr>
            <a:r>
              <a:rPr lang="en-US" dirty="0" smtClean="0">
                <a:latin typeface="Lucida Console" pitchFamily="49" charset="0"/>
              </a:rPr>
              <a:t>	add</a:t>
            </a: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$s0</a:t>
            </a:r>
            <a:r>
              <a:rPr lang="en-US" dirty="0">
                <a:latin typeface="Lucida Console" pitchFamily="49" charset="0"/>
              </a:rPr>
              <a:t>, $t0, $t1</a:t>
            </a:r>
            <a:br>
              <a:rPr lang="en-US" dirty="0">
                <a:latin typeface="Lucida Console" pitchFamily="49" charset="0"/>
              </a:rPr>
            </a:br>
            <a:r>
              <a:rPr lang="en-US" dirty="0">
                <a:latin typeface="Lucida Console" pitchFamily="49" charset="0"/>
              </a:rPr>
              <a:t>sub	$t2, 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$s0</a:t>
            </a:r>
            <a:r>
              <a:rPr lang="en-US" dirty="0">
                <a:latin typeface="Lucida Console" pitchFamily="49" charset="0"/>
              </a:rPr>
              <a:t>, $t3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3886200"/>
            <a:ext cx="1850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$s0 is written here</a:t>
            </a:r>
            <a:endParaRPr lang="en-US" sz="1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6096000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$s0 is </a:t>
            </a:r>
            <a:br>
              <a:rPr lang="en-US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read here</a:t>
            </a:r>
            <a:endParaRPr lang="en-US" sz="1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5600" y="2514600"/>
            <a:ext cx="2819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810000" y="3048000"/>
            <a:ext cx="17526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627B3CEB-EF9E-4A6A-9C15-AC52454ABA83}" type="slidenum">
              <a:rPr lang="en-AU"/>
              <a:pPr/>
              <a:t>11</a:t>
            </a:fld>
            <a:endParaRPr lang="en-AU"/>
          </a:p>
        </p:txBody>
      </p:sp>
      <p:pic>
        <p:nvPicPr>
          <p:cNvPr id="342022" name="Picture 6" descr="f04-29-P37449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913" y="3284538"/>
            <a:ext cx="6340475" cy="2184400"/>
          </a:xfrm>
          <a:prstGeom prst="rect">
            <a:avLst/>
          </a:prstGeom>
          <a:noFill/>
        </p:spPr>
      </p:pic>
      <p:sp>
        <p:nvSpPr>
          <p:cNvPr id="3420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Workaround: Forwarding </a:t>
            </a:r>
            <a:r>
              <a:rPr lang="en-US" dirty="0"/>
              <a:t>(aka Bypassing)</a:t>
            </a:r>
            <a:endParaRPr lang="en-AU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295400" y="1125538"/>
            <a:ext cx="7659688" cy="1766887"/>
          </a:xfrm>
        </p:spPr>
        <p:txBody>
          <a:bodyPr/>
          <a:lstStyle/>
          <a:p>
            <a:r>
              <a:rPr lang="en-US" dirty="0"/>
              <a:t>Use result when it is computed</a:t>
            </a:r>
          </a:p>
          <a:p>
            <a:pPr lvl="1"/>
            <a:r>
              <a:rPr lang="en-US" dirty="0"/>
              <a:t>Don’t wait for it to be stored in a register</a:t>
            </a:r>
          </a:p>
          <a:p>
            <a:pPr lvl="1"/>
            <a:r>
              <a:rPr lang="en-US" dirty="0"/>
              <a:t>Requires extra connections in the </a:t>
            </a:r>
            <a:r>
              <a:rPr lang="en-US" dirty="0" err="1"/>
              <a:t>datapath</a:t>
            </a:r>
            <a:endParaRPr lang="en-AU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257800" y="44196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0F308EF5-A4B7-4C38-BF90-1CBDF038C378}" type="slidenum">
              <a:rPr lang="en-AU"/>
              <a:pPr/>
              <a:t>12</a:t>
            </a:fld>
            <a:endParaRPr lang="en-AU"/>
          </a:p>
        </p:txBody>
      </p:sp>
      <p:pic>
        <p:nvPicPr>
          <p:cNvPr id="344070" name="Picture 6" descr="f04-30-P37449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913" y="3141663"/>
            <a:ext cx="6586537" cy="2598737"/>
          </a:xfrm>
          <a:prstGeom prst="rect">
            <a:avLst/>
          </a:prstGeom>
          <a:noFill/>
        </p:spPr>
      </p:pic>
      <p:sp>
        <p:nvSpPr>
          <p:cNvPr id="34406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Load-Use Data Hazard</a:t>
            </a:r>
            <a:endParaRPr lang="en-AU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219200" y="1125538"/>
            <a:ext cx="7735888" cy="1843087"/>
          </a:xfrm>
        </p:spPr>
        <p:txBody>
          <a:bodyPr/>
          <a:lstStyle/>
          <a:p>
            <a:r>
              <a:rPr lang="en-US" dirty="0"/>
              <a:t>Can’t always avoid stalls by forwarding</a:t>
            </a:r>
          </a:p>
          <a:p>
            <a:pPr lvl="1"/>
            <a:r>
              <a:rPr lang="en-US" dirty="0"/>
              <a:t>If value not computed when needed</a:t>
            </a:r>
          </a:p>
          <a:p>
            <a:pPr lvl="1"/>
            <a:r>
              <a:rPr lang="en-US" dirty="0"/>
              <a:t>Can’t forward backward in time!</a:t>
            </a:r>
            <a:endParaRPr lang="en-A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BF9D4A7D-6C4A-4EDE-9988-E40C3CF22590}" type="slidenum">
              <a:rPr lang="en-AU"/>
              <a:pPr/>
              <a:t>13</a:t>
            </a:fld>
            <a:endParaRPr lang="en-AU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228600"/>
            <a:ext cx="6629400" cy="533400"/>
          </a:xfrm>
        </p:spPr>
        <p:txBody>
          <a:bodyPr/>
          <a:lstStyle/>
          <a:p>
            <a:r>
              <a:rPr lang="en-US" sz="4000" dirty="0"/>
              <a:t>Code Scheduling to Avoid Stalls</a:t>
            </a:r>
            <a:endParaRPr lang="en-AU" sz="4000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990600"/>
            <a:ext cx="8229600" cy="1843087"/>
          </a:xfrm>
        </p:spPr>
        <p:txBody>
          <a:bodyPr/>
          <a:lstStyle/>
          <a:p>
            <a:r>
              <a:rPr lang="en-US" dirty="0"/>
              <a:t>Reorder code to avoid use of load result in the next instruction</a:t>
            </a:r>
          </a:p>
          <a:p>
            <a:r>
              <a:rPr lang="en-US" dirty="0" smtClean="0"/>
              <a:t>C/Java </a:t>
            </a:r>
            <a:r>
              <a:rPr lang="en-US" dirty="0"/>
              <a:t>code for </a:t>
            </a:r>
            <a:r>
              <a:rPr lang="en-US" dirty="0" smtClean="0">
                <a:latin typeface="Lucida Console" pitchFamily="49" charset="0"/>
              </a:rPr>
              <a:t>A=B+E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smtClean="0">
                <a:latin typeface="Lucida Console" pitchFamily="49" charset="0"/>
              </a:rPr>
              <a:t>C=B+F;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71600" y="3200400"/>
            <a:ext cx="3810000" cy="261610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$t1, 0($t0</a:t>
            </a:r>
            <a:r>
              <a:rPr lang="en-US" sz="2000" dirty="0" smtClean="0">
                <a:latin typeface="Lucida Console" pitchFamily="49" charset="0"/>
              </a:rPr>
              <a:t>) #t1=B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$t2</a:t>
            </a:r>
            <a:r>
              <a:rPr lang="en-US" sz="2000" dirty="0">
                <a:latin typeface="Lucida Console" pitchFamily="49" charset="0"/>
              </a:rPr>
              <a:t>, 4($t0</a:t>
            </a:r>
            <a:r>
              <a:rPr lang="en-US" sz="2000" dirty="0" smtClean="0">
                <a:latin typeface="Lucida Console" pitchFamily="49" charset="0"/>
              </a:rPr>
              <a:t>) #t2=E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$t3, $t1, 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$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t2  </a:t>
            </a:r>
            <a:r>
              <a:rPr lang="en-US" sz="2000" dirty="0" smtClean="0">
                <a:latin typeface="Lucida Console" pitchFamily="49" charset="0"/>
              </a:rPr>
              <a:t>#B+E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$t3, 12($t0</a:t>
            </a:r>
            <a:r>
              <a:rPr lang="en-US" sz="2000" dirty="0" smtClean="0">
                <a:latin typeface="Lucida Console" pitchFamily="49" charset="0"/>
              </a:rPr>
              <a:t>) #t3=A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solidFill>
                  <a:srgbClr val="0070C0"/>
                </a:solidFill>
                <a:latin typeface="Lucida Console" pitchFamily="49" charset="0"/>
              </a:rPr>
              <a:t>lw</a:t>
            </a:r>
            <a:r>
              <a:rPr lang="en-US" sz="2000" dirty="0">
                <a:solidFill>
                  <a:srgbClr val="0070C0"/>
                </a:solidFill>
                <a:latin typeface="Lucida Console" pitchFamily="49" charset="0"/>
              </a:rPr>
              <a:t>	$t4, 8($t0</a:t>
            </a:r>
            <a:r>
              <a:rPr lang="en-US" sz="2000" dirty="0" smtClean="0">
                <a:solidFill>
                  <a:srgbClr val="0070C0"/>
                </a:solidFill>
                <a:latin typeface="Lucida Console" pitchFamily="49" charset="0"/>
              </a:rPr>
              <a:t>) #t4=F</a:t>
            </a:r>
            <a:endParaRPr lang="en-US" sz="2000" dirty="0">
              <a:solidFill>
                <a:srgbClr val="0070C0"/>
              </a:solidFill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$t5, $t1, 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$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t4 </a:t>
            </a:r>
            <a:r>
              <a:rPr lang="en-US" sz="2000" dirty="0" smtClean="0">
                <a:latin typeface="Lucida Console" pitchFamily="49" charset="0"/>
              </a:rPr>
              <a:t>#B+F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$t5, 16($t0</a:t>
            </a:r>
            <a:r>
              <a:rPr lang="en-US" sz="2000" dirty="0" smtClean="0">
                <a:latin typeface="Lucida Console" pitchFamily="49" charset="0"/>
              </a:rPr>
              <a:t>) #t5=C</a:t>
            </a:r>
            <a:endParaRPr lang="en-AU" sz="2000" dirty="0">
              <a:latin typeface="Lucida Console" pitchFamily="49" charset="0"/>
            </a:endParaRPr>
          </a:p>
        </p:txBody>
      </p:sp>
      <p:sp>
        <p:nvSpPr>
          <p:cNvPr id="346117" name="AutoShape 5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28600" y="4038600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29028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r>
              <a:rPr lang="en-US" sz="1800" dirty="0"/>
              <a:t>stall</a:t>
            </a:r>
            <a:endParaRPr lang="en-AU" sz="1800" dirty="0"/>
          </a:p>
        </p:txBody>
      </p:sp>
      <p:sp>
        <p:nvSpPr>
          <p:cNvPr id="346118" name="AutoShape 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28600" y="5105400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30139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r>
              <a:rPr lang="en-US" sz="1800"/>
              <a:t>stall</a:t>
            </a:r>
            <a:endParaRPr lang="en-AU" sz="1800"/>
          </a:p>
        </p:txBody>
      </p:sp>
      <p:sp>
        <p:nvSpPr>
          <p:cNvPr id="346119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3200400"/>
            <a:ext cx="3657600" cy="261610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$t1, 0($t0</a:t>
            </a:r>
            <a:r>
              <a:rPr lang="en-US" sz="2000" dirty="0" smtClean="0">
                <a:latin typeface="Lucida Console" pitchFamily="49" charset="0"/>
              </a:rPr>
              <a:t>) #t1=B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$t2</a:t>
            </a:r>
            <a:r>
              <a:rPr lang="en-US" sz="2000" dirty="0">
                <a:latin typeface="Lucida Console" pitchFamily="49" charset="0"/>
              </a:rPr>
              <a:t>, 4($t0</a:t>
            </a:r>
            <a:r>
              <a:rPr lang="en-US" sz="2000" dirty="0" smtClean="0">
                <a:latin typeface="Lucida Console" pitchFamily="49" charset="0"/>
              </a:rPr>
              <a:t>) #t2=E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solidFill>
                  <a:srgbClr val="0070C0"/>
                </a:solidFill>
                <a:latin typeface="Lucida Console" pitchFamily="49" charset="0"/>
              </a:rPr>
              <a:t>lw</a:t>
            </a:r>
            <a:r>
              <a:rPr lang="en-US" sz="2000" dirty="0">
                <a:solidFill>
                  <a:srgbClr val="0070C0"/>
                </a:solidFill>
                <a:latin typeface="Lucida Console" pitchFamily="49" charset="0"/>
              </a:rPr>
              <a:t>	$t4, 8($t0</a:t>
            </a:r>
            <a:r>
              <a:rPr lang="en-US" sz="2000" dirty="0" smtClean="0">
                <a:solidFill>
                  <a:srgbClr val="0070C0"/>
                </a:solidFill>
                <a:latin typeface="Lucida Console" pitchFamily="49" charset="0"/>
              </a:rPr>
              <a:t>) #t3=F</a:t>
            </a:r>
            <a:endParaRPr lang="en-US" sz="2000" dirty="0">
              <a:solidFill>
                <a:srgbClr val="0070C0"/>
              </a:solidFill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$t3, $t1, 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$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t2 </a:t>
            </a:r>
            <a:r>
              <a:rPr lang="en-US" sz="2000" dirty="0" smtClean="0">
                <a:latin typeface="Lucida Console" pitchFamily="49" charset="0"/>
              </a:rPr>
              <a:t>#B+E</a:t>
            </a:r>
            <a:endParaRPr lang="en-US" sz="20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$t3, 12($t0</a:t>
            </a:r>
            <a:r>
              <a:rPr lang="en-US" sz="2000" dirty="0" smtClean="0">
                <a:latin typeface="Lucida Console" pitchFamily="49" charset="0"/>
              </a:rPr>
              <a:t>) #A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$t5, $t1, 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$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t4 </a:t>
            </a:r>
            <a:r>
              <a:rPr lang="en-US" sz="2000" dirty="0" smtClean="0">
                <a:latin typeface="Lucida Console" pitchFamily="49" charset="0"/>
              </a:rPr>
              <a:t>#B+F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$t5, 16($t0</a:t>
            </a:r>
            <a:r>
              <a:rPr lang="en-US" sz="2000" dirty="0" smtClean="0">
                <a:latin typeface="Lucida Console" pitchFamily="49" charset="0"/>
              </a:rPr>
              <a:t>) #&gt;C</a:t>
            </a:r>
            <a:endParaRPr lang="en-AU" sz="2000" dirty="0">
              <a:latin typeface="Lucida Console" pitchFamily="49" charset="0"/>
            </a:endParaRPr>
          </a:p>
        </p:txBody>
      </p:sp>
      <p:sp>
        <p:nvSpPr>
          <p:cNvPr id="346120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724400" y="4114800"/>
            <a:ext cx="76200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21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25675" y="3548063"/>
            <a:ext cx="517525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2" name="Oval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8563" y="3908425"/>
            <a:ext cx="452437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3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25675" y="4627563"/>
            <a:ext cx="517525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4" name="Oval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8563" y="4987925"/>
            <a:ext cx="452437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5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84888" y="3573463"/>
            <a:ext cx="468312" cy="3889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6" name="Oval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596188" y="4292600"/>
            <a:ext cx="481012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7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96188" y="5013325"/>
            <a:ext cx="481012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8" name="Oval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6000" y="3962400"/>
            <a:ext cx="4572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3200" y="3733800"/>
            <a:ext cx="1000125" cy="3524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3200" y="4876800"/>
            <a:ext cx="1014413" cy="231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1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29400" y="3810000"/>
            <a:ext cx="992188" cy="6270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2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553200" y="4267200"/>
            <a:ext cx="1068388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3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38800" y="5876925"/>
            <a:ext cx="28194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/>
              <a:t>11 </a:t>
            </a:r>
            <a:r>
              <a:rPr lang="en-US" sz="1800" dirty="0" smtClean="0"/>
              <a:t>cycles, no stalls</a:t>
            </a:r>
            <a:endParaRPr lang="en-AU" sz="1800" dirty="0"/>
          </a:p>
        </p:txBody>
      </p:sp>
      <p:sp>
        <p:nvSpPr>
          <p:cNvPr id="346134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05000" y="5867400"/>
            <a:ext cx="2740025" cy="376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/>
              <a:t>13 </a:t>
            </a:r>
            <a:r>
              <a:rPr lang="en-US" sz="1800" dirty="0" smtClean="0"/>
              <a:t>cycles including 2 stalls</a:t>
            </a:r>
            <a:endParaRPr lang="en-AU" sz="1800" dirty="0"/>
          </a:p>
        </p:txBody>
      </p:sp>
      <p:sp>
        <p:nvSpPr>
          <p:cNvPr id="24" name="TextBox 23" hidden="1"/>
          <p:cNvSpPr txBox="1"/>
          <p:nvPr>
            <p:custDataLst>
              <p:tags r:id="rId23"/>
            </p:custDataLst>
          </p:nvPr>
        </p:nvSpPr>
        <p:spPr>
          <a:xfrm>
            <a:off x="1295400" y="2362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Done in software by the compiler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6B2AFB71-CA36-4E4D-838E-F0A568BA37D6}" type="slidenum">
              <a:rPr lang="en-AU"/>
              <a:pPr/>
              <a:t>14</a:t>
            </a:fld>
            <a:endParaRPr lang="en-AU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Control Hazards</a:t>
            </a:r>
            <a:endParaRPr lang="en-AU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Fetching next instruction depends on branch outcome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can’t always fetch correct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Still working on ID stage of </a:t>
            </a:r>
            <a:r>
              <a:rPr lang="en-US" dirty="0" smtClean="0"/>
              <a:t>branch!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MIPS pipeline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compare registers and compute target early in the pipeline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hardware to do it in ID </a:t>
            </a:r>
            <a:r>
              <a:rPr lang="en-US" dirty="0" smtClean="0"/>
              <a:t>stage (more complex!)</a:t>
            </a:r>
            <a:endParaRPr lang="en-AU" dirty="0"/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1A0A2DF9-FFA4-4E04-A148-B216A6853E91}" type="slidenum">
              <a:rPr lang="en-AU"/>
              <a:pPr/>
              <a:t>15</a:t>
            </a:fld>
            <a:endParaRPr lang="en-AU"/>
          </a:p>
        </p:txBody>
      </p:sp>
      <p:pic>
        <p:nvPicPr>
          <p:cNvPr id="350214" name="Picture 6" descr="f04-31-P37449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913" y="2852738"/>
            <a:ext cx="6042025" cy="2317750"/>
          </a:xfrm>
          <a:prstGeom prst="rect">
            <a:avLst/>
          </a:prstGeom>
          <a:noFill/>
        </p:spPr>
      </p:pic>
      <p:sp>
        <p:nvSpPr>
          <p:cNvPr id="35021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Stall on Branch</a:t>
            </a:r>
            <a:endParaRPr lang="en-AU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4213" y="1125538"/>
            <a:ext cx="8270875" cy="1306512"/>
          </a:xfrm>
        </p:spPr>
        <p:txBody>
          <a:bodyPr/>
          <a:lstStyle/>
          <a:p>
            <a:r>
              <a:rPr lang="en-US"/>
              <a:t>Wait until branch outcome determined before fetching next instruction</a:t>
            </a:r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 this the best possible outcome?</a:t>
            </a:r>
          </a:p>
          <a:p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Can you think of another alternative to avoid stalling?</a:t>
            </a:r>
            <a:endParaRPr lang="en-US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17% of instructions executed in the SPECint2006 benchmark are branch instructions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If we always stalled for 1 clock cycle on the branch, what performance penalty would we have?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 hidden="1"/>
          <p:cNvSpPr txBox="1"/>
          <p:nvPr>
            <p:custDataLst>
              <p:tags r:id="rId5"/>
            </p:custDataLst>
          </p:nvPr>
        </p:nvSpPr>
        <p:spPr>
          <a:xfrm>
            <a:off x="1828800" y="43434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Other instructions: CPI of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Branches would take 2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.83 * 1 + 2*.17 = 1.17 CPI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17% slowdown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smtClean="0"/>
              <a:t>A method of resolving branch hazards that assumes a given outcome for the branch and proceeds from that assumption rather than waiting to ascertain the actual outcome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Automotive Assembly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800600" y="1143000"/>
            <a:ext cx="3886200" cy="4983163"/>
          </a:xfrm>
        </p:spPr>
        <p:txBody>
          <a:bodyPr/>
          <a:lstStyle/>
          <a:p>
            <a:r>
              <a:rPr lang="en-US" sz="2800" dirty="0" smtClean="0"/>
              <a:t>Build body</a:t>
            </a:r>
          </a:p>
          <a:p>
            <a:r>
              <a:rPr lang="en-US" sz="2800" dirty="0" smtClean="0"/>
              <a:t>Paint body</a:t>
            </a:r>
          </a:p>
          <a:p>
            <a:r>
              <a:rPr lang="en-US" sz="2800" dirty="0" smtClean="0"/>
              <a:t>Build engine assembly</a:t>
            </a:r>
          </a:p>
          <a:p>
            <a:r>
              <a:rPr lang="en-US" sz="2800" dirty="0" smtClean="0"/>
              <a:t>Attach engine assembly</a:t>
            </a:r>
          </a:p>
          <a:p>
            <a:r>
              <a:rPr lang="en-US" sz="2800" dirty="0" smtClean="0"/>
              <a:t>Add interior lining</a:t>
            </a:r>
          </a:p>
          <a:p>
            <a:r>
              <a:rPr lang="en-US" sz="2800" dirty="0" smtClean="0"/>
              <a:t>Add interior seats</a:t>
            </a:r>
          </a:p>
          <a:p>
            <a:r>
              <a:rPr lang="en-US" sz="2800" dirty="0" smtClean="0"/>
              <a:t>Add dash board</a:t>
            </a:r>
          </a:p>
          <a:p>
            <a:r>
              <a:rPr lang="en-US" sz="2800" dirty="0" smtClean="0"/>
              <a:t>Test vehicle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https://encrypted-tbn3.google.com/images?q=tbn:ANd9GcQPtbgIy9CWrZVDk_BHO75e5ItzvAMyFwpKzY1952ahHzkjUyETQQ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990600"/>
            <a:ext cx="4007784" cy="2667000"/>
          </a:xfrm>
          <a:prstGeom prst="rect">
            <a:avLst/>
          </a:prstGeom>
          <a:noFill/>
        </p:spPr>
      </p:pic>
      <p:pic>
        <p:nvPicPr>
          <p:cNvPr id="1028" name="Picture 4" descr="https://encrypted-tbn3.google.com/images?q=tbn:ANd9GcSP9H2s4PX8GK-z8bmNRDLWFa6ayDI6gXcKjAjpL6e6-DXPAysTWQ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3733800"/>
            <a:ext cx="4038600" cy="26535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Assembly Line concept (conceived by Henry Ford)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1746" name="Picture 2" descr="http://i.l.cnn.net/cnn/2008/POLITICS/01/15/mi.guide/art.assembly.line.gi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914400"/>
            <a:ext cx="7213597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Sequential instruction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Five stages (steps)</a:t>
            </a:r>
            <a:endParaRPr lang="en-US" sz="2000" u="sng" dirty="0" smtClean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/>
              <a:t>IF: Instruction fetch from memory (200ps)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/>
              <a:t>ID: Instruction decode &amp; register read (100ps)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/>
              <a:t>EX: Execute operation/calculate address (200ps)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/>
              <a:t>MEM: Access memory operand (200ps)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/>
              <a:t>WB: Write result back to register (100ps)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3733800"/>
            <a:ext cx="70770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6FF539DF-2F86-47B3-AE70-C225C9D734F2}" type="slidenum">
              <a:rPr lang="en-AU"/>
              <a:pPr/>
              <a:t>5</a:t>
            </a:fld>
            <a:endParaRPr lang="en-AU"/>
          </a:p>
        </p:txBody>
      </p:sp>
      <p:pic>
        <p:nvPicPr>
          <p:cNvPr id="329734" name="Picture 6" descr="f04-27-P37449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" y="1676400"/>
            <a:ext cx="8229600" cy="4629150"/>
          </a:xfrm>
          <a:prstGeom prst="rect">
            <a:avLst/>
          </a:prstGeom>
          <a:noFill/>
        </p:spPr>
      </p:pic>
      <p:sp>
        <p:nvSpPr>
          <p:cNvPr id="32973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l"/>
            <a:r>
              <a:rPr lang="en-US" sz="3600" b="1" dirty="0" smtClean="0"/>
              <a:t>Pipelining</a:t>
            </a:r>
            <a:r>
              <a:rPr lang="en-US" sz="3600" dirty="0" smtClean="0"/>
              <a:t> is an implementation technique in which the stages of multiple instructions overlap</a:t>
            </a:r>
            <a:endParaRPr lang="en-AU" sz="3600" dirty="0"/>
          </a:p>
        </p:txBody>
      </p:sp>
      <p:sp>
        <p:nvSpPr>
          <p:cNvPr id="32973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32138" y="1196975"/>
            <a:ext cx="26765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/>
              <a:t>Single-cycle (</a:t>
            </a:r>
            <a:r>
              <a:rPr lang="en-US" sz="1800" dirty="0" err="1"/>
              <a:t>T</a:t>
            </a:r>
            <a:r>
              <a:rPr lang="en-US" sz="1800" baseline="-25000" dirty="0" err="1"/>
              <a:t>c</a:t>
            </a:r>
            <a:r>
              <a:rPr lang="en-US" sz="1800" dirty="0"/>
              <a:t>= 800ps)</a:t>
            </a:r>
            <a:endParaRPr lang="en-AU" sz="1800" dirty="0"/>
          </a:p>
        </p:txBody>
      </p:sp>
      <p:sp>
        <p:nvSpPr>
          <p:cNvPr id="329733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76600" y="3644900"/>
            <a:ext cx="23844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/>
              <a:t>Pipelined (</a:t>
            </a:r>
            <a:r>
              <a:rPr lang="en-US" sz="1800" dirty="0" err="1"/>
              <a:t>T</a:t>
            </a:r>
            <a:r>
              <a:rPr lang="en-US" sz="1800" baseline="-25000" dirty="0" err="1"/>
              <a:t>c</a:t>
            </a:r>
            <a:r>
              <a:rPr lang="en-US" sz="1800" dirty="0"/>
              <a:t>= 200ps)</a:t>
            </a:r>
            <a:endParaRPr lang="en-AU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2362200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Stage duration varies</a:t>
            </a:r>
            <a:endParaRPr lang="en-US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4800600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All stages of equal duration</a:t>
            </a:r>
            <a:endParaRPr lang="en-US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Pipeline speedup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Ideal conditions</a:t>
            </a:r>
          </a:p>
          <a:p>
            <a:pPr lvl="1"/>
            <a:r>
              <a:rPr lang="en-US" dirty="0" smtClean="0"/>
              <a:t>All stages are balanced (equal)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If not balanced, speedup is less</a:t>
            </a:r>
          </a:p>
          <a:p>
            <a:endParaRPr lang="en-US" dirty="0" smtClean="0"/>
          </a:p>
          <a:p>
            <a:r>
              <a:rPr lang="en-US" dirty="0" smtClean="0"/>
              <a:t>Speedup due to increased throughput</a:t>
            </a:r>
          </a:p>
          <a:p>
            <a:pPr lvl="1"/>
            <a:r>
              <a:rPr lang="en-US" dirty="0" smtClean="0"/>
              <a:t>Latency (time for each instruction) does not decrease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2667000"/>
          <a:ext cx="7383780" cy="755650"/>
        </p:xfrm>
        <a:graphic>
          <a:graphicData uri="http://schemas.openxmlformats.org/presentationml/2006/ole">
            <p:oleObj spid="_x0000_s32770" name="Equation" r:id="rId7" imgW="4343400" imgH="44424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F1377735-FAF0-4CA1-9EA1-9EE4E8E22737}" type="slidenum">
              <a:rPr lang="en-AU"/>
              <a:pPr/>
              <a:t>7</a:t>
            </a:fld>
            <a:endParaRPr lang="en-AU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MIPS ISA is designed for pipelining</a:t>
            </a:r>
            <a:endParaRPr lang="en-US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All MIPS instructions </a:t>
            </a:r>
            <a:r>
              <a:rPr lang="en-US" dirty="0">
                <a:solidFill>
                  <a:srgbClr val="0070C0"/>
                </a:solidFill>
              </a:rPr>
              <a:t>are 32-bits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Easier to fetch and decode in one cycle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Intel x86</a:t>
            </a:r>
            <a:r>
              <a:rPr lang="en-US" dirty="0">
                <a:solidFill>
                  <a:srgbClr val="C00000"/>
                </a:solidFill>
              </a:rPr>
              <a:t>: 1- to 17-byte instructions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Few and regular instruction formats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decode and read registers in one step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Simple Load/Store </a:t>
            </a:r>
            <a:r>
              <a:rPr lang="en-US" dirty="0">
                <a:solidFill>
                  <a:srgbClr val="0070C0"/>
                </a:solidFill>
              </a:rPr>
              <a:t>addressing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calculate address in 3</a:t>
            </a:r>
            <a:r>
              <a:rPr lang="en-US" baseline="30000" dirty="0"/>
              <a:t>rd</a:t>
            </a:r>
            <a:r>
              <a:rPr lang="en-US" dirty="0"/>
              <a:t> stage, access memory in 4</a:t>
            </a:r>
            <a:r>
              <a:rPr lang="en-US" baseline="30000" dirty="0"/>
              <a:t>th</a:t>
            </a:r>
            <a:r>
              <a:rPr lang="en-US" dirty="0"/>
              <a:t> stage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Consistent alignment </a:t>
            </a:r>
            <a:r>
              <a:rPr lang="en-US" dirty="0">
                <a:solidFill>
                  <a:srgbClr val="0070C0"/>
                </a:solidFill>
              </a:rPr>
              <a:t>of memory operands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access takes only one cycle</a:t>
            </a:r>
            <a:endParaRPr lang="en-AU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58F1CC66-0F7E-46A7-8735-A2E43521FA18}" type="slidenum">
              <a:rPr lang="en-AU"/>
              <a:pPr/>
              <a:t>8</a:t>
            </a:fld>
            <a:endParaRPr lang="en-AU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609600"/>
            <a:ext cx="8686800" cy="1143000"/>
          </a:xfrm>
        </p:spPr>
        <p:txBody>
          <a:bodyPr/>
          <a:lstStyle/>
          <a:p>
            <a:r>
              <a:rPr lang="en-US" dirty="0" smtClean="0"/>
              <a:t>Pipelining has </a:t>
            </a:r>
            <a:r>
              <a:rPr lang="en-US" b="1" dirty="0" smtClean="0"/>
              <a:t>hazards </a:t>
            </a:r>
            <a:r>
              <a:rPr lang="en-US" dirty="0" smtClean="0"/>
              <a:t>- situations that prevent starting the next instruction in the next cycle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AU" sz="4000" b="1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1981200"/>
            <a:ext cx="8382000" cy="41449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Structure </a:t>
            </a:r>
            <a:r>
              <a:rPr lang="en-US" dirty="0"/>
              <a:t>hazards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required resource is busy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Data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wait for previous instruction to complete its data read/write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Control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Deciding on control action depends on previous instruction</a:t>
            </a:r>
            <a:endParaRPr lang="en-AU" dirty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938CF537-F897-41C6-98EF-3278EEEE9ACC}" type="slidenum">
              <a:rPr lang="en-AU"/>
              <a:pPr/>
              <a:t>9</a:t>
            </a:fld>
            <a:endParaRPr lang="en-AU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Structure Hazards</a:t>
            </a:r>
            <a:endParaRPr lang="en-AU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Conflict for use of a resource</a:t>
            </a:r>
          </a:p>
          <a:p>
            <a:r>
              <a:rPr lang="en-US" dirty="0"/>
              <a:t>In MIPS pipeline with a single memory</a:t>
            </a:r>
          </a:p>
          <a:p>
            <a:pPr lvl="1"/>
            <a:r>
              <a:rPr lang="en-US" dirty="0"/>
              <a:t>Load/store requires data access</a:t>
            </a:r>
          </a:p>
          <a:p>
            <a:pPr lvl="1"/>
            <a:r>
              <a:rPr lang="en-US" dirty="0"/>
              <a:t>Instruction fetch would have to </a:t>
            </a:r>
            <a:r>
              <a:rPr lang="en-US" i="1" dirty="0"/>
              <a:t>stall</a:t>
            </a:r>
            <a:r>
              <a:rPr lang="en-US" dirty="0"/>
              <a:t> for that cycle</a:t>
            </a:r>
          </a:p>
          <a:p>
            <a:pPr lvl="2"/>
            <a:r>
              <a:rPr lang="en-US" dirty="0"/>
              <a:t>Would cause a pipeline “bubble”</a:t>
            </a:r>
          </a:p>
          <a:p>
            <a:r>
              <a:rPr lang="en-US" dirty="0">
                <a:solidFill>
                  <a:srgbClr val="C00000"/>
                </a:solidFill>
              </a:rPr>
              <a:t>Hence, pipelined </a:t>
            </a:r>
            <a:r>
              <a:rPr lang="en-US" dirty="0" err="1">
                <a:solidFill>
                  <a:srgbClr val="C00000"/>
                </a:solidFill>
              </a:rPr>
              <a:t>datapaths</a:t>
            </a:r>
            <a:r>
              <a:rPr lang="en-US" dirty="0">
                <a:solidFill>
                  <a:srgbClr val="C00000"/>
                </a:solidFill>
              </a:rPr>
              <a:t> require separate instruction/data memories</a:t>
            </a:r>
          </a:p>
          <a:p>
            <a:pPr lvl="1"/>
            <a:r>
              <a:rPr lang="en-US" dirty="0"/>
              <a:t>Or separate instruction/data caches</a:t>
            </a:r>
            <a:endParaRPr lang="en-AU" dirty="0"/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36323</TotalTime>
  <Words>839</Words>
  <Application>Microsoft Office PowerPoint</Application>
  <PresentationFormat>On-screen Show (4:3)</PresentationFormat>
  <Paragraphs>192</Paragraphs>
  <Slides>17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Lucida Console</vt:lpstr>
      <vt:lpstr>Arial Black</vt:lpstr>
      <vt:lpstr>Office Theme</vt:lpstr>
      <vt:lpstr>Equation</vt:lpstr>
      <vt:lpstr>Pipelining</vt:lpstr>
      <vt:lpstr>Automotive Assembly Steps</vt:lpstr>
      <vt:lpstr>Assembly Line concept (conceived by Henry Ford)</vt:lpstr>
      <vt:lpstr>Sequential instruction execution</vt:lpstr>
      <vt:lpstr>Pipelining is an implementation technique in which the stages of multiple instructions overlap</vt:lpstr>
      <vt:lpstr>Pipeline speedup</vt:lpstr>
      <vt:lpstr>MIPS ISA is designed for pipelining</vt:lpstr>
      <vt:lpstr>Pipelining has hazards - situations that prevent starting the next instruction in the next cycle </vt:lpstr>
      <vt:lpstr>Structure Hazards</vt:lpstr>
      <vt:lpstr>Data Hazards</vt:lpstr>
      <vt:lpstr>Workaround: Forwarding (aka Bypassing)</vt:lpstr>
      <vt:lpstr>Load-Use Data Hazard</vt:lpstr>
      <vt:lpstr>Code Scheduling to Avoid Stalls</vt:lpstr>
      <vt:lpstr>Control Hazards</vt:lpstr>
      <vt:lpstr>Stall on Branch</vt:lpstr>
      <vt:lpstr>Performance needs</vt:lpstr>
      <vt:lpstr>Branch Prediction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Paul Roberts</dc:creator>
  <cp:lastModifiedBy>Mark Hornick</cp:lastModifiedBy>
  <cp:revision>523</cp:revision>
  <dcterms:created xsi:type="dcterms:W3CDTF">2005-10-07T17:32:44Z</dcterms:created>
  <dcterms:modified xsi:type="dcterms:W3CDTF">2013-01-24T15:44:35Z</dcterms:modified>
</cp:coreProperties>
</file>