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ppt/tags/tag7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16" r:id="rId1"/>
  </p:sldMasterIdLst>
  <p:notesMasterIdLst>
    <p:notesMasterId r:id="rId18"/>
  </p:notesMasterIdLst>
  <p:handoutMasterIdLst>
    <p:handoutMasterId r:id="rId19"/>
  </p:handoutMasterIdLst>
  <p:sldIdLst>
    <p:sldId id="438" r:id="rId2"/>
    <p:sldId id="439" r:id="rId3"/>
    <p:sldId id="417" r:id="rId4"/>
    <p:sldId id="418" r:id="rId5"/>
    <p:sldId id="416" r:id="rId6"/>
    <p:sldId id="419" r:id="rId7"/>
    <p:sldId id="421" r:id="rId8"/>
    <p:sldId id="420" r:id="rId9"/>
    <p:sldId id="422" r:id="rId10"/>
    <p:sldId id="423" r:id="rId11"/>
    <p:sldId id="429" r:id="rId12"/>
    <p:sldId id="430" r:id="rId13"/>
    <p:sldId id="431" r:id="rId14"/>
    <p:sldId id="433" r:id="rId15"/>
    <p:sldId id="434" r:id="rId16"/>
    <p:sldId id="437" r:id="rId17"/>
  </p:sldIdLst>
  <p:sldSz cx="9144000" cy="6858000" type="screen4x3"/>
  <p:notesSz cx="6934200" cy="9220200"/>
  <p:embeddedFontLst>
    <p:embeddedFont>
      <p:font typeface="Calibri" pitchFamily="34" charset="0"/>
      <p:regular r:id="rId20"/>
      <p:bold r:id="rId21"/>
      <p:italic r:id="rId22"/>
      <p:boldItalic r:id="rId23"/>
    </p:embeddedFont>
  </p:embeddedFontLst>
  <p:custDataLst>
    <p:tags r:id="rId2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4" autoAdjust="0"/>
    <p:restoredTop sz="79208" autoAdjust="0"/>
  </p:normalViewPr>
  <p:slideViewPr>
    <p:cSldViewPr>
      <p:cViewPr varScale="1">
        <p:scale>
          <a:sx n="79" d="100"/>
          <a:sy n="79" d="100"/>
        </p:scale>
        <p:origin x="-720" y="-90"/>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80" y="-11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05122" cy="461926"/>
          </a:xfrm>
          <a:prstGeom prst="rect">
            <a:avLst/>
          </a:prstGeom>
        </p:spPr>
        <p:txBody>
          <a:bodyPr vert="horz" lIns="90433" tIns="45214" rIns="90433" bIns="45214" rtlCol="0"/>
          <a:lstStyle>
            <a:lvl1pPr algn="l">
              <a:defRPr sz="1100"/>
            </a:lvl1pPr>
          </a:lstStyle>
          <a:p>
            <a:pPr>
              <a:defRPr/>
            </a:pPr>
            <a:endParaRPr lang="en-US" dirty="0"/>
          </a:p>
        </p:txBody>
      </p:sp>
      <p:sp>
        <p:nvSpPr>
          <p:cNvPr id="3" name="Date Placeholder 2"/>
          <p:cNvSpPr>
            <a:spLocks noGrp="1"/>
          </p:cNvSpPr>
          <p:nvPr>
            <p:ph type="dt" sz="quarter" idx="1"/>
          </p:nvPr>
        </p:nvSpPr>
        <p:spPr>
          <a:xfrm>
            <a:off x="3927575" y="0"/>
            <a:ext cx="3005122" cy="461926"/>
          </a:xfrm>
          <a:prstGeom prst="rect">
            <a:avLst/>
          </a:prstGeom>
        </p:spPr>
        <p:txBody>
          <a:bodyPr vert="horz" lIns="90433" tIns="45214" rIns="90433" bIns="45214" rtlCol="0"/>
          <a:lstStyle>
            <a:lvl1pPr algn="r">
              <a:defRPr sz="1100"/>
            </a:lvl1pPr>
          </a:lstStyle>
          <a:p>
            <a:pPr>
              <a:defRPr/>
            </a:pPr>
            <a:fld id="{93809A16-619C-43BE-93C3-B9D896425E4F}" type="datetimeFigureOut">
              <a:rPr lang="en-US"/>
              <a:pPr>
                <a:defRPr/>
              </a:pPr>
              <a:t>11/26/2012</a:t>
            </a:fld>
            <a:endParaRPr lang="en-US" dirty="0"/>
          </a:p>
        </p:txBody>
      </p:sp>
      <p:sp>
        <p:nvSpPr>
          <p:cNvPr id="4" name="Footer Placeholder 3"/>
          <p:cNvSpPr>
            <a:spLocks noGrp="1"/>
          </p:cNvSpPr>
          <p:nvPr>
            <p:ph type="ftr" sz="quarter" idx="2"/>
          </p:nvPr>
        </p:nvSpPr>
        <p:spPr>
          <a:xfrm>
            <a:off x="2" y="8756751"/>
            <a:ext cx="3005122" cy="461926"/>
          </a:xfrm>
          <a:prstGeom prst="rect">
            <a:avLst/>
          </a:prstGeom>
        </p:spPr>
        <p:txBody>
          <a:bodyPr vert="horz" lIns="90433" tIns="45214" rIns="90433" bIns="45214" rtlCol="0" anchor="b"/>
          <a:lstStyle>
            <a:lvl1pPr algn="l">
              <a:defRPr sz="1100"/>
            </a:lvl1pPr>
          </a:lstStyle>
          <a:p>
            <a:pPr>
              <a:defRPr/>
            </a:pPr>
            <a:endParaRPr lang="en-US" dirty="0"/>
          </a:p>
        </p:txBody>
      </p:sp>
      <p:sp>
        <p:nvSpPr>
          <p:cNvPr id="5" name="Slide Number Placeholder 4"/>
          <p:cNvSpPr>
            <a:spLocks noGrp="1"/>
          </p:cNvSpPr>
          <p:nvPr>
            <p:ph type="sldNum" sz="quarter" idx="3"/>
          </p:nvPr>
        </p:nvSpPr>
        <p:spPr>
          <a:xfrm>
            <a:off x="3927575" y="8756751"/>
            <a:ext cx="3005122" cy="461926"/>
          </a:xfrm>
          <a:prstGeom prst="rect">
            <a:avLst/>
          </a:prstGeom>
        </p:spPr>
        <p:txBody>
          <a:bodyPr vert="horz" lIns="90433" tIns="45214" rIns="90433" bIns="45214" rtlCol="0" anchor="b"/>
          <a:lstStyle>
            <a:lvl1pPr algn="r">
              <a:defRPr sz="1100"/>
            </a:lvl1pPr>
          </a:lstStyle>
          <a:p>
            <a:pPr>
              <a:defRPr/>
            </a:pPr>
            <a:fld id="{B4C9BAF6-4BC9-4DB7-A556-6AA83959C7E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05122" cy="461926"/>
          </a:xfrm>
          <a:prstGeom prst="rect">
            <a:avLst/>
          </a:prstGeom>
        </p:spPr>
        <p:txBody>
          <a:bodyPr vert="horz" lIns="91363" tIns="45680" rIns="91363" bIns="45680" rtlCol="0"/>
          <a:lstStyle>
            <a:lvl1pPr algn="l">
              <a:defRPr sz="1100"/>
            </a:lvl1pPr>
          </a:lstStyle>
          <a:p>
            <a:pPr>
              <a:defRPr/>
            </a:pPr>
            <a:endParaRPr lang="en-US" dirty="0"/>
          </a:p>
        </p:txBody>
      </p:sp>
      <p:sp>
        <p:nvSpPr>
          <p:cNvPr id="3" name="Date Placeholder 2"/>
          <p:cNvSpPr>
            <a:spLocks noGrp="1"/>
          </p:cNvSpPr>
          <p:nvPr>
            <p:ph type="dt" idx="1"/>
          </p:nvPr>
        </p:nvSpPr>
        <p:spPr>
          <a:xfrm>
            <a:off x="3927575" y="0"/>
            <a:ext cx="3005122" cy="461926"/>
          </a:xfrm>
          <a:prstGeom prst="rect">
            <a:avLst/>
          </a:prstGeom>
        </p:spPr>
        <p:txBody>
          <a:bodyPr vert="horz" lIns="91363" tIns="45680" rIns="91363" bIns="45680" rtlCol="0"/>
          <a:lstStyle>
            <a:lvl1pPr algn="r">
              <a:defRPr sz="1100"/>
            </a:lvl1pPr>
          </a:lstStyle>
          <a:p>
            <a:pPr>
              <a:defRPr/>
            </a:pPr>
            <a:fld id="{361610AA-3CE9-47EB-A7A7-39C3D74D08C8}" type="datetimeFigureOut">
              <a:rPr lang="en-US"/>
              <a:pPr>
                <a:defRPr/>
              </a:pPr>
              <a:t>11/26/2012</a:t>
            </a:fld>
            <a:endParaRPr lang="en-US" dirty="0"/>
          </a:p>
        </p:txBody>
      </p:sp>
      <p:sp>
        <p:nvSpPr>
          <p:cNvPr id="4" name="Slide Image Placeholder 3"/>
          <p:cNvSpPr>
            <a:spLocks noGrp="1" noRot="1" noChangeAspect="1"/>
          </p:cNvSpPr>
          <p:nvPr>
            <p:ph type="sldImg" idx="2"/>
          </p:nvPr>
        </p:nvSpPr>
        <p:spPr>
          <a:xfrm>
            <a:off x="1163638" y="692150"/>
            <a:ext cx="4608512" cy="3455988"/>
          </a:xfrm>
          <a:prstGeom prst="rect">
            <a:avLst/>
          </a:prstGeom>
          <a:noFill/>
          <a:ln w="12700">
            <a:solidFill>
              <a:prstClr val="black"/>
            </a:solidFill>
          </a:ln>
        </p:spPr>
        <p:txBody>
          <a:bodyPr vert="horz" lIns="91363" tIns="45680" rIns="91363" bIns="45680" rtlCol="0" anchor="ctr"/>
          <a:lstStyle/>
          <a:p>
            <a:pPr lvl="0"/>
            <a:endParaRPr lang="en-US" noProof="0" dirty="0" smtClean="0"/>
          </a:p>
        </p:txBody>
      </p:sp>
      <p:sp>
        <p:nvSpPr>
          <p:cNvPr id="5" name="Notes Placeholder 4"/>
          <p:cNvSpPr>
            <a:spLocks noGrp="1"/>
          </p:cNvSpPr>
          <p:nvPr>
            <p:ph type="body" sz="quarter" idx="3"/>
          </p:nvPr>
        </p:nvSpPr>
        <p:spPr>
          <a:xfrm>
            <a:off x="693722" y="4379905"/>
            <a:ext cx="5546758" cy="4148174"/>
          </a:xfrm>
          <a:prstGeom prst="rect">
            <a:avLst/>
          </a:prstGeom>
        </p:spPr>
        <p:txBody>
          <a:bodyPr vert="horz" lIns="91363" tIns="45680" rIns="91363" bIns="456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756751"/>
            <a:ext cx="3005122" cy="461926"/>
          </a:xfrm>
          <a:prstGeom prst="rect">
            <a:avLst/>
          </a:prstGeom>
        </p:spPr>
        <p:txBody>
          <a:bodyPr vert="horz" lIns="91363" tIns="45680" rIns="91363" bIns="45680" rtlCol="0" anchor="b"/>
          <a:lstStyle>
            <a:lvl1pPr algn="l">
              <a:defRPr sz="1100"/>
            </a:lvl1pPr>
          </a:lstStyle>
          <a:p>
            <a:pPr>
              <a:defRPr/>
            </a:pPr>
            <a:endParaRPr lang="en-US" dirty="0"/>
          </a:p>
        </p:txBody>
      </p:sp>
      <p:sp>
        <p:nvSpPr>
          <p:cNvPr id="7" name="Slide Number Placeholder 6"/>
          <p:cNvSpPr>
            <a:spLocks noGrp="1"/>
          </p:cNvSpPr>
          <p:nvPr>
            <p:ph type="sldNum" sz="quarter" idx="5"/>
          </p:nvPr>
        </p:nvSpPr>
        <p:spPr>
          <a:xfrm>
            <a:off x="3927575" y="8756751"/>
            <a:ext cx="3005122" cy="461926"/>
          </a:xfrm>
          <a:prstGeom prst="rect">
            <a:avLst/>
          </a:prstGeom>
        </p:spPr>
        <p:txBody>
          <a:bodyPr vert="horz" lIns="91363" tIns="45680" rIns="91363" bIns="45680" rtlCol="0" anchor="b"/>
          <a:lstStyle>
            <a:lvl1pPr algn="r">
              <a:defRPr sz="1100"/>
            </a:lvl1pPr>
          </a:lstStyle>
          <a:p>
            <a:pPr>
              <a:defRPr/>
            </a:pPr>
            <a:fld id="{E4FAD218-59E3-4FF9-B903-69A0540835C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SE-280</a:t>
            </a:r>
          </a:p>
        </p:txBody>
      </p:sp>
      <p:sp>
        <p:nvSpPr>
          <p:cNvPr id="14339" name="Rectangle 3"/>
          <p:cNvSpPr>
            <a:spLocks noGrp="1" noChangeArrowheads="1"/>
          </p:cNvSpPr>
          <p:nvPr>
            <p:ph type="dt" sz="quarter" idx="1"/>
          </p:nvPr>
        </p:nvSpPr>
        <p:spPr>
          <a:noFill/>
        </p:spPr>
        <p:txBody>
          <a:bodyPr/>
          <a:lstStyle/>
          <a:p>
            <a:fld id="{2E6C101A-8C1F-41DB-9F15-9817B05F6E47}" type="datetime1">
              <a:rPr lang="en-US" smtClean="0"/>
              <a:pPr/>
              <a:t>11/26/2012</a:t>
            </a:fld>
            <a:endParaRPr lang="en-US" smtClean="0"/>
          </a:p>
        </p:txBody>
      </p:sp>
      <p:sp>
        <p:nvSpPr>
          <p:cNvPr id="14340" name="Rectangle 6"/>
          <p:cNvSpPr>
            <a:spLocks noGrp="1" noChangeArrowheads="1"/>
          </p:cNvSpPr>
          <p:nvPr>
            <p:ph type="ftr" sz="quarter" idx="4"/>
          </p:nvPr>
        </p:nvSpPr>
        <p:spPr>
          <a:noFill/>
        </p:spPr>
        <p:txBody>
          <a:bodyPr/>
          <a:lstStyle/>
          <a:p>
            <a:r>
              <a:rPr lang="en-US" smtClean="0"/>
              <a:t>Dr. Mark L. Hornick</a:t>
            </a:r>
          </a:p>
        </p:txBody>
      </p:sp>
      <p:sp>
        <p:nvSpPr>
          <p:cNvPr id="14341" name="Rectangle 7"/>
          <p:cNvSpPr>
            <a:spLocks noGrp="1" noChangeArrowheads="1"/>
          </p:cNvSpPr>
          <p:nvPr>
            <p:ph type="sldNum" sz="quarter" idx="5"/>
          </p:nvPr>
        </p:nvSpPr>
        <p:spPr>
          <a:noFill/>
        </p:spPr>
        <p:txBody>
          <a:bodyPr/>
          <a:lstStyle/>
          <a:p>
            <a:fld id="{F7F5C470-F530-439E-9CAB-053CB27BA998}" type="slidenum">
              <a:rPr lang="en-US" smtClean="0"/>
              <a:pPr/>
              <a:t>1</a:t>
            </a:fld>
            <a:endParaRPr lang="en-US" smtClean="0"/>
          </a:p>
        </p:txBody>
      </p:sp>
      <p:sp>
        <p:nvSpPr>
          <p:cNvPr id="14342" name="Rectangle 2"/>
          <p:cNvSpPr>
            <a:spLocks noGrp="1" noRot="1" noChangeAspect="1" noChangeArrowheads="1" noTextEdit="1"/>
          </p:cNvSpPr>
          <p:nvPr>
            <p:ph type="sldImg"/>
          </p:nvPr>
        </p:nvSpPr>
        <p:spPr bwMode="auto">
          <a:xfrm>
            <a:off x="1127125" y="658813"/>
            <a:ext cx="4679950" cy="3511550"/>
          </a:xfrm>
          <a:prstGeom prst="rect">
            <a:avLst/>
          </a:prstGeom>
          <a:solidFill>
            <a:srgbClr val="FFFFFF"/>
          </a:solidFill>
          <a:ln>
            <a:solidFill>
              <a:srgbClr val="000000"/>
            </a:solidFill>
            <a:miter lim="800000"/>
            <a:headEnd/>
            <a:tailEnd/>
          </a:ln>
        </p:spPr>
      </p:sp>
      <p:sp>
        <p:nvSpPr>
          <p:cNvPr id="14343"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Morgan Kaufmann Publishers</a:t>
            </a:r>
          </a:p>
        </p:txBody>
      </p:sp>
      <p:sp>
        <p:nvSpPr>
          <p:cNvPr id="5" name="Rectangle 3"/>
          <p:cNvSpPr>
            <a:spLocks noGrp="1" noChangeArrowheads="1"/>
          </p:cNvSpPr>
          <p:nvPr>
            <p:ph type="dt" idx="1"/>
          </p:nvPr>
        </p:nvSpPr>
        <p:spPr>
          <a:ln/>
        </p:spPr>
        <p:txBody>
          <a:bodyPr/>
          <a:lstStyle/>
          <a:p>
            <a:fld id="{C8661070-E550-4231-89E9-3D683E9EF51D}" type="datetime4">
              <a:rPr lang="en-US"/>
              <a:pPr/>
              <a:t>November 26, 2012</a:t>
            </a:fld>
            <a:endParaRPr lang="en-US" dirty="0"/>
          </a:p>
        </p:txBody>
      </p:sp>
      <p:sp>
        <p:nvSpPr>
          <p:cNvPr id="6" name="Rectangle 6"/>
          <p:cNvSpPr>
            <a:spLocks noGrp="1" noChangeArrowheads="1"/>
          </p:cNvSpPr>
          <p:nvPr>
            <p:ph type="ftr" sz="quarter" idx="4"/>
          </p:nvPr>
        </p:nvSpPr>
        <p:spPr>
          <a:ln/>
        </p:spPr>
        <p:txBody>
          <a:bodyPr/>
          <a:lstStyle/>
          <a:p>
            <a:r>
              <a:rPr lang="en-US" dirty="0"/>
              <a:t>Chapter 1 — Computer Abstractions and Technology</a:t>
            </a:r>
          </a:p>
        </p:txBody>
      </p:sp>
      <p:sp>
        <p:nvSpPr>
          <p:cNvPr id="7" name="Rectangle 7"/>
          <p:cNvSpPr>
            <a:spLocks noGrp="1" noChangeArrowheads="1"/>
          </p:cNvSpPr>
          <p:nvPr>
            <p:ph type="sldNum" sz="quarter" idx="5"/>
          </p:nvPr>
        </p:nvSpPr>
        <p:spPr>
          <a:ln/>
        </p:spPr>
        <p:txBody>
          <a:bodyPr/>
          <a:lstStyle/>
          <a:p>
            <a:fld id="{1E0E7952-D085-4449-AADF-3167C9407BF9}" type="slidenum">
              <a:rPr lang="en-US"/>
              <a:pPr/>
              <a:t>8</a:t>
            </a:fld>
            <a:endParaRPr lang="en-US" dirty="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752600" y="228600"/>
            <a:ext cx="7239000" cy="1470025"/>
          </a:xfrm>
          <a:noFill/>
        </p:spPr>
        <p:txBody>
          <a:bodyPr/>
          <a:lstStyle>
            <a:lvl1pPr>
              <a:defRPr b="1" cap="none" spc="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52400" y="2438400"/>
            <a:ext cx="8839200" cy="3200400"/>
          </a:xfrm>
        </p:spPr>
        <p:txBody>
          <a:bodyPr/>
          <a:lstStyle>
            <a:lvl1pPr marL="514350" indent="-514350" algn="l">
              <a:buFont typeface="+mj-lt"/>
              <a:buAutoNum type="arabicParenR"/>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CS2710 Computer Organization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EADE71-659F-4D3C-9686-11060184D635}" type="slidenum">
              <a:rPr lang="en-US"/>
              <a:pPr>
                <a:defRPr/>
              </a:pPr>
              <a:t>‹#›</a:t>
            </a:fld>
            <a:endParaRPr lang="en-US" dirty="0"/>
          </a:p>
        </p:txBody>
      </p:sp>
      <p:pic>
        <p:nvPicPr>
          <p:cNvPr id="7" name="Picture 10"/>
          <p:cNvPicPr>
            <a:picLocks noChangeAspect="1" noChangeArrowheads="1"/>
          </p:cNvPicPr>
          <p:nvPr userDrawn="1">
            <p:custDataLst>
              <p:tags r:id="rId3"/>
            </p:custDataLst>
          </p:nvPr>
        </p:nvPicPr>
        <p:blipFill>
          <a:blip r:embed="rId5" cstate="print"/>
          <a:srcRect/>
          <a:stretch>
            <a:fillRect/>
          </a:stretch>
        </p:blipFill>
        <p:spPr bwMode="auto">
          <a:xfrm>
            <a:off x="152400" y="228600"/>
            <a:ext cx="1523637" cy="1447800"/>
          </a:xfrm>
          <a:prstGeom prst="rect">
            <a:avLst/>
          </a:prstGeom>
          <a:noFill/>
          <a:ln w="9525">
            <a:solidFill>
              <a:schemeClr val="tx1"/>
            </a:solidFill>
            <a:miter lim="800000"/>
            <a:headEnd/>
            <a:tailEnd/>
          </a:ln>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228600"/>
            <a:ext cx="6629400" cy="1143000"/>
          </a:xfrm>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228600" y="1524000"/>
            <a:ext cx="8458200" cy="4602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CS2710 Computer Organization</a:t>
            </a:r>
            <a:endParaRPr lang="en-US" dirty="0"/>
          </a:p>
        </p:txBody>
      </p:sp>
      <p:sp>
        <p:nvSpPr>
          <p:cNvPr id="6" name="Slide Number Placeholder 5"/>
          <p:cNvSpPr>
            <a:spLocks noGrp="1"/>
          </p:cNvSpPr>
          <p:nvPr>
            <p:ph type="sldNum" sz="quarter" idx="12"/>
            <p:custDataLst>
              <p:tags r:id="rId3"/>
            </p:custDataLst>
          </p:nvPr>
        </p:nvSpPr>
        <p:spPr>
          <a:xfrm>
            <a:off x="6553200" y="6356350"/>
            <a:ext cx="1371600" cy="365125"/>
          </a:xfrm>
        </p:spPr>
        <p:txBody>
          <a:bodyPr/>
          <a:lstStyle>
            <a:lvl1pPr>
              <a:defRPr/>
            </a:lvl1pPr>
          </a:lstStyle>
          <a:p>
            <a:pPr>
              <a:defRPr/>
            </a:pPr>
            <a:fld id="{F1E505A4-AD39-4171-9374-320723FB6CC6}" type="slidenum">
              <a:rPr lang="en-US"/>
              <a:pPr>
                <a:defRPr/>
              </a:pPr>
              <a:t>‹#›</a:t>
            </a:fld>
            <a:endParaRPr lang="en-US" dirty="0"/>
          </a:p>
        </p:txBody>
      </p:sp>
      <p:pic>
        <p:nvPicPr>
          <p:cNvPr id="7" name="Picture 10"/>
          <p:cNvPicPr>
            <a:picLocks noChangeAspect="1" noChangeArrowheads="1"/>
          </p:cNvPicPr>
          <p:nvPr userDrawn="1">
            <p:custDataLst>
              <p:tags r:id="rId4"/>
            </p:custDataLst>
          </p:nvPr>
        </p:nvPicPr>
        <p:blipFill>
          <a:blip r:embed="rId6" cstate="print"/>
          <a:srcRect/>
          <a:stretch>
            <a:fillRect/>
          </a:stretch>
        </p:blipFill>
        <p:spPr bwMode="auto">
          <a:xfrm>
            <a:off x="8001000" y="6096000"/>
            <a:ext cx="701675" cy="666750"/>
          </a:xfrm>
          <a:prstGeom prst="rect">
            <a:avLst/>
          </a:prstGeom>
          <a:noFill/>
          <a:ln w="9525">
            <a:solidFill>
              <a:schemeClr val="tx1"/>
            </a:solidFill>
            <a:miter lim="800000"/>
            <a:headEnd/>
            <a:tailEnd/>
          </a:ln>
        </p:spPr>
      </p:pic>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CS2710 Computer Organization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EFBD06-C426-490F-B3C2-38D879E455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7" r:id="rId1"/>
    <p:sldLayoutId id="2147483927" r:id="rId2"/>
  </p:sldLayoutIdLst>
  <p:transition spd="slow">
    <p:fade/>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ervices.google.com/fh/files/blogs/Google_Ipsos_Mobile_Internet_Smartphone_Adoption_Insights_2011.pdf" TargetMode="Externa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4.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6.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3" Type="http://schemas.openxmlformats.org/officeDocument/2006/relationships/tags" Target="../tags/tag64.xml"/><Relationship Id="rId21" Type="http://schemas.openxmlformats.org/officeDocument/2006/relationships/slideLayout" Target="../slideLayouts/slideLayout2.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19" Type="http://schemas.openxmlformats.org/officeDocument/2006/relationships/tags" Target="../tags/tag80.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04800" y="228600"/>
            <a:ext cx="8839200" cy="1143000"/>
          </a:xfrm>
        </p:spPr>
        <p:txBody>
          <a:bodyPr/>
          <a:lstStyle/>
          <a:p>
            <a:pPr algn="l" eaLnBrk="1" hangingPunct="1"/>
            <a:r>
              <a:rPr lang="en-US" b="1" dirty="0" smtClean="0">
                <a:solidFill>
                  <a:srgbClr val="5600AC"/>
                </a:solidFill>
              </a:rPr>
              <a:t>CS-2710</a:t>
            </a:r>
            <a:br>
              <a:rPr lang="en-US" b="1" dirty="0" smtClean="0">
                <a:solidFill>
                  <a:srgbClr val="5600AC"/>
                </a:solidFill>
              </a:rPr>
            </a:br>
            <a:r>
              <a:rPr lang="en-US" b="1" dirty="0" smtClean="0">
                <a:solidFill>
                  <a:srgbClr val="5600AC"/>
                </a:solidFill>
              </a:rPr>
              <a:t>Computer Organization</a:t>
            </a:r>
          </a:p>
        </p:txBody>
      </p:sp>
      <p:sp>
        <p:nvSpPr>
          <p:cNvPr id="2053" name="Rectangle 3"/>
          <p:cNvSpPr>
            <a:spLocks noGrp="1" noChangeArrowheads="1"/>
          </p:cNvSpPr>
          <p:nvPr>
            <p:ph idx="1"/>
          </p:nvPr>
        </p:nvSpPr>
        <p:spPr/>
        <p:txBody>
          <a:bodyPr/>
          <a:lstStyle/>
          <a:p>
            <a:pPr eaLnBrk="1" hangingPunct="1"/>
            <a:r>
              <a:rPr lang="en-US" dirty="0" smtClean="0"/>
              <a:t>Dr. Mark L. Hornick</a:t>
            </a:r>
          </a:p>
          <a:p>
            <a:pPr eaLnBrk="1" hangingPunct="1"/>
            <a:r>
              <a:rPr lang="en-US" dirty="0" smtClean="0"/>
              <a:t>email: hornick@msoe.edu</a:t>
            </a:r>
          </a:p>
          <a:p>
            <a:pPr eaLnBrk="1" hangingPunct="1"/>
            <a:r>
              <a:rPr lang="en-US" dirty="0" smtClean="0"/>
              <a:t>web: faculty-web.msoe.edu/hornick</a:t>
            </a:r>
          </a:p>
          <a:p>
            <a:pPr lvl="1" eaLnBrk="1" hangingPunct="1"/>
            <a:r>
              <a:rPr lang="en-US" dirty="0" smtClean="0"/>
              <a:t>CS-2710 info syllabus, homework, labs…</a:t>
            </a:r>
          </a:p>
          <a:p>
            <a:pPr lvl="1" eaLnBrk="1" hangingPunct="1"/>
            <a:r>
              <a:rPr lang="en-US" dirty="0" smtClean="0"/>
              <a:t>My schedule/office hours</a:t>
            </a:r>
          </a:p>
          <a:p>
            <a:pPr eaLnBrk="1" hangingPunct="1"/>
            <a:r>
              <a:rPr lang="en-US" dirty="0" smtClean="0"/>
              <a:t>Office: L-341</a:t>
            </a:r>
          </a:p>
          <a:p>
            <a:pPr eaLnBrk="1" hangingPunct="1"/>
            <a:r>
              <a:rPr lang="en-US" dirty="0" smtClean="0"/>
              <a:t>Phone: 277-2417</a:t>
            </a:r>
          </a:p>
        </p:txBody>
      </p:sp>
      <p:sp>
        <p:nvSpPr>
          <p:cNvPr id="2050" name="Footer Placeholder 4"/>
          <p:cNvSpPr>
            <a:spLocks noGrp="1"/>
          </p:cNvSpPr>
          <p:nvPr>
            <p:ph type="ftr" sz="quarter" idx="11"/>
          </p:nvPr>
        </p:nvSpPr>
        <p:spPr>
          <a:noFill/>
        </p:spPr>
        <p:txBody>
          <a:bodyPr/>
          <a:lstStyle/>
          <a:p>
            <a:r>
              <a:rPr lang="en-US" altLang="en-US" smtClean="0">
                <a:latin typeface="Arial" pitchFamily="34" charset="0"/>
              </a:rPr>
              <a:t>SE-2800</a:t>
            </a:r>
            <a:br>
              <a:rPr lang="en-US" altLang="en-US" smtClean="0">
                <a:latin typeface="Arial" pitchFamily="34" charset="0"/>
              </a:rPr>
            </a:br>
            <a:r>
              <a:rPr lang="en-US" altLang="en-US" smtClean="0">
                <a:latin typeface="Arial" pitchFamily="34" charset="0"/>
              </a:rPr>
              <a:t>Dr. Mark L. Hornick</a:t>
            </a:r>
          </a:p>
        </p:txBody>
      </p:sp>
      <p:sp>
        <p:nvSpPr>
          <p:cNvPr id="2051" name="Slide Number Placeholder 5"/>
          <p:cNvSpPr>
            <a:spLocks noGrp="1"/>
          </p:cNvSpPr>
          <p:nvPr>
            <p:ph type="sldNum" sz="quarter" idx="12"/>
          </p:nvPr>
        </p:nvSpPr>
        <p:spPr>
          <a:noFill/>
        </p:spPr>
        <p:txBody>
          <a:bodyPr/>
          <a:lstStyle/>
          <a:p>
            <a:fld id="{504CDE63-944A-4357-9A6E-E0D971803EC7}" type="slidenum">
              <a:rPr lang="en-US" altLang="en-US" smtClean="0">
                <a:latin typeface="Arial" pitchFamily="34" charset="0"/>
              </a:rPr>
              <a:pPr/>
              <a:t>1</a:t>
            </a:fld>
            <a:endParaRPr lang="en-US" altLang="en-US" smtClean="0">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228600"/>
            <a:ext cx="6629400" cy="685800"/>
          </a:xfrm>
        </p:spPr>
        <p:txBody>
          <a:bodyPr/>
          <a:lstStyle/>
          <a:p>
            <a:r>
              <a:rPr lang="en-US" dirty="0" smtClean="0"/>
              <a:t>Consumer Usage by device</a:t>
            </a:r>
            <a:br>
              <a:rPr lang="en-US" dirty="0" smtClean="0"/>
            </a:br>
            <a:r>
              <a:rPr lang="en-US" sz="1000" dirty="0" smtClean="0"/>
              <a:t>(</a:t>
            </a:r>
            <a:r>
              <a:rPr lang="en-US" sz="1000" dirty="0" smtClean="0">
                <a:hlinkClick r:id="rId6"/>
              </a:rPr>
              <a:t>http://services.google.com/fh/files/blogs/Google_Ipsos_Mobile_Internet_Smartphone_Adoption_Insights_2011.pdf</a:t>
            </a:r>
            <a:r>
              <a:rPr lang="en-US" sz="1000" dirty="0" smtClean="0"/>
              <a:t>)</a:t>
            </a:r>
            <a:endParaRPr lang="en-US" sz="1000" dirty="0"/>
          </a:p>
        </p:txBody>
      </p:sp>
      <p:sp>
        <p:nvSpPr>
          <p:cNvPr id="4" name="Footer Placeholder 3"/>
          <p:cNvSpPr>
            <a:spLocks noGrp="1"/>
          </p:cNvSpPr>
          <p:nvPr>
            <p:ph type="ftr" sz="quarter" idx="11"/>
            <p:custDataLst>
              <p:tags r:id="rId2"/>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3"/>
            </p:custDataLst>
          </p:nvPr>
        </p:nvSpPr>
        <p:spPr/>
        <p:txBody>
          <a:bodyPr/>
          <a:lstStyle/>
          <a:p>
            <a:pPr>
              <a:defRPr/>
            </a:pPr>
            <a:fld id="{F1E505A4-AD39-4171-9374-320723FB6CC6}" type="slidenum">
              <a:rPr lang="en-US" smtClean="0"/>
              <a:pPr>
                <a:defRPr/>
              </a:pPr>
              <a:t>10</a:t>
            </a:fld>
            <a:endParaRPr lang="en-US" dirty="0"/>
          </a:p>
        </p:txBody>
      </p:sp>
      <p:pic>
        <p:nvPicPr>
          <p:cNvPr id="37890" name="Picture 2"/>
          <p:cNvPicPr>
            <a:picLocks noChangeAspect="1" noChangeArrowheads="1"/>
          </p:cNvPicPr>
          <p:nvPr>
            <p:custDataLst>
              <p:tags r:id="rId4"/>
            </p:custDataLst>
          </p:nvPr>
        </p:nvPicPr>
        <p:blipFill>
          <a:blip r:embed="rId7" cstate="print"/>
          <a:srcRect l="53542" t="9801" r="2356" b="3219"/>
          <a:stretch>
            <a:fillRect/>
          </a:stretch>
        </p:blipFill>
        <p:spPr bwMode="auto">
          <a:xfrm>
            <a:off x="0" y="990600"/>
            <a:ext cx="8912180" cy="4876800"/>
          </a:xfrm>
          <a:prstGeom prst="rect">
            <a:avLst/>
          </a:prstGeom>
          <a:noFill/>
          <a:ln w="9525">
            <a:noFill/>
            <a:miter lim="800000"/>
            <a:headEnd/>
            <a:tailEnd/>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l"/>
            <a:r>
              <a:rPr lang="en-US" dirty="0" smtClean="0"/>
              <a:t>Performance</a:t>
            </a:r>
            <a:endParaRPr lang="en-US" dirty="0"/>
          </a:p>
        </p:txBody>
      </p:sp>
      <p:sp>
        <p:nvSpPr>
          <p:cNvPr id="3" name="Content Placeholder 2"/>
          <p:cNvSpPr>
            <a:spLocks noGrp="1"/>
          </p:cNvSpPr>
          <p:nvPr>
            <p:ph idx="1"/>
            <p:custDataLst>
              <p:tags r:id="rId2"/>
            </p:custDataLst>
          </p:nvPr>
        </p:nvSpPr>
        <p:spPr>
          <a:xfrm>
            <a:off x="228600" y="1371600"/>
            <a:ext cx="7162800" cy="1143000"/>
          </a:xfrm>
        </p:spPr>
        <p:txBody>
          <a:bodyPr/>
          <a:lstStyle/>
          <a:p>
            <a:r>
              <a:rPr lang="en-US" dirty="0" smtClean="0"/>
              <a:t>Say you want </a:t>
            </a:r>
            <a:r>
              <a:rPr lang="en-US" dirty="0" smtClean="0"/>
              <a:t>to drive between Milwaukee and Chicago.  </a:t>
            </a:r>
            <a:r>
              <a:rPr lang="en-US" dirty="0" smtClean="0"/>
              <a:t/>
            </a:r>
            <a:br>
              <a:rPr lang="en-US" dirty="0" smtClean="0"/>
            </a:br>
            <a:endParaRPr lang="en-US" dirty="0" smtClean="0"/>
          </a:p>
          <a:p>
            <a:pPr lvl="1"/>
            <a:r>
              <a:rPr lang="en-US" dirty="0" smtClean="0"/>
              <a:t>What parameters affect your goal?</a:t>
            </a:r>
            <a:endParaRPr lang="en-US" dirty="0"/>
          </a:p>
          <a:p>
            <a:pPr>
              <a:buNone/>
            </a:pPr>
            <a:endParaRPr lang="en-US" dirty="0" smtClean="0"/>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11</a:t>
            </a:fld>
            <a:endParaRPr lang="en-US" dirty="0"/>
          </a:p>
        </p:txBody>
      </p:sp>
      <p:sp>
        <p:nvSpPr>
          <p:cNvPr id="6" name="TextBox 5" hidden="1"/>
          <p:cNvSpPr txBox="1"/>
          <p:nvPr>
            <p:custDataLst>
              <p:tags r:id="rId5"/>
            </p:custDataLst>
          </p:nvPr>
        </p:nvSpPr>
        <p:spPr>
          <a:xfrm>
            <a:off x="1981200" y="1600200"/>
            <a:ext cx="6172200" cy="2677656"/>
          </a:xfrm>
          <a:prstGeom prst="rect">
            <a:avLst/>
          </a:prstGeom>
          <a:noFill/>
        </p:spPr>
        <p:txBody>
          <a:bodyPr wrap="square" rtlCol="0">
            <a:spAutoFit/>
          </a:bodyPr>
          <a:lstStyle/>
          <a:p>
            <a:r>
              <a:rPr lang="en-US" i="1" dirty="0" smtClean="0">
                <a:solidFill>
                  <a:srgbClr val="FF0000"/>
                </a:solidFill>
              </a:rPr>
              <a:t>Discuss the impact of the route taken-&gt; Algorithm</a:t>
            </a:r>
          </a:p>
          <a:p>
            <a:r>
              <a:rPr lang="en-US" i="1" dirty="0" smtClean="0">
                <a:solidFill>
                  <a:srgbClr val="FF0000"/>
                </a:solidFill>
              </a:rPr>
              <a:t>Discuss the impact of the vehicle -&gt; Determines maximum speed</a:t>
            </a:r>
          </a:p>
          <a:p>
            <a:r>
              <a:rPr lang="en-US" i="1" dirty="0" smtClean="0">
                <a:solidFill>
                  <a:srgbClr val="FF0000"/>
                </a:solidFill>
              </a:rPr>
              <a:t>Discuss the energy – governs how much of the speed can be used</a:t>
            </a:r>
          </a:p>
          <a:p>
            <a:r>
              <a:rPr lang="en-US" i="1" dirty="0" smtClean="0">
                <a:solidFill>
                  <a:srgbClr val="FF0000"/>
                </a:solidFill>
              </a:rPr>
              <a:t>This all boils down to performance</a:t>
            </a:r>
            <a:endParaRPr lang="en-US" i="1" dirty="0">
              <a:solidFill>
                <a:srgbClr val="FF0000"/>
              </a:solidFill>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impacts software performance?</a:t>
            </a:r>
            <a:endParaRPr lang="en-US" dirty="0"/>
          </a:p>
        </p:txBody>
      </p:sp>
      <p:sp>
        <p:nvSpPr>
          <p:cNvPr id="3" name="Content Placeholder 2"/>
          <p:cNvSpPr>
            <a:spLocks noGrp="1"/>
          </p:cNvSpPr>
          <p:nvPr>
            <p:ph idx="1"/>
            <p:custDataLst>
              <p:tags r:id="rId2"/>
            </p:custDataLst>
          </p:nvPr>
        </p:nvSpPr>
        <p:spPr/>
        <p:txBody>
          <a:bodyPr/>
          <a:lstStyle/>
          <a:p>
            <a:r>
              <a:rPr lang="en-US" sz="2800" dirty="0" smtClean="0"/>
              <a:t>Algorithm</a:t>
            </a:r>
          </a:p>
          <a:p>
            <a:pPr lvl="1"/>
            <a:r>
              <a:rPr lang="en-US" sz="2400" dirty="0" smtClean="0"/>
              <a:t>Determines number of operations executed</a:t>
            </a:r>
          </a:p>
          <a:p>
            <a:r>
              <a:rPr lang="en-US" sz="2800" dirty="0" smtClean="0"/>
              <a:t>Programming language, compiler, architecture</a:t>
            </a:r>
          </a:p>
          <a:p>
            <a:pPr lvl="1"/>
            <a:r>
              <a:rPr lang="en-US" sz="2400" dirty="0" smtClean="0"/>
              <a:t>Determine number of machine instructions executed per operation</a:t>
            </a:r>
          </a:p>
          <a:p>
            <a:r>
              <a:rPr lang="en-US" sz="2800" dirty="0" smtClean="0"/>
              <a:t>Processor and memory system</a:t>
            </a:r>
          </a:p>
          <a:p>
            <a:pPr lvl="1"/>
            <a:r>
              <a:rPr lang="en-US" sz="2400" dirty="0" smtClean="0"/>
              <a:t>Determine how fast instructions are executed</a:t>
            </a:r>
          </a:p>
          <a:p>
            <a:r>
              <a:rPr lang="en-US" sz="2800" dirty="0" smtClean="0"/>
              <a:t>I/O system (including OS)</a:t>
            </a:r>
          </a:p>
          <a:p>
            <a:pPr lvl="1"/>
            <a:r>
              <a:rPr lang="en-US" sz="2400" dirty="0" smtClean="0"/>
              <a:t>Determines how fast I/O operations are executed</a:t>
            </a:r>
            <a:endParaRPr lang="en-AU" sz="2400" dirty="0" smtClean="0"/>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12</a:t>
            </a:fld>
            <a:endParaRPr lang="en-US" dirty="0"/>
          </a:p>
        </p:txBody>
      </p:sp>
      <p:sp>
        <p:nvSpPr>
          <p:cNvPr id="6" name="TextBox 5" hidden="1"/>
          <p:cNvSpPr txBox="1"/>
          <p:nvPr>
            <p:custDataLst>
              <p:tags r:id="rId5"/>
            </p:custDataLst>
          </p:nvPr>
        </p:nvSpPr>
        <p:spPr>
          <a:xfrm>
            <a:off x="2057400" y="5257800"/>
            <a:ext cx="5410200" cy="830997"/>
          </a:xfrm>
          <a:prstGeom prst="rect">
            <a:avLst/>
          </a:prstGeom>
          <a:noFill/>
        </p:spPr>
        <p:txBody>
          <a:bodyPr wrap="square" rtlCol="0">
            <a:spAutoFit/>
          </a:bodyPr>
          <a:lstStyle/>
          <a:p>
            <a:r>
              <a:rPr lang="en-US" dirty="0" smtClean="0">
                <a:solidFill>
                  <a:srgbClr val="FF0000"/>
                </a:solidFill>
              </a:rPr>
              <a:t>Note: Hardware impacts some of these, as does software.</a:t>
            </a:r>
            <a:endParaRPr lang="en-US" dirty="0">
              <a:solidFill>
                <a:srgbClr val="FF0000"/>
              </a:solidFill>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Your program</a:t>
            </a:r>
            <a:endParaRPr lang="en-US" dirty="0"/>
          </a:p>
        </p:txBody>
      </p:sp>
      <p:sp>
        <p:nvSpPr>
          <p:cNvPr id="4" name="Footer Placeholder 3"/>
          <p:cNvSpPr>
            <a:spLocks noGrp="1"/>
          </p:cNvSpPr>
          <p:nvPr>
            <p:ph type="ftr" sz="quarter" idx="11"/>
            <p:custDataLst>
              <p:tags r:id="rId2"/>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3"/>
            </p:custDataLst>
          </p:nvPr>
        </p:nvSpPr>
        <p:spPr/>
        <p:txBody>
          <a:bodyPr/>
          <a:lstStyle/>
          <a:p>
            <a:pPr>
              <a:defRPr/>
            </a:pPr>
            <a:fld id="{F1E505A4-AD39-4171-9374-320723FB6CC6}" type="slidenum">
              <a:rPr lang="en-US" smtClean="0"/>
              <a:pPr>
                <a:defRPr/>
              </a:pPr>
              <a:t>13</a:t>
            </a:fld>
            <a:endParaRPr lang="en-US" dirty="0"/>
          </a:p>
        </p:txBody>
      </p:sp>
      <p:pic>
        <p:nvPicPr>
          <p:cNvPr id="6" name="Picture 11" descr="f01-02-P374493"/>
          <p:cNvPicPr>
            <a:picLocks noChangeAspect="1" noChangeArrowheads="1"/>
          </p:cNvPicPr>
          <p:nvPr>
            <p:custDataLst>
              <p:tags r:id="rId4"/>
            </p:custDataLst>
          </p:nvPr>
        </p:nvPicPr>
        <p:blipFill>
          <a:blip r:embed="rId7" cstate="print"/>
          <a:srcRect/>
          <a:stretch>
            <a:fillRect/>
          </a:stretch>
        </p:blipFill>
        <p:spPr bwMode="auto">
          <a:xfrm>
            <a:off x="2209800" y="1905000"/>
            <a:ext cx="4419600" cy="4419600"/>
          </a:xfrm>
          <a:prstGeom prst="rect">
            <a:avLst/>
          </a:prstGeom>
          <a:noFill/>
        </p:spPr>
      </p:pic>
      <p:sp>
        <p:nvSpPr>
          <p:cNvPr id="7" name="Rectangle 6" hidden="1"/>
          <p:cNvSpPr txBox="1">
            <a:spLocks noChangeArrowheads="1"/>
          </p:cNvSpPr>
          <p:nvPr>
            <p:custDataLst>
              <p:tags r:id="rId5"/>
            </p:custDataLst>
          </p:nvPr>
        </p:nvSpPr>
        <p:spPr>
          <a:xfrm>
            <a:off x="6019800" y="228600"/>
            <a:ext cx="2935288" cy="6008688"/>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rgbClr val="FF0000"/>
                </a:solidFill>
                <a:effectLst/>
                <a:uLnTx/>
                <a:uFillTx/>
                <a:latin typeface="+mn-lt"/>
                <a:ea typeface="+mn-ea"/>
                <a:cs typeface="+mn-cs"/>
              </a:rPr>
              <a:t>Application software</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Written in high-level language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rgbClr val="FF0000"/>
                </a:solidFill>
                <a:effectLst/>
                <a:uLnTx/>
                <a:uFillTx/>
                <a:latin typeface="+mn-lt"/>
                <a:ea typeface="+mn-ea"/>
                <a:cs typeface="+mn-cs"/>
              </a:rPr>
              <a:t>System software</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Compiler: translates HLL code to machine code</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Operating System: service code</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rgbClr val="FF0000"/>
                </a:solidFill>
                <a:effectLst/>
                <a:uLnTx/>
                <a:uFillTx/>
                <a:latin typeface="+mn-lt"/>
                <a:ea typeface="+mn-ea"/>
                <a:cs typeface="+mn-cs"/>
              </a:rPr>
              <a:t>Handling input/output</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rgbClr val="FF0000"/>
                </a:solidFill>
                <a:effectLst/>
                <a:uLnTx/>
                <a:uFillTx/>
                <a:latin typeface="+mn-lt"/>
                <a:ea typeface="+mn-ea"/>
                <a:cs typeface="+mn-cs"/>
              </a:rPr>
              <a:t>Managing memory and storage</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rgbClr val="FF0000"/>
                </a:solidFill>
                <a:effectLst/>
                <a:uLnTx/>
                <a:uFillTx/>
                <a:latin typeface="+mn-lt"/>
                <a:ea typeface="+mn-ea"/>
                <a:cs typeface="+mn-cs"/>
              </a:rPr>
              <a:t>Scheduling tasks &amp; sharing resources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rgbClr val="FF0000"/>
                </a:solidFill>
                <a:effectLst/>
                <a:uLnTx/>
                <a:uFillTx/>
                <a:latin typeface="+mn-lt"/>
                <a:ea typeface="+mn-ea"/>
                <a:cs typeface="+mn-cs"/>
              </a:rPr>
              <a:t>Hardware</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rgbClr val="FF0000"/>
                </a:solidFill>
                <a:effectLst/>
                <a:uLnTx/>
                <a:uFillTx/>
                <a:latin typeface="+mn-lt"/>
                <a:ea typeface="+mn-ea"/>
                <a:cs typeface="+mn-cs"/>
              </a:rPr>
              <a:t>Processor, memory, I/O controllers</a:t>
            </a:r>
            <a:endParaRPr kumimoji="0" lang="en-AU" sz="18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0"/>
            <a:ext cx="5791200" cy="1143000"/>
          </a:xfrm>
        </p:spPr>
        <p:txBody>
          <a:bodyPr/>
          <a:lstStyle/>
          <a:p>
            <a:r>
              <a:rPr lang="en-US" dirty="0" smtClean="0"/>
              <a:t>Levels of Program Code</a:t>
            </a:r>
            <a:endParaRPr lang="en-US" dirty="0"/>
          </a:p>
        </p:txBody>
      </p:sp>
      <p:sp>
        <p:nvSpPr>
          <p:cNvPr id="3" name="Content Placeholder 2"/>
          <p:cNvSpPr>
            <a:spLocks noGrp="1"/>
          </p:cNvSpPr>
          <p:nvPr>
            <p:ph idx="1"/>
            <p:custDataLst>
              <p:tags r:id="rId2"/>
            </p:custDataLst>
          </p:nvPr>
        </p:nvSpPr>
        <p:spPr>
          <a:xfrm>
            <a:off x="381000" y="1066800"/>
            <a:ext cx="5105400" cy="5973763"/>
          </a:xfrm>
        </p:spPr>
        <p:txBody>
          <a:bodyPr/>
          <a:lstStyle/>
          <a:p>
            <a:pPr>
              <a:lnSpc>
                <a:spcPct val="90000"/>
              </a:lnSpc>
            </a:pPr>
            <a:r>
              <a:rPr lang="en-US" sz="2800" dirty="0" smtClean="0"/>
              <a:t>High-level language</a:t>
            </a:r>
          </a:p>
          <a:p>
            <a:pPr lvl="1">
              <a:lnSpc>
                <a:spcPct val="90000"/>
              </a:lnSpc>
            </a:pPr>
            <a:r>
              <a:rPr lang="en-US" sz="2400" dirty="0" smtClean="0"/>
              <a:t>Level of abstraction closer to problem domain</a:t>
            </a:r>
          </a:p>
          <a:p>
            <a:pPr lvl="1">
              <a:lnSpc>
                <a:spcPct val="90000"/>
              </a:lnSpc>
            </a:pPr>
            <a:r>
              <a:rPr lang="en-US" sz="2400" dirty="0" smtClean="0"/>
              <a:t>Provides for productivity and portability </a:t>
            </a:r>
            <a:endParaRPr lang="en-AU" sz="2400" dirty="0" smtClean="0"/>
          </a:p>
          <a:p>
            <a:pPr>
              <a:lnSpc>
                <a:spcPct val="90000"/>
              </a:lnSpc>
            </a:pPr>
            <a:r>
              <a:rPr lang="en-US" sz="2800" dirty="0" smtClean="0"/>
              <a:t>Assembly language</a:t>
            </a:r>
          </a:p>
          <a:p>
            <a:pPr lvl="1">
              <a:lnSpc>
                <a:spcPct val="90000"/>
              </a:lnSpc>
            </a:pPr>
            <a:r>
              <a:rPr lang="en-US" sz="2400" dirty="0" smtClean="0"/>
              <a:t>Textual representation of instructions</a:t>
            </a:r>
          </a:p>
          <a:p>
            <a:pPr>
              <a:lnSpc>
                <a:spcPct val="90000"/>
              </a:lnSpc>
            </a:pPr>
            <a:r>
              <a:rPr lang="en-US" sz="2800" dirty="0" smtClean="0"/>
              <a:t>Hardware representation</a:t>
            </a:r>
          </a:p>
          <a:p>
            <a:pPr lvl="1">
              <a:lnSpc>
                <a:spcPct val="90000"/>
              </a:lnSpc>
            </a:pPr>
            <a:r>
              <a:rPr lang="en-US" sz="2400" dirty="0" smtClean="0"/>
              <a:t>Binary digits (bits)</a:t>
            </a:r>
          </a:p>
          <a:p>
            <a:pPr lvl="1">
              <a:lnSpc>
                <a:spcPct val="90000"/>
              </a:lnSpc>
            </a:pPr>
            <a:r>
              <a:rPr lang="en-US" sz="2400" dirty="0" smtClean="0"/>
              <a:t>Encoded instructions and data</a:t>
            </a:r>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14</a:t>
            </a:fld>
            <a:endParaRPr lang="en-US" dirty="0"/>
          </a:p>
        </p:txBody>
      </p:sp>
      <p:pic>
        <p:nvPicPr>
          <p:cNvPr id="6" name="Picture 10" descr="f01-03-P374493"/>
          <p:cNvPicPr>
            <a:picLocks noChangeAspect="1" noChangeArrowheads="1"/>
          </p:cNvPicPr>
          <p:nvPr>
            <p:custDataLst>
              <p:tags r:id="rId5"/>
            </p:custDataLst>
          </p:nvPr>
        </p:nvPicPr>
        <p:blipFill>
          <a:blip r:embed="rId7" cstate="print"/>
          <a:srcRect/>
          <a:stretch>
            <a:fillRect/>
          </a:stretch>
        </p:blipFill>
        <p:spPr bwMode="auto">
          <a:xfrm>
            <a:off x="5638799" y="457200"/>
            <a:ext cx="3505201" cy="5485277"/>
          </a:xfrm>
          <a:prstGeom prst="rect">
            <a:avLst/>
          </a:prstGeom>
          <a:noFill/>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Discussion</a:t>
            </a:r>
            <a:endParaRPr lang="en-US" dirty="0"/>
          </a:p>
        </p:txBody>
      </p:sp>
      <p:sp>
        <p:nvSpPr>
          <p:cNvPr id="3" name="Content Placeholder 2"/>
          <p:cNvSpPr>
            <a:spLocks noGrp="1"/>
          </p:cNvSpPr>
          <p:nvPr>
            <p:ph idx="1"/>
            <p:custDataLst>
              <p:tags r:id="rId2"/>
            </p:custDataLst>
          </p:nvPr>
        </p:nvSpPr>
        <p:spPr/>
        <p:txBody>
          <a:bodyPr/>
          <a:lstStyle/>
          <a:p>
            <a:r>
              <a:rPr lang="en-US" dirty="0" smtClean="0"/>
              <a:t>How does source code go from source code to an executable program?</a:t>
            </a:r>
          </a:p>
          <a:p>
            <a:r>
              <a:rPr lang="en-US" dirty="0" smtClean="0"/>
              <a:t>Use </a:t>
            </a:r>
            <a:r>
              <a:rPr lang="en-US" b="1" dirty="0" err="1" smtClean="0"/>
              <a:t>javac</a:t>
            </a:r>
            <a:r>
              <a:rPr lang="en-US" dirty="0" smtClean="0"/>
              <a:t> to compile a .java program to .class</a:t>
            </a:r>
          </a:p>
          <a:p>
            <a:r>
              <a:rPr lang="en-US" dirty="0" smtClean="0"/>
              <a:t>Use </a:t>
            </a:r>
            <a:r>
              <a:rPr lang="en-US" b="1" dirty="0" err="1" smtClean="0"/>
              <a:t>javap</a:t>
            </a:r>
            <a:r>
              <a:rPr lang="en-US" dirty="0" smtClean="0"/>
              <a:t> –c to “disassemble” a .class file into byte code mnemonics</a:t>
            </a:r>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dirty="0" smtClean="0"/>
              <a:t>Operating Systems, Copyright 2009</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15</a:t>
            </a:fld>
            <a:endParaRPr lang="en-US" dirty="0"/>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28600"/>
            <a:ext cx="6629400" cy="1143000"/>
          </a:xfrm>
        </p:spPr>
        <p:txBody>
          <a:bodyPr/>
          <a:lstStyle/>
          <a:p>
            <a:r>
              <a:rPr lang="en-US" sz="3600" dirty="0" smtClean="0"/>
              <a:t>Preprocessors, Compilers, Assemblers, and Linkers</a:t>
            </a:r>
            <a:endParaRPr lang="en-US" sz="3600" dirty="0"/>
          </a:p>
        </p:txBody>
      </p:sp>
      <p:sp>
        <p:nvSpPr>
          <p:cNvPr id="3" name="Content Placeholder 2"/>
          <p:cNvSpPr>
            <a:spLocks noGrp="1"/>
          </p:cNvSpPr>
          <p:nvPr>
            <p:ph idx="1"/>
            <p:custDataLst>
              <p:tags r:id="rId2"/>
            </p:custDataLst>
          </p:nvPr>
        </p:nvSpPr>
        <p:spPr>
          <a:xfrm>
            <a:off x="304800" y="1371600"/>
            <a:ext cx="7391400" cy="4602163"/>
          </a:xfrm>
        </p:spPr>
        <p:txBody>
          <a:bodyPr/>
          <a:lstStyle/>
          <a:p>
            <a:r>
              <a:rPr lang="en-US" dirty="0" smtClean="0"/>
              <a:t>C/C++ </a:t>
            </a:r>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16</a:t>
            </a:fld>
            <a:endParaRPr lang="en-US" dirty="0"/>
          </a:p>
        </p:txBody>
      </p:sp>
      <p:sp>
        <p:nvSpPr>
          <p:cNvPr id="6" name="Rectangle 4"/>
          <p:cNvSpPr>
            <a:spLocks noChangeArrowheads="1"/>
          </p:cNvSpPr>
          <p:nvPr>
            <p:custDataLst>
              <p:tags r:id="rId5"/>
            </p:custDataLst>
          </p:nvPr>
        </p:nvSpPr>
        <p:spPr bwMode="auto">
          <a:xfrm>
            <a:off x="3668138" y="2514600"/>
            <a:ext cx="1828800" cy="457200"/>
          </a:xfrm>
          <a:prstGeom prst="rect">
            <a:avLst/>
          </a:prstGeom>
          <a:solidFill>
            <a:schemeClr val="accent1"/>
          </a:solidFill>
          <a:ln w="9525">
            <a:solidFill>
              <a:schemeClr val="tx1"/>
            </a:solidFill>
            <a:miter lim="800000"/>
            <a:headEnd/>
            <a:tailEnd/>
          </a:ln>
        </p:spPr>
        <p:txBody>
          <a:bodyPr wrap="none" anchor="ctr"/>
          <a:lstStyle/>
          <a:p>
            <a:pPr algn="ctr"/>
            <a:r>
              <a:rPr lang="en-US" dirty="0"/>
              <a:t>Preprocessor</a:t>
            </a:r>
          </a:p>
        </p:txBody>
      </p:sp>
      <p:sp>
        <p:nvSpPr>
          <p:cNvPr id="7" name="Line 6"/>
          <p:cNvSpPr>
            <a:spLocks noChangeShapeType="1"/>
          </p:cNvSpPr>
          <p:nvPr>
            <p:custDataLst>
              <p:tags r:id="rId6"/>
            </p:custDataLst>
          </p:nvPr>
        </p:nvSpPr>
        <p:spPr bwMode="auto">
          <a:xfrm flipH="1">
            <a:off x="5496938" y="5486400"/>
            <a:ext cx="1066800" cy="0"/>
          </a:xfrm>
          <a:prstGeom prst="line">
            <a:avLst/>
          </a:prstGeom>
          <a:noFill/>
          <a:ln w="25400">
            <a:solidFill>
              <a:schemeClr val="tx1"/>
            </a:solidFill>
            <a:round/>
            <a:headEnd/>
            <a:tailEnd type="stealth" w="lg" len="lg"/>
          </a:ln>
        </p:spPr>
        <p:txBody>
          <a:bodyPr wrap="none" anchor="ctr"/>
          <a:lstStyle/>
          <a:p>
            <a:endParaRPr lang="en-US" dirty="0"/>
          </a:p>
        </p:txBody>
      </p:sp>
      <p:sp>
        <p:nvSpPr>
          <p:cNvPr id="8" name="Rectangle 7"/>
          <p:cNvSpPr>
            <a:spLocks noChangeArrowheads="1"/>
          </p:cNvSpPr>
          <p:nvPr>
            <p:custDataLst>
              <p:tags r:id="rId7"/>
            </p:custDataLst>
          </p:nvPr>
        </p:nvSpPr>
        <p:spPr bwMode="auto">
          <a:xfrm>
            <a:off x="3668138" y="3429000"/>
            <a:ext cx="1828800" cy="457200"/>
          </a:xfrm>
          <a:prstGeom prst="rect">
            <a:avLst/>
          </a:prstGeom>
          <a:solidFill>
            <a:schemeClr val="accent1"/>
          </a:solidFill>
          <a:ln w="9525">
            <a:solidFill>
              <a:schemeClr val="tx1"/>
            </a:solidFill>
            <a:miter lim="800000"/>
            <a:headEnd/>
            <a:tailEnd/>
          </a:ln>
        </p:spPr>
        <p:txBody>
          <a:bodyPr wrap="none" anchor="ctr"/>
          <a:lstStyle/>
          <a:p>
            <a:pPr algn="ctr"/>
            <a:r>
              <a:rPr lang="en-US" dirty="0"/>
              <a:t>Compiler</a:t>
            </a:r>
          </a:p>
        </p:txBody>
      </p:sp>
      <p:sp>
        <p:nvSpPr>
          <p:cNvPr id="9" name="Rectangle 8"/>
          <p:cNvSpPr>
            <a:spLocks noChangeArrowheads="1"/>
          </p:cNvSpPr>
          <p:nvPr>
            <p:custDataLst>
              <p:tags r:id="rId8"/>
            </p:custDataLst>
          </p:nvPr>
        </p:nvSpPr>
        <p:spPr bwMode="auto">
          <a:xfrm>
            <a:off x="3668138" y="4343400"/>
            <a:ext cx="1828800" cy="457200"/>
          </a:xfrm>
          <a:prstGeom prst="rect">
            <a:avLst/>
          </a:prstGeom>
          <a:solidFill>
            <a:schemeClr val="accent1"/>
          </a:solidFill>
          <a:ln w="9525">
            <a:solidFill>
              <a:schemeClr val="tx1"/>
            </a:solidFill>
            <a:miter lim="800000"/>
            <a:headEnd/>
            <a:tailEnd/>
          </a:ln>
        </p:spPr>
        <p:txBody>
          <a:bodyPr wrap="none" anchor="ctr"/>
          <a:lstStyle/>
          <a:p>
            <a:pPr algn="ctr"/>
            <a:r>
              <a:rPr lang="en-US" dirty="0"/>
              <a:t>Assembler</a:t>
            </a:r>
          </a:p>
        </p:txBody>
      </p:sp>
      <p:sp>
        <p:nvSpPr>
          <p:cNvPr id="10" name="Rectangle 9"/>
          <p:cNvSpPr>
            <a:spLocks noChangeArrowheads="1"/>
          </p:cNvSpPr>
          <p:nvPr>
            <p:custDataLst>
              <p:tags r:id="rId9"/>
            </p:custDataLst>
          </p:nvPr>
        </p:nvSpPr>
        <p:spPr bwMode="auto">
          <a:xfrm>
            <a:off x="3668138" y="5257800"/>
            <a:ext cx="1828800" cy="457200"/>
          </a:xfrm>
          <a:prstGeom prst="rect">
            <a:avLst/>
          </a:prstGeom>
          <a:solidFill>
            <a:schemeClr val="accent1"/>
          </a:solidFill>
          <a:ln w="9525">
            <a:solidFill>
              <a:schemeClr val="tx1"/>
            </a:solidFill>
            <a:miter lim="800000"/>
            <a:headEnd/>
            <a:tailEnd/>
          </a:ln>
        </p:spPr>
        <p:txBody>
          <a:bodyPr wrap="none" anchor="ctr"/>
          <a:lstStyle/>
          <a:p>
            <a:pPr algn="ctr"/>
            <a:r>
              <a:rPr lang="en-US" dirty="0"/>
              <a:t>Linker</a:t>
            </a:r>
          </a:p>
        </p:txBody>
      </p:sp>
      <p:sp>
        <p:nvSpPr>
          <p:cNvPr id="11" name="Text Box 10"/>
          <p:cNvSpPr txBox="1">
            <a:spLocks noChangeArrowheads="1"/>
          </p:cNvSpPr>
          <p:nvPr>
            <p:custDataLst>
              <p:tags r:id="rId10"/>
            </p:custDataLst>
          </p:nvPr>
        </p:nvSpPr>
        <p:spPr bwMode="auto">
          <a:xfrm>
            <a:off x="2982338" y="1676400"/>
            <a:ext cx="3211513" cy="457200"/>
          </a:xfrm>
          <a:prstGeom prst="rect">
            <a:avLst/>
          </a:prstGeom>
          <a:noFill/>
          <a:ln w="9525">
            <a:noFill/>
            <a:miter lim="800000"/>
            <a:headEnd/>
            <a:tailEnd/>
          </a:ln>
        </p:spPr>
        <p:txBody>
          <a:bodyPr wrap="none">
            <a:spAutoFit/>
          </a:bodyPr>
          <a:lstStyle/>
          <a:p>
            <a:r>
              <a:rPr lang="en-US" dirty="0"/>
              <a:t>Skeletal Source Program</a:t>
            </a:r>
          </a:p>
        </p:txBody>
      </p:sp>
      <p:sp>
        <p:nvSpPr>
          <p:cNvPr id="12" name="Text Box 11"/>
          <p:cNvSpPr txBox="1">
            <a:spLocks noChangeArrowheads="1"/>
          </p:cNvSpPr>
          <p:nvPr>
            <p:custDataLst>
              <p:tags r:id="rId11"/>
            </p:custDataLst>
          </p:nvPr>
        </p:nvSpPr>
        <p:spPr bwMode="auto">
          <a:xfrm>
            <a:off x="2372738" y="2971800"/>
            <a:ext cx="2155825" cy="457200"/>
          </a:xfrm>
          <a:prstGeom prst="rect">
            <a:avLst/>
          </a:prstGeom>
          <a:noFill/>
          <a:ln w="9525">
            <a:noFill/>
            <a:miter lim="800000"/>
            <a:headEnd/>
            <a:tailEnd/>
          </a:ln>
        </p:spPr>
        <p:txBody>
          <a:bodyPr wrap="none">
            <a:spAutoFit/>
          </a:bodyPr>
          <a:lstStyle/>
          <a:p>
            <a:r>
              <a:rPr lang="en-US" dirty="0"/>
              <a:t>Source Program</a:t>
            </a:r>
          </a:p>
        </p:txBody>
      </p:sp>
      <p:sp>
        <p:nvSpPr>
          <p:cNvPr id="13" name="Text Box 12"/>
          <p:cNvSpPr txBox="1">
            <a:spLocks noChangeArrowheads="1"/>
          </p:cNvSpPr>
          <p:nvPr>
            <p:custDataLst>
              <p:tags r:id="rId12"/>
            </p:custDataLst>
          </p:nvPr>
        </p:nvSpPr>
        <p:spPr bwMode="auto">
          <a:xfrm>
            <a:off x="1153538" y="3886200"/>
            <a:ext cx="3398838" cy="457200"/>
          </a:xfrm>
          <a:prstGeom prst="rect">
            <a:avLst/>
          </a:prstGeom>
          <a:noFill/>
          <a:ln w="9525">
            <a:noFill/>
            <a:miter lim="800000"/>
            <a:headEnd/>
            <a:tailEnd/>
          </a:ln>
        </p:spPr>
        <p:txBody>
          <a:bodyPr wrap="none">
            <a:spAutoFit/>
          </a:bodyPr>
          <a:lstStyle/>
          <a:p>
            <a:r>
              <a:rPr lang="en-US" dirty="0"/>
              <a:t>Target Assembly Program</a:t>
            </a:r>
          </a:p>
        </p:txBody>
      </p:sp>
      <p:sp>
        <p:nvSpPr>
          <p:cNvPr id="14" name="Text Box 13"/>
          <p:cNvSpPr txBox="1">
            <a:spLocks noChangeArrowheads="1"/>
          </p:cNvSpPr>
          <p:nvPr>
            <p:custDataLst>
              <p:tags r:id="rId13"/>
            </p:custDataLst>
          </p:nvPr>
        </p:nvSpPr>
        <p:spPr bwMode="auto">
          <a:xfrm>
            <a:off x="1077338" y="4800600"/>
            <a:ext cx="3225800" cy="457200"/>
          </a:xfrm>
          <a:prstGeom prst="rect">
            <a:avLst/>
          </a:prstGeom>
          <a:noFill/>
          <a:ln w="9525">
            <a:noFill/>
            <a:miter lim="800000"/>
            <a:headEnd/>
            <a:tailEnd/>
          </a:ln>
        </p:spPr>
        <p:txBody>
          <a:bodyPr wrap="none">
            <a:spAutoFit/>
          </a:bodyPr>
          <a:lstStyle/>
          <a:p>
            <a:r>
              <a:rPr lang="en-US" dirty="0"/>
              <a:t>Relocatable Object Code</a:t>
            </a:r>
          </a:p>
        </p:txBody>
      </p:sp>
      <p:sp>
        <p:nvSpPr>
          <p:cNvPr id="15" name="Text Box 15"/>
          <p:cNvSpPr txBox="1">
            <a:spLocks noChangeArrowheads="1"/>
          </p:cNvSpPr>
          <p:nvPr>
            <p:custDataLst>
              <p:tags r:id="rId14"/>
            </p:custDataLst>
          </p:nvPr>
        </p:nvSpPr>
        <p:spPr bwMode="auto">
          <a:xfrm>
            <a:off x="5939277" y="5181600"/>
            <a:ext cx="3204723" cy="830997"/>
          </a:xfrm>
          <a:prstGeom prst="rect">
            <a:avLst/>
          </a:prstGeom>
          <a:noFill/>
          <a:ln w="9525">
            <a:noFill/>
            <a:miter lim="800000"/>
            <a:headEnd/>
            <a:tailEnd/>
          </a:ln>
        </p:spPr>
        <p:txBody>
          <a:bodyPr wrap="none">
            <a:spAutoFit/>
          </a:bodyPr>
          <a:lstStyle/>
          <a:p>
            <a:pPr algn="ctr"/>
            <a:r>
              <a:rPr lang="en-US" dirty="0"/>
              <a:t>Libraries and</a:t>
            </a:r>
          </a:p>
          <a:p>
            <a:pPr algn="ctr"/>
            <a:r>
              <a:rPr lang="en-US" dirty="0"/>
              <a:t>Relocatable Object Files</a:t>
            </a:r>
          </a:p>
        </p:txBody>
      </p:sp>
      <p:sp>
        <p:nvSpPr>
          <p:cNvPr id="16" name="Line 16"/>
          <p:cNvSpPr>
            <a:spLocks noChangeShapeType="1"/>
          </p:cNvSpPr>
          <p:nvPr>
            <p:custDataLst>
              <p:tags r:id="rId15"/>
            </p:custDataLst>
          </p:nvPr>
        </p:nvSpPr>
        <p:spPr bwMode="auto">
          <a:xfrm>
            <a:off x="4582538" y="5715000"/>
            <a:ext cx="0" cy="457200"/>
          </a:xfrm>
          <a:prstGeom prst="line">
            <a:avLst/>
          </a:prstGeom>
          <a:noFill/>
          <a:ln w="25400">
            <a:solidFill>
              <a:schemeClr val="tx1"/>
            </a:solidFill>
            <a:round/>
            <a:headEnd/>
            <a:tailEnd type="stealth" w="lg" len="lg"/>
          </a:ln>
        </p:spPr>
        <p:txBody>
          <a:bodyPr wrap="none" anchor="ctr"/>
          <a:lstStyle/>
          <a:p>
            <a:endParaRPr lang="en-US" dirty="0"/>
          </a:p>
        </p:txBody>
      </p:sp>
      <p:sp>
        <p:nvSpPr>
          <p:cNvPr id="17" name="Line 21"/>
          <p:cNvSpPr>
            <a:spLocks noChangeShapeType="1"/>
          </p:cNvSpPr>
          <p:nvPr>
            <p:custDataLst>
              <p:tags r:id="rId16"/>
            </p:custDataLst>
          </p:nvPr>
        </p:nvSpPr>
        <p:spPr bwMode="auto">
          <a:xfrm>
            <a:off x="4582538" y="4800600"/>
            <a:ext cx="0" cy="457200"/>
          </a:xfrm>
          <a:prstGeom prst="line">
            <a:avLst/>
          </a:prstGeom>
          <a:noFill/>
          <a:ln w="25400">
            <a:solidFill>
              <a:schemeClr val="tx1"/>
            </a:solidFill>
            <a:round/>
            <a:headEnd/>
            <a:tailEnd type="stealth" w="lg" len="lg"/>
          </a:ln>
        </p:spPr>
        <p:txBody>
          <a:bodyPr wrap="none" anchor="ctr"/>
          <a:lstStyle/>
          <a:p>
            <a:endParaRPr lang="en-US" dirty="0"/>
          </a:p>
        </p:txBody>
      </p:sp>
      <p:sp>
        <p:nvSpPr>
          <p:cNvPr id="18" name="Line 22"/>
          <p:cNvSpPr>
            <a:spLocks noChangeShapeType="1"/>
          </p:cNvSpPr>
          <p:nvPr>
            <p:custDataLst>
              <p:tags r:id="rId17"/>
            </p:custDataLst>
          </p:nvPr>
        </p:nvSpPr>
        <p:spPr bwMode="auto">
          <a:xfrm>
            <a:off x="4582538" y="3886200"/>
            <a:ext cx="0" cy="457200"/>
          </a:xfrm>
          <a:prstGeom prst="line">
            <a:avLst/>
          </a:prstGeom>
          <a:noFill/>
          <a:ln w="25400">
            <a:solidFill>
              <a:schemeClr val="tx1"/>
            </a:solidFill>
            <a:round/>
            <a:headEnd/>
            <a:tailEnd type="stealth" w="lg" len="lg"/>
          </a:ln>
        </p:spPr>
        <p:txBody>
          <a:bodyPr wrap="none" anchor="ctr"/>
          <a:lstStyle/>
          <a:p>
            <a:endParaRPr lang="en-US" dirty="0"/>
          </a:p>
        </p:txBody>
      </p:sp>
      <p:sp>
        <p:nvSpPr>
          <p:cNvPr id="19" name="Line 23"/>
          <p:cNvSpPr>
            <a:spLocks noChangeShapeType="1"/>
          </p:cNvSpPr>
          <p:nvPr>
            <p:custDataLst>
              <p:tags r:id="rId18"/>
            </p:custDataLst>
          </p:nvPr>
        </p:nvSpPr>
        <p:spPr bwMode="auto">
          <a:xfrm>
            <a:off x="4582538" y="2971800"/>
            <a:ext cx="0" cy="457200"/>
          </a:xfrm>
          <a:prstGeom prst="line">
            <a:avLst/>
          </a:prstGeom>
          <a:noFill/>
          <a:ln w="25400">
            <a:solidFill>
              <a:schemeClr val="tx1"/>
            </a:solidFill>
            <a:round/>
            <a:headEnd/>
            <a:tailEnd type="stealth" w="lg" len="lg"/>
          </a:ln>
        </p:spPr>
        <p:txBody>
          <a:bodyPr wrap="none" anchor="ctr"/>
          <a:lstStyle/>
          <a:p>
            <a:endParaRPr lang="en-US" dirty="0"/>
          </a:p>
        </p:txBody>
      </p:sp>
      <p:sp>
        <p:nvSpPr>
          <p:cNvPr id="20" name="Line 24"/>
          <p:cNvSpPr>
            <a:spLocks noChangeShapeType="1"/>
          </p:cNvSpPr>
          <p:nvPr>
            <p:custDataLst>
              <p:tags r:id="rId19"/>
            </p:custDataLst>
          </p:nvPr>
        </p:nvSpPr>
        <p:spPr bwMode="auto">
          <a:xfrm>
            <a:off x="4582538" y="2057400"/>
            <a:ext cx="0" cy="457200"/>
          </a:xfrm>
          <a:prstGeom prst="line">
            <a:avLst/>
          </a:prstGeom>
          <a:noFill/>
          <a:ln w="25400">
            <a:solidFill>
              <a:schemeClr val="tx1"/>
            </a:solidFill>
            <a:round/>
            <a:headEnd/>
            <a:tailEnd type="stealth" w="lg" len="lg"/>
          </a:ln>
        </p:spPr>
        <p:txBody>
          <a:bodyPr wrap="none" anchor="ctr"/>
          <a:lstStyle/>
          <a:p>
            <a:endParaRPr lang="en-US" dirty="0"/>
          </a:p>
        </p:txBody>
      </p:sp>
      <p:sp>
        <p:nvSpPr>
          <p:cNvPr id="21" name="Rectangle 26"/>
          <p:cNvSpPr>
            <a:spLocks noChangeArrowheads="1"/>
          </p:cNvSpPr>
          <p:nvPr>
            <p:custDataLst>
              <p:tags r:id="rId20"/>
            </p:custDataLst>
          </p:nvPr>
        </p:nvSpPr>
        <p:spPr bwMode="auto">
          <a:xfrm>
            <a:off x="6411338" y="3276600"/>
            <a:ext cx="2438400" cy="762000"/>
          </a:xfrm>
          <a:prstGeom prst="rect">
            <a:avLst/>
          </a:prstGeom>
          <a:noFill/>
          <a:ln w="9525">
            <a:solidFill>
              <a:schemeClr val="tx1"/>
            </a:solidFill>
            <a:miter lim="800000"/>
            <a:headEnd/>
            <a:tailEnd/>
          </a:ln>
        </p:spPr>
        <p:txBody>
          <a:bodyPr wrap="none" anchor="ctr"/>
          <a:lstStyle/>
          <a:p>
            <a:pPr algn="ctr"/>
            <a:r>
              <a:rPr lang="en-US" dirty="0"/>
              <a:t>Try for example:</a:t>
            </a:r>
          </a:p>
          <a:p>
            <a:pPr algn="ctr"/>
            <a:r>
              <a:rPr lang="en-US" sz="2000" b="1" dirty="0">
                <a:latin typeface="Courier New" pitchFamily="49" charset="0"/>
              </a:rPr>
              <a:t>gcc -v myprog.c</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p:txBody>
          <a:bodyPr/>
          <a:lstStyle/>
          <a:p>
            <a:pPr eaLnBrk="1" hangingPunct="1"/>
            <a:r>
              <a:rPr lang="en-US" smtClean="0">
                <a:sym typeface="Gill Sans" pitchFamily="-84" charset="0"/>
              </a:rPr>
              <a:t>Logistics</a:t>
            </a:r>
          </a:p>
        </p:txBody>
      </p:sp>
      <p:sp>
        <p:nvSpPr>
          <p:cNvPr id="3075" name="Rectangle 2"/>
          <p:cNvSpPr>
            <a:spLocks noGrp="1" noChangeArrowheads="1"/>
          </p:cNvSpPr>
          <p:nvPr>
            <p:ph type="body" idx="1"/>
          </p:nvPr>
        </p:nvSpPr>
        <p:spPr/>
        <p:txBody>
          <a:bodyPr/>
          <a:lstStyle/>
          <a:p>
            <a:pPr marL="623888" eaLnBrk="1" hangingPunct="1">
              <a:buFont typeface="Gill Sans" pitchFamily="-84" charset="0"/>
              <a:buChar char="•"/>
            </a:pPr>
            <a:r>
              <a:rPr lang="en-US" smtClean="0">
                <a:sym typeface="Gill Sans" pitchFamily="-84" charset="0"/>
              </a:rPr>
              <a:t>Class roster, attendance policy</a:t>
            </a:r>
          </a:p>
          <a:p>
            <a:pPr marL="623888" eaLnBrk="1" hangingPunct="1">
              <a:buFont typeface="Gill Sans" pitchFamily="-84" charset="0"/>
              <a:buChar char="•"/>
            </a:pPr>
            <a:r>
              <a:rPr lang="en-US" smtClean="0">
                <a:sym typeface="Gill Sans" pitchFamily="-84" charset="0"/>
              </a:rPr>
              <a:t>Book, schedule, policies, grading</a:t>
            </a:r>
          </a:p>
          <a:p>
            <a:pPr marL="623888" eaLnBrk="1" hangingPunct="1">
              <a:buFont typeface="Gill Sans" pitchFamily="-84" charset="0"/>
              <a:buChar char="•"/>
            </a:pPr>
            <a:r>
              <a:rPr lang="en-US" smtClean="0">
                <a:sym typeface="Gill Sans" pitchFamily="-84" charset="0"/>
              </a:rPr>
              <a:t>Course web site</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Course Description</a:t>
            </a:r>
            <a:endParaRPr lang="en-US" dirty="0"/>
          </a:p>
        </p:txBody>
      </p:sp>
      <p:sp>
        <p:nvSpPr>
          <p:cNvPr id="3" name="Content Placeholder 2"/>
          <p:cNvSpPr>
            <a:spLocks noGrp="1"/>
          </p:cNvSpPr>
          <p:nvPr>
            <p:ph idx="1"/>
            <p:custDataLst>
              <p:tags r:id="rId2"/>
            </p:custDataLst>
          </p:nvPr>
        </p:nvSpPr>
        <p:spPr/>
        <p:txBody>
          <a:bodyPr/>
          <a:lstStyle/>
          <a:p>
            <a:r>
              <a:rPr lang="en-US" sz="2400" dirty="0" smtClean="0"/>
              <a:t>This course provides students with an introduction to the structure of computer hardware, including the components of a modern computer system as well as the tradeoffs necessary to construct such a system. Specific course topics include numeric systems, the role of performance in designing computer systems, Amdahl's Law, instruction formats, addressing modes, computer arithmetic with both fixed and floating point numbers, single cycle and multi-cycle data-path design, pipelining, the memory hierarchy, caching, and parallel processing using SIMD and MIMD formats. Students will develop small, assembly language programs on a simulator as a means of exploring instruction formats and data-path operation. (prereq: CE-1900)</a:t>
            </a:r>
            <a:endParaRPr lang="en-US" sz="2400" dirty="0"/>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3</a:t>
            </a:fld>
            <a:endParaRPr lang="en-US"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Course Outcomes</a:t>
            </a:r>
            <a:endParaRPr lang="en-US" dirty="0"/>
          </a:p>
        </p:txBody>
      </p:sp>
      <p:sp>
        <p:nvSpPr>
          <p:cNvPr id="3" name="Content Placeholder 2"/>
          <p:cNvSpPr>
            <a:spLocks noGrp="1"/>
          </p:cNvSpPr>
          <p:nvPr>
            <p:ph idx="1"/>
            <p:custDataLst>
              <p:tags r:id="rId2"/>
            </p:custDataLst>
          </p:nvPr>
        </p:nvSpPr>
        <p:spPr>
          <a:xfrm>
            <a:off x="228600" y="1066800"/>
            <a:ext cx="8458200" cy="4602163"/>
          </a:xfrm>
        </p:spPr>
        <p:txBody>
          <a:bodyPr/>
          <a:lstStyle/>
          <a:p>
            <a:r>
              <a:rPr lang="en-US" sz="2000" dirty="0" smtClean="0"/>
              <a:t>1.	(Comprehension) Understand the relationship between input, output, memory, the processor, the data path, and the control path within a computer.</a:t>
            </a:r>
          </a:p>
          <a:p>
            <a:r>
              <a:rPr lang="en-US" sz="2000" dirty="0" smtClean="0"/>
              <a:t>2.	(Comprehension) Explain how signed and unsigned numbers and floating point numbers are represented internally within a computer and perform these operations.</a:t>
            </a:r>
          </a:p>
          <a:p>
            <a:r>
              <a:rPr lang="en-US" sz="2000" dirty="0" smtClean="0"/>
              <a:t>3.	(Comprehension) Explain the memory hierarchy within a computer and quantify its impact on computer performance.</a:t>
            </a:r>
          </a:p>
          <a:p>
            <a:r>
              <a:rPr lang="en-US" sz="2000" dirty="0" smtClean="0"/>
              <a:t>4.	(Application) Explain how variables are allocated in memory and the relationship between variables and pointers.</a:t>
            </a:r>
          </a:p>
          <a:p>
            <a:r>
              <a:rPr lang="en-US" sz="2000" dirty="0" smtClean="0"/>
              <a:t>5.	(Application) Compute performance related metrics for a computer based system or implemented program.</a:t>
            </a:r>
          </a:p>
          <a:p>
            <a:r>
              <a:rPr lang="en-US" sz="2000" dirty="0" smtClean="0"/>
              <a:t>6.	(Analysis) Critique the design and implementation of a processor based upon design parameters.</a:t>
            </a:r>
          </a:p>
          <a:p>
            <a:r>
              <a:rPr lang="en-US" sz="2000" dirty="0" smtClean="0"/>
              <a:t>7.	(Synthesis) Write simple assembly language routines using MIPS assembly language.</a:t>
            </a:r>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4</a:t>
            </a:fld>
            <a:endParaRPr lang="en-US"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Lecture Objectives</a:t>
            </a:r>
            <a:endParaRPr lang="en-US" dirty="0"/>
          </a:p>
        </p:txBody>
      </p:sp>
      <p:sp>
        <p:nvSpPr>
          <p:cNvPr id="3" name="Content Placeholder 2"/>
          <p:cNvSpPr>
            <a:spLocks noGrp="1"/>
          </p:cNvSpPr>
          <p:nvPr>
            <p:ph idx="1"/>
            <p:custDataLst>
              <p:tags r:id="rId2"/>
            </p:custDataLst>
          </p:nvPr>
        </p:nvSpPr>
        <p:spPr/>
        <p:txBody>
          <a:bodyPr/>
          <a:lstStyle/>
          <a:p>
            <a:r>
              <a:rPr lang="en-US" dirty="0" smtClean="0"/>
              <a:t>Draw the relationship between hardware, systems software, and applications software as a hierarchy</a:t>
            </a:r>
          </a:p>
          <a:p>
            <a:r>
              <a:rPr lang="en-US" dirty="0" smtClean="0"/>
              <a:t>Explain the concept of a compiler</a:t>
            </a:r>
          </a:p>
          <a:p>
            <a:r>
              <a:rPr lang="en-US" dirty="0" smtClean="0"/>
              <a:t>Draw a flowchart showing the basic steps of compilation for code.</a:t>
            </a:r>
          </a:p>
          <a:p>
            <a:r>
              <a:rPr lang="en-US" dirty="0" smtClean="0"/>
              <a:t>Explain the relationship between high level languages, assembly language, and machine language</a:t>
            </a:r>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5</a:t>
            </a:fld>
            <a:endParaRPr lang="en-US"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Computer Classification</a:t>
            </a:r>
            <a:endParaRPr lang="en-US" dirty="0"/>
          </a:p>
        </p:txBody>
      </p:sp>
      <p:sp>
        <p:nvSpPr>
          <p:cNvPr id="3" name="Content Placeholder 2"/>
          <p:cNvSpPr>
            <a:spLocks noGrp="1"/>
          </p:cNvSpPr>
          <p:nvPr>
            <p:ph idx="1"/>
            <p:custDataLst>
              <p:tags r:id="rId2"/>
            </p:custDataLst>
          </p:nvPr>
        </p:nvSpPr>
        <p:spPr/>
        <p:txBody>
          <a:bodyPr/>
          <a:lstStyle/>
          <a:p>
            <a:r>
              <a:rPr lang="en-US" dirty="0" smtClean="0"/>
              <a:t>How would you classify computing applications?</a:t>
            </a:r>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6</a:t>
            </a:fld>
            <a:endParaRPr lang="en-US"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Classes of Computers</a:t>
            </a:r>
            <a:endParaRPr lang="en-US" dirty="0"/>
          </a:p>
        </p:txBody>
      </p:sp>
      <p:sp>
        <p:nvSpPr>
          <p:cNvPr id="3" name="Content Placeholder 2"/>
          <p:cNvSpPr>
            <a:spLocks noGrp="1"/>
          </p:cNvSpPr>
          <p:nvPr>
            <p:ph idx="1"/>
            <p:custDataLst>
              <p:tags r:id="rId2"/>
            </p:custDataLst>
          </p:nvPr>
        </p:nvSpPr>
        <p:spPr/>
        <p:txBody>
          <a:bodyPr/>
          <a:lstStyle/>
          <a:p>
            <a:pPr>
              <a:lnSpc>
                <a:spcPct val="90000"/>
              </a:lnSpc>
            </a:pPr>
            <a:r>
              <a:rPr lang="en-US" dirty="0" smtClean="0"/>
              <a:t>Desktop computers</a:t>
            </a:r>
          </a:p>
          <a:p>
            <a:pPr lvl="1">
              <a:lnSpc>
                <a:spcPct val="90000"/>
              </a:lnSpc>
            </a:pPr>
            <a:r>
              <a:rPr lang="en-US" dirty="0" smtClean="0"/>
              <a:t>General purpose, variety of software</a:t>
            </a:r>
          </a:p>
          <a:p>
            <a:pPr lvl="1">
              <a:lnSpc>
                <a:spcPct val="90000"/>
              </a:lnSpc>
            </a:pPr>
            <a:r>
              <a:rPr lang="en-US" dirty="0" smtClean="0"/>
              <a:t>Subject to cost/performance tradeoff</a:t>
            </a:r>
          </a:p>
          <a:p>
            <a:pPr>
              <a:lnSpc>
                <a:spcPct val="90000"/>
              </a:lnSpc>
            </a:pPr>
            <a:r>
              <a:rPr lang="en-US" dirty="0" smtClean="0"/>
              <a:t>Server computers</a:t>
            </a:r>
          </a:p>
          <a:p>
            <a:pPr lvl="1">
              <a:lnSpc>
                <a:spcPct val="90000"/>
              </a:lnSpc>
            </a:pPr>
            <a:r>
              <a:rPr lang="en-US" dirty="0" smtClean="0"/>
              <a:t>Network based</a:t>
            </a:r>
          </a:p>
          <a:p>
            <a:pPr lvl="1">
              <a:lnSpc>
                <a:spcPct val="90000"/>
              </a:lnSpc>
            </a:pPr>
            <a:r>
              <a:rPr lang="en-US" dirty="0" smtClean="0"/>
              <a:t>High capacity, performance, reliability</a:t>
            </a:r>
          </a:p>
          <a:p>
            <a:pPr lvl="1">
              <a:lnSpc>
                <a:spcPct val="90000"/>
              </a:lnSpc>
            </a:pPr>
            <a:r>
              <a:rPr lang="en-US" dirty="0" smtClean="0"/>
              <a:t>Range from small servers to building sized</a:t>
            </a:r>
          </a:p>
          <a:p>
            <a:pPr>
              <a:lnSpc>
                <a:spcPct val="90000"/>
              </a:lnSpc>
            </a:pPr>
            <a:r>
              <a:rPr lang="en-US" dirty="0" smtClean="0"/>
              <a:t>Embedded computers</a:t>
            </a:r>
          </a:p>
          <a:p>
            <a:pPr lvl="1">
              <a:lnSpc>
                <a:spcPct val="90000"/>
              </a:lnSpc>
            </a:pPr>
            <a:r>
              <a:rPr lang="en-US" dirty="0" smtClean="0"/>
              <a:t>Hidden as components of systems</a:t>
            </a:r>
          </a:p>
          <a:p>
            <a:pPr lvl="1">
              <a:lnSpc>
                <a:spcPct val="90000"/>
              </a:lnSpc>
            </a:pPr>
            <a:r>
              <a:rPr lang="en-US" dirty="0" smtClean="0"/>
              <a:t>Stringent power/performance/cost constraints</a:t>
            </a:r>
            <a:endParaRPr lang="en-AU" dirty="0" smtClean="0"/>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7</a:t>
            </a:fld>
            <a:endParaRPr lang="en-US"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custDataLst>
              <p:tags r:id="rId1"/>
            </p:custDataLst>
          </p:nvPr>
        </p:nvSpPr>
        <p:spPr/>
        <p:txBody>
          <a:bodyPr/>
          <a:lstStyle/>
          <a:p>
            <a:r>
              <a:rPr lang="en-US" dirty="0"/>
              <a:t>Classes of Computers</a:t>
            </a:r>
          </a:p>
        </p:txBody>
      </p:sp>
      <p:sp>
        <p:nvSpPr>
          <p:cNvPr id="232451" name="Rectangle 3"/>
          <p:cNvSpPr>
            <a:spLocks noGrp="1" noChangeArrowheads="1"/>
          </p:cNvSpPr>
          <p:nvPr>
            <p:ph idx="1"/>
            <p:custDataLst>
              <p:tags r:id="rId2"/>
            </p:custDataLst>
          </p:nvPr>
        </p:nvSpPr>
        <p:spPr/>
        <p:txBody>
          <a:bodyPr/>
          <a:lstStyle/>
          <a:p>
            <a:pPr>
              <a:lnSpc>
                <a:spcPct val="90000"/>
              </a:lnSpc>
            </a:pPr>
            <a:r>
              <a:rPr lang="en-US" dirty="0"/>
              <a:t>Desktop computers</a:t>
            </a:r>
          </a:p>
          <a:p>
            <a:pPr lvl="1">
              <a:lnSpc>
                <a:spcPct val="90000"/>
              </a:lnSpc>
            </a:pPr>
            <a:r>
              <a:rPr lang="en-US" dirty="0"/>
              <a:t>General purpose, variety of software</a:t>
            </a:r>
          </a:p>
          <a:p>
            <a:pPr lvl="1">
              <a:lnSpc>
                <a:spcPct val="90000"/>
              </a:lnSpc>
            </a:pPr>
            <a:r>
              <a:rPr lang="en-US" dirty="0"/>
              <a:t>Subject to cost/performance tradeoff</a:t>
            </a:r>
          </a:p>
          <a:p>
            <a:pPr>
              <a:lnSpc>
                <a:spcPct val="90000"/>
              </a:lnSpc>
            </a:pPr>
            <a:r>
              <a:rPr lang="en-US" dirty="0"/>
              <a:t>Server computers</a:t>
            </a:r>
          </a:p>
          <a:p>
            <a:pPr lvl="1">
              <a:lnSpc>
                <a:spcPct val="90000"/>
              </a:lnSpc>
            </a:pPr>
            <a:r>
              <a:rPr lang="en-US" dirty="0"/>
              <a:t>Network based</a:t>
            </a:r>
          </a:p>
          <a:p>
            <a:pPr lvl="1">
              <a:lnSpc>
                <a:spcPct val="90000"/>
              </a:lnSpc>
            </a:pPr>
            <a:r>
              <a:rPr lang="en-US" dirty="0"/>
              <a:t>High capacity, performance, reliability</a:t>
            </a:r>
          </a:p>
          <a:p>
            <a:pPr lvl="1">
              <a:lnSpc>
                <a:spcPct val="90000"/>
              </a:lnSpc>
            </a:pPr>
            <a:r>
              <a:rPr lang="en-US" dirty="0"/>
              <a:t>Range from small servers to building sized</a:t>
            </a:r>
          </a:p>
          <a:p>
            <a:pPr>
              <a:lnSpc>
                <a:spcPct val="90000"/>
              </a:lnSpc>
            </a:pPr>
            <a:r>
              <a:rPr lang="en-US" dirty="0"/>
              <a:t>Embedded computers</a:t>
            </a:r>
          </a:p>
          <a:p>
            <a:pPr lvl="1">
              <a:lnSpc>
                <a:spcPct val="90000"/>
              </a:lnSpc>
            </a:pPr>
            <a:r>
              <a:rPr lang="en-US" dirty="0"/>
              <a:t>Hidden as components of systems</a:t>
            </a:r>
          </a:p>
          <a:p>
            <a:pPr lvl="1">
              <a:lnSpc>
                <a:spcPct val="90000"/>
              </a:lnSpc>
            </a:pPr>
            <a:r>
              <a:rPr lang="en-US" dirty="0"/>
              <a:t>Stringent power/performance/cost constraints</a:t>
            </a:r>
            <a:endParaRPr lang="en-AU"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custDataLst>
              <p:tags r:id="rId2"/>
            </p:custDataLst>
          </p:nvPr>
        </p:nvSpPr>
        <p:spPr/>
        <p:txBody>
          <a:bodyPr/>
          <a:lstStyle/>
          <a:p>
            <a:pPr>
              <a:defRPr/>
            </a:pPr>
            <a:fld id="{F1E505A4-AD39-4171-9374-320723FB6CC6}" type="slidenum">
              <a:rPr lang="en-US" smtClean="0"/>
              <a:pPr>
                <a:defRPr/>
              </a:pPr>
              <a:t>9</a:t>
            </a:fld>
            <a:endParaRPr lang="en-US" dirty="0"/>
          </a:p>
        </p:txBody>
      </p:sp>
      <p:pic>
        <p:nvPicPr>
          <p:cNvPr id="27650" name="Picture 2" descr="http://www.marketingcharts.com/wp/wp-content/uploads/2011/01/deloitte-computer-sales-jan-2011.JPG"/>
          <p:cNvPicPr>
            <a:picLocks noChangeAspect="1" noChangeArrowheads="1"/>
          </p:cNvPicPr>
          <p:nvPr>
            <p:custDataLst>
              <p:tags r:id="rId3"/>
            </p:custDataLst>
          </p:nvPr>
        </p:nvPicPr>
        <p:blipFill>
          <a:blip r:embed="rId5" cstate="print"/>
          <a:srcRect/>
          <a:stretch>
            <a:fillRect/>
          </a:stretch>
        </p:blipFill>
        <p:spPr bwMode="auto">
          <a:xfrm>
            <a:off x="1219200" y="228600"/>
            <a:ext cx="5562600" cy="6380631"/>
          </a:xfrm>
          <a:prstGeom prst="rect">
            <a:avLst/>
          </a:prstGeom>
          <a:noFill/>
        </p:spPr>
      </p:pic>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32989</TotalTime>
  <Words>659</Words>
  <Application>Microsoft Office PowerPoint</Application>
  <PresentationFormat>On-screen Show (4:3)</PresentationFormat>
  <Paragraphs>143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vt:lpstr>
      <vt:lpstr>Times New Roman</vt:lpstr>
      <vt:lpstr>Courier New</vt:lpstr>
      <vt:lpstr>Office Theme</vt:lpstr>
      <vt:lpstr>CS-2710 Computer Organization</vt:lpstr>
      <vt:lpstr>Logistics</vt:lpstr>
      <vt:lpstr>Course Description</vt:lpstr>
      <vt:lpstr>Course Outcomes</vt:lpstr>
      <vt:lpstr>Lecture Objectives</vt:lpstr>
      <vt:lpstr>Computer Classification</vt:lpstr>
      <vt:lpstr>Classes of Computers</vt:lpstr>
      <vt:lpstr>Classes of Computers</vt:lpstr>
      <vt:lpstr>Slide 9</vt:lpstr>
      <vt:lpstr>Consumer Usage by device (http://services.google.com/fh/files/blogs/Google_Ipsos_Mobile_Internet_Smartphone_Adoption_Insights_2011.pdf)</vt:lpstr>
      <vt:lpstr>Performance</vt:lpstr>
      <vt:lpstr>What impacts software performance?</vt:lpstr>
      <vt:lpstr>Your program</vt:lpstr>
      <vt:lpstr>Levels of Program Code</vt:lpstr>
      <vt:lpstr>Discussion</vt:lpstr>
      <vt:lpstr>Preprocessors, Compilers, Assemblers, and Linkers</vt:lpstr>
    </vt:vector>
  </TitlesOfParts>
  <Company>MSOE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Roberts</dc:creator>
  <cp:lastModifiedBy>Mark Hornick</cp:lastModifiedBy>
  <cp:revision>179</cp:revision>
  <dcterms:created xsi:type="dcterms:W3CDTF">2005-10-07T17:32:44Z</dcterms:created>
  <dcterms:modified xsi:type="dcterms:W3CDTF">2012-11-26T15:39:15Z</dcterms:modified>
</cp:coreProperties>
</file>