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19"/>
  </p:notesMasterIdLst>
  <p:handoutMasterIdLst>
    <p:handoutMasterId r:id="rId20"/>
  </p:handoutMasterIdLst>
  <p:sldIdLst>
    <p:sldId id="417" r:id="rId2"/>
    <p:sldId id="513" r:id="rId3"/>
    <p:sldId id="514" r:id="rId4"/>
    <p:sldId id="519" r:id="rId5"/>
    <p:sldId id="515" r:id="rId6"/>
    <p:sldId id="516" r:id="rId7"/>
    <p:sldId id="520" r:id="rId8"/>
    <p:sldId id="523" r:id="rId9"/>
    <p:sldId id="522" r:id="rId10"/>
    <p:sldId id="521" r:id="rId11"/>
    <p:sldId id="504" r:id="rId12"/>
    <p:sldId id="502" r:id="rId13"/>
    <p:sldId id="499" r:id="rId14"/>
    <p:sldId id="507" r:id="rId15"/>
    <p:sldId id="524" r:id="rId16"/>
    <p:sldId id="525" r:id="rId17"/>
    <p:sldId id="526" r:id="rId18"/>
  </p:sldIdLst>
  <p:sldSz cx="9144000" cy="6858000" type="screen4x3"/>
  <p:notesSz cx="6934200" cy="92202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Arial Black" pitchFamily="34" charset="0"/>
      <p:bold r:id="rId25"/>
    </p:embeddedFont>
  </p:embeddedFontLst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4" autoAdjust="0"/>
    <p:restoredTop sz="59773" autoAdjust="0"/>
  </p:normalViewPr>
  <p:slideViewPr>
    <p:cSldViewPr>
      <p:cViewPr varScale="1">
        <p:scale>
          <a:sx n="69" d="100"/>
          <a:sy n="69" d="100"/>
        </p:scale>
        <p:origin x="-2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6E92C8-36FB-42ED-BA24-8CB24AB468D0}" type="datetime3">
              <a:rPr lang="en-AU"/>
              <a:pPr/>
              <a:t>28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7B5E8-4C71-4FFD-B7A5-4CA9FC942A5A}" type="slidenum">
              <a:rPr lang="en-AU"/>
              <a:pPr/>
              <a:t>2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4E8889-A9E6-4732-BB29-BDFEA27B02C9}" type="datetime3">
              <a:rPr lang="en-AU"/>
              <a:pPr/>
              <a:t>28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250D1-9C8A-42CF-9620-733B849E1138}" type="slidenum">
              <a:rPr lang="en-AU"/>
              <a:pPr/>
              <a:t>3</a:t>
            </a:fld>
            <a:endParaRPr lang="en-A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4E8889-A9E6-4732-BB29-BDFEA27B02C9}" type="datetime3">
              <a:rPr lang="en-AU"/>
              <a:pPr/>
              <a:t>28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250D1-9C8A-42CF-9620-733B849E1138}" type="slidenum">
              <a:rPr lang="en-AU"/>
              <a:pPr/>
              <a:t>4</a:t>
            </a:fld>
            <a:endParaRPr lang="en-A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instructions: CPI of 1</a:t>
            </a:r>
          </a:p>
          <a:p>
            <a:r>
              <a:rPr lang="en-US" dirty="0" smtClean="0"/>
              <a:t>Branches would take 2</a:t>
            </a:r>
          </a:p>
          <a:p>
            <a:endParaRPr lang="en-US" dirty="0" smtClean="0"/>
          </a:p>
          <a:p>
            <a:r>
              <a:rPr lang="en-US" dirty="0" smtClean="0"/>
              <a:t>.83 * 1 + 2*.17 = 1.17 CPI</a:t>
            </a:r>
          </a:p>
          <a:p>
            <a:r>
              <a:rPr lang="en-US" dirty="0" smtClean="0"/>
              <a:t>17% slowdown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EE2C7BD-4ED9-4611-B705-3382A8FE1C6F}" type="datetime3">
              <a:rPr lang="en-AU"/>
              <a:pPr/>
              <a:t>28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B4EAA-EB52-4B22-B552-1D608539641D}" type="slidenum">
              <a:rPr lang="en-AU"/>
              <a:pPr/>
              <a:t>9</a:t>
            </a:fld>
            <a:endParaRPr lang="en-AU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4E8889-A9E6-4732-BB29-BDFEA27B02C9}" type="datetime3">
              <a:rPr lang="en-AU"/>
              <a:pPr/>
              <a:t>28 January, 2013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250D1-9C8A-42CF-9620-733B849E1138}" type="slidenum">
              <a:rPr lang="en-AU"/>
              <a:pPr/>
              <a:t>15</a:t>
            </a:fld>
            <a:endParaRPr lang="en-AU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152400"/>
            <a:ext cx="8229600" cy="685800"/>
          </a:xfrm>
        </p:spPr>
        <p:txBody>
          <a:bodyPr/>
          <a:lstStyle>
            <a:lvl1pPr algn="l"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990600"/>
            <a:ext cx="8305800" cy="5135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4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tags" Target="../tags/tag32.xml"/><Relationship Id="rId7" Type="http://schemas.openxmlformats.org/officeDocument/2006/relationships/image" Target="../media/image5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8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1600" dirty="0" smtClean="0"/>
              <a:t>Define branch prediction. </a:t>
            </a:r>
          </a:p>
          <a:p>
            <a:r>
              <a:rPr lang="en-US" sz="1600" dirty="0" smtClean="0"/>
              <a:t>Draw a state machine for a 2 bit branch prediction scheme </a:t>
            </a:r>
          </a:p>
          <a:p>
            <a:r>
              <a:rPr lang="en-US" sz="1600" dirty="0" smtClean="0"/>
              <a:t>Explain the impact on the compiler of branch delay. 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Loops and </a:t>
            </a:r>
            <a:r>
              <a:rPr lang="en-US" dirty="0" smtClean="0"/>
              <a:t>Static Branch </a:t>
            </a:r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 smtClean="0"/>
              <a:t>Consider the following </a:t>
            </a:r>
            <a:r>
              <a:rPr lang="en-US" sz="2400" dirty="0" smtClean="0"/>
              <a:t>loop of code</a:t>
            </a:r>
          </a:p>
          <a:p>
            <a:pPr lvl="1"/>
            <a:r>
              <a:rPr lang="en-US" sz="2000" dirty="0" smtClean="0"/>
              <a:t>Which </a:t>
            </a:r>
            <a:r>
              <a:rPr lang="en-US" sz="2000" dirty="0" smtClean="0"/>
              <a:t>branch might we </a:t>
            </a:r>
            <a:r>
              <a:rPr lang="en-US" sz="2000" dirty="0" smtClean="0"/>
              <a:t>reliably </a:t>
            </a:r>
            <a:r>
              <a:rPr lang="en-US" sz="2000" dirty="0" smtClean="0"/>
              <a:t>predict?</a:t>
            </a:r>
            <a:endParaRPr lang="en-US" sz="2000" dirty="0" smtClean="0"/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24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text</a:t>
            </a:r>
            <a:endParaRPr lang="fr-F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	li $t0, 100</a:t>
            </a:r>
          </a:p>
          <a:p>
            <a:pPr>
              <a:buNone/>
            </a:pP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$t0, $t0, -1</a:t>
            </a: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$t0, $t0, $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zero</a:t>
            </a:r>
            <a:endParaRPr lang="fr-F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bnez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$t0, </a:t>
            </a:r>
            <a:r>
              <a:rPr lang="fr-FR" sz="2400" b="1" dirty="0" err="1" smtClean="0">
                <a:latin typeface="Courier New" pitchFamily="49" charset="0"/>
                <a:cs typeface="Courier New" pitchFamily="49" charset="0"/>
              </a:rPr>
              <a:t>loop</a:t>
            </a:r>
            <a:endParaRPr lang="fr-F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other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instructions 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follow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dirty="0" err="1" smtClean="0">
                <a:latin typeface="Courier New" pitchFamily="49" charset="0"/>
                <a:cs typeface="Courier New" pitchFamily="49" charset="0"/>
              </a:rPr>
              <a:t>here</a:t>
            </a:r>
            <a:r>
              <a:rPr lang="fr-FR" sz="2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fr-F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2400" dirty="0" smtClean="0"/>
              <a:t>	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2: Assembly while-loop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990600"/>
            <a:ext cx="3581400" cy="51355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.text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main: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li</a:t>
            </a:r>
            <a:r>
              <a:rPr lang="en-US" sz="2400" dirty="0" smtClean="0"/>
              <a:t> $t0, 10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loop</a:t>
            </a:r>
            <a:r>
              <a:rPr lang="en-US" sz="2400" dirty="0" smtClean="0"/>
              <a:t>:   </a:t>
            </a:r>
            <a:r>
              <a:rPr lang="en-US" sz="2400" dirty="0" err="1" smtClean="0"/>
              <a:t>beqz</a:t>
            </a:r>
            <a:r>
              <a:rPr lang="en-US" sz="2400" dirty="0" smtClean="0"/>
              <a:t> $t0, </a:t>
            </a:r>
            <a:r>
              <a:rPr lang="en-US" sz="2400" dirty="0" err="1" smtClean="0">
                <a:solidFill>
                  <a:srgbClr val="00B050"/>
                </a:solidFill>
              </a:rPr>
              <a:t>exitLoop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addi</a:t>
            </a:r>
            <a:r>
              <a:rPr lang="en-US" sz="2400" dirty="0" smtClean="0"/>
              <a:t> $t0, $t0, -1</a:t>
            </a:r>
          </a:p>
          <a:p>
            <a:pPr>
              <a:buNone/>
            </a:pPr>
            <a:r>
              <a:rPr lang="en-US" sz="2400" dirty="0" smtClean="0"/>
              <a:t>	add $t0, $t0, $zero</a:t>
            </a:r>
          </a:p>
          <a:p>
            <a:pPr>
              <a:buNone/>
            </a:pPr>
            <a:r>
              <a:rPr lang="en-US" sz="2400" dirty="0" smtClean="0"/>
              <a:t>	j </a:t>
            </a:r>
            <a:r>
              <a:rPr lang="en-US" sz="2400" dirty="0" smtClean="0">
                <a:solidFill>
                  <a:srgbClr val="0070C0"/>
                </a:solidFill>
              </a:rPr>
              <a:t>loop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exitLoop</a:t>
            </a:r>
            <a:r>
              <a:rPr lang="en-US" sz="2400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sz="2400" dirty="0" smtClean="0"/>
              <a:t>	# </a:t>
            </a:r>
            <a:r>
              <a:rPr lang="en-US" sz="2400" dirty="0" err="1" smtClean="0"/>
              <a:t>Goto</a:t>
            </a:r>
            <a:r>
              <a:rPr lang="en-US" sz="2400" dirty="0" smtClean="0"/>
              <a:t> main</a:t>
            </a:r>
          </a:p>
          <a:p>
            <a:pPr>
              <a:buNone/>
            </a:pPr>
            <a:r>
              <a:rPr lang="en-US" sz="2400" dirty="0" smtClean="0"/>
              <a:t>	j </a:t>
            </a:r>
            <a:r>
              <a:rPr lang="en-US" sz="2400" dirty="0" smtClean="0">
                <a:solidFill>
                  <a:srgbClr val="FF0000"/>
                </a:solidFill>
              </a:rPr>
              <a:t>main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800" y="2209800"/>
            <a:ext cx="4196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Which branch is more probable?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Static prediction based on code analysis (done by compiler)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Assume all branches </a:t>
            </a:r>
            <a:r>
              <a:rPr lang="en-US" b="1" dirty="0" smtClean="0"/>
              <a:t>to a previous address are </a:t>
            </a:r>
            <a:r>
              <a:rPr lang="en-US" b="1" dirty="0" smtClean="0"/>
              <a:t>always </a:t>
            </a:r>
            <a:r>
              <a:rPr lang="en-US" b="1" dirty="0" smtClean="0"/>
              <a:t>taken</a:t>
            </a:r>
          </a:p>
          <a:p>
            <a:r>
              <a:rPr lang="en-US" b="1" dirty="0" smtClean="0"/>
              <a:t>Assume all branches to a </a:t>
            </a:r>
            <a:r>
              <a:rPr lang="en-US" b="1" dirty="0" smtClean="0"/>
              <a:t>subsequent address </a:t>
            </a:r>
            <a:r>
              <a:rPr lang="en-US" b="1" dirty="0" smtClean="0"/>
              <a:t>are </a:t>
            </a:r>
            <a:r>
              <a:rPr lang="en-US" b="1" dirty="0" smtClean="0"/>
              <a:t>not taken</a:t>
            </a: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Dynamic Versus static 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 smtClean="0"/>
              <a:t>Static branch prediction</a:t>
            </a:r>
          </a:p>
          <a:p>
            <a:pPr lvl="1"/>
            <a:r>
              <a:rPr lang="en-US" sz="2400" dirty="0" smtClean="0"/>
              <a:t>Based on typical branch behavior</a:t>
            </a:r>
          </a:p>
          <a:p>
            <a:pPr lvl="1"/>
            <a:r>
              <a:rPr lang="en-US" sz="2400" dirty="0" smtClean="0"/>
              <a:t>Example: loop and if-statement branches</a:t>
            </a:r>
          </a:p>
          <a:p>
            <a:pPr lvl="2"/>
            <a:r>
              <a:rPr lang="en-US" sz="2000" dirty="0" smtClean="0"/>
              <a:t>Predict backward branches taken</a:t>
            </a:r>
          </a:p>
          <a:p>
            <a:pPr lvl="2"/>
            <a:r>
              <a:rPr lang="en-US" sz="2000" dirty="0" smtClean="0"/>
              <a:t>Predict forward branches not taken</a:t>
            </a:r>
          </a:p>
          <a:p>
            <a:r>
              <a:rPr lang="en-US" sz="2800" dirty="0" smtClean="0"/>
              <a:t>Dynamic branch prediction</a:t>
            </a:r>
          </a:p>
          <a:p>
            <a:pPr lvl="1"/>
            <a:r>
              <a:rPr lang="en-US" sz="2400" dirty="0" smtClean="0"/>
              <a:t>Hardware measures actual branch behavior</a:t>
            </a:r>
          </a:p>
          <a:p>
            <a:pPr lvl="2"/>
            <a:r>
              <a:rPr lang="en-US" sz="2000" dirty="0" smtClean="0"/>
              <a:t>e.g., record recent history of each branch</a:t>
            </a:r>
          </a:p>
          <a:p>
            <a:pPr lvl="1"/>
            <a:r>
              <a:rPr lang="en-US" sz="2400" dirty="0" smtClean="0"/>
              <a:t>Assume future behavior will continue the trend</a:t>
            </a:r>
          </a:p>
          <a:p>
            <a:pPr lvl="2"/>
            <a:r>
              <a:rPr lang="en-US" sz="2000" dirty="0" smtClean="0"/>
              <a:t>When wrong, stall while re-fetching, and update history</a:t>
            </a:r>
            <a:endParaRPr lang="en-AU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branch prediction methods we just discussed were examples of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Static Branch Prediction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Dynamic Branch Prediction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 haven’t a clue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810000"/>
            <a:ext cx="54102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1A0A2DF9-FFA4-4E04-A148-B216A6853E91}" type="slidenum">
              <a:rPr lang="en-AU"/>
              <a:pPr/>
              <a:t>15</a:t>
            </a:fld>
            <a:endParaRPr lang="en-AU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AU" dirty="0" smtClean="0"/>
              <a:t>MIPS approach: </a:t>
            </a:r>
            <a:r>
              <a:rPr lang="en-AU" b="1" dirty="0" smtClean="0"/>
              <a:t>delayed branching</a:t>
            </a:r>
            <a:endParaRPr lang="en-AU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762000"/>
            <a:ext cx="8575675" cy="1306512"/>
          </a:xfrm>
        </p:spPr>
        <p:txBody>
          <a:bodyPr/>
          <a:lstStyle/>
          <a:p>
            <a:r>
              <a:rPr lang="en-US" b="1" dirty="0" smtClean="0"/>
              <a:t>Always assume “branch not taken”.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This means the </a:t>
            </a:r>
            <a:r>
              <a:rPr lang="en-US" i="1" dirty="0" smtClean="0">
                <a:solidFill>
                  <a:srgbClr val="FF0000"/>
                </a:solidFill>
              </a:rPr>
              <a:t>instruction immediately following the branch instruction </a:t>
            </a:r>
            <a:r>
              <a:rPr lang="en-US" dirty="0" smtClean="0">
                <a:solidFill>
                  <a:srgbClr val="FF0000"/>
                </a:solidFill>
              </a:rPr>
              <a:t>will always begin to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actual decision to branch will/will </a:t>
            </a:r>
            <a:r>
              <a:rPr lang="en-US" sz="2000" dirty="0" smtClean="0"/>
              <a:t>not be taken until after that instruction begins to execute!</a:t>
            </a:r>
          </a:p>
          <a:p>
            <a:pPr lvl="1"/>
            <a:r>
              <a:rPr lang="en-US" sz="2000" b="1" dirty="0" smtClean="0">
                <a:solidFill>
                  <a:srgbClr val="7030A0"/>
                </a:solidFill>
              </a:rPr>
              <a:t>Leaves it to the compiler to insert a “useful” instruction right after the branch that would have needed to execute whether or not the branch was taken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362676"/>
            <a:ext cx="44958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t1, $zero,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zero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t1, $zero,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#next inst after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!!</a:t>
            </a:r>
            <a:b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257800" y="4724400"/>
            <a:ext cx="152400" cy="4572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29200" y="6248400"/>
            <a:ext cx="282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Next actual </a:t>
            </a:r>
            <a:r>
              <a:rPr lang="en-US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instr</a:t>
            </a: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determined here</a:t>
            </a:r>
            <a:b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 extra hardware</a:t>
            </a:r>
            <a:endParaRPr lang="en-US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V="1">
            <a:off x="5029200" y="5410200"/>
            <a:ext cx="685800" cy="109981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branching example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before				after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990600"/>
            <a:ext cx="4191000" cy="51355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#previous instructions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add $s1, $s2, $s3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$s2, $zero,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Ifequal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no-branch instructions 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0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branch instructions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724400" y="1066801"/>
            <a:ext cx="419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#previous instructions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$s2, $zero,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Ifequal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s1,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s2,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$s3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no-branch instructions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+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Ifequal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# branch instructions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48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MIPS always assumes “branch not taken”, so the pipeline will automatically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begin executing the next instruction following the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actual branch will be delayed until AFTER the next instruction executes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compiler must help out by inserting a “useful” instruction after the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beq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to</a:t>
            </a:r>
            <a:b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execute while the branch decision is being made by the processor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branching pitfall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before				</a:t>
            </a:r>
            <a:r>
              <a:rPr lang="en-US" dirty="0" smtClean="0">
                <a:solidFill>
                  <a:srgbClr val="FF0000"/>
                </a:solidFill>
              </a:rPr>
              <a:t>not possible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990600"/>
            <a:ext cx="4191000" cy="51355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#previous instructions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add $s2, $s1, $s3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$s2, $zero,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Ifequal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no-branch instructions 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</a:t>
            </a:r>
            <a:endParaRPr lang="en-US" sz="200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branch instructions</a:t>
            </a: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724400" y="1066801"/>
            <a:ext cx="419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#previous instructions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beq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$s2, $zero,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Ifequal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$s3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no-branch instructions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+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Ifequal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# branch instructions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4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this case, the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beq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instruction depends on $s2 being up-to-date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branching decision is made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If the compiler moves the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add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instruction until after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beq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then $s2 will be updated too late – 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beq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would use a “stale” value of $s2!!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compiler in this case would have to search for a different instruction that it could insert after the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beq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If no such instruction can be found (which is rare), the pipeline</a:t>
            </a:r>
            <a:b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will stall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6B2AFB71-CA36-4E4D-838E-F0A568BA37D6}" type="slidenum">
              <a:rPr lang="en-AU"/>
              <a:pPr/>
              <a:t>2</a:t>
            </a:fld>
            <a:endParaRPr lang="en-AU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Control 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Consider: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	$t1, $zero, $zero	#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t1=0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$t1, $zero,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Notequal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$v0, $zero, 4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$v0, $zero, 17  	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Fetching </a:t>
            </a:r>
            <a:r>
              <a:rPr lang="en-US" dirty="0"/>
              <a:t>next instruction depends on branch </a:t>
            </a:r>
            <a:r>
              <a:rPr lang="en-US" dirty="0" smtClean="0"/>
              <a:t>outcome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86137" y="2971800"/>
            <a:ext cx="5605463" cy="311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1A0A2DF9-FFA4-4E04-A148-B216A6853E91}" type="slidenum">
              <a:rPr lang="en-AU"/>
              <a:pPr/>
              <a:t>3</a:t>
            </a:fld>
            <a:endParaRPr lang="en-AU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Stall on Branch</a:t>
            </a:r>
            <a:endParaRPr lang="en-AU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762000"/>
            <a:ext cx="8575675" cy="1306512"/>
          </a:xfrm>
        </p:spPr>
        <p:txBody>
          <a:bodyPr/>
          <a:lstStyle/>
          <a:p>
            <a:r>
              <a:rPr lang="en-US" dirty="0"/>
              <a:t>Wait until branch outcome determined before fetching next </a:t>
            </a:r>
            <a:r>
              <a:rPr lang="en-US" dirty="0" smtClean="0"/>
              <a:t>instruction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Pipeline </a:t>
            </a:r>
            <a:r>
              <a:rPr lang="en-US" dirty="0" smtClean="0"/>
              <a:t>can’t determine next instruction until MEM stage of </a:t>
            </a:r>
            <a:r>
              <a:rPr lang="en-US" dirty="0" err="1" smtClean="0"/>
              <a:t>beq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Still working on ID stage of </a:t>
            </a:r>
            <a:r>
              <a:rPr lang="en-US" b="1" dirty="0" err="1" smtClean="0"/>
              <a:t>beq</a:t>
            </a:r>
            <a:r>
              <a:rPr lang="en-US" dirty="0" smtClean="0"/>
              <a:t> when IF should begin!</a:t>
            </a:r>
            <a:endParaRPr lang="en-US" dirty="0" smtClean="0"/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505200"/>
            <a:ext cx="45720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t1, $zero,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zero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t1, $zero,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$v0, $zero, 4 #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Notequal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$v0, $zero, 17 #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562600" y="3657600"/>
            <a:ext cx="152400" cy="4572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1385" y="3581400"/>
            <a:ext cx="2292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Next </a:t>
            </a:r>
            <a:r>
              <a:rPr lang="en-US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instr</a:t>
            </a: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determined here</a:t>
            </a:r>
            <a:endParaRPr lang="en-US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6553200" y="3735289"/>
            <a:ext cx="298185" cy="30331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3048000"/>
            <a:ext cx="579081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1A0A2DF9-FFA4-4E04-A148-B216A6853E91}" type="slidenum">
              <a:rPr lang="en-AU"/>
              <a:pPr/>
              <a:t>4</a:t>
            </a:fld>
            <a:endParaRPr lang="en-AU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Deciding earlier helps a little…</a:t>
            </a:r>
            <a:endParaRPr lang="en-AU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762000"/>
            <a:ext cx="8575675" cy="1306512"/>
          </a:xfrm>
        </p:spPr>
        <p:txBody>
          <a:bodyPr/>
          <a:lstStyle/>
          <a:p>
            <a:r>
              <a:rPr lang="en-US" dirty="0" smtClean="0"/>
              <a:t>Extra hardware can be designed to test registers and update the PC in the ID stage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Then IF of next inst can be done one step earlier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Still have a 1-cycle stall, however</a:t>
            </a:r>
            <a:endParaRPr lang="en-US" dirty="0" smtClean="0"/>
          </a:p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505200"/>
            <a:ext cx="44958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t1, $zero,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zero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t1, $zero,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$v0, $zero, 4 #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Notequal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$v0, $zero, 17 #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3733800"/>
            <a:ext cx="152400" cy="45720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5867400"/>
            <a:ext cx="229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Next </a:t>
            </a:r>
            <a:r>
              <a:rPr lang="en-US" sz="1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instr</a:t>
            </a: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determined here</a:t>
            </a:r>
            <a:b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 extra hardware</a:t>
            </a:r>
            <a:endParaRPr lang="en-US" sz="1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V="1">
            <a:off x="4876800" y="4419601"/>
            <a:ext cx="381000" cy="17094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0" y="4419600"/>
            <a:ext cx="381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609600"/>
            <a:ext cx="8229600" cy="685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 smtClean="0"/>
              <a:t>penalty of stalling on branch: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752600"/>
            <a:ext cx="8305800" cy="4373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17% of instructions executed in the SPECint2006 benchmark are branch instructions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If we always stalled for 1 clock cycle on </a:t>
            </a:r>
            <a:r>
              <a:rPr lang="en-US" i="1" dirty="0" smtClean="0">
                <a:solidFill>
                  <a:srgbClr val="00B050"/>
                </a:solidFill>
              </a:rPr>
              <a:t>a branch</a:t>
            </a:r>
            <a:r>
              <a:rPr lang="en-US" i="1" dirty="0" smtClean="0">
                <a:solidFill>
                  <a:srgbClr val="00B050"/>
                </a:solidFill>
              </a:rPr>
              <a:t>, what performance penalty would we have?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 hidden="1"/>
          <p:cNvSpPr txBox="1"/>
          <p:nvPr>
            <p:custDataLst>
              <p:tags r:id="rId5"/>
            </p:custDataLst>
          </p:nvPr>
        </p:nvSpPr>
        <p:spPr>
          <a:xfrm>
            <a:off x="1828800" y="43434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Other instructions: CPI of 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Branches would take 2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.83 * 1 + 2*.17 = 1.17 CPI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17% slowdown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/>
              <a:t>A method of resolving branch hazards that assumes a given outcome for the branch and proceeds from that assumption rather than waiting to ascertain the actual outcome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5" name="Picture 3" descr="C:\Users\hornick\AppData\Local\Microsoft\Windows\Temporary Internet Files\Content.IE5\I0WHCKG2\MC90023298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2819400"/>
            <a:ext cx="3886200" cy="28685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3962400"/>
            <a:ext cx="61722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1-bit Dynamic </a:t>
            </a:r>
            <a:r>
              <a:rPr lang="en-US" dirty="0" smtClean="0"/>
              <a:t>Branch Prediction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990601"/>
            <a:ext cx="8305800" cy="3505200"/>
          </a:xfrm>
        </p:spPr>
        <p:txBody>
          <a:bodyPr/>
          <a:lstStyle/>
          <a:p>
            <a:pPr lvl="1"/>
            <a:r>
              <a:rPr lang="en-US" sz="2400" dirty="0" smtClean="0"/>
              <a:t>One possibility is to have each branch instruction reserve a bit that retains the “</a:t>
            </a:r>
            <a:r>
              <a:rPr lang="en-US" sz="2400" b="1" dirty="0" smtClean="0"/>
              <a:t>history</a:t>
            </a:r>
            <a:r>
              <a:rPr lang="en-US" sz="2400" dirty="0" smtClean="0"/>
              <a:t>” of the last decision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0: branch not taken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1: branch taken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To execute a branch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smtClean="0"/>
              <a:t>history bit, </a:t>
            </a:r>
            <a:r>
              <a:rPr lang="en-US" sz="2000" dirty="0" smtClean="0"/>
              <a:t>expect the same outcome</a:t>
            </a:r>
          </a:p>
          <a:p>
            <a:pPr lvl="2"/>
            <a:r>
              <a:rPr lang="en-US" sz="2000" dirty="0" smtClean="0">
                <a:solidFill>
                  <a:srgbClr val="00B050"/>
                </a:solidFill>
              </a:rPr>
              <a:t>Start fetching from fall-through </a:t>
            </a:r>
            <a:r>
              <a:rPr lang="en-US" sz="2000" dirty="0" smtClean="0">
                <a:solidFill>
                  <a:srgbClr val="00B050"/>
                </a:solidFill>
              </a:rPr>
              <a:t>(next instruction) or branch </a:t>
            </a:r>
            <a:r>
              <a:rPr lang="en-US" sz="2000" dirty="0" smtClean="0">
                <a:solidFill>
                  <a:srgbClr val="00B050"/>
                </a:solidFill>
              </a:rPr>
              <a:t>target</a:t>
            </a:r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If wrong, flush pipeline and flip </a:t>
            </a:r>
            <a:r>
              <a:rPr lang="en-US" sz="2000" b="1" dirty="0" smtClean="0">
                <a:solidFill>
                  <a:srgbClr val="FF0000"/>
                </a:solidFill>
              </a:rPr>
              <a:t>prediction bit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4099" name="Picture 3" descr="C:\Users\hornick\AppData\Local\Microsoft\Windows\Temporary Internet Files\Content.IE5\I0WHCKG2\MC900058917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43800" y="1676400"/>
            <a:ext cx="1166774" cy="1087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4521976"/>
            <a:ext cx="4495800" cy="183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add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t1, $zero, 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zero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t1, $zero,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Ifequal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$v0, $zero, 4 #</a:t>
            </a:r>
            <a:r>
              <a:rPr lang="en-US" sz="18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Notequal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5105400"/>
            <a:ext cx="609600" cy="609600"/>
          </a:xfrm>
          <a:prstGeom prst="rect">
            <a:avLst/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15000" y="5029200"/>
            <a:ext cx="533400" cy="762000"/>
          </a:xfrm>
          <a:prstGeom prst="ellipse">
            <a:avLst/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4495800"/>
            <a:ext cx="1874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Next  actual</a:t>
            </a:r>
            <a:b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instr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determined here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248400" y="49530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Problems with 1-bit Dynamic </a:t>
            </a:r>
            <a:r>
              <a:rPr lang="en-US" dirty="0" smtClean="0"/>
              <a:t>Branch Prediction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447800"/>
            <a:ext cx="8305800" cy="3505200"/>
          </a:xfrm>
        </p:spPr>
        <p:txBody>
          <a:bodyPr/>
          <a:lstStyle/>
          <a:p>
            <a:pPr lvl="1"/>
            <a:r>
              <a:rPr lang="en-US" sz="2400" dirty="0" smtClean="0"/>
              <a:t>Consider a loop that branches 9 times in a row, then is not taken once (end of loop condition is met)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Branch taken 9 times, not taken 1 time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At steady state</a:t>
            </a:r>
            <a:endParaRPr lang="en-US" sz="2400" dirty="0" smtClean="0"/>
          </a:p>
          <a:p>
            <a:pPr lvl="2"/>
            <a:r>
              <a:rPr lang="en-US" sz="2000" b="1" dirty="0" smtClean="0"/>
              <a:t>The first branch decision will be incorrect (from previous execution)</a:t>
            </a:r>
          </a:p>
          <a:p>
            <a:pPr lvl="2"/>
            <a:r>
              <a:rPr lang="en-US" sz="2000" b="1" dirty="0" smtClean="0"/>
              <a:t>The final branch decision will be incorrect</a:t>
            </a:r>
            <a:endParaRPr lang="en-US" sz="2000" b="1" dirty="0" smtClean="0"/>
          </a:p>
          <a:p>
            <a:pPr lvl="2"/>
            <a:r>
              <a:rPr lang="en-US" sz="2000" dirty="0" smtClean="0">
                <a:solidFill>
                  <a:srgbClr val="00B050"/>
                </a:solidFill>
              </a:rPr>
              <a:t>Thus, the prediction accuracy would only be 80%</a:t>
            </a:r>
            <a:endParaRPr lang="en-US" sz="20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122" name="Picture 2" descr="C:\Users\hornick\AppData\Local\Microsoft\Windows\Temporary Internet Files\Content.IE5\QNN9W9EU\MC91021635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495800"/>
            <a:ext cx="2105025" cy="18338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Chapter 4 — The Processor — </a:t>
            </a:r>
            <a:fld id="{C760F850-6DBF-473E-BE37-7E4AA51999AD}" type="slidenum">
              <a:rPr lang="en-AU"/>
              <a:pPr/>
              <a:t>9</a:t>
            </a:fld>
            <a:endParaRPr lang="en-AU"/>
          </a:p>
        </p:txBody>
      </p:sp>
      <p:pic>
        <p:nvPicPr>
          <p:cNvPr id="446470" name="Picture 6" descr="f04-63-P37449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2349500"/>
            <a:ext cx="6132513" cy="3722688"/>
          </a:xfrm>
          <a:prstGeom prst="rect">
            <a:avLst/>
          </a:prstGeom>
          <a:noFill/>
        </p:spPr>
      </p:pic>
      <p:sp>
        <p:nvSpPr>
          <p:cNvPr id="44646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2-Bit Predictor</a:t>
            </a:r>
            <a:endParaRPr lang="en-AU"/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/>
              <a:t>Only change prediction on </a:t>
            </a:r>
            <a:r>
              <a:rPr lang="en-US" b="1" dirty="0"/>
              <a:t>two successive </a:t>
            </a:r>
            <a:r>
              <a:rPr lang="en-US" b="1" dirty="0" err="1"/>
              <a:t>mispredictions</a:t>
            </a:r>
            <a:endParaRPr lang="en-AU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37994</TotalTime>
  <Words>819</Words>
  <Application>Microsoft Office PowerPoint</Application>
  <PresentationFormat>On-screen Show (4:3)</PresentationFormat>
  <Paragraphs>195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Courier New</vt:lpstr>
      <vt:lpstr>Arial Black</vt:lpstr>
      <vt:lpstr>Office Theme</vt:lpstr>
      <vt:lpstr>Branch Prediction</vt:lpstr>
      <vt:lpstr>Control Hazards</vt:lpstr>
      <vt:lpstr>Stall on Branch</vt:lpstr>
      <vt:lpstr>Deciding earlier helps a little…</vt:lpstr>
      <vt:lpstr>Performance penalty of stalling on branch:</vt:lpstr>
      <vt:lpstr>Branch Prediction</vt:lpstr>
      <vt:lpstr>1-bit Dynamic Branch Prediction </vt:lpstr>
      <vt:lpstr>Problems with 1-bit Dynamic Branch Prediction </vt:lpstr>
      <vt:lpstr>2-Bit Predictor</vt:lpstr>
      <vt:lpstr>Loops and Static Branch Prediction</vt:lpstr>
      <vt:lpstr>Example 2: Assembly while-loop</vt:lpstr>
      <vt:lpstr>Static prediction based on code analysis (done by compiler)</vt:lpstr>
      <vt:lpstr>Dynamic Versus static branch prediction</vt:lpstr>
      <vt:lpstr>Survey</vt:lpstr>
      <vt:lpstr>MIPS approach: delayed branching</vt:lpstr>
      <vt:lpstr>Delayed branching example before    after </vt:lpstr>
      <vt:lpstr>Delayed branching pitfall before    not possible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603</cp:revision>
  <dcterms:created xsi:type="dcterms:W3CDTF">2005-10-07T17:32:44Z</dcterms:created>
  <dcterms:modified xsi:type="dcterms:W3CDTF">2013-01-28T18:03:15Z</dcterms:modified>
</cp:coreProperties>
</file>