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Override PartName="/ppt/tags/tag49.xml" ContentType="application/vnd.openxmlformats-officedocument.presentationml.tags+xml"/>
  <Override PartName="/ppt/tags/tag58.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63.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tags/tag3.xml" ContentType="application/vnd.openxmlformats-officedocument.presentationml.tags+xml"/>
  <Default Extension="jpeg" ContentType="image/jpeg"/>
  <Override PartName="/ppt/tags/tag39.xml" ContentType="application/vnd.openxmlformats-officedocument.presentationml.tags+xml"/>
  <Override PartName="/ppt/tags/tag5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Default Extension="vml" ContentType="application/vnd.openxmlformats-officedocument.vmlDrawing"/>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816" r:id="rId1"/>
  </p:sldMasterIdLst>
  <p:notesMasterIdLst>
    <p:notesMasterId r:id="rId16"/>
  </p:notesMasterIdLst>
  <p:handoutMasterIdLst>
    <p:handoutMasterId r:id="rId17"/>
  </p:handoutMasterIdLst>
  <p:sldIdLst>
    <p:sldId id="417" r:id="rId2"/>
    <p:sldId id="542" r:id="rId3"/>
    <p:sldId id="513" r:id="rId4"/>
    <p:sldId id="517" r:id="rId5"/>
    <p:sldId id="518" r:id="rId6"/>
    <p:sldId id="519" r:id="rId7"/>
    <p:sldId id="522" r:id="rId8"/>
    <p:sldId id="536" r:id="rId9"/>
    <p:sldId id="537" r:id="rId10"/>
    <p:sldId id="538" r:id="rId11"/>
    <p:sldId id="539" r:id="rId12"/>
    <p:sldId id="540" r:id="rId13"/>
    <p:sldId id="541" r:id="rId14"/>
    <p:sldId id="543" r:id="rId15"/>
  </p:sldIdLst>
  <p:sldSz cx="9144000" cy="6858000" type="screen4x3"/>
  <p:notesSz cx="6934200" cy="9220200"/>
  <p:embeddedFontLst>
    <p:embeddedFont>
      <p:font typeface="Calibri" pitchFamily="34" charset="0"/>
      <p:regular r:id="rId18"/>
      <p:bold r:id="rId19"/>
      <p:italic r:id="rId20"/>
      <p:boldItalic r:id="rId21"/>
    </p:embeddedFont>
    <p:embeddedFont>
      <p:font typeface="Arial Black" pitchFamily="34" charset="0"/>
      <p:bold r:id="rId22"/>
    </p:embeddedFont>
  </p:embeddedFontLst>
  <p:custDataLst>
    <p:tags r:id="rId23"/>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4" autoAdjust="0"/>
    <p:restoredTop sz="81477" autoAdjust="0"/>
  </p:normalViewPr>
  <p:slideViewPr>
    <p:cSldViewPr>
      <p:cViewPr varScale="1">
        <p:scale>
          <a:sx n="29" d="100"/>
          <a:sy n="29" d="100"/>
        </p:scale>
        <p:origin x="-1044" y="-96"/>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80" y="-114"/>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5122" cy="461926"/>
          </a:xfrm>
          <a:prstGeom prst="rect">
            <a:avLst/>
          </a:prstGeom>
        </p:spPr>
        <p:txBody>
          <a:bodyPr vert="horz" lIns="90433" tIns="45214" rIns="90433" bIns="45214" rtlCol="0"/>
          <a:lstStyle>
            <a:lvl1pPr algn="l">
              <a:defRPr sz="1100"/>
            </a:lvl1pPr>
          </a:lstStyle>
          <a:p>
            <a:pPr>
              <a:defRPr/>
            </a:pPr>
            <a:endParaRPr lang="en-US"/>
          </a:p>
        </p:txBody>
      </p:sp>
      <p:sp>
        <p:nvSpPr>
          <p:cNvPr id="3" name="Date Placeholder 2"/>
          <p:cNvSpPr>
            <a:spLocks noGrp="1"/>
          </p:cNvSpPr>
          <p:nvPr>
            <p:ph type="dt" sz="quarter" idx="1"/>
          </p:nvPr>
        </p:nvSpPr>
        <p:spPr>
          <a:xfrm>
            <a:off x="3927575" y="0"/>
            <a:ext cx="3005122" cy="461926"/>
          </a:xfrm>
          <a:prstGeom prst="rect">
            <a:avLst/>
          </a:prstGeom>
        </p:spPr>
        <p:txBody>
          <a:bodyPr vert="horz" lIns="90433" tIns="45214" rIns="90433" bIns="45214" rtlCol="0"/>
          <a:lstStyle>
            <a:lvl1pPr algn="r">
              <a:defRPr sz="1100"/>
            </a:lvl1pPr>
          </a:lstStyle>
          <a:p>
            <a:pPr>
              <a:defRPr/>
            </a:pPr>
            <a:fld id="{93809A16-619C-43BE-93C3-B9D896425E4F}" type="datetimeFigureOut">
              <a:rPr lang="en-US"/>
              <a:pPr>
                <a:defRPr/>
              </a:pPr>
              <a:t>1/31/2013</a:t>
            </a:fld>
            <a:endParaRPr lang="en-US"/>
          </a:p>
        </p:txBody>
      </p:sp>
      <p:sp>
        <p:nvSpPr>
          <p:cNvPr id="4" name="Footer Placeholder 3"/>
          <p:cNvSpPr>
            <a:spLocks noGrp="1"/>
          </p:cNvSpPr>
          <p:nvPr>
            <p:ph type="ftr" sz="quarter" idx="2"/>
          </p:nvPr>
        </p:nvSpPr>
        <p:spPr>
          <a:xfrm>
            <a:off x="2" y="8756751"/>
            <a:ext cx="3005122" cy="461926"/>
          </a:xfrm>
          <a:prstGeom prst="rect">
            <a:avLst/>
          </a:prstGeom>
        </p:spPr>
        <p:txBody>
          <a:bodyPr vert="horz" lIns="90433" tIns="45214" rIns="90433" bIns="45214" rtlCol="0" anchor="b"/>
          <a:lstStyle>
            <a:lvl1pPr algn="l">
              <a:defRPr sz="1100"/>
            </a:lvl1pPr>
          </a:lstStyle>
          <a:p>
            <a:pPr>
              <a:defRPr/>
            </a:pPr>
            <a:endParaRPr lang="en-US"/>
          </a:p>
        </p:txBody>
      </p:sp>
      <p:sp>
        <p:nvSpPr>
          <p:cNvPr id="5" name="Slide Number Placeholder 4"/>
          <p:cNvSpPr>
            <a:spLocks noGrp="1"/>
          </p:cNvSpPr>
          <p:nvPr>
            <p:ph type="sldNum" sz="quarter" idx="3"/>
          </p:nvPr>
        </p:nvSpPr>
        <p:spPr>
          <a:xfrm>
            <a:off x="3927575" y="8756751"/>
            <a:ext cx="3005122" cy="461926"/>
          </a:xfrm>
          <a:prstGeom prst="rect">
            <a:avLst/>
          </a:prstGeom>
        </p:spPr>
        <p:txBody>
          <a:bodyPr vert="horz" lIns="90433" tIns="45214" rIns="90433" bIns="45214" rtlCol="0" anchor="b"/>
          <a:lstStyle>
            <a:lvl1pPr algn="r">
              <a:defRPr sz="1100"/>
            </a:lvl1pPr>
          </a:lstStyle>
          <a:p>
            <a:pPr>
              <a:defRPr/>
            </a:pPr>
            <a:fld id="{B4C9BAF6-4BC9-4DB7-A556-6AA83959C7E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5122" cy="461926"/>
          </a:xfrm>
          <a:prstGeom prst="rect">
            <a:avLst/>
          </a:prstGeom>
        </p:spPr>
        <p:txBody>
          <a:bodyPr vert="horz" lIns="91363" tIns="45680" rIns="91363" bIns="45680" rtlCol="0"/>
          <a:lstStyle>
            <a:lvl1pPr algn="l">
              <a:defRPr sz="1100"/>
            </a:lvl1pPr>
          </a:lstStyle>
          <a:p>
            <a:pPr>
              <a:defRPr/>
            </a:pPr>
            <a:endParaRPr lang="en-US"/>
          </a:p>
        </p:txBody>
      </p:sp>
      <p:sp>
        <p:nvSpPr>
          <p:cNvPr id="3" name="Date Placeholder 2"/>
          <p:cNvSpPr>
            <a:spLocks noGrp="1"/>
          </p:cNvSpPr>
          <p:nvPr>
            <p:ph type="dt" idx="1"/>
          </p:nvPr>
        </p:nvSpPr>
        <p:spPr>
          <a:xfrm>
            <a:off x="3927575" y="0"/>
            <a:ext cx="3005122" cy="461926"/>
          </a:xfrm>
          <a:prstGeom prst="rect">
            <a:avLst/>
          </a:prstGeom>
        </p:spPr>
        <p:txBody>
          <a:bodyPr vert="horz" lIns="91363" tIns="45680" rIns="91363" bIns="45680" rtlCol="0"/>
          <a:lstStyle>
            <a:lvl1pPr algn="r">
              <a:defRPr sz="1100"/>
            </a:lvl1pPr>
          </a:lstStyle>
          <a:p>
            <a:pPr>
              <a:defRPr/>
            </a:pPr>
            <a:fld id="{361610AA-3CE9-47EB-A7A7-39C3D74D08C8}" type="datetimeFigureOut">
              <a:rPr lang="en-US"/>
              <a:pPr>
                <a:defRPr/>
              </a:pPr>
              <a:t>1/31/2013</a:t>
            </a:fld>
            <a:endParaRPr lang="en-US"/>
          </a:p>
        </p:txBody>
      </p:sp>
      <p:sp>
        <p:nvSpPr>
          <p:cNvPr id="4" name="Slide Image Placeholder 3"/>
          <p:cNvSpPr>
            <a:spLocks noGrp="1" noRot="1" noChangeAspect="1"/>
          </p:cNvSpPr>
          <p:nvPr>
            <p:ph type="sldImg" idx="2"/>
          </p:nvPr>
        </p:nvSpPr>
        <p:spPr>
          <a:xfrm>
            <a:off x="1163638" y="692150"/>
            <a:ext cx="4608512" cy="3455988"/>
          </a:xfrm>
          <a:prstGeom prst="rect">
            <a:avLst/>
          </a:prstGeom>
          <a:noFill/>
          <a:ln w="12700">
            <a:solidFill>
              <a:prstClr val="black"/>
            </a:solidFill>
          </a:ln>
        </p:spPr>
        <p:txBody>
          <a:bodyPr vert="horz" lIns="91363" tIns="45680" rIns="91363" bIns="45680" rtlCol="0" anchor="ctr"/>
          <a:lstStyle/>
          <a:p>
            <a:pPr lvl="0"/>
            <a:endParaRPr lang="en-US" noProof="0" smtClean="0"/>
          </a:p>
        </p:txBody>
      </p:sp>
      <p:sp>
        <p:nvSpPr>
          <p:cNvPr id="5" name="Notes Placeholder 4"/>
          <p:cNvSpPr>
            <a:spLocks noGrp="1"/>
          </p:cNvSpPr>
          <p:nvPr>
            <p:ph type="body" sz="quarter" idx="3"/>
          </p:nvPr>
        </p:nvSpPr>
        <p:spPr>
          <a:xfrm>
            <a:off x="693722" y="4379905"/>
            <a:ext cx="5546758" cy="4148174"/>
          </a:xfrm>
          <a:prstGeom prst="rect">
            <a:avLst/>
          </a:prstGeom>
        </p:spPr>
        <p:txBody>
          <a:bodyPr vert="horz" lIns="91363" tIns="45680" rIns="91363" bIns="4568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756751"/>
            <a:ext cx="3005122" cy="461926"/>
          </a:xfrm>
          <a:prstGeom prst="rect">
            <a:avLst/>
          </a:prstGeom>
        </p:spPr>
        <p:txBody>
          <a:bodyPr vert="horz" lIns="91363" tIns="45680" rIns="91363" bIns="45680" rtlCol="0" anchor="b"/>
          <a:lstStyle>
            <a:lvl1pPr algn="l">
              <a:defRPr sz="1100"/>
            </a:lvl1pPr>
          </a:lstStyle>
          <a:p>
            <a:pPr>
              <a:defRPr/>
            </a:pPr>
            <a:endParaRPr lang="en-US"/>
          </a:p>
        </p:txBody>
      </p:sp>
      <p:sp>
        <p:nvSpPr>
          <p:cNvPr id="7" name="Slide Number Placeholder 6"/>
          <p:cNvSpPr>
            <a:spLocks noGrp="1"/>
          </p:cNvSpPr>
          <p:nvPr>
            <p:ph type="sldNum" sz="quarter" idx="5"/>
          </p:nvPr>
        </p:nvSpPr>
        <p:spPr>
          <a:xfrm>
            <a:off x="3927575" y="8756751"/>
            <a:ext cx="3005122" cy="461926"/>
          </a:xfrm>
          <a:prstGeom prst="rect">
            <a:avLst/>
          </a:prstGeom>
        </p:spPr>
        <p:txBody>
          <a:bodyPr vert="horz" lIns="91363" tIns="45680" rIns="91363" bIns="45680" rtlCol="0" anchor="b"/>
          <a:lstStyle>
            <a:lvl1pPr algn="r">
              <a:defRPr sz="1100"/>
            </a:lvl1pPr>
          </a:lstStyle>
          <a:p>
            <a:pPr>
              <a:defRPr/>
            </a:pPr>
            <a:fld id="{E4FAD218-59E3-4FF9-B903-69A0540835C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C=300,000,000 m/s</a:t>
            </a:r>
            <a:r>
              <a:rPr lang="en-US" baseline="0" dirty="0" smtClean="0"/>
              <a:t> = 3E8m/s = 3E11mm/s in a vacuum; assume 2/3 that in a conductor, or 2E11mm/s</a:t>
            </a:r>
          </a:p>
          <a:p>
            <a:r>
              <a:rPr lang="en-US" baseline="0" dirty="0" smtClean="0"/>
              <a:t>T = x/c = 60/2E11 = 3E-10s  = 0.3ns = 300ps</a:t>
            </a:r>
          </a:p>
          <a:p>
            <a:r>
              <a:rPr lang="en-US" baseline="0" dirty="0" smtClean="0"/>
              <a:t>Round trip is thus 600ps (3x the MEM duration), and that’s not counting the time it takes the memory chip to respond to the request and produce the data to be sent back.</a:t>
            </a:r>
          </a:p>
          <a:p>
            <a:endParaRPr lang="en-US" baseline="0" dirty="0" smtClean="0"/>
          </a:p>
          <a:p>
            <a:r>
              <a:rPr lang="en-US" baseline="0" dirty="0" smtClean="0"/>
              <a:t>To make a round trip in 200ps, the distance would have to be &lt;20mm (&lt;~3/4 inch), and that’s still assuming 0ps for chip response time.</a:t>
            </a:r>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various levels</a:t>
            </a:r>
          </a:p>
          <a:p>
            <a:endParaRPr lang="en-US" dirty="0"/>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x 256 KB L2 Cache</a:t>
            </a:r>
          </a:p>
          <a:p>
            <a:r>
              <a:rPr lang="en-US" dirty="0" smtClean="0"/>
              <a:t>8MB Cache</a:t>
            </a:r>
          </a:p>
          <a:p>
            <a:r>
              <a:rPr lang="en-US" dirty="0" smtClean="0"/>
              <a:t>8 GB System Memory</a:t>
            </a:r>
          </a:p>
          <a:p>
            <a:r>
              <a:rPr lang="en-US" dirty="0" smtClean="0"/>
              <a:t>1 TB Hard Drive Space</a:t>
            </a:r>
          </a:p>
          <a:p>
            <a:r>
              <a:rPr lang="en-US" dirty="0" smtClean="0"/>
              <a:t>Many </a:t>
            </a:r>
            <a:r>
              <a:rPr lang="en-US" dirty="0" err="1" smtClean="0"/>
              <a:t>Many</a:t>
            </a:r>
            <a:r>
              <a:rPr lang="en-US" dirty="0" smtClean="0"/>
              <a:t> internal registers</a:t>
            </a:r>
            <a:endParaRPr lang="en-US" dirty="0"/>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752600" y="228600"/>
            <a:ext cx="7239000" cy="1470025"/>
          </a:xfrm>
          <a:noFill/>
        </p:spPr>
        <p:txBody>
          <a:bodyPr/>
          <a:lstStyle>
            <a:lvl1pPr>
              <a:defRPr b="1" cap="none" spc="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custDataLst>
              <p:tags r:id="rId2"/>
            </p:custDataLst>
          </p:nvPr>
        </p:nvSpPr>
        <p:spPr>
          <a:xfrm>
            <a:off x="152400" y="2438400"/>
            <a:ext cx="8839200" cy="3200400"/>
          </a:xfrm>
        </p:spPr>
        <p:txBody>
          <a:bodyPr/>
          <a:lstStyle>
            <a:lvl1pPr marL="514350" indent="-514350" algn="l">
              <a:buFont typeface="+mj-lt"/>
              <a:buAutoNum type="arabicParenR"/>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CS2710 Computer Organization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4AEADE71-659F-4D3C-9686-11060184D635}" type="slidenum">
              <a:rPr lang="en-US"/>
              <a:pPr>
                <a:defRPr/>
              </a:pPr>
              <a:t>‹#›</a:t>
            </a:fld>
            <a:endParaRPr lang="en-US"/>
          </a:p>
        </p:txBody>
      </p:sp>
      <p:pic>
        <p:nvPicPr>
          <p:cNvPr id="7" name="Picture 10"/>
          <p:cNvPicPr>
            <a:picLocks noChangeAspect="1" noChangeArrowheads="1"/>
          </p:cNvPicPr>
          <p:nvPr userDrawn="1">
            <p:custDataLst>
              <p:tags r:id="rId3"/>
            </p:custDataLst>
          </p:nvPr>
        </p:nvPicPr>
        <p:blipFill>
          <a:blip r:embed="rId6" cstate="print"/>
          <a:srcRect/>
          <a:stretch>
            <a:fillRect/>
          </a:stretch>
        </p:blipFill>
        <p:spPr bwMode="auto">
          <a:xfrm>
            <a:off x="152400" y="228600"/>
            <a:ext cx="1523637" cy="1447800"/>
          </a:xfrm>
          <a:prstGeom prst="rect">
            <a:avLst/>
          </a:prstGeom>
          <a:noFill/>
          <a:ln w="9525">
            <a:solidFill>
              <a:schemeClr val="tx1"/>
            </a:solidFill>
            <a:miter lim="800000"/>
            <a:headEnd/>
            <a:tailEnd/>
          </a:ln>
        </p:spPr>
      </p:pic>
      <p:sp>
        <p:nvSpPr>
          <p:cNvPr id="8" name="TextBox 7"/>
          <p:cNvSpPr txBox="1"/>
          <p:nvPr userDrawn="1">
            <p:custDataLst>
              <p:tags r:id="rId4"/>
            </p:custDataLst>
          </p:nvPr>
        </p:nvSpPr>
        <p:spPr>
          <a:xfrm>
            <a:off x="152400" y="1828800"/>
            <a:ext cx="4038600" cy="523220"/>
          </a:xfrm>
          <a:prstGeom prst="rect">
            <a:avLst/>
          </a:prstGeom>
          <a:noFill/>
        </p:spPr>
        <p:txBody>
          <a:bodyPr wrap="square" rtlCol="0">
            <a:spAutoFit/>
          </a:bodyPr>
          <a:lstStyle/>
          <a:p>
            <a:r>
              <a:rPr lang="en-US" sz="2800" dirty="0" smtClean="0">
                <a:latin typeface="Arial Black" pitchFamily="34" charset="0"/>
              </a:rPr>
              <a:t>Lecture Objectives:</a:t>
            </a:r>
            <a:endParaRPr lang="en-US" sz="2800" dirty="0">
              <a:latin typeface="Arial Black" pitchFamily="34" charset="0"/>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81000" y="152400"/>
            <a:ext cx="8382000" cy="1143000"/>
          </a:xfrm>
        </p:spPr>
        <p:txBody>
          <a:bodyPr/>
          <a:lstStyle>
            <a:lvl1pPr algn="l">
              <a:defRPr sz="4000">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idx="1"/>
            <p:custDataLst>
              <p:tags r:id="rId2"/>
            </p:custDataLst>
          </p:nvPr>
        </p:nvSpPr>
        <p:spPr>
          <a:xfrm>
            <a:off x="457200" y="1371600"/>
            <a:ext cx="8305800" cy="4830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CS2710 Computer Organization</a:t>
            </a:r>
            <a:endParaRPr lang="en-US"/>
          </a:p>
        </p:txBody>
      </p:sp>
      <p:sp>
        <p:nvSpPr>
          <p:cNvPr id="6" name="Slide Number Placeholder 5"/>
          <p:cNvSpPr>
            <a:spLocks noGrp="1"/>
          </p:cNvSpPr>
          <p:nvPr>
            <p:ph type="sldNum" sz="quarter" idx="12"/>
            <p:custDataLst>
              <p:tags r:id="rId3"/>
            </p:custDataLst>
          </p:nvPr>
        </p:nvSpPr>
        <p:spPr>
          <a:xfrm>
            <a:off x="6553200" y="6356350"/>
            <a:ext cx="1371600" cy="365125"/>
          </a:xfrm>
        </p:spPr>
        <p:txBody>
          <a:bodyPr/>
          <a:lstStyle>
            <a:lvl1pPr>
              <a:defRPr/>
            </a:lvl1pPr>
          </a:lstStyle>
          <a:p>
            <a:pPr>
              <a:defRPr/>
            </a:pPr>
            <a:fld id="{F1E505A4-AD39-4171-9374-320723FB6CC6}" type="slidenum">
              <a:rPr lang="en-US"/>
              <a:pPr>
                <a:defRPr/>
              </a:pPr>
              <a:t>‹#›</a:t>
            </a:fld>
            <a:endParaRPr lang="en-US"/>
          </a:p>
        </p:txBody>
      </p:sp>
      <p:pic>
        <p:nvPicPr>
          <p:cNvPr id="7" name="Picture 10"/>
          <p:cNvPicPr>
            <a:picLocks noChangeAspect="1" noChangeArrowheads="1"/>
          </p:cNvPicPr>
          <p:nvPr userDrawn="1">
            <p:custDataLst>
              <p:tags r:id="rId4"/>
            </p:custDataLst>
          </p:nvPr>
        </p:nvPicPr>
        <p:blipFill>
          <a:blip r:embed="rId6" cstate="print"/>
          <a:srcRect/>
          <a:stretch>
            <a:fillRect/>
          </a:stretch>
        </p:blipFill>
        <p:spPr bwMode="auto">
          <a:xfrm>
            <a:off x="8001000" y="6096000"/>
            <a:ext cx="701675" cy="666750"/>
          </a:xfrm>
          <a:prstGeom prst="rect">
            <a:avLst/>
          </a:prstGeom>
          <a:noFill/>
          <a:ln w="9525">
            <a:solidFill>
              <a:schemeClr val="tx1"/>
            </a:solidFill>
            <a:miter lim="800000"/>
            <a:headEnd/>
            <a:tailEnd/>
          </a:ln>
        </p:spPr>
      </p:pic>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CS2710 Computer Organization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4EFBD06-C426-490F-B3C2-38D879E455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27" r:id="rId2"/>
  </p:sldLayoutIdLst>
  <p:transition spd="slow">
    <p:fade/>
  </p:transition>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s/_rels/slide11.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slideLayout" Target="../slideLayouts/slideLayout2.xml"/><Relationship Id="rId5" Type="http://schemas.openxmlformats.org/officeDocument/2006/relationships/tags" Target="../tags/tag55.xml"/><Relationship Id="rId4" Type="http://schemas.openxmlformats.org/officeDocument/2006/relationships/tags" Target="../tags/tag54.xml"/></Relationships>
</file>

<file path=ppt/slides/_rels/slide12.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7.png"/><Relationship Id="rId5" Type="http://schemas.openxmlformats.org/officeDocument/2006/relationships/slideLayout" Target="../slideLayouts/slideLayout2.xml"/><Relationship Id="rId4" Type="http://schemas.openxmlformats.org/officeDocument/2006/relationships/tags" Target="../tags/tag59.xml"/></Relationships>
</file>

<file path=ppt/slides/_rels/slide13.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2.xml"/><Relationship Id="rId4" Type="http://schemas.openxmlformats.org/officeDocument/2006/relationships/tags" Target="../tags/tag62.xml"/></Relationships>
</file>

<file path=ppt/slides/_rels/slide14.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Layout" Target="../slideLayouts/slideLayout2.xml"/><Relationship Id="rId4" Type="http://schemas.openxmlformats.org/officeDocument/2006/relationships/tags" Target="../tags/tag6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2.jpe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9.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image" Target="../media/image4.jpeg"/><Relationship Id="rId5" Type="http://schemas.openxmlformats.org/officeDocument/2006/relationships/tags" Target="../tags/tag24.xml"/><Relationship Id="rId10" Type="http://schemas.openxmlformats.org/officeDocument/2006/relationships/image" Target="../media/image3.jpeg"/><Relationship Id="rId4" Type="http://schemas.openxmlformats.org/officeDocument/2006/relationships/tags" Target="../tags/tag23.xml"/><Relationship Id="rId9"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slideLayout" Target="../slideLayouts/slideLayout2.xml"/><Relationship Id="rId4" Type="http://schemas.openxmlformats.org/officeDocument/2006/relationships/tags" Target="../tags/tag30.xml"/></Relationships>
</file>

<file path=ppt/slides/_rels/slide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Layout" Target="../slideLayouts/slideLayout2.xml"/><Relationship Id="rId4" Type="http://schemas.openxmlformats.org/officeDocument/2006/relationships/tags" Target="../tags/tag34.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36.xml"/><Relationship Id="rId7"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vmlDrawing" Target="../drawings/vmlDrawing1.v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s/_rels/slide9.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image" Target="../media/image6.png"/><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Layout" Target="../slideLayouts/slideLayout2.xml"/><Relationship Id="rId5" Type="http://schemas.openxmlformats.org/officeDocument/2006/relationships/tags" Target="../tags/tag44.xml"/><Relationship Id="rId4" Type="http://schemas.openxmlformats.org/officeDocument/2006/relationships/tags" Target="../tags/tag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lstStyle/>
          <a:p>
            <a:r>
              <a:rPr lang="en-US" dirty="0" smtClean="0"/>
              <a:t>Cache Basics</a:t>
            </a:r>
            <a:endParaRPr lang="en-US" dirty="0"/>
          </a:p>
        </p:txBody>
      </p:sp>
      <p:sp>
        <p:nvSpPr>
          <p:cNvPr id="3" name="Subtitle 2"/>
          <p:cNvSpPr>
            <a:spLocks noGrp="1"/>
          </p:cNvSpPr>
          <p:nvPr>
            <p:ph type="subTitle" idx="1"/>
            <p:custDataLst>
              <p:tags r:id="rId2"/>
            </p:custDataLst>
          </p:nvPr>
        </p:nvSpPr>
        <p:spPr/>
        <p:txBody>
          <a:bodyPr/>
          <a:lstStyle/>
          <a:p>
            <a:r>
              <a:rPr lang="en-US" sz="1600" dirty="0" smtClean="0"/>
              <a:t>Define temporal and spatial locality. </a:t>
            </a:r>
          </a:p>
          <a:p>
            <a:r>
              <a:rPr lang="en-US" sz="1600" dirty="0" smtClean="0"/>
              <a:t>Define hit rate and miss rate.</a:t>
            </a:r>
          </a:p>
          <a:p>
            <a:r>
              <a:rPr lang="en-US" sz="1600" dirty="0" smtClean="0"/>
              <a:t> Define the term cache </a:t>
            </a:r>
          </a:p>
          <a:p>
            <a:r>
              <a:rPr lang="en-US" sz="1600" dirty="0" smtClean="0"/>
              <a:t>Explain how a direct mapped cache determines the location in the cache. </a:t>
            </a:r>
          </a:p>
          <a:p>
            <a:r>
              <a:rPr lang="en-US" sz="1600" dirty="0" smtClean="0"/>
              <a:t>Given a memory address and cache size information, perform the calculations to convert an address to a cache block number. </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Tags and Valid bits</a:t>
            </a:r>
            <a:endParaRPr lang="en-US" dirty="0"/>
          </a:p>
        </p:txBody>
      </p:sp>
      <p:sp>
        <p:nvSpPr>
          <p:cNvPr id="3" name="Content Placeholder 2"/>
          <p:cNvSpPr>
            <a:spLocks noGrp="1"/>
          </p:cNvSpPr>
          <p:nvPr>
            <p:ph idx="1"/>
            <p:custDataLst>
              <p:tags r:id="rId2"/>
            </p:custDataLst>
          </p:nvPr>
        </p:nvSpPr>
        <p:spPr/>
        <p:txBody>
          <a:bodyPr/>
          <a:lstStyle/>
          <a:p>
            <a:r>
              <a:rPr lang="en-US" dirty="0" smtClean="0"/>
              <a:t>If we search the cache, how do we know if the data is valid or not?</a:t>
            </a:r>
          </a:p>
          <a:p>
            <a:endParaRPr lang="en-US" dirty="0" smtClean="0"/>
          </a:p>
          <a:p>
            <a:endParaRPr lang="en-US" dirty="0" smtClean="0"/>
          </a:p>
          <a:p>
            <a:endParaRPr lang="en-US" dirty="0" smtClean="0"/>
          </a:p>
          <a:p>
            <a:r>
              <a:rPr lang="en-US" dirty="0" smtClean="0"/>
              <a:t>How do we know which specific block in in the cache?</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10</a:t>
            </a:fld>
            <a:endParaRPr lang="en-US"/>
          </a:p>
        </p:txBody>
      </p:sp>
      <p:sp>
        <p:nvSpPr>
          <p:cNvPr id="6" name="TextBox 5" hidden="1"/>
          <p:cNvSpPr txBox="1"/>
          <p:nvPr>
            <p:custDataLst>
              <p:tags r:id="rId5"/>
            </p:custDataLst>
          </p:nvPr>
        </p:nvSpPr>
        <p:spPr>
          <a:xfrm>
            <a:off x="2133600" y="1447800"/>
            <a:ext cx="5943600" cy="1200329"/>
          </a:xfrm>
          <a:prstGeom prst="rect">
            <a:avLst/>
          </a:prstGeom>
          <a:noFill/>
        </p:spPr>
        <p:txBody>
          <a:bodyPr wrap="square" rtlCol="0">
            <a:spAutoFit/>
          </a:bodyPr>
          <a:lstStyle/>
          <a:p>
            <a:r>
              <a:rPr lang="en-US" dirty="0" smtClean="0">
                <a:solidFill>
                  <a:srgbClr val="FF0000"/>
                </a:solidFill>
              </a:rPr>
              <a:t>Valid Bit</a:t>
            </a:r>
          </a:p>
          <a:p>
            <a:r>
              <a:rPr lang="en-US" dirty="0" smtClean="0">
                <a:solidFill>
                  <a:srgbClr val="FF0000"/>
                </a:solidFill>
              </a:rPr>
              <a:t>Indicates the data in the associated block is valid</a:t>
            </a:r>
            <a:endParaRPr lang="en-US" dirty="0">
              <a:solidFill>
                <a:srgbClr val="FF0000"/>
              </a:solidFill>
            </a:endParaRPr>
          </a:p>
        </p:txBody>
      </p:sp>
      <p:sp>
        <p:nvSpPr>
          <p:cNvPr id="7" name="TextBox 6" hidden="1"/>
          <p:cNvSpPr txBox="1"/>
          <p:nvPr>
            <p:custDataLst>
              <p:tags r:id="rId6"/>
            </p:custDataLst>
          </p:nvPr>
        </p:nvSpPr>
        <p:spPr>
          <a:xfrm>
            <a:off x="1905000" y="4191000"/>
            <a:ext cx="6858000" cy="1569660"/>
          </a:xfrm>
          <a:prstGeom prst="rect">
            <a:avLst/>
          </a:prstGeom>
          <a:noFill/>
        </p:spPr>
        <p:txBody>
          <a:bodyPr wrap="square" rtlCol="0">
            <a:spAutoFit/>
          </a:bodyPr>
          <a:lstStyle/>
          <a:p>
            <a:r>
              <a:rPr lang="en-US" dirty="0" smtClean="0">
                <a:solidFill>
                  <a:srgbClr val="FF0000"/>
                </a:solidFill>
              </a:rPr>
              <a:t>Tag: A field in the table containing the address information required to identify if the associated block is the correct block.</a:t>
            </a:r>
          </a:p>
          <a:p>
            <a:r>
              <a:rPr lang="en-US" dirty="0" smtClean="0">
                <a:solidFill>
                  <a:srgbClr val="FF0000"/>
                </a:solidFill>
              </a:rPr>
              <a:t>The upper bits of the address</a:t>
            </a:r>
            <a:endParaRPr lang="en-US" dirty="0">
              <a:solidFill>
                <a:srgbClr val="FF0000"/>
              </a:solidFill>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Example Address stream</a:t>
            </a:r>
            <a:endParaRPr lang="en-US" dirty="0"/>
          </a:p>
        </p:txBody>
      </p:sp>
      <p:sp>
        <p:nvSpPr>
          <p:cNvPr id="3" name="Content Placeholder 2"/>
          <p:cNvSpPr>
            <a:spLocks noGrp="1"/>
          </p:cNvSpPr>
          <p:nvPr>
            <p:ph idx="1"/>
            <p:custDataLst>
              <p:tags r:id="rId2"/>
            </p:custDataLst>
          </p:nvPr>
        </p:nvSpPr>
        <p:spPr>
          <a:xfrm>
            <a:off x="1524000" y="4953000"/>
            <a:ext cx="7162800" cy="1173163"/>
          </a:xfrm>
        </p:spPr>
        <p:txBody>
          <a:bodyPr/>
          <a:lstStyle/>
          <a:p>
            <a:r>
              <a:rPr lang="en-US" dirty="0" smtClean="0"/>
              <a:t>10110, 11010, 10000, 10110, 00011, 10010, </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11</a:t>
            </a:fld>
            <a:endParaRPr lang="en-US"/>
          </a:p>
        </p:txBody>
      </p:sp>
      <p:graphicFrame>
        <p:nvGraphicFramePr>
          <p:cNvPr id="6" name="Group 4"/>
          <p:cNvGraphicFramePr>
            <a:graphicFrameLocks noGrp="1"/>
          </p:cNvGraphicFramePr>
          <p:nvPr>
            <p:custDataLst>
              <p:tags r:id="rId5"/>
            </p:custDataLst>
          </p:nvPr>
        </p:nvGraphicFramePr>
        <p:xfrm>
          <a:off x="609600" y="1066800"/>
          <a:ext cx="8305799" cy="3657600"/>
        </p:xfrm>
        <a:graphic>
          <a:graphicData uri="http://schemas.openxmlformats.org/drawingml/2006/table">
            <a:tbl>
              <a:tblPr/>
              <a:tblGrid>
                <a:gridCol w="1470819"/>
                <a:gridCol w="884653"/>
                <a:gridCol w="1568153"/>
                <a:gridCol w="4382174"/>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Index</a:t>
                      </a:r>
                      <a:endParaRPr kumimoji="0" lang="en-AU"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V</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Tag</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Data</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000</a:t>
                      </a:r>
                      <a:endParaRPr kumimoji="0" lang="en-A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N</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001</a:t>
                      </a:r>
                      <a:endParaRPr kumimoji="0" lang="en-AU"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N</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010</a:t>
                      </a:r>
                      <a:endParaRPr kumimoji="0" lang="en-A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N</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011</a:t>
                      </a:r>
                      <a:endParaRPr kumimoji="0" lang="en-A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N</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100</a:t>
                      </a:r>
                      <a:endParaRPr kumimoji="0" lang="en-A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N</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101</a:t>
                      </a:r>
                      <a:endParaRPr kumimoji="0" lang="en-A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N</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110</a:t>
                      </a:r>
                      <a:endParaRPr kumimoji="0" lang="en-A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N</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111</a:t>
                      </a:r>
                      <a:endParaRPr kumimoji="0" lang="en-A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smtClean="0">
                          <a:ln>
                            <a:noFill/>
                          </a:ln>
                          <a:solidFill>
                            <a:schemeClr val="tx1"/>
                          </a:solidFill>
                          <a:effectLst/>
                          <a:latin typeface="Arial" charset="0"/>
                        </a:rPr>
                        <a:t>N</a:t>
                      </a:r>
                      <a:endParaRPr kumimoji="0" lang="en-A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z="3200" dirty="0" smtClean="0"/>
              <a:t>Address Subdivision</a:t>
            </a:r>
            <a:endParaRPr lang="en-US" sz="3200" dirty="0"/>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12</a:t>
            </a:fld>
            <a:endParaRPr lang="en-US"/>
          </a:p>
        </p:txBody>
      </p:sp>
      <p:pic>
        <p:nvPicPr>
          <p:cNvPr id="6" name="Picture 4" descr="f05-07-P374493"/>
          <p:cNvPicPr>
            <a:picLocks noChangeAspect="1" noChangeArrowheads="1"/>
          </p:cNvPicPr>
          <p:nvPr>
            <p:custDataLst>
              <p:tags r:id="rId4"/>
            </p:custDataLst>
          </p:nvPr>
        </p:nvPicPr>
        <p:blipFill>
          <a:blip r:embed="rId6" cstate="print"/>
          <a:srcRect/>
          <a:stretch>
            <a:fillRect/>
          </a:stretch>
        </p:blipFill>
        <p:spPr bwMode="auto">
          <a:xfrm>
            <a:off x="1905000" y="0"/>
            <a:ext cx="6629400" cy="6545879"/>
          </a:xfrm>
          <a:prstGeom prst="rect">
            <a:avLst/>
          </a:prstGeom>
          <a:noFill/>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Determining Sizes</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13</a:t>
            </a:fld>
            <a:endParaRPr lang="en-US"/>
          </a:p>
        </p:txBody>
      </p:sp>
      <p:graphicFrame>
        <p:nvGraphicFramePr>
          <p:cNvPr id="6" name="Content Placeholder 5"/>
          <p:cNvGraphicFramePr>
            <a:graphicFrameLocks noChangeAspect="1"/>
          </p:cNvGraphicFramePr>
          <p:nvPr>
            <p:ph idx="1"/>
          </p:nvPr>
        </p:nvGraphicFramePr>
        <p:xfrm>
          <a:off x="1295399" y="1371600"/>
          <a:ext cx="7557267" cy="2438400"/>
        </p:xfrm>
        <a:graphic>
          <a:graphicData uri="http://schemas.openxmlformats.org/presentationml/2006/ole">
            <p:oleObj spid="_x0000_s19458" name="Equation" r:id="rId6" imgW="2755800" imgH="888840" progId="Equation.DSMT4">
              <p:embed/>
            </p:oleObj>
          </a:graphicData>
        </a:graphic>
      </p:graphicFrame>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Minute Quiz</a:t>
            </a:r>
            <a:endParaRPr lang="en-US" dirty="0"/>
          </a:p>
        </p:txBody>
      </p:sp>
      <p:sp>
        <p:nvSpPr>
          <p:cNvPr id="3" name="Content Placeholder 2"/>
          <p:cNvSpPr>
            <a:spLocks noGrp="1"/>
          </p:cNvSpPr>
          <p:nvPr>
            <p:ph idx="1"/>
            <p:custDataLst>
              <p:tags r:id="rId2"/>
            </p:custDataLst>
          </p:nvPr>
        </p:nvSpPr>
        <p:spPr/>
        <p:txBody>
          <a:bodyPr/>
          <a:lstStyle/>
          <a:p>
            <a:r>
              <a:rPr lang="en-US" dirty="0" smtClean="0"/>
              <a:t>Which of the following statements is generally false?</a:t>
            </a:r>
          </a:p>
          <a:p>
            <a:pPr marL="971550" lvl="1" indent="-514350">
              <a:buFont typeface="+mj-lt"/>
              <a:buAutoNum type="alphaUcPeriod"/>
            </a:pPr>
            <a:r>
              <a:rPr lang="en-US" dirty="0" smtClean="0"/>
              <a:t>Caches </a:t>
            </a:r>
            <a:r>
              <a:rPr lang="en-US" dirty="0" smtClean="0"/>
              <a:t>primarily take </a:t>
            </a:r>
            <a:r>
              <a:rPr lang="en-US" dirty="0" smtClean="0"/>
              <a:t>advantage of temporal locality</a:t>
            </a:r>
          </a:p>
          <a:p>
            <a:pPr marL="971550" lvl="1" indent="-514350">
              <a:buFont typeface="+mj-lt"/>
              <a:buAutoNum type="alphaUcPeriod"/>
            </a:pPr>
            <a:r>
              <a:rPr lang="en-US" dirty="0" smtClean="0"/>
              <a:t>On a read, the value returned depends upon which blocks are in the cache</a:t>
            </a:r>
          </a:p>
          <a:p>
            <a:pPr marL="971550" lvl="1" indent="-514350">
              <a:buFont typeface="+mj-lt"/>
              <a:buAutoNum type="alphaUcPeriod"/>
            </a:pPr>
            <a:r>
              <a:rPr lang="en-US" dirty="0" smtClean="0"/>
              <a:t>Most of the capacity of the memory hierarchy is at the lowest level</a:t>
            </a:r>
          </a:p>
          <a:p>
            <a:pPr marL="971550" lvl="1" indent="-514350">
              <a:buFont typeface="+mj-lt"/>
              <a:buAutoNum type="alphaUcPeriod"/>
            </a:pPr>
            <a:r>
              <a:rPr lang="en-US" dirty="0" smtClean="0"/>
              <a:t>The most expensive portion of the memory hierarchy is at the highest level</a:t>
            </a:r>
          </a:p>
          <a:p>
            <a:pPr lvl="1"/>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14</a:t>
            </a:fld>
            <a:endParaRPr lang="en-US"/>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access time - exercise</a:t>
            </a:r>
            <a:endParaRPr lang="en-US" dirty="0"/>
          </a:p>
        </p:txBody>
      </p:sp>
      <p:sp>
        <p:nvSpPr>
          <p:cNvPr id="3" name="Content Placeholder 2"/>
          <p:cNvSpPr>
            <a:spLocks noGrp="1"/>
          </p:cNvSpPr>
          <p:nvPr>
            <p:ph idx="1"/>
          </p:nvPr>
        </p:nvSpPr>
        <p:spPr/>
        <p:txBody>
          <a:bodyPr/>
          <a:lstStyle/>
          <a:p>
            <a:r>
              <a:rPr lang="en-US" dirty="0" smtClean="0"/>
              <a:t>Recall: The MEM stage of the MIPS pipeline takes 200ps.</a:t>
            </a:r>
          </a:p>
          <a:p>
            <a:pPr lvl="1"/>
            <a:r>
              <a:rPr lang="en-US" i="1" dirty="0" smtClean="0">
                <a:solidFill>
                  <a:srgbClr val="0070C0"/>
                </a:solidFill>
              </a:rPr>
              <a:t>Is it actually possible to request </a:t>
            </a:r>
            <a:r>
              <a:rPr lang="en-US" i="1" u="sng" dirty="0" smtClean="0">
                <a:solidFill>
                  <a:srgbClr val="0070C0"/>
                </a:solidFill>
              </a:rPr>
              <a:t>and</a:t>
            </a:r>
            <a:r>
              <a:rPr lang="en-US" i="1" dirty="0" smtClean="0">
                <a:solidFill>
                  <a:srgbClr val="0070C0"/>
                </a:solidFill>
              </a:rPr>
              <a:t> retrieve (i.e. make a round trip) a word of memory in that period of time (assume that the memory chip is 60mm away from the CPU)?</a:t>
            </a:r>
            <a:endParaRPr lang="en-US" i="1" dirty="0">
              <a:solidFill>
                <a:srgbClr val="0070C0"/>
              </a:solidFill>
            </a:endParaRPr>
          </a:p>
        </p:txBody>
      </p:sp>
      <p:sp>
        <p:nvSpPr>
          <p:cNvPr id="4" name="Footer Placeholder 3"/>
          <p:cNvSpPr>
            <a:spLocks noGrp="1"/>
          </p:cNvSpPr>
          <p:nvPr>
            <p:ph type="ftr" sz="quarter" idx="11"/>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nvPr>
        </p:nvSpPr>
        <p:spPr/>
        <p:txBody>
          <a:bodyPr/>
          <a:lstStyle/>
          <a:p>
            <a:pPr>
              <a:defRPr/>
            </a:pPr>
            <a:fld id="{F1E505A4-AD39-4171-9374-320723FB6CC6}" type="slidenum">
              <a:rPr lang="en-US" smtClean="0"/>
              <a:pPr>
                <a:defRPr/>
              </a:pPr>
              <a:t>2</a:t>
            </a:fld>
            <a:endParaRPr lang="en-US"/>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Definitions</a:t>
            </a:r>
            <a:endParaRPr lang="en-US" dirty="0"/>
          </a:p>
        </p:txBody>
      </p:sp>
      <p:sp>
        <p:nvSpPr>
          <p:cNvPr id="3" name="Content Placeholder 2"/>
          <p:cNvSpPr>
            <a:spLocks noGrp="1"/>
          </p:cNvSpPr>
          <p:nvPr>
            <p:ph idx="1"/>
            <p:custDataLst>
              <p:tags r:id="rId2"/>
            </p:custDataLst>
          </p:nvPr>
        </p:nvSpPr>
        <p:spPr/>
        <p:txBody>
          <a:bodyPr/>
          <a:lstStyle/>
          <a:p>
            <a:r>
              <a:rPr lang="en-US" dirty="0" smtClean="0">
                <a:solidFill>
                  <a:srgbClr val="0070C0"/>
                </a:solidFill>
              </a:rPr>
              <a:t>Temporal Locality</a:t>
            </a:r>
          </a:p>
          <a:p>
            <a:pPr lvl="1"/>
            <a:r>
              <a:rPr lang="en-US" dirty="0" smtClean="0"/>
              <a:t>The principle stating that if a data location is referenced then it will again be referenced soon.</a:t>
            </a:r>
            <a:br>
              <a:rPr lang="en-US" dirty="0" smtClean="0"/>
            </a:br>
            <a:endParaRPr lang="en-US" dirty="0" smtClean="0"/>
          </a:p>
          <a:p>
            <a:r>
              <a:rPr lang="en-US" dirty="0" smtClean="0">
                <a:solidFill>
                  <a:srgbClr val="C00000"/>
                </a:solidFill>
              </a:rPr>
              <a:t>Spatial Locality</a:t>
            </a:r>
          </a:p>
          <a:p>
            <a:pPr lvl="1"/>
            <a:r>
              <a:rPr lang="en-US" dirty="0" smtClean="0"/>
              <a:t>The locality principle stating that if a data location is referenced, data locations with nearby addresses will tend to be referenced soon.</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3</a:t>
            </a:fld>
            <a:endParaRPr lang="en-US"/>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Computer memory hierarchy</a:t>
            </a:r>
            <a:endParaRPr lang="en-US" dirty="0"/>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4</a:t>
            </a:fld>
            <a:endParaRPr lang="en-US"/>
          </a:p>
        </p:txBody>
      </p:sp>
      <p:pic>
        <p:nvPicPr>
          <p:cNvPr id="6" name="Picture 4" descr="f05-03-P374493"/>
          <p:cNvPicPr>
            <a:picLocks noChangeAspect="1" noChangeArrowheads="1"/>
          </p:cNvPicPr>
          <p:nvPr>
            <p:custDataLst>
              <p:tags r:id="rId4"/>
            </p:custDataLst>
          </p:nvPr>
        </p:nvPicPr>
        <p:blipFill>
          <a:blip r:embed="rId7" cstate="print"/>
          <a:srcRect/>
          <a:stretch>
            <a:fillRect/>
          </a:stretch>
        </p:blipFill>
        <p:spPr bwMode="auto">
          <a:xfrm>
            <a:off x="685800" y="1295400"/>
            <a:ext cx="7338749" cy="5105400"/>
          </a:xfrm>
          <a:prstGeom prst="rect">
            <a:avLst/>
          </a:prstGeom>
          <a:noFill/>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152400"/>
            <a:ext cx="8382000" cy="1143000"/>
          </a:xfrm>
        </p:spPr>
        <p:txBody>
          <a:bodyPr/>
          <a:lstStyle/>
          <a:p>
            <a:r>
              <a:rPr lang="en-US" dirty="0" smtClean="0"/>
              <a:t>SYX SG-125 Gaming PC</a:t>
            </a:r>
            <a:endParaRPr lang="en-US" dirty="0"/>
          </a:p>
        </p:txBody>
      </p:sp>
      <p:sp>
        <p:nvSpPr>
          <p:cNvPr id="3" name="Content Placeholder 2"/>
          <p:cNvSpPr>
            <a:spLocks noGrp="1"/>
          </p:cNvSpPr>
          <p:nvPr>
            <p:ph idx="1"/>
            <p:custDataLst>
              <p:tags r:id="rId2"/>
            </p:custDataLst>
          </p:nvPr>
        </p:nvSpPr>
        <p:spPr>
          <a:xfrm>
            <a:off x="4343400" y="533400"/>
            <a:ext cx="4648200" cy="2819400"/>
          </a:xfrm>
        </p:spPr>
        <p:txBody>
          <a:bodyPr/>
          <a:lstStyle/>
          <a:p>
            <a:r>
              <a:rPr lang="en-US" sz="2800" dirty="0" smtClean="0"/>
              <a:t>Intel Core i7 2600 3.4 GHz, Genuine Windows® 7 Professional 64 Bit, 1GB NVIDIA </a:t>
            </a:r>
            <a:r>
              <a:rPr lang="en-US" sz="2800" dirty="0" err="1" smtClean="0"/>
              <a:t>GeForce</a:t>
            </a:r>
            <a:r>
              <a:rPr lang="en-US" sz="2800" dirty="0" smtClean="0"/>
              <a:t> GTX 550 Ti, 8GB DDR3, 1TB 7200rpm HDD, </a:t>
            </a:r>
            <a:r>
              <a:rPr lang="en-US" sz="2800" dirty="0" err="1" smtClean="0"/>
              <a:t>Blu</a:t>
            </a:r>
            <a:r>
              <a:rPr lang="en-US" sz="2800" dirty="0" smtClean="0"/>
              <a:t>-Ray, USB 3.0</a:t>
            </a:r>
            <a:endParaRPr lang="en-US" sz="2800"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5</a:t>
            </a:fld>
            <a:endParaRPr lang="en-US"/>
          </a:p>
        </p:txBody>
      </p:sp>
      <p:pic>
        <p:nvPicPr>
          <p:cNvPr id="2050" name="Picture 2" descr="SYX SG-125 Gaming PC - Intel Core i7 2600 3.4 GHz, Genuine Windows® 7 Professional 64 Bit, 1GB NVIDIA GeForce GTX 550 Ti, 8GB DDR3, 1TB 7200rpm HDD, Blu-Ray, USB 3.0"/>
          <p:cNvPicPr>
            <a:picLocks noChangeAspect="1" noChangeArrowheads="1"/>
          </p:cNvPicPr>
          <p:nvPr>
            <p:custDataLst>
              <p:tags r:id="rId5"/>
            </p:custDataLst>
          </p:nvPr>
        </p:nvPicPr>
        <p:blipFill>
          <a:blip r:embed="rId10" cstate="print"/>
          <a:srcRect/>
          <a:stretch>
            <a:fillRect/>
          </a:stretch>
        </p:blipFill>
        <p:spPr bwMode="auto">
          <a:xfrm>
            <a:off x="457200" y="685800"/>
            <a:ext cx="2857500" cy="2857500"/>
          </a:xfrm>
          <a:prstGeom prst="rect">
            <a:avLst/>
          </a:prstGeom>
          <a:noFill/>
        </p:spPr>
      </p:pic>
      <p:pic>
        <p:nvPicPr>
          <p:cNvPr id="7" name="Picture 9" descr="f05-01-P374493"/>
          <p:cNvPicPr>
            <a:picLocks noChangeAspect="1" noChangeArrowheads="1"/>
          </p:cNvPicPr>
          <p:nvPr>
            <p:custDataLst>
              <p:tags r:id="rId6"/>
            </p:custDataLst>
          </p:nvPr>
        </p:nvPicPr>
        <p:blipFill>
          <a:blip r:embed="rId11" cstate="print"/>
          <a:srcRect/>
          <a:stretch>
            <a:fillRect/>
          </a:stretch>
        </p:blipFill>
        <p:spPr bwMode="auto">
          <a:xfrm>
            <a:off x="1828800" y="3505200"/>
            <a:ext cx="6935887" cy="3352800"/>
          </a:xfrm>
          <a:prstGeom prst="rect">
            <a:avLst/>
          </a:prstGeom>
          <a:noFill/>
        </p:spPr>
      </p:pic>
      <p:sp>
        <p:nvSpPr>
          <p:cNvPr id="8" name="TextBox 7" hidden="1"/>
          <p:cNvSpPr txBox="1"/>
          <p:nvPr>
            <p:custDataLst>
              <p:tags r:id="rId7"/>
            </p:custDataLst>
          </p:nvPr>
        </p:nvSpPr>
        <p:spPr>
          <a:xfrm>
            <a:off x="0" y="4549676"/>
            <a:ext cx="3962400" cy="2308324"/>
          </a:xfrm>
          <a:prstGeom prst="rect">
            <a:avLst/>
          </a:prstGeom>
          <a:noFill/>
        </p:spPr>
        <p:txBody>
          <a:bodyPr wrap="square" rtlCol="0">
            <a:spAutoFit/>
          </a:bodyPr>
          <a:lstStyle/>
          <a:p>
            <a:r>
              <a:rPr lang="en-US" dirty="0" smtClean="0">
                <a:solidFill>
                  <a:srgbClr val="FF0000"/>
                </a:solidFill>
              </a:rPr>
              <a:t>4 x 256 KB L2 Cache</a:t>
            </a:r>
          </a:p>
          <a:p>
            <a:r>
              <a:rPr lang="en-US" dirty="0" smtClean="0">
                <a:solidFill>
                  <a:srgbClr val="FF0000"/>
                </a:solidFill>
              </a:rPr>
              <a:t>8MB Cache</a:t>
            </a:r>
          </a:p>
          <a:p>
            <a:r>
              <a:rPr lang="en-US" dirty="0" smtClean="0">
                <a:solidFill>
                  <a:srgbClr val="FF0000"/>
                </a:solidFill>
              </a:rPr>
              <a:t>8 GB System Memory</a:t>
            </a:r>
          </a:p>
          <a:p>
            <a:r>
              <a:rPr lang="en-US" dirty="0" smtClean="0">
                <a:solidFill>
                  <a:srgbClr val="FF0000"/>
                </a:solidFill>
              </a:rPr>
              <a:t>1 TB Hard Drive Space</a:t>
            </a:r>
          </a:p>
          <a:p>
            <a:r>
              <a:rPr lang="en-US" dirty="0" smtClean="0">
                <a:solidFill>
                  <a:srgbClr val="FF0000"/>
                </a:solidFill>
              </a:rPr>
              <a:t>Many </a:t>
            </a:r>
            <a:r>
              <a:rPr lang="en-US" dirty="0" err="1" smtClean="0">
                <a:solidFill>
                  <a:srgbClr val="FF0000"/>
                </a:solidFill>
              </a:rPr>
              <a:t>Many</a:t>
            </a:r>
            <a:r>
              <a:rPr lang="en-US" dirty="0" smtClean="0">
                <a:solidFill>
                  <a:srgbClr val="FF0000"/>
                </a:solidFill>
              </a:rPr>
              <a:t> internal registers</a:t>
            </a:r>
          </a:p>
          <a:p>
            <a:endParaRPr lang="en-US"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Definitions</a:t>
            </a:r>
            <a:endParaRPr lang="en-US" dirty="0"/>
          </a:p>
        </p:txBody>
      </p:sp>
      <p:sp>
        <p:nvSpPr>
          <p:cNvPr id="3" name="Content Placeholder 2"/>
          <p:cNvSpPr>
            <a:spLocks noGrp="1"/>
          </p:cNvSpPr>
          <p:nvPr>
            <p:ph idx="1"/>
            <p:custDataLst>
              <p:tags r:id="rId2"/>
            </p:custDataLst>
          </p:nvPr>
        </p:nvSpPr>
        <p:spPr/>
        <p:txBody>
          <a:bodyPr/>
          <a:lstStyle/>
          <a:p>
            <a:r>
              <a:rPr lang="en-US" sz="2800" dirty="0" smtClean="0"/>
              <a:t>Block</a:t>
            </a:r>
          </a:p>
          <a:p>
            <a:pPr lvl="1"/>
            <a:r>
              <a:rPr lang="en-US" sz="2400" dirty="0" smtClean="0"/>
              <a:t>The minimum unit of information that can be either present or not present in the cache</a:t>
            </a:r>
          </a:p>
          <a:p>
            <a:r>
              <a:rPr lang="en-US" sz="2800" dirty="0" smtClean="0"/>
              <a:t>Hit Rate</a:t>
            </a:r>
          </a:p>
          <a:p>
            <a:pPr lvl="1"/>
            <a:r>
              <a:rPr lang="en-US" sz="2400" dirty="0" smtClean="0"/>
              <a:t>The fraction of memory accesses found in the level of the memory hierarchy</a:t>
            </a:r>
          </a:p>
          <a:p>
            <a:r>
              <a:rPr lang="en-US" sz="2800" dirty="0" smtClean="0"/>
              <a:t>Miss Rate</a:t>
            </a:r>
          </a:p>
          <a:p>
            <a:pPr lvl="1"/>
            <a:r>
              <a:rPr lang="en-US" sz="2400" dirty="0" smtClean="0"/>
              <a:t>The fraction of memory accesses not found in a level of the memory hierarchy</a:t>
            </a:r>
          </a:p>
          <a:p>
            <a:r>
              <a:rPr lang="en-US" sz="2800" dirty="0" smtClean="0"/>
              <a:t>Miss penalty</a:t>
            </a:r>
          </a:p>
          <a:p>
            <a:pPr lvl="1"/>
            <a:r>
              <a:rPr lang="en-US" sz="2400" dirty="0" smtClean="0"/>
              <a:t>The time required to fetch a block into a level of memory hierarchy from the lower level.</a:t>
            </a:r>
            <a:endParaRPr lang="en-US" sz="2400"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6</a:t>
            </a:fld>
            <a:endParaRPr lang="en-US"/>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Cache Memory</a:t>
            </a:r>
            <a:endParaRPr lang="en-US" dirty="0"/>
          </a:p>
        </p:txBody>
      </p:sp>
      <p:sp>
        <p:nvSpPr>
          <p:cNvPr id="3" name="Content Placeholder 2"/>
          <p:cNvSpPr>
            <a:spLocks noGrp="1"/>
          </p:cNvSpPr>
          <p:nvPr>
            <p:ph idx="1"/>
            <p:custDataLst>
              <p:tags r:id="rId2"/>
            </p:custDataLst>
          </p:nvPr>
        </p:nvSpPr>
        <p:spPr/>
        <p:txBody>
          <a:bodyPr/>
          <a:lstStyle/>
          <a:p>
            <a:r>
              <a:rPr lang="en-US" dirty="0" smtClean="0"/>
              <a:t>The level of memory closest to the Processor</a:t>
            </a:r>
          </a:p>
          <a:p>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7</a:t>
            </a:fld>
            <a:endParaRPr lang="en-US"/>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Determining where to look</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8</a:t>
            </a:fld>
            <a:endParaRPr lang="en-US"/>
          </a:p>
        </p:txBody>
      </p:sp>
      <p:graphicFrame>
        <p:nvGraphicFramePr>
          <p:cNvPr id="7" name="Content Placeholder 6"/>
          <p:cNvGraphicFramePr>
            <a:graphicFrameLocks noChangeAspect="1"/>
          </p:cNvGraphicFramePr>
          <p:nvPr>
            <p:ph idx="1"/>
          </p:nvPr>
        </p:nvGraphicFramePr>
        <p:xfrm>
          <a:off x="1371600" y="1143000"/>
          <a:ext cx="7079226" cy="457200"/>
        </p:xfrm>
        <a:graphic>
          <a:graphicData uri="http://schemas.openxmlformats.org/presentationml/2006/ole">
            <p:oleObj spid="_x0000_s18434" name="Equation" r:id="rId8" imgW="3149280" imgH="203040" progId="Equation.DSMT4">
              <p:embed/>
            </p:oleObj>
          </a:graphicData>
        </a:graphic>
      </p:graphicFrame>
      <p:sp>
        <p:nvSpPr>
          <p:cNvPr id="8" name="TextBox 7"/>
          <p:cNvSpPr txBox="1"/>
          <p:nvPr>
            <p:custDataLst>
              <p:tags r:id="rId5"/>
            </p:custDataLst>
          </p:nvPr>
        </p:nvSpPr>
        <p:spPr>
          <a:xfrm>
            <a:off x="1447800" y="1676400"/>
            <a:ext cx="7086600" cy="4893647"/>
          </a:xfrm>
          <a:prstGeom prst="rect">
            <a:avLst/>
          </a:prstGeom>
          <a:noFill/>
        </p:spPr>
        <p:txBody>
          <a:bodyPr wrap="square" rtlCol="0">
            <a:spAutoFit/>
          </a:bodyPr>
          <a:lstStyle/>
          <a:p>
            <a:r>
              <a:rPr lang="en-US" sz="2000" dirty="0" smtClean="0"/>
              <a:t>Block to access	Cache Location (16 blocks)</a:t>
            </a:r>
          </a:p>
          <a:p>
            <a:r>
              <a:rPr lang="en-US" sz="2000" dirty="0" smtClean="0"/>
              <a:t>0x01</a:t>
            </a:r>
          </a:p>
          <a:p>
            <a:endParaRPr lang="en-US" sz="2000" dirty="0" smtClean="0"/>
          </a:p>
          <a:p>
            <a:r>
              <a:rPr lang="en-US" sz="2000" dirty="0" smtClean="0"/>
              <a:t>0x05</a:t>
            </a:r>
          </a:p>
          <a:p>
            <a:endParaRPr lang="en-US" sz="2000" dirty="0" smtClean="0"/>
          </a:p>
          <a:p>
            <a:r>
              <a:rPr lang="en-US" sz="2000" dirty="0" smtClean="0"/>
              <a:t>0x15 </a:t>
            </a:r>
            <a:endParaRPr lang="en-US" sz="2000" dirty="0" smtClean="0"/>
          </a:p>
          <a:p>
            <a:endParaRPr lang="en-US" sz="2000" dirty="0" smtClean="0"/>
          </a:p>
          <a:p>
            <a:r>
              <a:rPr lang="en-US" sz="2000" dirty="0" smtClean="0"/>
              <a:t>0x22 </a:t>
            </a:r>
            <a:endParaRPr lang="en-US" sz="2000" dirty="0" smtClean="0"/>
          </a:p>
          <a:p>
            <a:endParaRPr lang="en-US" sz="2000" dirty="0" smtClean="0"/>
          </a:p>
          <a:p>
            <a:r>
              <a:rPr lang="en-US" sz="2000" dirty="0" smtClean="0"/>
              <a:t>0x37</a:t>
            </a:r>
          </a:p>
          <a:p>
            <a:endParaRPr lang="en-US" sz="2000" dirty="0" smtClean="0"/>
          </a:p>
          <a:p>
            <a:r>
              <a:rPr lang="en-US" sz="2000" dirty="0" smtClean="0"/>
              <a:t>0x3F</a:t>
            </a:r>
          </a:p>
          <a:p>
            <a:endParaRPr lang="en-US" sz="2000" dirty="0" smtClean="0"/>
          </a:p>
          <a:p>
            <a:r>
              <a:rPr lang="en-US" sz="2000" dirty="0" smtClean="0"/>
              <a:t>0x3D</a:t>
            </a:r>
          </a:p>
          <a:p>
            <a:endParaRPr lang="en-US" sz="2000" dirty="0"/>
          </a:p>
        </p:txBody>
      </p:sp>
      <p:sp>
        <p:nvSpPr>
          <p:cNvPr id="9" name="TextBox 8" hidden="1"/>
          <p:cNvSpPr txBox="1"/>
          <p:nvPr>
            <p:custDataLst>
              <p:tags r:id="rId6"/>
            </p:custDataLst>
          </p:nvPr>
        </p:nvSpPr>
        <p:spPr>
          <a:xfrm>
            <a:off x="1524000" y="381000"/>
            <a:ext cx="6781800" cy="461665"/>
          </a:xfrm>
          <a:prstGeom prst="rect">
            <a:avLst/>
          </a:prstGeom>
          <a:noFill/>
        </p:spPr>
        <p:txBody>
          <a:bodyPr wrap="square" rtlCol="0">
            <a:spAutoFit/>
          </a:bodyPr>
          <a:lstStyle/>
          <a:p>
            <a:r>
              <a:rPr lang="en-US" dirty="0" smtClean="0">
                <a:solidFill>
                  <a:srgbClr val="FF0000"/>
                </a:solidFill>
              </a:rPr>
              <a:t>Direct Mapped Cache</a:t>
            </a:r>
            <a:endParaRPr lang="en-US" dirty="0">
              <a:solidFill>
                <a:srgbClr val="FF0000"/>
              </a:solidFill>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81000" y="152400"/>
            <a:ext cx="8382000" cy="533400"/>
          </a:xfrm>
        </p:spPr>
        <p:txBody>
          <a:bodyPr/>
          <a:lstStyle/>
          <a:p>
            <a:r>
              <a:rPr lang="en-US" dirty="0" smtClean="0"/>
              <a:t>Direct Mapped Cache</a:t>
            </a:r>
            <a:endParaRPr lang="en-US" dirty="0"/>
          </a:p>
        </p:txBody>
      </p:sp>
      <p:sp>
        <p:nvSpPr>
          <p:cNvPr id="3" name="Content Placeholder 2"/>
          <p:cNvSpPr>
            <a:spLocks noGrp="1"/>
          </p:cNvSpPr>
          <p:nvPr>
            <p:ph idx="1"/>
            <p:custDataLst>
              <p:tags r:id="rId2"/>
            </p:custDataLst>
          </p:nvPr>
        </p:nvSpPr>
        <p:spPr>
          <a:xfrm>
            <a:off x="457200" y="685800"/>
            <a:ext cx="8305800" cy="4830763"/>
          </a:xfrm>
        </p:spPr>
        <p:txBody>
          <a:bodyPr/>
          <a:lstStyle/>
          <a:p>
            <a:pPr eaLnBrk="1" hangingPunct="1">
              <a:buClr>
                <a:schemeClr val="folHlink"/>
              </a:buClr>
              <a:buSzPct val="60000"/>
              <a:buFont typeface="Wingdings" pitchFamily="2" charset="2"/>
              <a:buChar char="n"/>
            </a:pPr>
            <a:r>
              <a:rPr lang="en-US" dirty="0" smtClean="0"/>
              <a:t>#Blocks is a power of 2</a:t>
            </a:r>
          </a:p>
          <a:p>
            <a:pPr eaLnBrk="1" hangingPunct="1">
              <a:buClr>
                <a:schemeClr val="folHlink"/>
              </a:buClr>
              <a:buSzPct val="60000"/>
              <a:buFont typeface="Wingdings" pitchFamily="2" charset="2"/>
              <a:buChar char="n"/>
            </a:pPr>
            <a:r>
              <a:rPr lang="en-US" dirty="0" smtClean="0"/>
              <a:t>Use low-order address bits</a:t>
            </a:r>
            <a:endParaRPr lang="en-AU" dirty="0" smtClean="0"/>
          </a:p>
          <a:p>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9</a:t>
            </a:fld>
            <a:endParaRPr lang="en-US"/>
          </a:p>
        </p:txBody>
      </p:sp>
      <p:pic>
        <p:nvPicPr>
          <p:cNvPr id="6" name="Picture 9" descr="f05-05-P374493"/>
          <p:cNvPicPr>
            <a:picLocks noChangeAspect="1" noChangeArrowheads="1"/>
          </p:cNvPicPr>
          <p:nvPr>
            <p:custDataLst>
              <p:tags r:id="rId5"/>
            </p:custDataLst>
          </p:nvPr>
        </p:nvPicPr>
        <p:blipFill>
          <a:blip r:embed="rId7" cstate="print"/>
          <a:srcRect/>
          <a:stretch>
            <a:fillRect/>
          </a:stretch>
        </p:blipFill>
        <p:spPr bwMode="auto">
          <a:xfrm>
            <a:off x="1600200" y="1752600"/>
            <a:ext cx="6324600" cy="4565865"/>
          </a:xfrm>
          <a:prstGeom prst="rect">
            <a:avLst/>
          </a:prstGeom>
          <a:noFill/>
        </p:spPr>
      </p:pic>
    </p:spTree>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42496</TotalTime>
  <Words>643</Words>
  <Application>Microsoft Office PowerPoint</Application>
  <PresentationFormat>On-screen Show (4:3)</PresentationFormat>
  <Paragraphs>132</Paragraphs>
  <Slides>14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2" baseType="lpstr">
      <vt:lpstr>Arial</vt:lpstr>
      <vt:lpstr>Calibri</vt:lpstr>
      <vt:lpstr>Times New Roman</vt:lpstr>
      <vt:lpstr>Wingdings</vt:lpstr>
      <vt:lpstr>Arial Black</vt:lpstr>
      <vt:lpstr>Office Theme</vt:lpstr>
      <vt:lpstr>MathType 6.0 Equation</vt:lpstr>
      <vt:lpstr>Equation</vt:lpstr>
      <vt:lpstr>Cache Basics</vt:lpstr>
      <vt:lpstr>Memory access time - exercise</vt:lpstr>
      <vt:lpstr>Definitions</vt:lpstr>
      <vt:lpstr>Computer memory hierarchy</vt:lpstr>
      <vt:lpstr>SYX SG-125 Gaming PC</vt:lpstr>
      <vt:lpstr>Definitions</vt:lpstr>
      <vt:lpstr>Cache Memory</vt:lpstr>
      <vt:lpstr>Determining where to look</vt:lpstr>
      <vt:lpstr>Direct Mapped Cache</vt:lpstr>
      <vt:lpstr>Tags and Valid bits</vt:lpstr>
      <vt:lpstr>Example Address stream</vt:lpstr>
      <vt:lpstr>Address Subdivision</vt:lpstr>
      <vt:lpstr>Determining Sizes</vt:lpstr>
      <vt:lpstr>Minute Quiz</vt:lpstr>
    </vt:vector>
  </TitlesOfParts>
  <Company>MSOE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Paul Roberts</dc:creator>
  <cp:lastModifiedBy>Mark Hornick</cp:lastModifiedBy>
  <cp:revision>614</cp:revision>
  <dcterms:created xsi:type="dcterms:W3CDTF">2005-10-07T17:32:44Z</dcterms:created>
  <dcterms:modified xsi:type="dcterms:W3CDTF">2013-02-04T14:31:41Z</dcterms:modified>
</cp:coreProperties>
</file>