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tags/tag7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tags/tag3.xml" ContentType="application/vnd.openxmlformats-officedocument.presentationml.tags+xml"/>
  <Default Extension="jpeg" ContentType="image/jpeg"/>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tags/tag77.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Default Extension="vml" ContentType="application/vnd.openxmlformats-officedocument.vmlDrawing"/>
  <Override PartName="/ppt/tags/tag71.xml" ContentType="application/vnd.openxmlformats-officedocument.presentationml.tags+xml"/>
  <Override PartName="/ppt/tags/tag80.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Default Extension="wmf" ContentType="image/x-wmf"/>
  <Override PartName="/ppt/tags/tag69.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816" r:id="rId1"/>
  </p:sldMasterIdLst>
  <p:notesMasterIdLst>
    <p:notesMasterId r:id="rId21"/>
  </p:notesMasterIdLst>
  <p:handoutMasterIdLst>
    <p:handoutMasterId r:id="rId22"/>
  </p:handoutMasterIdLst>
  <p:sldIdLst>
    <p:sldId id="417" r:id="rId2"/>
    <p:sldId id="631" r:id="rId3"/>
    <p:sldId id="625" r:id="rId4"/>
    <p:sldId id="629" r:id="rId5"/>
    <p:sldId id="630" r:id="rId6"/>
    <p:sldId id="632" r:id="rId7"/>
    <p:sldId id="633" r:id="rId8"/>
    <p:sldId id="542" r:id="rId9"/>
    <p:sldId id="615" r:id="rId10"/>
    <p:sldId id="634" r:id="rId11"/>
    <p:sldId id="543" r:id="rId12"/>
    <p:sldId id="635" r:id="rId13"/>
    <p:sldId id="636" r:id="rId14"/>
    <p:sldId id="617" r:id="rId15"/>
    <p:sldId id="619" r:id="rId16"/>
    <p:sldId id="620" r:id="rId17"/>
    <p:sldId id="621" r:id="rId18"/>
    <p:sldId id="622" r:id="rId19"/>
    <p:sldId id="623" r:id="rId20"/>
  </p:sldIdLst>
  <p:sldSz cx="9144000" cy="6858000" type="screen4x3"/>
  <p:notesSz cx="6934200" cy="9220200"/>
  <p:embeddedFontLst>
    <p:embeddedFont>
      <p:font typeface="Calibri" pitchFamily="34" charset="0"/>
      <p:regular r:id="rId23"/>
      <p:bold r:id="rId24"/>
      <p:italic r:id="rId25"/>
      <p:boldItalic r:id="rId26"/>
    </p:embeddedFont>
    <p:embeddedFont>
      <p:font typeface="Tahoma" pitchFamily="34" charset="0"/>
      <p:regular r:id="rId27"/>
      <p:bold r:id="rId28"/>
    </p:embeddedFont>
    <p:embeddedFont>
      <p:font typeface="Arial Black" pitchFamily="34" charset="0"/>
      <p:bold r:id="rId29"/>
    </p:embeddedFont>
  </p:embeddedFontLst>
  <p:custDataLst>
    <p:tags r:id="rId3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4" autoAdjust="0"/>
    <p:restoredTop sz="59813" autoAdjust="0"/>
  </p:normalViewPr>
  <p:slideViewPr>
    <p:cSldViewPr>
      <p:cViewPr varScale="1">
        <p:scale>
          <a:sx n="69" d="100"/>
          <a:sy n="69" d="100"/>
        </p:scale>
        <p:origin x="-2844" y="-96"/>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80" y="-114"/>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5122" cy="461926"/>
          </a:xfrm>
          <a:prstGeom prst="rect">
            <a:avLst/>
          </a:prstGeom>
        </p:spPr>
        <p:txBody>
          <a:bodyPr vert="horz" lIns="90433" tIns="45214" rIns="90433" bIns="45214" rtlCol="0"/>
          <a:lstStyle>
            <a:lvl1pPr algn="l">
              <a:defRPr sz="1100"/>
            </a:lvl1pPr>
          </a:lstStyle>
          <a:p>
            <a:pPr>
              <a:defRPr/>
            </a:pPr>
            <a:endParaRPr lang="en-US"/>
          </a:p>
        </p:txBody>
      </p:sp>
      <p:sp>
        <p:nvSpPr>
          <p:cNvPr id="3" name="Date Placeholder 2"/>
          <p:cNvSpPr>
            <a:spLocks noGrp="1"/>
          </p:cNvSpPr>
          <p:nvPr>
            <p:ph type="dt" sz="quarter" idx="1"/>
          </p:nvPr>
        </p:nvSpPr>
        <p:spPr>
          <a:xfrm>
            <a:off x="3927575" y="0"/>
            <a:ext cx="3005122" cy="461926"/>
          </a:xfrm>
          <a:prstGeom prst="rect">
            <a:avLst/>
          </a:prstGeom>
        </p:spPr>
        <p:txBody>
          <a:bodyPr vert="horz" lIns="90433" tIns="45214" rIns="90433" bIns="45214" rtlCol="0"/>
          <a:lstStyle>
            <a:lvl1pPr algn="r">
              <a:defRPr sz="1100"/>
            </a:lvl1pPr>
          </a:lstStyle>
          <a:p>
            <a:pPr>
              <a:defRPr/>
            </a:pPr>
            <a:fld id="{93809A16-619C-43BE-93C3-B9D896425E4F}" type="datetimeFigureOut">
              <a:rPr lang="en-US"/>
              <a:pPr>
                <a:defRPr/>
              </a:pPr>
              <a:t>2/13/2013</a:t>
            </a:fld>
            <a:endParaRPr lang="en-US"/>
          </a:p>
        </p:txBody>
      </p:sp>
      <p:sp>
        <p:nvSpPr>
          <p:cNvPr id="4" name="Footer Placeholder 3"/>
          <p:cNvSpPr>
            <a:spLocks noGrp="1"/>
          </p:cNvSpPr>
          <p:nvPr>
            <p:ph type="ftr" sz="quarter" idx="2"/>
          </p:nvPr>
        </p:nvSpPr>
        <p:spPr>
          <a:xfrm>
            <a:off x="2" y="8756751"/>
            <a:ext cx="3005122" cy="461926"/>
          </a:xfrm>
          <a:prstGeom prst="rect">
            <a:avLst/>
          </a:prstGeom>
        </p:spPr>
        <p:txBody>
          <a:bodyPr vert="horz" lIns="90433" tIns="45214" rIns="90433" bIns="45214" rtlCol="0" anchor="b"/>
          <a:lstStyle>
            <a:lvl1pPr algn="l">
              <a:defRPr sz="1100"/>
            </a:lvl1pPr>
          </a:lstStyle>
          <a:p>
            <a:pPr>
              <a:defRPr/>
            </a:pPr>
            <a:endParaRPr lang="en-US"/>
          </a:p>
        </p:txBody>
      </p:sp>
      <p:sp>
        <p:nvSpPr>
          <p:cNvPr id="5" name="Slide Number Placeholder 4"/>
          <p:cNvSpPr>
            <a:spLocks noGrp="1"/>
          </p:cNvSpPr>
          <p:nvPr>
            <p:ph type="sldNum" sz="quarter" idx="3"/>
          </p:nvPr>
        </p:nvSpPr>
        <p:spPr>
          <a:xfrm>
            <a:off x="3927575" y="8756751"/>
            <a:ext cx="3005122" cy="461926"/>
          </a:xfrm>
          <a:prstGeom prst="rect">
            <a:avLst/>
          </a:prstGeom>
        </p:spPr>
        <p:txBody>
          <a:bodyPr vert="horz" lIns="90433" tIns="45214" rIns="90433" bIns="45214" rtlCol="0" anchor="b"/>
          <a:lstStyle>
            <a:lvl1pPr algn="r">
              <a:defRPr sz="1100"/>
            </a:lvl1pPr>
          </a:lstStyle>
          <a:p>
            <a:pPr>
              <a:defRPr/>
            </a:pPr>
            <a:fld id="{B4C9BAF6-4BC9-4DB7-A556-6AA83959C7E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5122" cy="461926"/>
          </a:xfrm>
          <a:prstGeom prst="rect">
            <a:avLst/>
          </a:prstGeom>
        </p:spPr>
        <p:txBody>
          <a:bodyPr vert="horz" lIns="91363" tIns="45680" rIns="91363" bIns="45680" rtlCol="0"/>
          <a:lstStyle>
            <a:lvl1pPr algn="l">
              <a:defRPr sz="1100"/>
            </a:lvl1pPr>
          </a:lstStyle>
          <a:p>
            <a:pPr>
              <a:defRPr/>
            </a:pPr>
            <a:endParaRPr lang="en-US"/>
          </a:p>
        </p:txBody>
      </p:sp>
      <p:sp>
        <p:nvSpPr>
          <p:cNvPr id="3" name="Date Placeholder 2"/>
          <p:cNvSpPr>
            <a:spLocks noGrp="1"/>
          </p:cNvSpPr>
          <p:nvPr>
            <p:ph type="dt" idx="1"/>
          </p:nvPr>
        </p:nvSpPr>
        <p:spPr>
          <a:xfrm>
            <a:off x="3927575" y="0"/>
            <a:ext cx="3005122" cy="461926"/>
          </a:xfrm>
          <a:prstGeom prst="rect">
            <a:avLst/>
          </a:prstGeom>
        </p:spPr>
        <p:txBody>
          <a:bodyPr vert="horz" lIns="91363" tIns="45680" rIns="91363" bIns="45680" rtlCol="0"/>
          <a:lstStyle>
            <a:lvl1pPr algn="r">
              <a:defRPr sz="1100"/>
            </a:lvl1pPr>
          </a:lstStyle>
          <a:p>
            <a:pPr>
              <a:defRPr/>
            </a:pPr>
            <a:fld id="{361610AA-3CE9-47EB-A7A7-39C3D74D08C8}" type="datetimeFigureOut">
              <a:rPr lang="en-US"/>
              <a:pPr>
                <a:defRPr/>
              </a:pPr>
              <a:t>2/13/2013</a:t>
            </a:fld>
            <a:endParaRPr lang="en-US"/>
          </a:p>
        </p:txBody>
      </p:sp>
      <p:sp>
        <p:nvSpPr>
          <p:cNvPr id="4" name="Slide Image Placeholder 3"/>
          <p:cNvSpPr>
            <a:spLocks noGrp="1" noRot="1" noChangeAspect="1"/>
          </p:cNvSpPr>
          <p:nvPr>
            <p:ph type="sldImg" idx="2"/>
          </p:nvPr>
        </p:nvSpPr>
        <p:spPr>
          <a:xfrm>
            <a:off x="1163638" y="692150"/>
            <a:ext cx="4608512" cy="3455988"/>
          </a:xfrm>
          <a:prstGeom prst="rect">
            <a:avLst/>
          </a:prstGeom>
          <a:noFill/>
          <a:ln w="12700">
            <a:solidFill>
              <a:prstClr val="black"/>
            </a:solidFill>
          </a:ln>
        </p:spPr>
        <p:txBody>
          <a:bodyPr vert="horz" lIns="91363" tIns="45680" rIns="91363" bIns="45680" rtlCol="0" anchor="ctr"/>
          <a:lstStyle/>
          <a:p>
            <a:pPr lvl="0"/>
            <a:endParaRPr lang="en-US" noProof="0" smtClean="0"/>
          </a:p>
        </p:txBody>
      </p:sp>
      <p:sp>
        <p:nvSpPr>
          <p:cNvPr id="5" name="Notes Placeholder 4"/>
          <p:cNvSpPr>
            <a:spLocks noGrp="1"/>
          </p:cNvSpPr>
          <p:nvPr>
            <p:ph type="body" sz="quarter" idx="3"/>
          </p:nvPr>
        </p:nvSpPr>
        <p:spPr>
          <a:xfrm>
            <a:off x="693722" y="4379905"/>
            <a:ext cx="5546758" cy="4148174"/>
          </a:xfrm>
          <a:prstGeom prst="rect">
            <a:avLst/>
          </a:prstGeom>
        </p:spPr>
        <p:txBody>
          <a:bodyPr vert="horz" lIns="91363" tIns="45680" rIns="91363" bIns="4568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756751"/>
            <a:ext cx="3005122" cy="461926"/>
          </a:xfrm>
          <a:prstGeom prst="rect">
            <a:avLst/>
          </a:prstGeom>
        </p:spPr>
        <p:txBody>
          <a:bodyPr vert="horz" lIns="91363" tIns="45680" rIns="91363" bIns="45680" rtlCol="0" anchor="b"/>
          <a:lstStyle>
            <a:lvl1pPr algn="l">
              <a:defRPr sz="1100"/>
            </a:lvl1pPr>
          </a:lstStyle>
          <a:p>
            <a:pPr>
              <a:defRPr/>
            </a:pPr>
            <a:endParaRPr lang="en-US"/>
          </a:p>
        </p:txBody>
      </p:sp>
      <p:sp>
        <p:nvSpPr>
          <p:cNvPr id="7" name="Slide Number Placeholder 6"/>
          <p:cNvSpPr>
            <a:spLocks noGrp="1"/>
          </p:cNvSpPr>
          <p:nvPr>
            <p:ph type="sldNum" sz="quarter" idx="5"/>
          </p:nvPr>
        </p:nvSpPr>
        <p:spPr>
          <a:xfrm>
            <a:off x="3927575" y="8756751"/>
            <a:ext cx="3005122" cy="461926"/>
          </a:xfrm>
          <a:prstGeom prst="rect">
            <a:avLst/>
          </a:prstGeom>
        </p:spPr>
        <p:txBody>
          <a:bodyPr vert="horz" lIns="91363" tIns="45680" rIns="91363" bIns="45680" rtlCol="0" anchor="b"/>
          <a:lstStyle>
            <a:lvl1pPr algn="r">
              <a:defRPr sz="1100"/>
            </a:lvl1pPr>
          </a:lstStyle>
          <a:p>
            <a:pPr>
              <a:defRPr/>
            </a:pPr>
            <a:fld id="{E4FAD218-59E3-4FF9-B903-69A0540835C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FF0000"/>
                </a:solidFill>
              </a:rPr>
              <a:t>What does this tell us?</a:t>
            </a:r>
          </a:p>
          <a:p>
            <a:r>
              <a:rPr lang="en-US" dirty="0" smtClean="0">
                <a:solidFill>
                  <a:srgbClr val="FF0000"/>
                </a:solidFill>
              </a:rPr>
              <a:t>Increasing total cache size decreases cache misses.</a:t>
            </a:r>
          </a:p>
          <a:p>
            <a:r>
              <a:rPr lang="en-US" dirty="0" smtClean="0">
                <a:solidFill>
                  <a:srgbClr val="FF0000"/>
                </a:solidFill>
              </a:rPr>
              <a:t>Increasing block size decreases miss rate to a point, at which point it starts going up again.</a:t>
            </a:r>
          </a:p>
          <a:p>
            <a:endParaRPr lang="en-US" dirty="0" smtClean="0">
              <a:solidFill>
                <a:srgbClr val="FF0000"/>
              </a:solidFill>
            </a:endParaRPr>
          </a:p>
          <a:p>
            <a:r>
              <a:rPr lang="en-US" dirty="0" smtClean="0">
                <a:solidFill>
                  <a:srgbClr val="FF0000"/>
                </a:solidFill>
              </a:rPr>
              <a:t>Note that this profile may be different for each program that executes.</a:t>
            </a:r>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Larger blocks should reduce miss rate</a:t>
            </a:r>
          </a:p>
          <a:p>
            <a:pPr lvl="1"/>
            <a:r>
              <a:rPr lang="en-US" dirty="0" smtClean="0"/>
              <a:t>Due to spatial locality</a:t>
            </a:r>
          </a:p>
          <a:p>
            <a:r>
              <a:rPr lang="en-US" dirty="0" smtClean="0"/>
              <a:t>But in a fixed-sized cache</a:t>
            </a:r>
          </a:p>
          <a:p>
            <a:pPr lvl="1"/>
            <a:r>
              <a:rPr lang="en-US" dirty="0" smtClean="0"/>
              <a:t>Larger blocks </a:t>
            </a:r>
            <a:r>
              <a:rPr lang="en-US" dirty="0" smtClean="0">
                <a:sym typeface="Symbol" pitchFamily="18" charset="2"/>
              </a:rPr>
              <a:t> fewer of them</a:t>
            </a:r>
          </a:p>
          <a:p>
            <a:pPr lvl="2"/>
            <a:r>
              <a:rPr lang="en-US" dirty="0" smtClean="0">
                <a:sym typeface="Symbol" pitchFamily="18" charset="2"/>
              </a:rPr>
              <a:t>More competition  increased miss rate</a:t>
            </a:r>
          </a:p>
          <a:p>
            <a:pPr lvl="1"/>
            <a:r>
              <a:rPr lang="en-US" dirty="0" smtClean="0">
                <a:sym typeface="Symbol" pitchFamily="18" charset="2"/>
              </a:rPr>
              <a:t>Larger blocks  pollution</a:t>
            </a:r>
          </a:p>
          <a:p>
            <a:r>
              <a:rPr lang="en-US" dirty="0" smtClean="0">
                <a:sym typeface="Symbol" pitchFamily="18" charset="2"/>
              </a:rPr>
              <a:t>Larger miss penalty</a:t>
            </a:r>
          </a:p>
          <a:p>
            <a:pPr lvl="1"/>
            <a:r>
              <a:rPr lang="en-US" dirty="0" smtClean="0">
                <a:sym typeface="Symbol" pitchFamily="18" charset="2"/>
              </a:rPr>
              <a:t>Can override benefit of reduced miss rate</a:t>
            </a:r>
          </a:p>
          <a:p>
            <a:pPr lvl="1"/>
            <a:r>
              <a:rPr lang="en-US" dirty="0" smtClean="0">
                <a:sym typeface="Symbol" pitchFamily="18" charset="2"/>
              </a:rPr>
              <a:t>Early restart and critical-word-first can help</a:t>
            </a:r>
          </a:p>
          <a:p>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nSpc>
                <a:spcPct val="90000"/>
              </a:lnSpc>
            </a:pPr>
            <a:r>
              <a:rPr lang="en-US" sz="2800" dirty="0" smtClean="0"/>
              <a:t>On data-write hit, could just update the block in cache</a:t>
            </a:r>
          </a:p>
          <a:p>
            <a:pPr lvl="1">
              <a:lnSpc>
                <a:spcPct val="90000"/>
              </a:lnSpc>
            </a:pPr>
            <a:r>
              <a:rPr lang="en-US" sz="2400" dirty="0" smtClean="0"/>
              <a:t>But then cache and memory would be inconsistent</a:t>
            </a:r>
          </a:p>
          <a:p>
            <a:pPr>
              <a:lnSpc>
                <a:spcPct val="90000"/>
              </a:lnSpc>
            </a:pPr>
            <a:r>
              <a:rPr lang="en-US" sz="2800" dirty="0" smtClean="0"/>
              <a:t>Write through: also update memory</a:t>
            </a:r>
          </a:p>
          <a:p>
            <a:pPr>
              <a:lnSpc>
                <a:spcPct val="90000"/>
              </a:lnSpc>
            </a:pPr>
            <a:r>
              <a:rPr lang="en-US" sz="2800" dirty="0" smtClean="0"/>
              <a:t>But makes writes take longer</a:t>
            </a:r>
          </a:p>
          <a:p>
            <a:pPr lvl="1">
              <a:lnSpc>
                <a:spcPct val="90000"/>
              </a:lnSpc>
            </a:pPr>
            <a:r>
              <a:rPr lang="en-US" sz="2400" dirty="0" smtClean="0"/>
              <a:t>e.g., if base CPI = 1, 10% of instructions are stores, write to memory takes 100 cycles</a:t>
            </a:r>
          </a:p>
          <a:p>
            <a:pPr lvl="2">
              <a:lnSpc>
                <a:spcPct val="90000"/>
              </a:lnSpc>
            </a:pPr>
            <a:r>
              <a:rPr lang="en-US" sz="2000" dirty="0" smtClean="0"/>
              <a:t> Effective CPI = 1 + 0.1×100 = 11</a:t>
            </a:r>
          </a:p>
          <a:p>
            <a:pPr>
              <a:lnSpc>
                <a:spcPct val="90000"/>
              </a:lnSpc>
            </a:pPr>
            <a:r>
              <a:rPr lang="en-US" sz="2800" dirty="0" smtClean="0"/>
              <a:t>Solution: write buffer</a:t>
            </a:r>
          </a:p>
          <a:p>
            <a:pPr lvl="1">
              <a:lnSpc>
                <a:spcPct val="90000"/>
              </a:lnSpc>
            </a:pPr>
            <a:r>
              <a:rPr lang="en-US" sz="2400" dirty="0" smtClean="0"/>
              <a:t>Holds data waiting to be written to memory</a:t>
            </a:r>
          </a:p>
          <a:p>
            <a:pPr lvl="1">
              <a:lnSpc>
                <a:spcPct val="90000"/>
              </a:lnSpc>
            </a:pPr>
            <a:r>
              <a:rPr lang="en-US" sz="2400" dirty="0" smtClean="0"/>
              <a:t>CPU continues immediately</a:t>
            </a:r>
          </a:p>
          <a:p>
            <a:pPr lvl="2">
              <a:lnSpc>
                <a:spcPct val="90000"/>
              </a:lnSpc>
            </a:pPr>
            <a:r>
              <a:rPr lang="en-US" sz="2000" dirty="0" smtClean="0"/>
              <a:t>Only stalls on write if write buffer is already full</a:t>
            </a:r>
          </a:p>
          <a:p>
            <a:endParaRPr lang="en-US" dirty="0"/>
          </a:p>
        </p:txBody>
      </p:sp>
      <p:sp>
        <p:nvSpPr>
          <p:cNvPr id="4" name="Slide Number Placeholder 3"/>
          <p:cNvSpPr>
            <a:spLocks noGrp="1"/>
          </p:cNvSpPr>
          <p:nvPr>
            <p:ph type="sldNum" sz="quarter" idx="10"/>
          </p:nvPr>
        </p:nvSpPr>
        <p:spPr/>
        <p:txBody>
          <a:bodyPr/>
          <a:lstStyle/>
          <a:p>
            <a:pPr>
              <a:defRPr/>
            </a:pPr>
            <a:fld id="{E4FAD218-59E3-4FF9-B903-69A0540835C3}"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752600" y="228600"/>
            <a:ext cx="7239000" cy="1470025"/>
          </a:xfrm>
          <a:noFill/>
        </p:spPr>
        <p:txBody>
          <a:bodyPr/>
          <a:lstStyle>
            <a:lvl1pPr>
              <a:defRPr b="1" cap="none" spc="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custDataLst>
              <p:tags r:id="rId2"/>
            </p:custDataLst>
          </p:nvPr>
        </p:nvSpPr>
        <p:spPr>
          <a:xfrm>
            <a:off x="152400" y="2438400"/>
            <a:ext cx="8839200" cy="3200400"/>
          </a:xfrm>
        </p:spPr>
        <p:txBody>
          <a:bodyPr/>
          <a:lstStyle>
            <a:lvl1pPr marL="514350" indent="-514350" algn="l">
              <a:buFont typeface="+mj-lt"/>
              <a:buAutoNum type="arabicParenR"/>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CS2710 Computer Organization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4AEADE71-659F-4D3C-9686-11060184D635}" type="slidenum">
              <a:rPr lang="en-US"/>
              <a:pPr>
                <a:defRPr/>
              </a:pPr>
              <a:t>‹#›</a:t>
            </a:fld>
            <a:endParaRPr lang="en-US"/>
          </a:p>
        </p:txBody>
      </p:sp>
      <p:pic>
        <p:nvPicPr>
          <p:cNvPr id="7" name="Picture 10"/>
          <p:cNvPicPr>
            <a:picLocks noChangeAspect="1" noChangeArrowheads="1"/>
          </p:cNvPicPr>
          <p:nvPr userDrawn="1">
            <p:custDataLst>
              <p:tags r:id="rId3"/>
            </p:custDataLst>
          </p:nvPr>
        </p:nvPicPr>
        <p:blipFill>
          <a:blip r:embed="rId6" cstate="print"/>
          <a:srcRect/>
          <a:stretch>
            <a:fillRect/>
          </a:stretch>
        </p:blipFill>
        <p:spPr bwMode="auto">
          <a:xfrm>
            <a:off x="152400" y="228600"/>
            <a:ext cx="1523637" cy="1447800"/>
          </a:xfrm>
          <a:prstGeom prst="rect">
            <a:avLst/>
          </a:prstGeom>
          <a:noFill/>
          <a:ln w="9525">
            <a:solidFill>
              <a:schemeClr val="tx1"/>
            </a:solidFill>
            <a:miter lim="800000"/>
            <a:headEnd/>
            <a:tailEnd/>
          </a:ln>
        </p:spPr>
      </p:pic>
      <p:sp>
        <p:nvSpPr>
          <p:cNvPr id="8" name="TextBox 7"/>
          <p:cNvSpPr txBox="1"/>
          <p:nvPr userDrawn="1">
            <p:custDataLst>
              <p:tags r:id="rId4"/>
            </p:custDataLst>
          </p:nvPr>
        </p:nvSpPr>
        <p:spPr>
          <a:xfrm>
            <a:off x="152400" y="1828800"/>
            <a:ext cx="4038600" cy="523220"/>
          </a:xfrm>
          <a:prstGeom prst="rect">
            <a:avLst/>
          </a:prstGeom>
          <a:noFill/>
        </p:spPr>
        <p:txBody>
          <a:bodyPr wrap="square" rtlCol="0">
            <a:spAutoFit/>
          </a:bodyPr>
          <a:lstStyle/>
          <a:p>
            <a:r>
              <a:rPr lang="en-US" sz="2800" dirty="0" smtClean="0">
                <a:latin typeface="Arial Black" pitchFamily="34" charset="0"/>
              </a:rPr>
              <a:t>Lecture Objectives:</a:t>
            </a:r>
            <a:endParaRPr lang="en-US" sz="2800" dirty="0">
              <a:latin typeface="Arial Black" pitchFamily="34" charset="0"/>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52400" y="152400"/>
            <a:ext cx="8534400" cy="1143000"/>
          </a:xfrm>
        </p:spPr>
        <p:txBody>
          <a:bodyPr/>
          <a:lstStyle>
            <a:lvl1pPr algn="l">
              <a:defRPr sz="4000">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custDataLst>
              <p:tags r:id="rId2"/>
            </p:custDataLst>
          </p:nvPr>
        </p:nvSpPr>
        <p:spPr>
          <a:xfrm>
            <a:off x="152400" y="1371600"/>
            <a:ext cx="8534400" cy="4754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CS2710 Computer Organization</a:t>
            </a:r>
            <a:endParaRPr lang="en-US"/>
          </a:p>
        </p:txBody>
      </p:sp>
      <p:sp>
        <p:nvSpPr>
          <p:cNvPr id="6" name="Slide Number Placeholder 5"/>
          <p:cNvSpPr>
            <a:spLocks noGrp="1"/>
          </p:cNvSpPr>
          <p:nvPr>
            <p:ph type="sldNum" sz="quarter" idx="12"/>
            <p:custDataLst>
              <p:tags r:id="rId3"/>
            </p:custDataLst>
          </p:nvPr>
        </p:nvSpPr>
        <p:spPr>
          <a:xfrm>
            <a:off x="6553200" y="6356350"/>
            <a:ext cx="1371600" cy="365125"/>
          </a:xfrm>
        </p:spPr>
        <p:txBody>
          <a:bodyPr/>
          <a:lstStyle>
            <a:lvl1pPr>
              <a:defRPr/>
            </a:lvl1pPr>
          </a:lstStyle>
          <a:p>
            <a:pPr>
              <a:defRPr/>
            </a:pPr>
            <a:fld id="{F1E505A4-AD39-4171-9374-320723FB6CC6}" type="slidenum">
              <a:rPr lang="en-US"/>
              <a:pPr>
                <a:defRPr/>
              </a:pPr>
              <a:t>‹#›</a:t>
            </a:fld>
            <a:endParaRPr lang="en-US"/>
          </a:p>
        </p:txBody>
      </p:sp>
      <p:pic>
        <p:nvPicPr>
          <p:cNvPr id="7" name="Picture 10"/>
          <p:cNvPicPr>
            <a:picLocks noChangeAspect="1" noChangeArrowheads="1"/>
          </p:cNvPicPr>
          <p:nvPr userDrawn="1">
            <p:custDataLst>
              <p:tags r:id="rId4"/>
            </p:custDataLst>
          </p:nvPr>
        </p:nvPicPr>
        <p:blipFill>
          <a:blip r:embed="rId6" cstate="print"/>
          <a:srcRect/>
          <a:stretch>
            <a:fillRect/>
          </a:stretch>
        </p:blipFill>
        <p:spPr bwMode="auto">
          <a:xfrm>
            <a:off x="8001000" y="6096000"/>
            <a:ext cx="701675" cy="666750"/>
          </a:xfrm>
          <a:prstGeom prst="rect">
            <a:avLst/>
          </a:prstGeom>
          <a:noFill/>
          <a:ln w="9525">
            <a:solidFill>
              <a:schemeClr val="tx1"/>
            </a:solidFill>
            <a:miter lim="800000"/>
            <a:headEnd/>
            <a:tailEnd/>
          </a:ln>
        </p:spPr>
      </p:pic>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CS2710 Computer Organization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4EFBD06-C426-490F-B3C2-38D879E455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27" r:id="rId2"/>
  </p:sldLayoutIdLst>
  <p:transition spd="slow">
    <p:fade/>
  </p:transition>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2.xml"/><Relationship Id="rId5" Type="http://schemas.openxmlformats.org/officeDocument/2006/relationships/tags" Target="../tags/tag45.xml"/><Relationship Id="rId4" Type="http://schemas.openxmlformats.org/officeDocument/2006/relationships/tags" Target="../tags/tag44.xml"/></Relationships>
</file>

<file path=ppt/slides/_rels/slide11.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12.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Layout" Target="../slideLayouts/slideLayout2.xml"/><Relationship Id="rId4" Type="http://schemas.openxmlformats.org/officeDocument/2006/relationships/tags" Target="../tags/tag53.xml"/></Relationships>
</file>

<file path=ppt/slides/_rels/slide13.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Layout" Target="../slideLayouts/slideLayout2.xml"/><Relationship Id="rId4" Type="http://schemas.openxmlformats.org/officeDocument/2006/relationships/tags" Target="../tags/tag57.xml"/></Relationships>
</file>

<file path=ppt/slides/_rels/slide14.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notesSlide" Target="../notesSlides/notesSlide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2.xml"/><Relationship Id="rId5" Type="http://schemas.openxmlformats.org/officeDocument/2006/relationships/tags" Target="../tags/tag62.xml"/><Relationship Id="rId4" Type="http://schemas.openxmlformats.org/officeDocument/2006/relationships/tags" Target="../tags/tag61.xml"/></Relationships>
</file>

<file path=ppt/slides/_rels/slide15.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Layout" Target="../slideLayouts/slideLayout2.xml"/><Relationship Id="rId4" Type="http://schemas.openxmlformats.org/officeDocument/2006/relationships/tags" Target="../tags/tag66.xml"/></Relationships>
</file>

<file path=ppt/slides/_rels/slide16.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2.xml"/><Relationship Id="rId4" Type="http://schemas.openxmlformats.org/officeDocument/2006/relationships/tags" Target="../tags/tag69.xml"/></Relationships>
</file>

<file path=ppt/slides/_rels/slide17.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slideLayout" Target="../slideLayouts/slideLayout2.xml"/><Relationship Id="rId4" Type="http://schemas.openxmlformats.org/officeDocument/2006/relationships/tags" Target="../tags/tag73.xml"/></Relationships>
</file>

<file path=ppt/slides/_rels/slide18.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slideLayout" Target="../slideLayouts/slideLayout2.xml"/><Relationship Id="rId4" Type="http://schemas.openxmlformats.org/officeDocument/2006/relationships/tags" Target="../tags/tag77.xml"/></Relationships>
</file>

<file path=ppt/slides/_rels/slide19.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2.xml"/><Relationship Id="rId4" Type="http://schemas.openxmlformats.org/officeDocument/2006/relationships/tags" Target="../tags/tag8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5.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slideLayout" Target="../slideLayouts/slideLayout2.xml"/><Relationship Id="rId4" Type="http://schemas.openxmlformats.org/officeDocument/2006/relationships/tags" Target="../tags/tag27.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Layout" Target="../slideLayouts/slideLayout2.xml"/><Relationship Id="rId4" Type="http://schemas.openxmlformats.org/officeDocument/2006/relationships/tags" Target="../tags/tag31.xml"/></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Layout" Target="../slideLayouts/slideLayout2.xml"/><Relationship Id="rId4" Type="http://schemas.openxmlformats.org/officeDocument/2006/relationships/tags" Target="../tags/tag35.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38.xml"/><Relationship Id="rId7" Type="http://schemas.openxmlformats.org/officeDocument/2006/relationships/notesSlide" Target="../notesSlides/notesSlide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lstStyle/>
          <a:p>
            <a:r>
              <a:rPr lang="en-US" dirty="0" smtClean="0"/>
              <a:t>Cache Performance</a:t>
            </a:r>
            <a:endParaRPr lang="en-US" dirty="0"/>
          </a:p>
        </p:txBody>
      </p:sp>
      <p:sp>
        <p:nvSpPr>
          <p:cNvPr id="3" name="Subtitle 2"/>
          <p:cNvSpPr>
            <a:spLocks noGrp="1"/>
          </p:cNvSpPr>
          <p:nvPr>
            <p:ph type="subTitle" idx="1"/>
            <p:custDataLst>
              <p:tags r:id="rId2"/>
            </p:custDataLst>
          </p:nvPr>
        </p:nvSpPr>
        <p:spPr/>
        <p:txBody>
          <a:bodyPr/>
          <a:lstStyle/>
          <a:p>
            <a:r>
              <a:rPr lang="en-US" sz="1600" dirty="0" smtClean="0"/>
              <a:t>Explain the relationship between miss rate and block size in a cache.</a:t>
            </a:r>
          </a:p>
          <a:p>
            <a:r>
              <a:rPr lang="en-US" sz="1600" dirty="0" smtClean="0"/>
              <a:t>Construct a flowchart explaining how a cache miss is handled.</a:t>
            </a:r>
          </a:p>
          <a:p>
            <a:r>
              <a:rPr lang="en-US" sz="1600" dirty="0" smtClean="0"/>
              <a:t>Compare and contrast write through and write back caching schemes.</a:t>
            </a:r>
          </a:p>
          <a:p>
            <a:r>
              <a:rPr lang="en-US" sz="1600" smtClean="0"/>
              <a:t>Define the </a:t>
            </a:r>
            <a:r>
              <a:rPr lang="en-US" sz="1600" dirty="0" smtClean="0"/>
              <a:t>term write buffer.</a:t>
            </a:r>
          </a:p>
          <a:p>
            <a:r>
              <a:rPr lang="en-US" sz="1600" dirty="0" smtClean="0"/>
              <a:t>Perform cache related calculations to analyze the impact of having a cache on a computer system.</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Block size considerations</a:t>
            </a:r>
            <a:endParaRPr lang="en-US" dirty="0"/>
          </a:p>
        </p:txBody>
      </p:sp>
      <p:sp>
        <p:nvSpPr>
          <p:cNvPr id="3" name="Content Placeholder 2"/>
          <p:cNvSpPr>
            <a:spLocks noGrp="1"/>
          </p:cNvSpPr>
          <p:nvPr>
            <p:ph idx="1"/>
            <p:custDataLst>
              <p:tags r:id="rId2"/>
            </p:custDataLst>
          </p:nvPr>
        </p:nvSpPr>
        <p:spPr/>
        <p:txBody>
          <a:bodyPr/>
          <a:lstStyle/>
          <a:p>
            <a:pPr lvl="1"/>
            <a:r>
              <a:rPr lang="en-US" dirty="0" smtClean="0"/>
              <a:t>Larger blocks exploit spatial locality to lower miss rates.</a:t>
            </a:r>
          </a:p>
          <a:p>
            <a:pPr lvl="1"/>
            <a:r>
              <a:rPr lang="en-US" dirty="0" smtClean="0"/>
              <a:t>But miss rates increase when the block size becomes a significant portion of the cache size</a:t>
            </a:r>
          </a:p>
          <a:p>
            <a:pPr lvl="1"/>
            <a:r>
              <a:rPr lang="en-US" dirty="0" smtClean="0"/>
              <a:t>Larger miss penalty: the larger the block, the longer it takes to load it</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10</a:t>
            </a:fld>
            <a:endParaRPr lang="en-US"/>
          </a:p>
        </p:txBody>
      </p:sp>
      <p:sp>
        <p:nvSpPr>
          <p:cNvPr id="6" name="TextBox 5" hidden="1"/>
          <p:cNvSpPr txBox="1"/>
          <p:nvPr>
            <p:custDataLst>
              <p:tags r:id="rId5"/>
            </p:custDataLst>
          </p:nvPr>
        </p:nvSpPr>
        <p:spPr>
          <a:xfrm>
            <a:off x="1676400" y="914400"/>
            <a:ext cx="6705600" cy="5632311"/>
          </a:xfrm>
          <a:prstGeom prst="rect">
            <a:avLst/>
          </a:prstGeom>
          <a:noFill/>
        </p:spPr>
        <p:txBody>
          <a:bodyPr wrap="square" rtlCol="0">
            <a:spAutoFit/>
          </a:bodyPr>
          <a:lstStyle/>
          <a:p>
            <a:r>
              <a:rPr lang="en-US" dirty="0" smtClean="0">
                <a:solidFill>
                  <a:srgbClr val="FF0000"/>
                </a:solidFill>
              </a:rPr>
              <a:t>Larger blocks should reduce miss rate</a:t>
            </a:r>
          </a:p>
          <a:p>
            <a:pPr lvl="1"/>
            <a:r>
              <a:rPr lang="en-US" dirty="0" smtClean="0">
                <a:solidFill>
                  <a:srgbClr val="FF0000"/>
                </a:solidFill>
              </a:rPr>
              <a:t>Due to spatial locality</a:t>
            </a: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r>
              <a:rPr lang="en-US" dirty="0" smtClean="0">
                <a:solidFill>
                  <a:srgbClr val="FF0000"/>
                </a:solidFill>
              </a:rPr>
              <a:t>But in a fixed-sized cache</a:t>
            </a:r>
          </a:p>
          <a:p>
            <a:pPr lvl="1"/>
            <a:r>
              <a:rPr lang="en-US" dirty="0" smtClean="0">
                <a:solidFill>
                  <a:srgbClr val="FF0000"/>
                </a:solidFill>
              </a:rPr>
              <a:t>Larger blocks </a:t>
            </a:r>
            <a:r>
              <a:rPr lang="en-US" dirty="0" smtClean="0">
                <a:solidFill>
                  <a:srgbClr val="FF0000"/>
                </a:solidFill>
                <a:sym typeface="Symbol" pitchFamily="18" charset="2"/>
              </a:rPr>
              <a:t> fewer of them</a:t>
            </a:r>
          </a:p>
          <a:p>
            <a:pPr lvl="2"/>
            <a:r>
              <a:rPr lang="en-US" dirty="0" smtClean="0">
                <a:solidFill>
                  <a:srgbClr val="FF0000"/>
                </a:solidFill>
                <a:sym typeface="Symbol" pitchFamily="18" charset="2"/>
              </a:rPr>
              <a:t>More competition  increased miss rate</a:t>
            </a:r>
          </a:p>
          <a:p>
            <a:pPr lvl="1"/>
            <a:r>
              <a:rPr lang="en-US" dirty="0" smtClean="0">
                <a:solidFill>
                  <a:srgbClr val="FF0000"/>
                </a:solidFill>
                <a:sym typeface="Symbol" pitchFamily="18" charset="2"/>
              </a:rPr>
              <a:t>Larger blocks  pollution</a:t>
            </a:r>
          </a:p>
          <a:p>
            <a:endParaRPr lang="en-US" dirty="0" smtClean="0">
              <a:solidFill>
                <a:srgbClr val="FF0000"/>
              </a:solidFill>
              <a:sym typeface="Symbol" pitchFamily="18" charset="2"/>
            </a:endParaRPr>
          </a:p>
          <a:p>
            <a:r>
              <a:rPr lang="en-US" dirty="0" smtClean="0">
                <a:solidFill>
                  <a:srgbClr val="FF0000"/>
                </a:solidFill>
                <a:sym typeface="Symbol" pitchFamily="18" charset="2"/>
              </a:rPr>
              <a:t>Larger miss penalty</a:t>
            </a:r>
          </a:p>
          <a:p>
            <a:pPr lvl="1"/>
            <a:r>
              <a:rPr lang="en-US" dirty="0" smtClean="0">
                <a:solidFill>
                  <a:srgbClr val="FF0000"/>
                </a:solidFill>
                <a:sym typeface="Symbol" pitchFamily="18" charset="2"/>
              </a:rPr>
              <a:t>Can override benefit of reduced miss rate</a:t>
            </a:r>
          </a:p>
          <a:p>
            <a:pPr lvl="1"/>
            <a:r>
              <a:rPr lang="en-US" dirty="0" smtClean="0">
                <a:solidFill>
                  <a:srgbClr val="FF0000"/>
                </a:solidFill>
                <a:sym typeface="Symbol" pitchFamily="18" charset="2"/>
              </a:rPr>
              <a:t>Early restart and critical-word-first can help</a:t>
            </a:r>
          </a:p>
          <a:p>
            <a:endParaRPr lang="en-US" dirty="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Handling Misses</a:t>
            </a:r>
            <a:endParaRPr lang="en-US" dirty="0"/>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11</a:t>
            </a:fld>
            <a:endParaRPr lang="en-US"/>
          </a:p>
        </p:txBody>
      </p:sp>
      <p:pic>
        <p:nvPicPr>
          <p:cNvPr id="22530" name="Picture 2"/>
          <p:cNvPicPr>
            <a:picLocks noChangeAspect="1" noChangeArrowheads="1"/>
          </p:cNvPicPr>
          <p:nvPr>
            <p:custDataLst>
              <p:tags r:id="rId4"/>
            </p:custDataLst>
          </p:nvPr>
        </p:nvPicPr>
        <p:blipFill>
          <a:blip r:embed="rId6" cstate="print"/>
          <a:srcRect/>
          <a:stretch>
            <a:fillRect/>
          </a:stretch>
        </p:blipFill>
        <p:spPr bwMode="auto">
          <a:xfrm>
            <a:off x="3886200" y="381000"/>
            <a:ext cx="4191000" cy="5096534"/>
          </a:xfrm>
          <a:prstGeom prst="rect">
            <a:avLst/>
          </a:prstGeom>
          <a:noFill/>
          <a:ln w="9525">
            <a:noFill/>
            <a:miter lim="800000"/>
            <a:headEnd/>
            <a:tailEnd/>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609600"/>
            <a:ext cx="8534400" cy="1981200"/>
          </a:xfrm>
        </p:spPr>
        <p:txBody>
          <a:bodyPr/>
          <a:lstStyle/>
          <a:p>
            <a:r>
              <a:rPr lang="en-US" sz="2000" b="1" dirty="0" smtClean="0">
                <a:solidFill>
                  <a:schemeClr val="tx1"/>
                </a:solidFill>
              </a:rPr>
              <a:t>Suppose the next instruction attempts to </a:t>
            </a:r>
            <a:r>
              <a:rPr lang="en-US" sz="2000" b="1" i="1" u="sng" dirty="0" smtClean="0">
                <a:solidFill>
                  <a:schemeClr val="tx1"/>
                </a:solidFill>
              </a:rPr>
              <a:t>write</a:t>
            </a:r>
            <a:r>
              <a:rPr lang="en-US" sz="2000" b="1" dirty="0" smtClean="0">
                <a:solidFill>
                  <a:schemeClr val="tx1"/>
                </a:solidFill>
              </a:rPr>
              <a:t> the subsequent word to t1</a:t>
            </a:r>
            <a:r>
              <a:rPr lang="en-US" sz="2400" dirty="0" smtClean="0">
                <a:solidFill>
                  <a:schemeClr val="tx1"/>
                </a:solidFill>
              </a:rPr>
              <a:t/>
            </a:r>
            <a:br>
              <a:rPr lang="en-US" sz="2400" dirty="0" smtClean="0">
                <a:solidFill>
                  <a:schemeClr val="tx1"/>
                </a:solidFill>
              </a:rPr>
            </a:br>
            <a:r>
              <a:rPr lang="en-US" sz="2800" dirty="0" smtClean="0"/>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($t1)  		# t1=0x1001 0048, t0=0x2e02676e </a:t>
            </a:r>
            <a:r>
              <a:rPr lang="en-US" sz="1800" dirty="0" smtClean="0">
                <a:solidFill>
                  <a:srgbClr val="00B050"/>
                </a:solidFill>
              </a:rPr>
              <a:t/>
            </a:r>
            <a:br>
              <a:rPr lang="en-US" sz="1800" dirty="0" smtClean="0">
                <a:solidFill>
                  <a:srgbClr val="00B050"/>
                </a:solidFill>
              </a:rPr>
            </a:br>
            <a:r>
              <a:rPr lang="en-US" sz="1800" b="1" dirty="0" smtClean="0">
                <a:solidFill>
                  <a:srgbClr val="00B050"/>
                </a:solidFill>
              </a:rPr>
              <a:t>  </a:t>
            </a:r>
            <a:r>
              <a:rPr lang="en-US" sz="1800" b="1" dirty="0" err="1" smtClean="0">
                <a:latin typeface="Courier New" pitchFamily="49" charset="0"/>
                <a:cs typeface="Courier New" pitchFamily="49" charset="0"/>
              </a:rPr>
              <a:t>sw</a:t>
            </a:r>
            <a:r>
              <a:rPr lang="en-US" sz="1800" b="1" dirty="0" smtClean="0">
                <a:latin typeface="Courier New" pitchFamily="49" charset="0"/>
                <a:cs typeface="Courier New" pitchFamily="49" charset="0"/>
              </a:rPr>
              <a:t> 	$t0, 4($t1)  		# </a:t>
            </a:r>
            <a:r>
              <a:rPr lang="en-US" sz="1800" b="1" dirty="0" smtClean="0">
                <a:latin typeface="Courier New" pitchFamily="49" charset="0"/>
                <a:cs typeface="Courier New" pitchFamily="49" charset="0"/>
              </a:rPr>
              <a:t>now store $t0 to </a:t>
            </a:r>
            <a:r>
              <a:rPr lang="en-US" sz="1800" b="1" dirty="0" smtClean="0">
                <a:latin typeface="Courier New" pitchFamily="49" charset="0"/>
                <a:cs typeface="Courier New" pitchFamily="49" charset="0"/>
              </a:rPr>
              <a:t>0x</a:t>
            </a:r>
            <a:r>
              <a:rPr lang="en-US" sz="1800" b="1" dirty="0" smtClean="0">
                <a:solidFill>
                  <a:srgbClr val="00B0F0"/>
                </a:solidFill>
                <a:latin typeface="Courier New" pitchFamily="49" charset="0"/>
                <a:cs typeface="Courier New" pitchFamily="49" charset="0"/>
              </a:rPr>
              <a:t>1001 0</a:t>
            </a:r>
            <a:r>
              <a:rPr lang="en-US" sz="1800" b="1" dirty="0" smtClean="0">
                <a:solidFill>
                  <a:srgbClr val="FF0000"/>
                </a:solidFill>
                <a:latin typeface="Courier New" pitchFamily="49" charset="0"/>
                <a:cs typeface="Courier New" pitchFamily="49" charset="0"/>
              </a:rPr>
              <a:t>04</a:t>
            </a:r>
            <a:r>
              <a:rPr lang="en-US" sz="1800" b="1" dirty="0" smtClean="0">
                <a:solidFill>
                  <a:srgbClr val="00B050"/>
                </a:solidFill>
                <a:latin typeface="Courier New" pitchFamily="49" charset="0"/>
                <a:cs typeface="Courier New" pitchFamily="49" charset="0"/>
              </a:rPr>
              <a:t>c</a:t>
            </a:r>
            <a:r>
              <a:rPr lang="en-US" sz="1800" dirty="0" smtClean="0">
                <a:solidFill>
                  <a:schemeClr val="tx1"/>
                </a:solidFill>
                <a:latin typeface="Courier New" pitchFamily="49" charset="0"/>
                <a:cs typeface="Courier New" pitchFamily="49" charset="0"/>
              </a:rPr>
              <a:t/>
            </a:r>
            <a:br>
              <a:rPr lang="en-US" sz="1800" dirty="0" smtClean="0">
                <a:solidFill>
                  <a:schemeClr val="tx1"/>
                </a:solidFill>
                <a:latin typeface="Courier New" pitchFamily="49" charset="0"/>
                <a:cs typeface="Courier New" pitchFamily="49" charset="0"/>
              </a:rPr>
            </a:br>
            <a:r>
              <a:rPr lang="en-US" sz="1800" b="1" dirty="0" smtClean="0">
                <a:solidFill>
                  <a:schemeClr val="tx1"/>
                </a:solidFill>
              </a:rPr>
              <a:t> </a:t>
            </a:r>
            <a:r>
              <a:rPr lang="en-US" sz="1800" dirty="0" smtClean="0">
                <a:solidFill>
                  <a:schemeClr val="tx1"/>
                </a:solidFill>
              </a:rPr>
              <a:t>The </a:t>
            </a:r>
            <a:r>
              <a:rPr lang="en-US" sz="1800" i="1" dirty="0" smtClean="0">
                <a:solidFill>
                  <a:srgbClr val="FF0000"/>
                </a:solidFill>
              </a:rPr>
              <a:t>Cache Index </a:t>
            </a:r>
            <a:r>
              <a:rPr lang="en-US" sz="1800" dirty="0" smtClean="0">
                <a:solidFill>
                  <a:schemeClr val="tx1"/>
                </a:solidFill>
              </a:rPr>
              <a:t>is computed from </a:t>
            </a:r>
            <a:r>
              <a:rPr lang="en-US" sz="1800" i="1" dirty="0" smtClean="0">
                <a:solidFill>
                  <a:schemeClr val="tx1"/>
                </a:solidFill>
              </a:rPr>
              <a:t>Memory Block Address</a:t>
            </a:r>
            <a:r>
              <a:rPr lang="en-US" sz="1800" dirty="0" smtClean="0">
                <a:solidFill>
                  <a:schemeClr val="tx1"/>
                </a:solidFill>
              </a:rPr>
              <a:t> 0x</a:t>
            </a:r>
            <a:r>
              <a:rPr lang="en-US" sz="1800" dirty="0" smtClean="0">
                <a:solidFill>
                  <a:srgbClr val="00B0F0"/>
                </a:solidFill>
              </a:rPr>
              <a:t>10010</a:t>
            </a:r>
            <a:r>
              <a:rPr lang="en-US" sz="1800" dirty="0" smtClean="0">
                <a:solidFill>
                  <a:srgbClr val="FF0000"/>
                </a:solidFill>
              </a:rPr>
              <a:t>04</a:t>
            </a:r>
            <a:r>
              <a:rPr lang="en-US" sz="1800" dirty="0" smtClean="0">
                <a:solidFill>
                  <a:schemeClr val="tx1"/>
                </a:solidFill>
              </a:rPr>
              <a:t>. The </a:t>
            </a:r>
            <a:r>
              <a:rPr lang="en-US" sz="1800" i="1" dirty="0" smtClean="0">
                <a:solidFill>
                  <a:schemeClr val="tx1"/>
                </a:solidFill>
              </a:rPr>
              <a:t>cache</a:t>
            </a:r>
            <a:r>
              <a:rPr lang="en-US" sz="1800" dirty="0" smtClean="0">
                <a:solidFill>
                  <a:schemeClr val="tx1"/>
                </a:solidFill>
              </a:rPr>
              <a:t> </a:t>
            </a:r>
            <a:r>
              <a:rPr lang="en-US" sz="1800" i="1" dirty="0" smtClean="0">
                <a:solidFill>
                  <a:schemeClr val="tx1"/>
                </a:solidFill>
              </a:rPr>
              <a:t>block</a:t>
            </a:r>
            <a:r>
              <a:rPr lang="en-US" sz="1800" dirty="0" smtClean="0">
                <a:solidFill>
                  <a:schemeClr val="tx1"/>
                </a:solidFill>
              </a:rPr>
              <a:t> at that index is valid (Valid bit=</a:t>
            </a:r>
            <a:r>
              <a:rPr lang="en-US" sz="1800" b="1" dirty="0" smtClean="0">
                <a:solidFill>
                  <a:schemeClr val="tx1"/>
                </a:solidFill>
              </a:rPr>
              <a:t>1</a:t>
            </a:r>
            <a:r>
              <a:rPr lang="en-US" sz="1800" dirty="0" smtClean="0">
                <a:solidFill>
                  <a:schemeClr val="tx1"/>
                </a:solidFill>
              </a:rPr>
              <a:t>), and </a:t>
            </a:r>
            <a:r>
              <a:rPr lang="en-US" sz="1800" u="sng" dirty="0" smtClean="0">
                <a:solidFill>
                  <a:schemeClr val="tx1"/>
                </a:solidFill>
              </a:rPr>
              <a:t>the tags match,  </a:t>
            </a:r>
            <a:r>
              <a:rPr lang="en-US" sz="1800" dirty="0" smtClean="0">
                <a:solidFill>
                  <a:schemeClr val="tx1"/>
                </a:solidFill>
              </a:rPr>
              <a:t>resulting in a </a:t>
            </a:r>
            <a:r>
              <a:rPr lang="en-US" sz="1800" b="1" dirty="0" smtClean="0">
                <a:solidFill>
                  <a:schemeClr val="tx1"/>
                </a:solidFill>
              </a:rPr>
              <a:t>hit</a:t>
            </a:r>
            <a:r>
              <a:rPr lang="en-US" sz="1800" dirty="0" smtClean="0">
                <a:solidFill>
                  <a:schemeClr val="tx1"/>
                </a:solidFill>
              </a:rPr>
              <a:t>. </a:t>
            </a:r>
            <a:br>
              <a:rPr lang="en-US" sz="1800" dirty="0" smtClean="0">
                <a:solidFill>
                  <a:schemeClr val="tx1"/>
                </a:solidFill>
              </a:rPr>
            </a:br>
            <a:r>
              <a:rPr lang="en-US" sz="2000" i="1" dirty="0" smtClean="0">
                <a:solidFill>
                  <a:srgbClr val="C00000"/>
                </a:solidFill>
              </a:rPr>
              <a:t> This subsequent store to cache memory changes the contents of cache, but the main data memory is still (at this point) unchanged and out of sync with the cache. The change to the cache is noted by setting the </a:t>
            </a:r>
            <a:r>
              <a:rPr lang="en-US" sz="2000" b="1" i="1" dirty="0" smtClean="0">
                <a:solidFill>
                  <a:srgbClr val="C00000"/>
                </a:solidFill>
              </a:rPr>
              <a:t>Dirty Bit</a:t>
            </a:r>
            <a:r>
              <a:rPr lang="en-US" sz="2000" i="1" dirty="0" smtClean="0">
                <a:solidFill>
                  <a:srgbClr val="C00000"/>
                </a:solidFill>
              </a:rPr>
              <a:t> to 1.</a:t>
            </a:r>
            <a:r>
              <a:rPr lang="en-US" sz="2400" i="1" dirty="0" smtClean="0">
                <a:solidFill>
                  <a:srgbClr val="00B050"/>
                </a:solidFill>
              </a:rPr>
              <a:t/>
            </a:r>
            <a:br>
              <a:rPr lang="en-US" sz="2400" i="1" dirty="0" smtClean="0">
                <a:solidFill>
                  <a:srgbClr val="00B050"/>
                </a:solidFill>
              </a:rPr>
            </a:br>
            <a:endParaRPr lang="en-US" sz="2400" i="1" dirty="0">
              <a:solidFill>
                <a:srgbClr val="00B05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12</a:t>
            </a:fld>
            <a:endParaRPr lang="en-US"/>
          </a:p>
        </p:txBody>
      </p:sp>
      <p:graphicFrame>
        <p:nvGraphicFramePr>
          <p:cNvPr id="6" name="Group 4"/>
          <p:cNvGraphicFramePr>
            <a:graphicFrameLocks noGrp="1"/>
          </p:cNvGraphicFramePr>
          <p:nvPr>
            <p:custDataLst>
              <p:tags r:id="rId4"/>
            </p:custDataLst>
          </p:nvPr>
        </p:nvGraphicFramePr>
        <p:xfrm>
          <a:off x="1295400" y="2616200"/>
          <a:ext cx="7772400" cy="3423920"/>
        </p:xfrm>
        <a:graphic>
          <a:graphicData uri="http://schemas.openxmlformats.org/drawingml/2006/table">
            <a:tbl>
              <a:tblPr>
                <a:tableStyleId>{616DA210-FB5B-4158-B5E0-FEB733F419BA}</a:tableStyleId>
              </a:tblPr>
              <a:tblGrid>
                <a:gridCol w="742156"/>
                <a:gridCol w="705644"/>
                <a:gridCol w="1219200"/>
                <a:gridCol w="5105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Dirty</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Valid</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u="none" strike="noStrike" cap="none" normalizeH="0" baseline="0" dirty="0" smtClean="0">
                          <a:ln>
                            <a:noFill/>
                          </a:ln>
                          <a:solidFill>
                            <a:schemeClr val="accent5">
                              <a:lumMod val="75000"/>
                            </a:schemeClr>
                          </a:solidFill>
                          <a:effectLst/>
                        </a:rPr>
                        <a:t>Tag</a:t>
                      </a:r>
                      <a:br>
                        <a:rPr kumimoji="0" lang="en-US" sz="1600" b="1" u="none" strike="noStrike" cap="none" normalizeH="0" baseline="0" dirty="0" smtClean="0">
                          <a:ln>
                            <a:noFill/>
                          </a:ln>
                          <a:solidFill>
                            <a:schemeClr val="accent5">
                              <a:lumMod val="75000"/>
                            </a:schemeClr>
                          </a:solidFill>
                          <a:effectLst/>
                        </a:rPr>
                      </a:br>
                      <a:r>
                        <a:rPr kumimoji="0" lang="en-US" sz="1600" b="1" u="none" strike="noStrike" cap="none" normalizeH="0" baseline="0" dirty="0" smtClean="0">
                          <a:ln>
                            <a:noFill/>
                          </a:ln>
                          <a:solidFill>
                            <a:schemeClr val="accent5">
                              <a:lumMod val="75000"/>
                            </a:schemeClr>
                          </a:solidFill>
                          <a:effectLst/>
                        </a:rPr>
                        <a:t>(20 bits)</a:t>
                      </a:r>
                      <a:endParaRPr kumimoji="0" lang="en-AU" sz="1600" b="1" i="0" u="none" strike="noStrike" cap="none" normalizeH="0" baseline="0" dirty="0" smtClean="0">
                        <a:ln>
                          <a:noFill/>
                        </a:ln>
                        <a:solidFill>
                          <a:schemeClr val="accent5">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Data </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(16 bytes per block, individually addressed by </a:t>
                      </a:r>
                      <a:r>
                        <a:rPr kumimoji="0" lang="en-US" sz="1600" u="none" strike="noStrike" cap="none" normalizeH="0" baseline="0" dirty="0" smtClean="0">
                          <a:ln>
                            <a:noFill/>
                          </a:ln>
                          <a:solidFill>
                            <a:srgbClr val="00B050"/>
                          </a:solidFill>
                          <a:effectLst/>
                        </a:rPr>
                        <a:t>4 LSB</a:t>
                      </a:r>
                      <a:r>
                        <a:rPr kumimoji="0" lang="en-US"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0x00000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i="0" u="none" strike="noStrike" cap="none" normalizeH="0" baseline="0" dirty="0" smtClean="0">
                          <a:ln>
                            <a:noFill/>
                          </a:ln>
                          <a:solidFill>
                            <a:schemeClr val="tx1"/>
                          </a:solidFill>
                          <a:effectLst/>
                          <a:latin typeface="+mn-lt"/>
                        </a:rPr>
                        <a:t>1</a:t>
                      </a:r>
                      <a:endParaRPr kumimoji="0" lang="en-AU" sz="1600" b="1"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solidFill>
                            <a:srgbClr val="00B0F0"/>
                          </a:solidFill>
                          <a:effectLst/>
                        </a:rPr>
                        <a:t>0x10010</a:t>
                      </a:r>
                      <a:endParaRPr kumimoji="0" lang="en-US" sz="1600" b="0" i="0" u="none" strike="noStrike" cap="none" normalizeH="0" baseline="0" dirty="0" smtClean="0">
                        <a:ln>
                          <a:noFill/>
                        </a:ln>
                        <a:solidFill>
                          <a:srgbClr val="00B0F0"/>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45 20 2E 64       69 74 63 </a:t>
                      </a:r>
                      <a:r>
                        <a:rPr kumimoji="0" lang="en-US" sz="1600" b="0" u="none" strike="noStrike" cap="none" normalizeH="0" baseline="0" dirty="0" smtClean="0">
                          <a:ln>
                            <a:noFill/>
                          </a:ln>
                          <a:solidFill>
                            <a:schemeClr val="tx1"/>
                          </a:solidFill>
                          <a:effectLst/>
                        </a:rPr>
                        <a:t>78       2e 02 67 6e       </a:t>
                      </a:r>
                      <a:r>
                        <a:rPr kumimoji="0" lang="en-US" sz="1600" b="1" u="none" strike="noStrike" cap="none" normalizeH="0" baseline="0" dirty="0" smtClean="0">
                          <a:ln>
                            <a:noFill/>
                          </a:ln>
                          <a:solidFill>
                            <a:srgbClr val="00B050"/>
                          </a:solidFill>
                          <a:effectLst/>
                        </a:rPr>
                        <a:t>2e 02 67 6e</a:t>
                      </a:r>
                      <a:endParaRPr kumimoji="0" lang="en-US" sz="1600" b="1" i="0" u="none" strike="noStrike" cap="none" normalizeH="0" baseline="0" dirty="0" smtClean="0">
                        <a:ln>
                          <a:noFill/>
                        </a:ln>
                        <a:solidFill>
                          <a:srgbClr val="00B050"/>
                        </a:solidFill>
                        <a:effectLst/>
                        <a:latin typeface="Arial" charset="0"/>
                      </a:endParaRPr>
                    </a:p>
                  </a:txBody>
                  <a:tcPr horzOverflow="overflow">
                    <a:solidFill>
                      <a:schemeClr val="accent2">
                        <a:lumMod val="20000"/>
                        <a:lumOff val="80000"/>
                      </a:schemeClr>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7" name="Table 6"/>
          <p:cNvGraphicFramePr>
            <a:graphicFrameLocks noGrp="1"/>
          </p:cNvGraphicFramePr>
          <p:nvPr/>
        </p:nvGraphicFramePr>
        <p:xfrm>
          <a:off x="304800" y="2616200"/>
          <a:ext cx="914400" cy="3423920"/>
        </p:xfrm>
        <a:graphic>
          <a:graphicData uri="http://schemas.openxmlformats.org/drawingml/2006/table">
            <a:tbl>
              <a:tblPr>
                <a:tableStyleId>{284E427A-3D55-4303-BF80-6455036E1DE7}</a:tableStyleId>
              </a:tblPr>
              <a:tblGrid>
                <a:gridCol w="914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Index</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byte)</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00</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01</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02</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03</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04</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FF</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609600"/>
            <a:ext cx="8534400" cy="1981200"/>
          </a:xfrm>
        </p:spPr>
        <p:txBody>
          <a:bodyPr/>
          <a:lstStyle/>
          <a:p>
            <a:r>
              <a:rPr lang="en-US" sz="2000" b="1" dirty="0" smtClean="0">
                <a:solidFill>
                  <a:schemeClr val="tx1"/>
                </a:solidFill>
              </a:rPr>
              <a:t>Another instruction loads a word …</a:t>
            </a:r>
            <a:br>
              <a:rPr lang="en-US" sz="2000" b="1" dirty="0" smtClean="0">
                <a:solidFill>
                  <a:schemeClr val="tx1"/>
                </a:solidFill>
              </a:rPr>
            </a:br>
            <a:r>
              <a:rPr lang="en-US" sz="2800" dirty="0" smtClean="0">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($t1)  		# t1=0x1001 0048, t0=0x2e02676e </a:t>
            </a:r>
            <a:r>
              <a:rPr lang="en-US" sz="1800" dirty="0" smtClean="0">
                <a:solidFill>
                  <a:srgbClr val="00B050"/>
                </a:solidFill>
                <a:latin typeface="Courier New" pitchFamily="49" charset="0"/>
                <a:cs typeface="Courier New" pitchFamily="49" charset="0"/>
              </a:rPr>
              <a:t/>
            </a:r>
            <a:br>
              <a:rPr lang="en-US" sz="1800" dirty="0" smtClean="0">
                <a:solidFill>
                  <a:srgbClr val="00B050"/>
                </a:solidFill>
                <a:latin typeface="Courier New" pitchFamily="49" charset="0"/>
                <a:cs typeface="Courier New" pitchFamily="49" charset="0"/>
              </a:rPr>
            </a:br>
            <a:r>
              <a:rPr lang="en-US" sz="1800" b="1" dirty="0" smtClean="0">
                <a:solidFill>
                  <a:srgbClr val="00B050"/>
                </a:solidFill>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sw</a:t>
            </a:r>
            <a:r>
              <a:rPr lang="en-US" sz="1800" dirty="0" smtClean="0">
                <a:solidFill>
                  <a:schemeClr val="tx1"/>
                </a:solidFill>
                <a:latin typeface="Courier New" pitchFamily="49" charset="0"/>
                <a:cs typeface="Courier New" pitchFamily="49" charset="0"/>
              </a:rPr>
              <a:t> 	$t0, 4($t1)  		# </a:t>
            </a:r>
            <a:r>
              <a:rPr lang="en-US" sz="1800" dirty="0" smtClean="0">
                <a:solidFill>
                  <a:schemeClr val="tx1"/>
                </a:solidFill>
                <a:latin typeface="Courier New" pitchFamily="49" charset="0"/>
                <a:cs typeface="Courier New" pitchFamily="49" charset="0"/>
              </a:rPr>
              <a:t>now store $t0 to 0x1001 004c </a:t>
            </a:r>
            <a:r>
              <a:rPr lang="en-US" sz="1800" b="1" dirty="0" smtClean="0">
                <a:solidFill>
                  <a:srgbClr val="00B050"/>
                </a:solidFill>
                <a:latin typeface="Courier New" pitchFamily="49" charset="0"/>
                <a:cs typeface="Courier New" pitchFamily="49" charset="0"/>
              </a:rPr>
              <a:t/>
            </a:r>
            <a:br>
              <a:rPr lang="en-US" sz="1800" b="1" dirty="0" smtClean="0">
                <a:solidFill>
                  <a:srgbClr val="00B050"/>
                </a:solidFill>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$t0, ($t3)  		# t3=0x</a:t>
            </a:r>
            <a:r>
              <a:rPr lang="en-US" sz="1800" b="1" dirty="0" smtClean="0">
                <a:solidFill>
                  <a:schemeClr val="accent5">
                    <a:lumMod val="75000"/>
                  </a:schemeClr>
                </a:solidFill>
                <a:latin typeface="Courier New" pitchFamily="49" charset="0"/>
                <a:cs typeface="Courier New" pitchFamily="49" charset="0"/>
              </a:rPr>
              <a:t>2537 1</a:t>
            </a:r>
            <a:r>
              <a:rPr lang="en-US" sz="1800" b="1" dirty="0" smtClean="0">
                <a:solidFill>
                  <a:srgbClr val="FF0000"/>
                </a:solidFill>
                <a:latin typeface="Courier New" pitchFamily="49" charset="0"/>
                <a:cs typeface="Courier New" pitchFamily="49" charset="0"/>
              </a:rPr>
              <a:t>04</a:t>
            </a:r>
            <a:r>
              <a:rPr lang="en-US" sz="1800" b="1" dirty="0" smtClean="0">
                <a:solidFill>
                  <a:srgbClr val="00B050"/>
                </a:solidFill>
                <a:latin typeface="Courier New" pitchFamily="49" charset="0"/>
                <a:cs typeface="Courier New" pitchFamily="49" charset="0"/>
              </a:rPr>
              <a:t>4 </a:t>
            </a:r>
            <a:r>
              <a:rPr lang="en-US" sz="1800" dirty="0" smtClean="0">
                <a:solidFill>
                  <a:schemeClr val="tx1"/>
                </a:solidFill>
                <a:latin typeface="Courier New" pitchFamily="49" charset="0"/>
                <a:cs typeface="Courier New" pitchFamily="49" charset="0"/>
              </a:rPr>
              <a:t/>
            </a:r>
            <a:br>
              <a:rPr lang="en-US" sz="1800" dirty="0" smtClean="0">
                <a:solidFill>
                  <a:schemeClr val="tx1"/>
                </a:solidFill>
                <a:latin typeface="Courier New" pitchFamily="49" charset="0"/>
                <a:cs typeface="Courier New" pitchFamily="49" charset="0"/>
              </a:rPr>
            </a:br>
            <a:r>
              <a:rPr lang="en-US" sz="1800" b="1" dirty="0" smtClean="0">
                <a:solidFill>
                  <a:schemeClr val="tx1"/>
                </a:solidFill>
              </a:rPr>
              <a:t> </a:t>
            </a:r>
            <a:r>
              <a:rPr lang="en-US" sz="1800" dirty="0" smtClean="0">
                <a:solidFill>
                  <a:schemeClr val="tx1"/>
                </a:solidFill>
              </a:rPr>
              <a:t>The </a:t>
            </a:r>
            <a:r>
              <a:rPr lang="en-US" sz="1800" i="1" dirty="0" smtClean="0">
                <a:solidFill>
                  <a:srgbClr val="FF0000"/>
                </a:solidFill>
              </a:rPr>
              <a:t>Cache Index </a:t>
            </a:r>
            <a:r>
              <a:rPr lang="en-US" sz="1800" dirty="0" smtClean="0">
                <a:solidFill>
                  <a:schemeClr val="tx1"/>
                </a:solidFill>
              </a:rPr>
              <a:t>is computed from </a:t>
            </a:r>
            <a:r>
              <a:rPr lang="en-US" sz="1800" i="1" dirty="0" smtClean="0">
                <a:solidFill>
                  <a:schemeClr val="tx1"/>
                </a:solidFill>
              </a:rPr>
              <a:t>Memory Block Address</a:t>
            </a:r>
            <a:r>
              <a:rPr lang="en-US" sz="1800" dirty="0" smtClean="0">
                <a:solidFill>
                  <a:schemeClr val="tx1"/>
                </a:solidFill>
              </a:rPr>
              <a:t> 0x</a:t>
            </a:r>
            <a:r>
              <a:rPr lang="en-US" sz="1800" dirty="0" smtClean="0">
                <a:solidFill>
                  <a:srgbClr val="00B0F0"/>
                </a:solidFill>
              </a:rPr>
              <a:t>25371</a:t>
            </a:r>
            <a:r>
              <a:rPr lang="en-US" sz="1800" dirty="0" smtClean="0">
                <a:solidFill>
                  <a:srgbClr val="FF0000"/>
                </a:solidFill>
              </a:rPr>
              <a:t>04</a:t>
            </a:r>
            <a:r>
              <a:rPr lang="en-US" sz="1800" dirty="0" smtClean="0">
                <a:solidFill>
                  <a:schemeClr val="tx1"/>
                </a:solidFill>
              </a:rPr>
              <a:t>. The </a:t>
            </a:r>
            <a:r>
              <a:rPr lang="en-US" sz="1800" i="1" dirty="0" smtClean="0">
                <a:solidFill>
                  <a:schemeClr val="tx1"/>
                </a:solidFill>
              </a:rPr>
              <a:t>cache</a:t>
            </a:r>
            <a:r>
              <a:rPr lang="en-US" sz="1800" dirty="0" smtClean="0">
                <a:solidFill>
                  <a:schemeClr val="tx1"/>
                </a:solidFill>
              </a:rPr>
              <a:t> </a:t>
            </a:r>
            <a:r>
              <a:rPr lang="en-US" sz="1800" i="1" dirty="0" smtClean="0">
                <a:solidFill>
                  <a:schemeClr val="tx1"/>
                </a:solidFill>
              </a:rPr>
              <a:t>block</a:t>
            </a:r>
            <a:r>
              <a:rPr lang="en-US" sz="1800" dirty="0" smtClean="0">
                <a:solidFill>
                  <a:schemeClr val="tx1"/>
                </a:solidFill>
              </a:rPr>
              <a:t> at that index is currently valid (Valid bit=</a:t>
            </a:r>
            <a:r>
              <a:rPr lang="en-US" sz="1800" b="1" dirty="0" smtClean="0">
                <a:solidFill>
                  <a:schemeClr val="tx1"/>
                </a:solidFill>
              </a:rPr>
              <a:t>1</a:t>
            </a:r>
            <a:r>
              <a:rPr lang="en-US" sz="1800" dirty="0" smtClean="0">
                <a:solidFill>
                  <a:schemeClr val="tx1"/>
                </a:solidFill>
              </a:rPr>
              <a:t>), but the </a:t>
            </a:r>
            <a:r>
              <a:rPr lang="en-US" sz="1800" u="sng" dirty="0" smtClean="0">
                <a:solidFill>
                  <a:schemeClr val="tx1"/>
                </a:solidFill>
              </a:rPr>
              <a:t>tags don’t match</a:t>
            </a:r>
            <a:r>
              <a:rPr lang="en-US" sz="1800" dirty="0" smtClean="0">
                <a:solidFill>
                  <a:schemeClr val="tx1"/>
                </a:solidFill>
              </a:rPr>
              <a:t>, resulting in a </a:t>
            </a:r>
            <a:r>
              <a:rPr lang="en-US" sz="1800" b="1" dirty="0" smtClean="0">
                <a:solidFill>
                  <a:schemeClr val="tx1"/>
                </a:solidFill>
              </a:rPr>
              <a:t>miss</a:t>
            </a:r>
            <a:r>
              <a:rPr lang="en-US" sz="1800" dirty="0" smtClean="0">
                <a:solidFill>
                  <a:schemeClr val="tx1"/>
                </a:solidFill>
              </a:rPr>
              <a:t>. </a:t>
            </a:r>
            <a:r>
              <a:rPr lang="en-US" sz="1800" i="1" dirty="0" smtClean="0">
                <a:solidFill>
                  <a:schemeClr val="tx1"/>
                </a:solidFill>
              </a:rPr>
              <a:t>The Dirty Bit is also set, indicating that the cache has to be written to main memory </a:t>
            </a:r>
            <a:r>
              <a:rPr lang="en-US" sz="1800" dirty="0" smtClean="0">
                <a:solidFill>
                  <a:schemeClr val="tx1"/>
                </a:solidFill>
              </a:rPr>
              <a:t>before the reload can take place. This results in a double-length stall: first the changed cache has to be </a:t>
            </a:r>
            <a:r>
              <a:rPr lang="en-US" sz="1800" b="1" dirty="0" smtClean="0">
                <a:solidFill>
                  <a:schemeClr val="tx1"/>
                </a:solidFill>
              </a:rPr>
              <a:t>written</a:t>
            </a:r>
            <a:r>
              <a:rPr lang="en-US" sz="1800" dirty="0" smtClean="0">
                <a:solidFill>
                  <a:schemeClr val="tx1"/>
                </a:solidFill>
              </a:rPr>
              <a:t> to memory, then the new block needs to be loaded.</a:t>
            </a:r>
            <a:br>
              <a:rPr lang="en-US" sz="1800" dirty="0" smtClean="0">
                <a:solidFill>
                  <a:schemeClr val="tx1"/>
                </a:solidFill>
              </a:rPr>
            </a:br>
            <a:r>
              <a:rPr lang="en-US" sz="2000" i="1" dirty="0" smtClean="0">
                <a:solidFill>
                  <a:srgbClr val="C00000"/>
                </a:solidFill>
              </a:rPr>
              <a:t> </a:t>
            </a:r>
            <a:r>
              <a:rPr lang="en-US" sz="2400" i="1" dirty="0" smtClean="0">
                <a:solidFill>
                  <a:srgbClr val="00B050"/>
                </a:solidFill>
              </a:rPr>
              <a:t/>
            </a:r>
            <a:br>
              <a:rPr lang="en-US" sz="2400" i="1" dirty="0" smtClean="0">
                <a:solidFill>
                  <a:srgbClr val="00B050"/>
                </a:solidFill>
              </a:rPr>
            </a:br>
            <a:endParaRPr lang="en-US" sz="2400" i="1" dirty="0">
              <a:solidFill>
                <a:srgbClr val="00B05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13</a:t>
            </a:fld>
            <a:endParaRPr lang="en-US"/>
          </a:p>
        </p:txBody>
      </p:sp>
      <p:graphicFrame>
        <p:nvGraphicFramePr>
          <p:cNvPr id="6" name="Group 4"/>
          <p:cNvGraphicFramePr>
            <a:graphicFrameLocks noGrp="1"/>
          </p:cNvGraphicFramePr>
          <p:nvPr>
            <p:custDataLst>
              <p:tags r:id="rId4"/>
            </p:custDataLst>
          </p:nvPr>
        </p:nvGraphicFramePr>
        <p:xfrm>
          <a:off x="1295400" y="2616200"/>
          <a:ext cx="7772400" cy="3645408"/>
        </p:xfrm>
        <a:graphic>
          <a:graphicData uri="http://schemas.openxmlformats.org/drawingml/2006/table">
            <a:tbl>
              <a:tblPr>
                <a:tableStyleId>{616DA210-FB5B-4158-B5E0-FEB733F419BA}</a:tableStyleId>
              </a:tblPr>
              <a:tblGrid>
                <a:gridCol w="742156"/>
                <a:gridCol w="705644"/>
                <a:gridCol w="1219200"/>
                <a:gridCol w="5105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Dirty</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Valid</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u="none" strike="noStrike" cap="none" normalizeH="0" baseline="0" dirty="0" smtClean="0">
                          <a:ln>
                            <a:noFill/>
                          </a:ln>
                          <a:solidFill>
                            <a:schemeClr val="accent5">
                              <a:lumMod val="75000"/>
                            </a:schemeClr>
                          </a:solidFill>
                          <a:effectLst/>
                        </a:rPr>
                        <a:t>Tag</a:t>
                      </a:r>
                      <a:br>
                        <a:rPr kumimoji="0" lang="en-US" sz="1600" b="1" u="none" strike="noStrike" cap="none" normalizeH="0" baseline="0" dirty="0" smtClean="0">
                          <a:ln>
                            <a:noFill/>
                          </a:ln>
                          <a:solidFill>
                            <a:schemeClr val="accent5">
                              <a:lumMod val="75000"/>
                            </a:schemeClr>
                          </a:solidFill>
                          <a:effectLst/>
                        </a:rPr>
                      </a:br>
                      <a:r>
                        <a:rPr kumimoji="0" lang="en-US" sz="1600" b="1" u="none" strike="noStrike" cap="none" normalizeH="0" baseline="0" dirty="0" smtClean="0">
                          <a:ln>
                            <a:noFill/>
                          </a:ln>
                          <a:solidFill>
                            <a:schemeClr val="accent5">
                              <a:lumMod val="75000"/>
                            </a:schemeClr>
                          </a:solidFill>
                          <a:effectLst/>
                        </a:rPr>
                        <a:t>(20 bits)</a:t>
                      </a:r>
                      <a:endParaRPr kumimoji="0" lang="en-AU" sz="1600" b="1" i="0" u="none" strike="noStrike" cap="none" normalizeH="0" baseline="0" dirty="0" smtClean="0">
                        <a:ln>
                          <a:noFill/>
                        </a:ln>
                        <a:solidFill>
                          <a:schemeClr val="accent5">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Data </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(16 bytes per block, individually addressed by </a:t>
                      </a:r>
                      <a:r>
                        <a:rPr kumimoji="0" lang="en-US" sz="1600" u="none" strike="noStrike" cap="none" normalizeH="0" baseline="0" dirty="0" smtClean="0">
                          <a:ln>
                            <a:noFill/>
                          </a:ln>
                          <a:solidFill>
                            <a:srgbClr val="00B050"/>
                          </a:solidFill>
                          <a:effectLst/>
                        </a:rPr>
                        <a:t>4 LSB</a:t>
                      </a:r>
                      <a:r>
                        <a:rPr kumimoji="0" lang="en-US"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0x00000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0</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solidFill>
                            <a:srgbClr val="00B0F0"/>
                          </a:solidFill>
                          <a:effectLst/>
                        </a:rPr>
                        <a:t>0x10010</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b="0" u="none" strike="noStrike" cap="none" normalizeH="0" baseline="0" dirty="0" smtClean="0">
                          <a:ln>
                            <a:noFill/>
                          </a:ln>
                          <a:solidFill>
                            <a:schemeClr val="tx2">
                              <a:lumMod val="60000"/>
                              <a:lumOff val="40000"/>
                            </a:schemeClr>
                          </a:solidFill>
                          <a:effectLst/>
                        </a:rPr>
                        <a:t>0x25371</a:t>
                      </a:r>
                      <a:endParaRPr kumimoji="0" lang="en-US" sz="1600" b="0" i="0" u="none" strike="noStrike" cap="none" normalizeH="0" baseline="0" dirty="0" smtClean="0">
                        <a:ln>
                          <a:noFill/>
                        </a:ln>
                        <a:solidFill>
                          <a:schemeClr val="tx2">
                            <a:lumMod val="60000"/>
                            <a:lumOff val="40000"/>
                          </a:schemeClr>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45 20 2E 64       69 74 63 </a:t>
                      </a:r>
                      <a:r>
                        <a:rPr kumimoji="0" lang="en-US" sz="1600" b="0" u="none" strike="noStrike" cap="none" normalizeH="0" baseline="0" dirty="0" smtClean="0">
                          <a:ln>
                            <a:noFill/>
                          </a:ln>
                          <a:solidFill>
                            <a:schemeClr val="tx1"/>
                          </a:solidFill>
                          <a:effectLst/>
                        </a:rPr>
                        <a:t>78       2e 02 67 6e       </a:t>
                      </a:r>
                      <a:r>
                        <a:rPr kumimoji="0" lang="en-US" sz="1600" b="0" u="none" strike="noStrike" cap="none" normalizeH="0" baseline="0" dirty="0" smtClean="0">
                          <a:ln>
                            <a:noFill/>
                          </a:ln>
                          <a:solidFill>
                            <a:schemeClr val="tx1"/>
                          </a:solidFill>
                          <a:effectLst/>
                        </a:rPr>
                        <a:t>2e 02 67 6e </a:t>
                      </a:r>
                      <a:endParaRPr kumimoji="0" lang="en-US" sz="1600" b="1" u="none" strike="noStrike" cap="none" normalizeH="0" baseline="0" dirty="0" smtClean="0">
                        <a:ln>
                          <a:noFill/>
                        </a:ln>
                        <a:solidFill>
                          <a:srgbClr val="FF0000"/>
                        </a:solidFill>
                        <a:effectLst/>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b="0" u="none" strike="noStrike" cap="none" normalizeH="0" baseline="0" dirty="0" smtClean="0">
                          <a:ln>
                            <a:noFill/>
                          </a:ln>
                          <a:solidFill>
                            <a:schemeClr val="tx1"/>
                          </a:solidFill>
                          <a:effectLst/>
                        </a:rPr>
                        <a:t>12 34 56 78       </a:t>
                      </a:r>
                      <a:r>
                        <a:rPr kumimoji="0" lang="en-US" sz="1600" b="1" u="none" strike="noStrike" cap="none" normalizeH="0" baseline="0" dirty="0" err="1" smtClean="0">
                          <a:ln>
                            <a:noFill/>
                          </a:ln>
                          <a:solidFill>
                            <a:srgbClr val="00B050"/>
                          </a:solidFill>
                          <a:effectLst/>
                        </a:rPr>
                        <a:t>aa</a:t>
                      </a:r>
                      <a:r>
                        <a:rPr kumimoji="0" lang="en-US" sz="1600" b="1" u="none" strike="noStrike" cap="none" normalizeH="0" baseline="0" dirty="0" smtClean="0">
                          <a:ln>
                            <a:noFill/>
                          </a:ln>
                          <a:solidFill>
                            <a:srgbClr val="00B050"/>
                          </a:solidFill>
                          <a:effectLst/>
                        </a:rPr>
                        <a:t> bb cc </a:t>
                      </a:r>
                      <a:r>
                        <a:rPr kumimoji="0" lang="en-US" sz="1600" b="1" u="none" strike="noStrike" cap="none" normalizeH="0" baseline="0" dirty="0" err="1" smtClean="0">
                          <a:ln>
                            <a:noFill/>
                          </a:ln>
                          <a:solidFill>
                            <a:srgbClr val="00B050"/>
                          </a:solidFill>
                          <a:effectLst/>
                        </a:rPr>
                        <a:t>dd</a:t>
                      </a:r>
                      <a:r>
                        <a:rPr kumimoji="0" lang="en-US" sz="1600" b="1" u="none" strike="noStrike" cap="none" normalizeH="0" baseline="0" dirty="0" smtClean="0">
                          <a:ln>
                            <a:noFill/>
                          </a:ln>
                          <a:solidFill>
                            <a:srgbClr val="00B050"/>
                          </a:solidFill>
                          <a:effectLst/>
                        </a:rPr>
                        <a:t>       </a:t>
                      </a:r>
                      <a:r>
                        <a:rPr kumimoji="0" lang="en-US" sz="1600" b="0" u="none" strike="noStrike" cap="none" normalizeH="0" baseline="0" dirty="0" smtClean="0">
                          <a:ln>
                            <a:noFill/>
                          </a:ln>
                          <a:solidFill>
                            <a:schemeClr val="tx1"/>
                          </a:solidFill>
                          <a:effectLst/>
                        </a:rPr>
                        <a:t>1a 2b 3c 4d       5e 6f 7a 8b</a:t>
                      </a:r>
                      <a:endParaRPr kumimoji="0" lang="en-US"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0x7FFFE</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62 35 21 33      68 27 ad  f7       92 c3 4f 45         19 28 </a:t>
                      </a:r>
                      <a:r>
                        <a:rPr kumimoji="0" lang="en-US" sz="1600" u="none" strike="noStrike" cap="none" normalizeH="0" baseline="0" dirty="0" err="1" smtClean="0">
                          <a:ln>
                            <a:noFill/>
                          </a:ln>
                          <a:effectLst/>
                        </a:rPr>
                        <a:t>ef</a:t>
                      </a:r>
                      <a:r>
                        <a:rPr kumimoji="0" lang="en-US" sz="1600" u="none" strike="noStrike" cap="none" normalizeH="0" baseline="0" dirty="0" smtClean="0">
                          <a:ln>
                            <a:noFill/>
                          </a:ln>
                          <a:effectLst/>
                        </a:rPr>
                        <a:t>  3c </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7" name="Table 6"/>
          <p:cNvGraphicFramePr>
            <a:graphicFrameLocks noGrp="1"/>
          </p:cNvGraphicFramePr>
          <p:nvPr/>
        </p:nvGraphicFramePr>
        <p:xfrm>
          <a:off x="304800" y="2616200"/>
          <a:ext cx="914400" cy="3694176"/>
        </p:xfrm>
        <a:graphic>
          <a:graphicData uri="http://schemas.openxmlformats.org/drawingml/2006/table">
            <a:tbl>
              <a:tblPr>
                <a:tableStyleId>{284E427A-3D55-4303-BF80-6455036E1DE7}</a:tableStyleId>
              </a:tblPr>
              <a:tblGrid>
                <a:gridCol w="914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Index</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byte)</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00</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01</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02</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03</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200" u="none" strike="noStrike" cap="none" normalizeH="0" baseline="0" dirty="0" smtClean="0">
                          <a:ln>
                            <a:noFill/>
                          </a:ln>
                          <a:effectLst/>
                        </a:rPr>
                        <a:t>04 (before)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200" u="none" strike="noStrike" cap="none" normalizeH="0" baseline="0" dirty="0" smtClean="0">
                          <a:ln>
                            <a:noFill/>
                          </a:ln>
                          <a:effectLst/>
                        </a:rPr>
                        <a:t>04 (after)</a:t>
                      </a:r>
                      <a:br>
                        <a:rPr kumimoji="0" lang="en-US" sz="1200" u="none" strike="noStrike" cap="none" normalizeH="0" baseline="0" dirty="0" smtClean="0">
                          <a:ln>
                            <a:noFill/>
                          </a:ln>
                          <a:effectLst/>
                        </a:rPr>
                      </a:br>
                      <a:endParaRPr kumimoji="0" lang="en-AU" sz="12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FF</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Approaches to Writing Data to memory</a:t>
            </a:r>
            <a:endParaRPr lang="en-US" dirty="0"/>
          </a:p>
        </p:txBody>
      </p:sp>
      <p:sp>
        <p:nvSpPr>
          <p:cNvPr id="3" name="Content Placeholder 2"/>
          <p:cNvSpPr>
            <a:spLocks noGrp="1"/>
          </p:cNvSpPr>
          <p:nvPr>
            <p:ph idx="1"/>
            <p:custDataLst>
              <p:tags r:id="rId2"/>
            </p:custDataLst>
          </p:nvPr>
        </p:nvSpPr>
        <p:spPr/>
        <p:txBody>
          <a:bodyPr/>
          <a:lstStyle/>
          <a:p>
            <a:r>
              <a:rPr lang="en-US" dirty="0" smtClean="0"/>
              <a:t>Write through</a:t>
            </a:r>
          </a:p>
          <a:p>
            <a:pPr lvl="1"/>
            <a:r>
              <a:rPr lang="en-US" dirty="0" smtClean="0"/>
              <a:t>Update cache plus block in main memory</a:t>
            </a:r>
          </a:p>
          <a:p>
            <a:pPr lvl="1"/>
            <a:r>
              <a:rPr lang="en-US" dirty="0" smtClean="0"/>
              <a:t>A separate Write Buffer is used </a:t>
            </a:r>
          </a:p>
          <a:p>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14</a:t>
            </a:fld>
            <a:endParaRPr lang="en-US"/>
          </a:p>
        </p:txBody>
      </p:sp>
      <p:sp>
        <p:nvSpPr>
          <p:cNvPr id="6" name="TextBox 5" hidden="1"/>
          <p:cNvSpPr txBox="1"/>
          <p:nvPr>
            <p:custDataLst>
              <p:tags r:id="rId5"/>
            </p:custDataLst>
          </p:nvPr>
        </p:nvSpPr>
        <p:spPr>
          <a:xfrm>
            <a:off x="1524000" y="685800"/>
            <a:ext cx="7010400" cy="4893647"/>
          </a:xfrm>
          <a:prstGeom prst="rect">
            <a:avLst/>
          </a:prstGeom>
          <a:noFill/>
        </p:spPr>
        <p:txBody>
          <a:bodyPr wrap="square" rtlCol="0">
            <a:spAutoFit/>
          </a:bodyPr>
          <a:lstStyle/>
          <a:p>
            <a:r>
              <a:rPr lang="en-US" dirty="0" smtClean="0">
                <a:solidFill>
                  <a:srgbClr val="FF0000"/>
                </a:solidFill>
              </a:rPr>
              <a:t>But cache and memory would be inconsistent</a:t>
            </a: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r>
              <a:rPr lang="en-US" dirty="0" smtClean="0">
                <a:solidFill>
                  <a:srgbClr val="FF0000"/>
                </a:solidFill>
              </a:rPr>
              <a:t>But writes will take longer</a:t>
            </a: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r>
              <a:rPr lang="en-US" dirty="0" smtClean="0">
                <a:solidFill>
                  <a:srgbClr val="FF0000"/>
                </a:solidFill>
              </a:rPr>
              <a:t>Buffers data writes.  Only causes a stall if the buffer is full</a:t>
            </a:r>
            <a:endParaRPr lang="en-US" dirty="0">
              <a:solidFill>
                <a:srgbClr val="FF0000"/>
              </a:solidFill>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Cache Performance</a:t>
            </a:r>
            <a:endParaRPr lang="en-US" dirty="0"/>
          </a:p>
        </p:txBody>
      </p:sp>
      <p:sp>
        <p:nvSpPr>
          <p:cNvPr id="3" name="Content Placeholder 2"/>
          <p:cNvSpPr>
            <a:spLocks noGrp="1"/>
          </p:cNvSpPr>
          <p:nvPr>
            <p:ph idx="1"/>
            <p:custDataLst>
              <p:tags r:id="rId2"/>
            </p:custDataLst>
          </p:nvPr>
        </p:nvSpPr>
        <p:spPr>
          <a:xfrm>
            <a:off x="228600" y="1066800"/>
            <a:ext cx="8534400" cy="4754563"/>
          </a:xfrm>
        </p:spPr>
        <p:txBody>
          <a:bodyPr/>
          <a:lstStyle/>
          <a:p>
            <a:pPr>
              <a:buNone/>
            </a:pPr>
            <a:r>
              <a:rPr lang="en-US" dirty="0" smtClean="0"/>
              <a:t>	Two different configurations for a cache system are being developed.  In both cases, the miss penalty is 100 clock cycles, and the processor has an average CPI of 2 if no memory stalls occur.</a:t>
            </a:r>
          </a:p>
          <a:p>
            <a:pPr lvl="1"/>
            <a:r>
              <a:rPr lang="en-US" sz="2400" dirty="0" smtClean="0">
                <a:solidFill>
                  <a:srgbClr val="0070C0"/>
                </a:solidFill>
              </a:rPr>
              <a:t>The first cache system has a miss rate of 4% in the data cache.</a:t>
            </a:r>
          </a:p>
          <a:p>
            <a:pPr lvl="1"/>
            <a:r>
              <a:rPr lang="en-US" sz="2400" dirty="0" smtClean="0">
                <a:solidFill>
                  <a:srgbClr val="00B0F0"/>
                </a:solidFill>
              </a:rPr>
              <a:t>The second system has a miss rate of 2% in the data cache.</a:t>
            </a:r>
          </a:p>
          <a:p>
            <a:pPr lvl="1"/>
            <a:r>
              <a:rPr lang="en-US" sz="2400" dirty="0" smtClean="0">
                <a:solidFill>
                  <a:srgbClr val="C00000"/>
                </a:solidFill>
              </a:rPr>
              <a:t>36% of instructions are loads and stores.</a:t>
            </a:r>
          </a:p>
          <a:p>
            <a:pPr lvl="1">
              <a:buNone/>
            </a:pPr>
            <a:r>
              <a:rPr lang="en-US" dirty="0" smtClean="0">
                <a:solidFill>
                  <a:srgbClr val="00B050"/>
                </a:solidFill>
              </a:rPr>
              <a:t>	</a:t>
            </a:r>
            <a:r>
              <a:rPr lang="en-US" sz="2400" dirty="0" smtClean="0">
                <a:solidFill>
                  <a:srgbClr val="00B050"/>
                </a:solidFill>
              </a:rPr>
              <a:t>Determine the performance relationship between processor A and processor B.</a:t>
            </a:r>
            <a:endParaRPr lang="en-US" dirty="0">
              <a:solidFill>
                <a:srgbClr val="00B050"/>
              </a:solidFill>
            </a:endParaRPr>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15</a:t>
            </a:fld>
            <a:endParaRPr lang="en-US"/>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Problem solution</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16</a:t>
            </a:fld>
            <a:endParaRPr lang="en-US"/>
          </a:p>
        </p:txBody>
      </p:sp>
      <p:graphicFrame>
        <p:nvGraphicFramePr>
          <p:cNvPr id="6" name="Content Placeholder 5"/>
          <p:cNvGraphicFramePr>
            <a:graphicFrameLocks noChangeAspect="1"/>
          </p:cNvGraphicFramePr>
          <p:nvPr>
            <p:ph idx="1"/>
          </p:nvPr>
        </p:nvGraphicFramePr>
        <p:xfrm>
          <a:off x="838200" y="1219200"/>
          <a:ext cx="7772400" cy="3467100"/>
        </p:xfrm>
        <a:graphic>
          <a:graphicData uri="http://schemas.openxmlformats.org/presentationml/2006/ole">
            <p:oleObj spid="_x0000_s24578" name="Equation" r:id="rId6" imgW="4394160" imgH="2286000" progId="Equation.DSMT4">
              <p:embed/>
            </p:oleObj>
          </a:graphicData>
        </a:graphic>
      </p:graphicFrame>
      <p:sp>
        <p:nvSpPr>
          <p:cNvPr id="7" name="TextBox 6"/>
          <p:cNvSpPr txBox="1"/>
          <p:nvPr/>
        </p:nvSpPr>
        <p:spPr>
          <a:xfrm>
            <a:off x="685800" y="5029200"/>
            <a:ext cx="5569794" cy="1200329"/>
          </a:xfrm>
          <a:prstGeom prst="rect">
            <a:avLst/>
          </a:prstGeom>
          <a:noFill/>
        </p:spPr>
        <p:txBody>
          <a:bodyPr wrap="none" rtlCol="0">
            <a:spAutoFit/>
          </a:bodyPr>
          <a:lstStyle/>
          <a:p>
            <a:r>
              <a:rPr lang="en-US" dirty="0" smtClean="0">
                <a:solidFill>
                  <a:srgbClr val="C00000"/>
                </a:solidFill>
                <a:latin typeface="+mj-lt"/>
              </a:rPr>
              <a:t>CPI</a:t>
            </a:r>
            <a:r>
              <a:rPr lang="en-US" baseline="-25000" dirty="0" smtClean="0">
                <a:solidFill>
                  <a:srgbClr val="C00000"/>
                </a:solidFill>
                <a:latin typeface="+mj-lt"/>
              </a:rPr>
              <a:t>A </a:t>
            </a:r>
            <a:r>
              <a:rPr lang="en-US" dirty="0" smtClean="0">
                <a:solidFill>
                  <a:srgbClr val="C00000"/>
                </a:solidFill>
                <a:latin typeface="+mj-lt"/>
              </a:rPr>
              <a:t>/ CPI</a:t>
            </a:r>
            <a:r>
              <a:rPr lang="en-US" baseline="-25000" dirty="0" smtClean="0">
                <a:solidFill>
                  <a:srgbClr val="C00000"/>
                </a:solidFill>
                <a:latin typeface="+mj-lt"/>
              </a:rPr>
              <a:t>B</a:t>
            </a:r>
            <a:r>
              <a:rPr lang="en-US" dirty="0" smtClean="0">
                <a:solidFill>
                  <a:srgbClr val="C00000"/>
                </a:solidFill>
                <a:latin typeface="+mj-lt"/>
              </a:rPr>
              <a:t>=3.44/2.72=1.26</a:t>
            </a:r>
            <a:br>
              <a:rPr lang="en-US" dirty="0" smtClean="0">
                <a:solidFill>
                  <a:srgbClr val="C00000"/>
                </a:solidFill>
                <a:latin typeface="+mj-lt"/>
              </a:rPr>
            </a:br>
            <a:endParaRPr lang="en-US" dirty="0" smtClean="0">
              <a:solidFill>
                <a:srgbClr val="C00000"/>
              </a:solidFill>
              <a:latin typeface="+mj-lt"/>
            </a:endParaRPr>
          </a:p>
          <a:p>
            <a:r>
              <a:rPr lang="en-US" dirty="0" smtClean="0">
                <a:solidFill>
                  <a:srgbClr val="C00000"/>
                </a:solidFill>
                <a:latin typeface="+mj-lt"/>
              </a:rPr>
              <a:t>Processor A is 26% </a:t>
            </a:r>
            <a:r>
              <a:rPr lang="en-US" u="sng" dirty="0" smtClean="0">
                <a:solidFill>
                  <a:srgbClr val="C00000"/>
                </a:solidFill>
                <a:latin typeface="+mj-lt"/>
              </a:rPr>
              <a:t>slower</a:t>
            </a:r>
            <a:r>
              <a:rPr lang="en-US" dirty="0" smtClean="0">
                <a:solidFill>
                  <a:srgbClr val="C00000"/>
                </a:solidFill>
                <a:latin typeface="+mj-lt"/>
              </a:rPr>
              <a:t> than Processor B</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Average Memory Access Time</a:t>
            </a:r>
            <a:endParaRPr lang="en-US" dirty="0"/>
          </a:p>
        </p:txBody>
      </p:sp>
      <p:sp>
        <p:nvSpPr>
          <p:cNvPr id="3" name="Content Placeholder 2"/>
          <p:cNvSpPr>
            <a:spLocks noGrp="1"/>
          </p:cNvSpPr>
          <p:nvPr>
            <p:ph idx="1"/>
            <p:custDataLst>
              <p:tags r:id="rId2"/>
            </p:custDataLst>
          </p:nvPr>
        </p:nvSpPr>
        <p:spPr/>
        <p:txBody>
          <a:bodyPr/>
          <a:lstStyle/>
          <a:p>
            <a:r>
              <a:rPr lang="en-US" dirty="0" smtClean="0"/>
              <a:t>Average Memory Access Time (AMAT)</a:t>
            </a:r>
          </a:p>
          <a:p>
            <a:pPr lvl="1"/>
            <a:r>
              <a:rPr lang="en-US" dirty="0" smtClean="0"/>
              <a:t>The average of the time (per instruction) it takes to access memory considering both hits and misses.</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17</a:t>
            </a:fld>
            <a:endParaRPr lang="en-US"/>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AMAT Problem</a:t>
            </a:r>
            <a:endParaRPr lang="en-US" dirty="0"/>
          </a:p>
        </p:txBody>
      </p:sp>
      <p:sp>
        <p:nvSpPr>
          <p:cNvPr id="3" name="Content Placeholder 2"/>
          <p:cNvSpPr>
            <a:spLocks noGrp="1"/>
          </p:cNvSpPr>
          <p:nvPr>
            <p:ph idx="1"/>
            <p:custDataLst>
              <p:tags r:id="rId2"/>
            </p:custDataLst>
          </p:nvPr>
        </p:nvSpPr>
        <p:spPr/>
        <p:txBody>
          <a:bodyPr/>
          <a:lstStyle/>
          <a:p>
            <a:r>
              <a:rPr lang="en-US" dirty="0" smtClean="0"/>
              <a:t>Solve the following:</a:t>
            </a:r>
          </a:p>
          <a:p>
            <a:pPr lvl="1"/>
            <a:r>
              <a:rPr lang="en-US" dirty="0" smtClean="0"/>
              <a:t>A processor has a 1ns/inst clock cycle time, a miss penalty of 50 clock cycles, a miss rate of 0.1 misses per instruction, and a cache access time of 1 clock cycle.</a:t>
            </a:r>
          </a:p>
          <a:p>
            <a:pPr lvl="1"/>
            <a:r>
              <a:rPr lang="en-US" dirty="0" smtClean="0"/>
              <a:t>Determine the average memory access time per instruction.</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18</a:t>
            </a:fld>
            <a:endParaRPr lang="en-US"/>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Solution</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19</a:t>
            </a:fld>
            <a:endParaRPr lang="en-US"/>
          </a:p>
        </p:txBody>
      </p:sp>
      <p:graphicFrame>
        <p:nvGraphicFramePr>
          <p:cNvPr id="6" name="Content Placeholder 5"/>
          <p:cNvGraphicFramePr>
            <a:graphicFrameLocks noChangeAspect="1"/>
          </p:cNvGraphicFramePr>
          <p:nvPr>
            <p:ph idx="1"/>
          </p:nvPr>
        </p:nvGraphicFramePr>
        <p:xfrm>
          <a:off x="501650" y="1676400"/>
          <a:ext cx="7818438" cy="2109788"/>
        </p:xfrm>
        <a:graphic>
          <a:graphicData uri="http://schemas.openxmlformats.org/presentationml/2006/ole">
            <p:oleObj spid="_x0000_s25602" name="Equation" r:id="rId6" imgW="3200400" imgH="863280" progId="Equation.DSMT4">
              <p:embed/>
            </p:oleObj>
          </a:graphicData>
        </a:graphic>
      </p:graphicFrame>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altLang="en-US" smtClean="0">
                <a:latin typeface="Arial" pitchFamily="34" charset="0"/>
              </a:rPr>
              <a:t>CS-280</a:t>
            </a:r>
          </a:p>
          <a:p>
            <a:r>
              <a:rPr lang="en-US" altLang="en-US" smtClean="0">
                <a:latin typeface="Arial" pitchFamily="34" charset="0"/>
              </a:rPr>
              <a:t>Dr. Mark L. Hornick</a:t>
            </a:r>
          </a:p>
        </p:txBody>
      </p:sp>
      <p:sp>
        <p:nvSpPr>
          <p:cNvPr id="5124" name="Rectangle 2"/>
          <p:cNvSpPr>
            <a:spLocks noGrp="1" noChangeArrowheads="1"/>
          </p:cNvSpPr>
          <p:nvPr>
            <p:ph type="title"/>
          </p:nvPr>
        </p:nvSpPr>
        <p:spPr>
          <a:xfrm>
            <a:off x="0" y="0"/>
            <a:ext cx="8458200" cy="1143000"/>
          </a:xfrm>
        </p:spPr>
        <p:txBody>
          <a:bodyPr/>
          <a:lstStyle/>
          <a:p>
            <a:pPr algn="l" eaLnBrk="1" hangingPunct="1"/>
            <a:r>
              <a:rPr lang="en-US" sz="3600" dirty="0" smtClean="0"/>
              <a:t>Consider the </a:t>
            </a:r>
            <a:r>
              <a:rPr lang="en-US" sz="3600" dirty="0" err="1" smtClean="0"/>
              <a:t>lw</a:t>
            </a:r>
            <a:r>
              <a:rPr lang="en-US" sz="3600" dirty="0" smtClean="0"/>
              <a:t> instruction that loads a word from memory to a register:</a:t>
            </a:r>
          </a:p>
        </p:txBody>
      </p:sp>
      <p:sp>
        <p:nvSpPr>
          <p:cNvPr id="5125" name="Rectangle 3"/>
          <p:cNvSpPr>
            <a:spLocks noGrp="1" noChangeArrowheads="1"/>
          </p:cNvSpPr>
          <p:nvPr>
            <p:ph type="body" idx="1"/>
          </p:nvPr>
        </p:nvSpPr>
        <p:spPr>
          <a:xfrm>
            <a:off x="381000" y="1676400"/>
            <a:ext cx="4800600" cy="2778125"/>
          </a:xfrm>
        </p:spPr>
        <p:txBody>
          <a:bodyPr/>
          <a:lstStyle/>
          <a:p>
            <a:pPr eaLnBrk="1" hangingPunct="1">
              <a:buNone/>
            </a:pPr>
            <a:r>
              <a:rPr lang="en-US" sz="2600" dirty="0" err="1" smtClean="0"/>
              <a:t>lw</a:t>
            </a:r>
            <a:r>
              <a:rPr lang="en-US" sz="2600" dirty="0" smtClean="0"/>
              <a:t> $t0, ($t1)  # $t1=0x10010048</a:t>
            </a:r>
            <a:br>
              <a:rPr lang="en-US" sz="2600" dirty="0" smtClean="0"/>
            </a:br>
            <a:r>
              <a:rPr lang="en-US" sz="2600" dirty="0" smtClean="0"/>
              <a:t/>
            </a:r>
            <a:br>
              <a:rPr lang="en-US" sz="2600" dirty="0" smtClean="0"/>
            </a:br>
            <a:r>
              <a:rPr lang="en-US" sz="2600" dirty="0" smtClean="0"/>
              <a:t>After loading, $t0 will contain</a:t>
            </a:r>
            <a:br>
              <a:rPr lang="en-US" sz="2600" dirty="0" smtClean="0"/>
            </a:br>
            <a:r>
              <a:rPr lang="en-US" sz="2600" dirty="0" smtClean="0"/>
              <a:t>the value 0x</a:t>
            </a:r>
            <a:r>
              <a:rPr lang="en-US" sz="2600" dirty="0" smtClean="0">
                <a:solidFill>
                  <a:srgbClr val="00B050"/>
                </a:solidFill>
              </a:rPr>
              <a:t>2e0267ce.</a:t>
            </a:r>
          </a:p>
          <a:p>
            <a:pPr eaLnBrk="1" hangingPunct="1">
              <a:buNone/>
            </a:pPr>
            <a:r>
              <a:rPr lang="en-US" sz="2600" b="1" dirty="0" smtClean="0"/>
              <a:t/>
            </a:r>
            <a:br>
              <a:rPr lang="en-US" sz="2600" b="1" dirty="0" smtClean="0"/>
            </a:br>
            <a:r>
              <a:rPr lang="en-US" sz="2800" i="1" dirty="0" smtClean="0">
                <a:solidFill>
                  <a:srgbClr val="C00000"/>
                </a:solidFill>
              </a:rPr>
              <a:t>A direct load from main memory would consume many CPU cycles, resulting in a long stall of every </a:t>
            </a:r>
            <a:r>
              <a:rPr lang="en-US" sz="2800" b="1" i="1" dirty="0" err="1" smtClean="0">
                <a:solidFill>
                  <a:srgbClr val="C00000"/>
                </a:solidFill>
              </a:rPr>
              <a:t>lw</a:t>
            </a:r>
            <a:r>
              <a:rPr lang="en-US" sz="2800" i="1" dirty="0" smtClean="0">
                <a:solidFill>
                  <a:srgbClr val="C00000"/>
                </a:solidFill>
              </a:rPr>
              <a:t> instruction.</a:t>
            </a:r>
            <a:endParaRPr lang="en-US" sz="2600" dirty="0" smtClean="0">
              <a:solidFill>
                <a:srgbClr val="C00000"/>
              </a:solidFill>
            </a:endParaRPr>
          </a:p>
        </p:txBody>
      </p:sp>
      <p:sp>
        <p:nvSpPr>
          <p:cNvPr id="5137" name="Rectangle 36"/>
          <p:cNvSpPr>
            <a:spLocks noChangeArrowheads="1"/>
          </p:cNvSpPr>
          <p:nvPr/>
        </p:nvSpPr>
        <p:spPr bwMode="auto">
          <a:xfrm>
            <a:off x="7086600" y="2041525"/>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01</a:t>
            </a:r>
            <a:endParaRPr lang="en-US" sz="1400" dirty="0">
              <a:solidFill>
                <a:srgbClr val="006600"/>
              </a:solidFill>
            </a:endParaRPr>
          </a:p>
        </p:txBody>
      </p:sp>
      <p:sp>
        <p:nvSpPr>
          <p:cNvPr id="5138" name="Rectangle 37"/>
          <p:cNvSpPr>
            <a:spLocks noChangeArrowheads="1"/>
          </p:cNvSpPr>
          <p:nvPr/>
        </p:nvSpPr>
        <p:spPr bwMode="auto">
          <a:xfrm>
            <a:off x="7086600" y="2498725"/>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20</a:t>
            </a:r>
            <a:endParaRPr lang="en-US" sz="1400" dirty="0">
              <a:solidFill>
                <a:srgbClr val="006600"/>
              </a:solidFill>
            </a:endParaRPr>
          </a:p>
        </p:txBody>
      </p:sp>
      <p:sp>
        <p:nvSpPr>
          <p:cNvPr id="5139" name="Rectangle 38"/>
          <p:cNvSpPr>
            <a:spLocks noChangeArrowheads="1"/>
          </p:cNvSpPr>
          <p:nvPr/>
        </p:nvSpPr>
        <p:spPr bwMode="auto">
          <a:xfrm>
            <a:off x="7086600" y="2955925"/>
            <a:ext cx="685800" cy="4572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sz="1400" b="1" dirty="0" err="1" smtClean="0">
                <a:solidFill>
                  <a:srgbClr val="006600"/>
                </a:solidFill>
              </a:rPr>
              <a:t>ce</a:t>
            </a:r>
            <a:endParaRPr lang="en-US" sz="1400" b="1" dirty="0">
              <a:solidFill>
                <a:srgbClr val="006600"/>
              </a:solidFill>
            </a:endParaRPr>
          </a:p>
        </p:txBody>
      </p:sp>
      <p:sp>
        <p:nvSpPr>
          <p:cNvPr id="5140" name="Rectangle 39"/>
          <p:cNvSpPr>
            <a:spLocks noChangeArrowheads="1"/>
          </p:cNvSpPr>
          <p:nvPr/>
        </p:nvSpPr>
        <p:spPr bwMode="auto">
          <a:xfrm>
            <a:off x="7086600" y="3413125"/>
            <a:ext cx="685800" cy="4572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sz="1400" b="1" dirty="0" smtClean="0">
                <a:solidFill>
                  <a:srgbClr val="006600"/>
                </a:solidFill>
              </a:rPr>
              <a:t>67</a:t>
            </a:r>
            <a:endParaRPr lang="en-US" sz="1400" b="1" dirty="0">
              <a:solidFill>
                <a:srgbClr val="006600"/>
              </a:solidFill>
            </a:endParaRPr>
          </a:p>
        </p:txBody>
      </p:sp>
      <p:sp>
        <p:nvSpPr>
          <p:cNvPr id="5141" name="Rectangle 40"/>
          <p:cNvSpPr>
            <a:spLocks noChangeArrowheads="1"/>
          </p:cNvSpPr>
          <p:nvPr/>
        </p:nvSpPr>
        <p:spPr bwMode="auto">
          <a:xfrm>
            <a:off x="7086600" y="3870325"/>
            <a:ext cx="685800" cy="4572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sz="1400" b="1" dirty="0" smtClean="0">
                <a:solidFill>
                  <a:srgbClr val="006600"/>
                </a:solidFill>
              </a:rPr>
              <a:t>02</a:t>
            </a:r>
            <a:endParaRPr lang="en-US" sz="1400" b="1" dirty="0">
              <a:solidFill>
                <a:srgbClr val="006600"/>
              </a:solidFill>
            </a:endParaRPr>
          </a:p>
        </p:txBody>
      </p:sp>
      <p:sp>
        <p:nvSpPr>
          <p:cNvPr id="5142" name="Text Box 41"/>
          <p:cNvSpPr txBox="1">
            <a:spLocks noChangeArrowheads="1"/>
          </p:cNvSpPr>
          <p:nvPr/>
        </p:nvSpPr>
        <p:spPr bwMode="auto">
          <a:xfrm>
            <a:off x="5410200" y="1143001"/>
            <a:ext cx="1600200" cy="3170099"/>
          </a:xfrm>
          <a:prstGeom prst="rect">
            <a:avLst/>
          </a:prstGeom>
          <a:noFill/>
          <a:ln w="12700">
            <a:noFill/>
            <a:miter lim="800000"/>
            <a:headEnd/>
            <a:tailEnd/>
          </a:ln>
        </p:spPr>
        <p:txBody>
          <a:bodyPr wrap="square">
            <a:spAutoFit/>
          </a:bodyPr>
          <a:lstStyle/>
          <a:p>
            <a:pPr algn="ctr">
              <a:spcBef>
                <a:spcPct val="50000"/>
              </a:spcBef>
            </a:pPr>
            <a:r>
              <a:rPr lang="en-US" sz="2000" dirty="0" smtClean="0">
                <a:solidFill>
                  <a:srgbClr val="9A0075"/>
                </a:solidFill>
                <a:latin typeface="Tahoma" pitchFamily="34" charset="0"/>
              </a:rPr>
              <a:t>0x1001004F</a:t>
            </a:r>
          </a:p>
          <a:p>
            <a:pPr algn="ctr">
              <a:spcBef>
                <a:spcPct val="50000"/>
              </a:spcBef>
            </a:pPr>
            <a:r>
              <a:rPr lang="en-US" sz="2000" dirty="0" smtClean="0">
                <a:solidFill>
                  <a:srgbClr val="9A0075"/>
                </a:solidFill>
                <a:latin typeface="Tahoma" pitchFamily="34" charset="0"/>
              </a:rPr>
              <a:t>0x1001004E</a:t>
            </a:r>
          </a:p>
          <a:p>
            <a:pPr algn="ctr">
              <a:spcBef>
                <a:spcPct val="50000"/>
              </a:spcBef>
            </a:pPr>
            <a:r>
              <a:rPr lang="en-US" sz="2000" dirty="0" smtClean="0">
                <a:solidFill>
                  <a:srgbClr val="9A0075"/>
                </a:solidFill>
                <a:latin typeface="Tahoma" pitchFamily="34" charset="0"/>
              </a:rPr>
              <a:t>0x1001004D</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0x1001004C</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0x1001004B</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0x1001004A</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0x10010049</a:t>
            </a:r>
          </a:p>
        </p:txBody>
      </p:sp>
      <p:sp>
        <p:nvSpPr>
          <p:cNvPr id="23" name="Rectangle 36"/>
          <p:cNvSpPr>
            <a:spLocks noChangeArrowheads="1"/>
          </p:cNvSpPr>
          <p:nvPr/>
        </p:nvSpPr>
        <p:spPr bwMode="auto">
          <a:xfrm>
            <a:off x="7086600" y="4327525"/>
            <a:ext cx="685800" cy="4572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sz="1400" b="1" dirty="0" smtClean="0">
                <a:solidFill>
                  <a:srgbClr val="006600"/>
                </a:solidFill>
              </a:rPr>
              <a:t>2e</a:t>
            </a:r>
            <a:endParaRPr lang="en-US" sz="1400" b="1" dirty="0">
              <a:solidFill>
                <a:srgbClr val="006600"/>
              </a:solidFill>
            </a:endParaRPr>
          </a:p>
        </p:txBody>
      </p:sp>
      <p:sp>
        <p:nvSpPr>
          <p:cNvPr id="24" name="Rectangle 37"/>
          <p:cNvSpPr>
            <a:spLocks noChangeArrowheads="1"/>
          </p:cNvSpPr>
          <p:nvPr/>
        </p:nvSpPr>
        <p:spPr bwMode="auto">
          <a:xfrm>
            <a:off x="7086600" y="4784725"/>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78</a:t>
            </a:r>
            <a:endParaRPr lang="en-US" sz="1400" dirty="0">
              <a:solidFill>
                <a:srgbClr val="006600"/>
              </a:solidFill>
            </a:endParaRPr>
          </a:p>
        </p:txBody>
      </p:sp>
      <p:sp>
        <p:nvSpPr>
          <p:cNvPr id="25" name="Rectangle 38"/>
          <p:cNvSpPr>
            <a:spLocks noChangeArrowheads="1"/>
          </p:cNvSpPr>
          <p:nvPr/>
        </p:nvSpPr>
        <p:spPr bwMode="auto">
          <a:xfrm>
            <a:off x="7086600" y="5241925"/>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63</a:t>
            </a:r>
            <a:endParaRPr lang="en-US" sz="1400" dirty="0">
              <a:solidFill>
                <a:srgbClr val="006600"/>
              </a:solidFill>
            </a:endParaRPr>
          </a:p>
        </p:txBody>
      </p:sp>
      <p:sp>
        <p:nvSpPr>
          <p:cNvPr id="26" name="Rectangle 39"/>
          <p:cNvSpPr>
            <a:spLocks noChangeArrowheads="1"/>
          </p:cNvSpPr>
          <p:nvPr/>
        </p:nvSpPr>
        <p:spPr bwMode="auto">
          <a:xfrm>
            <a:off x="7086600" y="5699125"/>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74</a:t>
            </a:r>
            <a:endParaRPr lang="en-US" sz="1400" dirty="0">
              <a:solidFill>
                <a:srgbClr val="006600"/>
              </a:solidFill>
            </a:endParaRPr>
          </a:p>
        </p:txBody>
      </p:sp>
      <p:sp>
        <p:nvSpPr>
          <p:cNvPr id="27" name="Rectangle 40"/>
          <p:cNvSpPr>
            <a:spLocks noChangeArrowheads="1"/>
          </p:cNvSpPr>
          <p:nvPr/>
        </p:nvSpPr>
        <p:spPr bwMode="auto">
          <a:xfrm>
            <a:off x="7086600" y="6156325"/>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69</a:t>
            </a:r>
            <a:endParaRPr lang="en-US" sz="1400" dirty="0">
              <a:solidFill>
                <a:srgbClr val="006600"/>
              </a:solidFill>
            </a:endParaRPr>
          </a:p>
        </p:txBody>
      </p:sp>
      <p:sp>
        <p:nvSpPr>
          <p:cNvPr id="28" name="Text Box 41"/>
          <p:cNvSpPr txBox="1">
            <a:spLocks noChangeArrowheads="1"/>
          </p:cNvSpPr>
          <p:nvPr/>
        </p:nvSpPr>
        <p:spPr bwMode="auto">
          <a:xfrm>
            <a:off x="5410200" y="4327525"/>
            <a:ext cx="1600200" cy="2246769"/>
          </a:xfrm>
          <a:prstGeom prst="rect">
            <a:avLst/>
          </a:prstGeom>
          <a:noFill/>
          <a:ln w="12700">
            <a:noFill/>
            <a:miter lim="800000"/>
            <a:headEnd/>
            <a:tailEnd/>
          </a:ln>
        </p:spPr>
        <p:txBody>
          <a:bodyPr>
            <a:spAutoFit/>
          </a:bodyPr>
          <a:lstStyle/>
          <a:p>
            <a:pPr algn="ctr">
              <a:spcBef>
                <a:spcPct val="50000"/>
              </a:spcBef>
            </a:pPr>
            <a:r>
              <a:rPr lang="en-US" sz="2000" dirty="0" smtClean="0">
                <a:solidFill>
                  <a:srgbClr val="9A0075"/>
                </a:solidFill>
                <a:latin typeface="Tahoma" pitchFamily="34" charset="0"/>
              </a:rPr>
              <a:t>0x10010048</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0x10010047</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0x10010046</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0x10010045</a:t>
            </a:r>
            <a:endParaRPr lang="en-US" sz="2000" dirty="0">
              <a:solidFill>
                <a:srgbClr val="9A0075"/>
              </a:solidFill>
              <a:latin typeface="Tahoma" pitchFamily="34" charset="0"/>
            </a:endParaRPr>
          </a:p>
          <a:p>
            <a:pPr algn="ctr">
              <a:spcBef>
                <a:spcPct val="50000"/>
              </a:spcBef>
            </a:pPr>
            <a:r>
              <a:rPr lang="en-US" sz="2000" dirty="0" smtClean="0">
                <a:solidFill>
                  <a:srgbClr val="9A0075"/>
                </a:solidFill>
                <a:latin typeface="Tahoma" pitchFamily="34" charset="0"/>
              </a:rPr>
              <a:t>0x10010044</a:t>
            </a:r>
            <a:endParaRPr lang="en-US" sz="2000" dirty="0">
              <a:solidFill>
                <a:srgbClr val="9A0075"/>
              </a:solidFill>
              <a:latin typeface="Tahoma" pitchFamily="34" charset="0"/>
            </a:endParaRPr>
          </a:p>
        </p:txBody>
      </p:sp>
      <p:cxnSp>
        <p:nvCxnSpPr>
          <p:cNvPr id="34" name="Straight Arrow Connector 33"/>
          <p:cNvCxnSpPr/>
          <p:nvPr/>
        </p:nvCxnSpPr>
        <p:spPr>
          <a:xfrm>
            <a:off x="4876800" y="2133600"/>
            <a:ext cx="60960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ectangle 40"/>
          <p:cNvSpPr>
            <a:spLocks noChangeArrowheads="1"/>
          </p:cNvSpPr>
          <p:nvPr/>
        </p:nvSpPr>
        <p:spPr bwMode="auto">
          <a:xfrm>
            <a:off x="7772400" y="2955925"/>
            <a:ext cx="685800" cy="1828800"/>
          </a:xfrm>
          <a:prstGeom prst="rect">
            <a:avLst/>
          </a:prstGeom>
          <a:noFill/>
          <a:ln w="12700">
            <a:solidFill>
              <a:schemeClr val="tx1"/>
            </a:solidFill>
            <a:miter lim="800000"/>
            <a:headEnd/>
            <a:tailEnd/>
          </a:ln>
        </p:spPr>
        <p:txBody>
          <a:bodyPr wrap="none" anchor="ctr"/>
          <a:lstStyle/>
          <a:p>
            <a:pPr algn="ctr"/>
            <a:r>
              <a:rPr lang="en-US" sz="1400" dirty="0" smtClean="0">
                <a:solidFill>
                  <a:srgbClr val="0070C0"/>
                </a:solidFill>
              </a:rPr>
              <a:t>Word </a:t>
            </a:r>
            <a:endParaRPr lang="en-US" sz="1400" dirty="0">
              <a:solidFill>
                <a:srgbClr val="0070C0"/>
              </a:solidFill>
            </a:endParaRPr>
          </a:p>
        </p:txBody>
      </p:sp>
      <p:sp>
        <p:nvSpPr>
          <p:cNvPr id="33" name="Rectangle 36"/>
          <p:cNvSpPr>
            <a:spLocks noChangeArrowheads="1"/>
          </p:cNvSpPr>
          <p:nvPr/>
        </p:nvSpPr>
        <p:spPr bwMode="auto">
          <a:xfrm>
            <a:off x="7086600" y="1143000"/>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23</a:t>
            </a:r>
            <a:endParaRPr lang="en-US" sz="1400" dirty="0">
              <a:solidFill>
                <a:srgbClr val="006600"/>
              </a:solidFill>
            </a:endParaRPr>
          </a:p>
        </p:txBody>
      </p:sp>
      <p:sp>
        <p:nvSpPr>
          <p:cNvPr id="38" name="Rectangle 36"/>
          <p:cNvSpPr>
            <a:spLocks noChangeArrowheads="1"/>
          </p:cNvSpPr>
          <p:nvPr/>
        </p:nvSpPr>
        <p:spPr bwMode="auto">
          <a:xfrm>
            <a:off x="7086600" y="1600200"/>
            <a:ext cx="685800" cy="457200"/>
          </a:xfrm>
          <a:prstGeom prst="rect">
            <a:avLst/>
          </a:prstGeom>
          <a:noFill/>
          <a:ln w="12700">
            <a:solidFill>
              <a:schemeClr val="tx1"/>
            </a:solidFill>
            <a:miter lim="800000"/>
            <a:headEnd/>
            <a:tailEnd/>
          </a:ln>
        </p:spPr>
        <p:txBody>
          <a:bodyPr wrap="none" anchor="ctr"/>
          <a:lstStyle/>
          <a:p>
            <a:pPr algn="ctr"/>
            <a:r>
              <a:rPr lang="en-US" sz="1400" dirty="0" smtClean="0">
                <a:solidFill>
                  <a:srgbClr val="006600"/>
                </a:solidFill>
              </a:rPr>
              <a:t>40</a:t>
            </a:r>
            <a:endParaRPr lang="en-US" sz="1400" dirty="0">
              <a:solidFill>
                <a:srgbClr val="006600"/>
              </a:solidFil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304800"/>
            <a:ext cx="8534400" cy="2209800"/>
          </a:xfrm>
        </p:spPr>
        <p:txBody>
          <a:bodyPr/>
          <a:lstStyle/>
          <a:p>
            <a:r>
              <a:rPr lang="en-US" sz="2400" dirty="0" smtClean="0"/>
              <a:t>Ex: Direct Address cache, block size of </a:t>
            </a:r>
            <a:r>
              <a:rPr lang="en-US" sz="2400" dirty="0" smtClean="0">
                <a:solidFill>
                  <a:srgbClr val="00B050"/>
                </a:solidFill>
              </a:rPr>
              <a:t>16</a:t>
            </a:r>
            <a:r>
              <a:rPr lang="en-US" sz="2400" dirty="0" smtClean="0"/>
              <a:t>B, #blocks=</a:t>
            </a:r>
            <a:r>
              <a:rPr lang="en-US" sz="2400" dirty="0" smtClean="0">
                <a:solidFill>
                  <a:srgbClr val="FF0000"/>
                </a:solidFill>
              </a:rPr>
              <a:t>256 </a:t>
            </a:r>
            <a:r>
              <a:rPr lang="en-US" sz="2400" dirty="0" smtClean="0">
                <a:solidFill>
                  <a:schemeClr val="tx1"/>
                </a:solidFill>
              </a:rPr>
              <a:t>(4KB total)</a:t>
            </a:r>
            <a:br>
              <a:rPr lang="en-US" sz="2400" dirty="0" smtClean="0">
                <a:solidFill>
                  <a:schemeClr val="tx1"/>
                </a:solidFill>
              </a:rPr>
            </a:br>
            <a:r>
              <a:rPr lang="en-US" sz="2400" dirty="0" smtClean="0"/>
              <a:t> </a:t>
            </a:r>
            <a:r>
              <a:rPr lang="en-US" sz="1800" dirty="0" err="1" smtClean="0">
                <a:latin typeface="Courier New" pitchFamily="49" charset="0"/>
                <a:cs typeface="Courier New" pitchFamily="49" charset="0"/>
              </a:rPr>
              <a:t>lw</a:t>
            </a:r>
            <a:r>
              <a:rPr lang="en-US" sz="1800" dirty="0" smtClean="0">
                <a:latin typeface="Courier New" pitchFamily="49" charset="0"/>
                <a:cs typeface="Courier New" pitchFamily="49" charset="0"/>
              </a:rPr>
              <a:t> 	$t0, ($t1)  		# </a:t>
            </a:r>
            <a:r>
              <a:rPr lang="en-US" sz="1800" b="1" dirty="0" smtClean="0">
                <a:latin typeface="Courier New" pitchFamily="49" charset="0"/>
                <a:cs typeface="Courier New" pitchFamily="49" charset="0"/>
              </a:rPr>
              <a:t>t1=0x</a:t>
            </a:r>
            <a:r>
              <a:rPr lang="en-US" sz="1800" b="1" dirty="0" smtClean="0">
                <a:solidFill>
                  <a:schemeClr val="accent5">
                    <a:lumMod val="75000"/>
                  </a:schemeClr>
                </a:solidFill>
                <a:latin typeface="Courier New" pitchFamily="49" charset="0"/>
                <a:cs typeface="Courier New" pitchFamily="49" charset="0"/>
              </a:rPr>
              <a:t>1001 0</a:t>
            </a:r>
            <a:r>
              <a:rPr lang="en-US" sz="1800" b="1" dirty="0" smtClean="0">
                <a:solidFill>
                  <a:srgbClr val="FF0000"/>
                </a:solidFill>
                <a:latin typeface="Courier New" pitchFamily="49" charset="0"/>
                <a:cs typeface="Courier New" pitchFamily="49" charset="0"/>
              </a:rPr>
              <a:t>04</a:t>
            </a:r>
            <a:r>
              <a:rPr lang="en-US" sz="1800" b="1" dirty="0" smtClean="0">
                <a:solidFill>
                  <a:srgbClr val="00B050"/>
                </a:solidFill>
                <a:latin typeface="Courier New" pitchFamily="49" charset="0"/>
                <a:cs typeface="Courier New" pitchFamily="49" charset="0"/>
              </a:rPr>
              <a:t>8 </a:t>
            </a:r>
            <a:r>
              <a:rPr lang="en-US" sz="1800" dirty="0" smtClean="0">
                <a:solidFill>
                  <a:schemeClr val="tx1"/>
                </a:solidFill>
                <a:latin typeface="Courier New" pitchFamily="49" charset="0"/>
                <a:cs typeface="Courier New" pitchFamily="49" charset="0"/>
              </a:rPr>
              <a:t>(4-byte address)</a:t>
            </a:r>
            <a:br>
              <a:rPr lang="en-US" sz="1800" dirty="0" smtClean="0">
                <a:solidFill>
                  <a:schemeClr val="tx1"/>
                </a:solidFill>
                <a:latin typeface="Courier New" pitchFamily="49" charset="0"/>
                <a:cs typeface="Courier New" pitchFamily="49" charset="0"/>
              </a:rPr>
            </a:br>
            <a:r>
              <a:rPr lang="en-US" sz="2000" dirty="0" smtClean="0">
                <a:solidFill>
                  <a:schemeClr val="tx1"/>
                </a:solidFill>
              </a:rPr>
              <a:t>The </a:t>
            </a:r>
            <a:r>
              <a:rPr lang="en-US" sz="2000" i="1" dirty="0" smtClean="0">
                <a:solidFill>
                  <a:srgbClr val="FF0000"/>
                </a:solidFill>
              </a:rPr>
              <a:t>Cache Index </a:t>
            </a:r>
            <a:r>
              <a:rPr lang="en-US" sz="2000" dirty="0" smtClean="0">
                <a:solidFill>
                  <a:schemeClr val="tx1"/>
                </a:solidFill>
              </a:rPr>
              <a:t>is computed from </a:t>
            </a:r>
            <a:r>
              <a:rPr lang="en-US" sz="2000" i="1" dirty="0" smtClean="0">
                <a:solidFill>
                  <a:schemeClr val="tx1"/>
                </a:solidFill>
              </a:rPr>
              <a:t>Memory Block Address</a:t>
            </a:r>
            <a:r>
              <a:rPr lang="en-US" sz="2000" dirty="0" smtClean="0">
                <a:solidFill>
                  <a:schemeClr val="tx1"/>
                </a:solidFill>
              </a:rPr>
              <a:t> 0x</a:t>
            </a:r>
            <a:r>
              <a:rPr lang="en-US" sz="2000" dirty="0" smtClean="0">
                <a:solidFill>
                  <a:srgbClr val="00B0F0"/>
                </a:solidFill>
              </a:rPr>
              <a:t>10010</a:t>
            </a:r>
            <a:r>
              <a:rPr lang="en-US" sz="2000" dirty="0" smtClean="0">
                <a:solidFill>
                  <a:srgbClr val="FF0000"/>
                </a:solidFill>
              </a:rPr>
              <a:t>04</a:t>
            </a:r>
            <a:r>
              <a:rPr lang="en-US" sz="2000" dirty="0" smtClean="0">
                <a:solidFill>
                  <a:schemeClr val="tx1"/>
                </a:solidFill>
              </a:rPr>
              <a:t>. The </a:t>
            </a:r>
            <a:r>
              <a:rPr lang="en-US" sz="2000" i="1" dirty="0" smtClean="0">
                <a:solidFill>
                  <a:schemeClr val="tx1"/>
                </a:solidFill>
              </a:rPr>
              <a:t>cache</a:t>
            </a:r>
            <a:r>
              <a:rPr lang="en-US" sz="2000" dirty="0" smtClean="0">
                <a:solidFill>
                  <a:schemeClr val="tx1"/>
                </a:solidFill>
              </a:rPr>
              <a:t> </a:t>
            </a:r>
            <a:r>
              <a:rPr lang="en-US" sz="2000" i="1" dirty="0" smtClean="0">
                <a:solidFill>
                  <a:schemeClr val="tx1"/>
                </a:solidFill>
              </a:rPr>
              <a:t>block</a:t>
            </a:r>
            <a:r>
              <a:rPr lang="en-US" sz="2000" dirty="0" smtClean="0">
                <a:solidFill>
                  <a:schemeClr val="tx1"/>
                </a:solidFill>
              </a:rPr>
              <a:t> at that index is initially empty (Valid bit=</a:t>
            </a:r>
            <a:r>
              <a:rPr lang="en-US" sz="2000" b="1" dirty="0" smtClean="0">
                <a:solidFill>
                  <a:schemeClr val="tx1"/>
                </a:solidFill>
              </a:rPr>
              <a:t>0</a:t>
            </a:r>
            <a:r>
              <a:rPr lang="en-US" sz="2000" dirty="0" smtClean="0">
                <a:solidFill>
                  <a:schemeClr val="tx1"/>
                </a:solidFill>
              </a:rPr>
              <a:t>), resulting in a </a:t>
            </a:r>
            <a:r>
              <a:rPr lang="en-US" sz="2000" b="1" dirty="0" smtClean="0">
                <a:solidFill>
                  <a:schemeClr val="tx1"/>
                </a:solidFill>
              </a:rPr>
              <a:t>miss</a:t>
            </a:r>
            <a:r>
              <a:rPr lang="en-US" sz="2000" dirty="0" smtClean="0">
                <a:solidFill>
                  <a:schemeClr val="tx1"/>
                </a:solidFill>
              </a:rPr>
              <a:t>. The cache manager loads a block of 16 bytes into cache index </a:t>
            </a:r>
            <a:r>
              <a:rPr lang="en-US" sz="2000" b="1" dirty="0" smtClean="0">
                <a:solidFill>
                  <a:schemeClr val="tx1"/>
                </a:solidFill>
              </a:rPr>
              <a:t>04</a:t>
            </a:r>
            <a:r>
              <a:rPr lang="en-US" sz="2000" dirty="0" smtClean="0">
                <a:solidFill>
                  <a:schemeClr val="tx1"/>
                </a:solidFill>
              </a:rPr>
              <a:t>, from main memory addresses </a:t>
            </a:r>
            <a:r>
              <a:rPr lang="en-US" sz="2000" b="1" dirty="0" smtClean="0">
                <a:solidFill>
                  <a:schemeClr val="tx1"/>
                </a:solidFill>
              </a:rPr>
              <a:t>0x10010040 – 0x1001004F</a:t>
            </a:r>
            <a:r>
              <a:rPr lang="en-US" sz="2000" dirty="0" smtClean="0">
                <a:solidFill>
                  <a:schemeClr val="tx1"/>
                </a:solidFill>
              </a:rPr>
              <a:t>. </a:t>
            </a:r>
            <a:br>
              <a:rPr lang="en-US" sz="2000" dirty="0" smtClean="0">
                <a:solidFill>
                  <a:schemeClr val="tx1"/>
                </a:solidFill>
              </a:rPr>
            </a:br>
            <a:r>
              <a:rPr lang="en-US" sz="2000" i="1" dirty="0" smtClean="0">
                <a:solidFill>
                  <a:schemeClr val="tx1"/>
                </a:solidFill>
              </a:rPr>
              <a:t>This initial load from main to cache memory consumes many CPU </a:t>
            </a:r>
            <a:r>
              <a:rPr lang="en-US" sz="2000" i="1" dirty="0" smtClean="0">
                <a:solidFill>
                  <a:schemeClr val="tx1"/>
                </a:solidFill>
              </a:rPr>
              <a:t>cycles (~100), </a:t>
            </a:r>
            <a:r>
              <a:rPr lang="en-US" sz="2000" i="1" dirty="0" smtClean="0">
                <a:solidFill>
                  <a:schemeClr val="tx1"/>
                </a:solidFill>
              </a:rPr>
              <a:t>resulting in a long stall of this particular </a:t>
            </a:r>
            <a:r>
              <a:rPr lang="en-US" sz="2000" b="1" i="1" dirty="0" err="1" smtClean="0">
                <a:solidFill>
                  <a:schemeClr val="tx1"/>
                </a:solidFill>
              </a:rPr>
              <a:t>lw</a:t>
            </a:r>
            <a:r>
              <a:rPr lang="en-US" sz="2000" b="1" i="1" dirty="0" smtClean="0">
                <a:solidFill>
                  <a:schemeClr val="tx1"/>
                </a:solidFill>
              </a:rPr>
              <a:t> </a:t>
            </a:r>
            <a:r>
              <a:rPr lang="en-US" sz="2000" i="1" dirty="0" smtClean="0">
                <a:solidFill>
                  <a:schemeClr val="tx1"/>
                </a:solidFill>
              </a:rPr>
              <a:t>instruction.</a:t>
            </a:r>
            <a:r>
              <a:rPr lang="en-US" sz="2000" i="1" dirty="0" smtClean="0">
                <a:solidFill>
                  <a:srgbClr val="00B050"/>
                </a:solidFill>
              </a:rPr>
              <a:t/>
            </a:r>
            <a:br>
              <a:rPr lang="en-US" sz="2000" i="1" dirty="0" smtClean="0">
                <a:solidFill>
                  <a:srgbClr val="00B050"/>
                </a:solidFill>
              </a:rPr>
            </a:br>
            <a:endParaRPr lang="en-US" sz="2400" i="1" dirty="0">
              <a:solidFill>
                <a:srgbClr val="00B05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dirty="0" smtClean="0"/>
              <a:t>CS2710 Computer Organization</a:t>
            </a:r>
            <a:endParaRPr lang="en-US" dirty="0"/>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3</a:t>
            </a:fld>
            <a:endParaRPr lang="en-US"/>
          </a:p>
        </p:txBody>
      </p:sp>
      <p:graphicFrame>
        <p:nvGraphicFramePr>
          <p:cNvPr id="6" name="Group 4"/>
          <p:cNvGraphicFramePr>
            <a:graphicFrameLocks noGrp="1"/>
          </p:cNvGraphicFramePr>
          <p:nvPr>
            <p:custDataLst>
              <p:tags r:id="rId4"/>
            </p:custDataLst>
          </p:nvPr>
        </p:nvGraphicFramePr>
        <p:xfrm>
          <a:off x="1295400" y="2616200"/>
          <a:ext cx="7772400" cy="3423920"/>
        </p:xfrm>
        <a:graphic>
          <a:graphicData uri="http://schemas.openxmlformats.org/drawingml/2006/table">
            <a:tbl>
              <a:tblPr>
                <a:tableStyleId>{616DA210-FB5B-4158-B5E0-FEB733F419BA}</a:tableStyleId>
              </a:tblPr>
              <a:tblGrid>
                <a:gridCol w="742156"/>
                <a:gridCol w="705644"/>
                <a:gridCol w="1219200"/>
                <a:gridCol w="5105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Dirty</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Valid</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u="none" strike="noStrike" cap="none" normalizeH="0" baseline="0" dirty="0" smtClean="0">
                          <a:ln>
                            <a:noFill/>
                          </a:ln>
                          <a:solidFill>
                            <a:schemeClr val="accent5">
                              <a:lumMod val="75000"/>
                            </a:schemeClr>
                          </a:solidFill>
                          <a:effectLst/>
                        </a:rPr>
                        <a:t>Tag</a:t>
                      </a:r>
                      <a:br>
                        <a:rPr kumimoji="0" lang="en-US" sz="1600" b="1" u="none" strike="noStrike" cap="none" normalizeH="0" baseline="0" dirty="0" smtClean="0">
                          <a:ln>
                            <a:noFill/>
                          </a:ln>
                          <a:solidFill>
                            <a:schemeClr val="accent5">
                              <a:lumMod val="75000"/>
                            </a:schemeClr>
                          </a:solidFill>
                          <a:effectLst/>
                        </a:rPr>
                      </a:br>
                      <a:r>
                        <a:rPr kumimoji="0" lang="en-US" sz="1600" b="1" u="none" strike="noStrike" cap="none" normalizeH="0" baseline="0" dirty="0" smtClean="0">
                          <a:ln>
                            <a:noFill/>
                          </a:ln>
                          <a:solidFill>
                            <a:schemeClr val="accent5">
                              <a:lumMod val="75000"/>
                            </a:schemeClr>
                          </a:solidFill>
                          <a:effectLst/>
                        </a:rPr>
                        <a:t>(20 bits)</a:t>
                      </a:r>
                      <a:endParaRPr kumimoji="0" lang="en-AU" sz="1600" b="1" i="0" u="none" strike="noStrike" cap="none" normalizeH="0" baseline="0" dirty="0" smtClean="0">
                        <a:ln>
                          <a:noFill/>
                        </a:ln>
                        <a:solidFill>
                          <a:schemeClr val="accent5">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Data </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(16 bytes per block, individually addressed by </a:t>
                      </a:r>
                      <a:r>
                        <a:rPr kumimoji="0" lang="en-US" sz="1600" u="none" strike="noStrike" cap="none" normalizeH="0" baseline="0" dirty="0" smtClean="0">
                          <a:ln>
                            <a:noFill/>
                          </a:ln>
                          <a:solidFill>
                            <a:srgbClr val="00B050"/>
                          </a:solidFill>
                          <a:effectLst/>
                        </a:rPr>
                        <a:t>4 LSB</a:t>
                      </a:r>
                      <a:r>
                        <a:rPr kumimoji="0" lang="en-US"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0x00000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800" b="1" i="0" u="none" strike="noStrike" cap="none" normalizeH="0" baseline="0" dirty="0" smtClean="0">
                          <a:ln>
                            <a:noFill/>
                          </a:ln>
                          <a:solidFill>
                            <a:schemeClr val="tx1"/>
                          </a:solidFill>
                          <a:effectLst/>
                          <a:latin typeface="+mn-lt"/>
                        </a:rPr>
                        <a:t>0</a:t>
                      </a:r>
                      <a:endParaRPr kumimoji="0" lang="en-AU" sz="1800" b="1"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7" name="Table 6"/>
          <p:cNvGraphicFramePr>
            <a:graphicFrameLocks noGrp="1"/>
          </p:cNvGraphicFramePr>
          <p:nvPr/>
        </p:nvGraphicFramePr>
        <p:xfrm>
          <a:off x="304800" y="2616200"/>
          <a:ext cx="914400" cy="3423920"/>
        </p:xfrm>
        <a:graphic>
          <a:graphicData uri="http://schemas.openxmlformats.org/drawingml/2006/table">
            <a:tbl>
              <a:tblPr>
                <a:tableStyleId>{284E427A-3D55-4303-BF80-6455036E1DE7}</a:tableStyleId>
              </a:tblPr>
              <a:tblGrid>
                <a:gridCol w="914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Index</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byte)</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00</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01</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02</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03</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b="1" u="none" strike="noStrike" cap="none" normalizeH="0" baseline="0" dirty="0" smtClean="0">
                          <a:ln>
                            <a:noFill/>
                          </a:ln>
                          <a:effectLst/>
                        </a:rPr>
                        <a:t>04</a:t>
                      </a:r>
                      <a:endParaRPr kumimoji="0" lang="en-AU" sz="1600" b="1" i="0" u="none" strike="noStrike" cap="none" normalizeH="0" baseline="0" dirty="0" smtClean="0">
                        <a:ln>
                          <a:noFill/>
                        </a:ln>
                        <a:solidFill>
                          <a:schemeClr val="tx1"/>
                        </a:solidFill>
                        <a:effectLst/>
                        <a:latin typeface="Arial" charset="0"/>
                      </a:endParaRPr>
                    </a:p>
                  </a:txBody>
                  <a:tcPr horzOverflow="overflow">
                    <a:solidFill>
                      <a:schemeClr val="accent2">
                        <a:lumMod val="40000"/>
                        <a:lumOff val="60000"/>
                      </a:schemeClr>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FF</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sp>
        <p:nvSpPr>
          <p:cNvPr id="12" name="TextBox 11"/>
          <p:cNvSpPr txBox="1"/>
          <p:nvPr/>
        </p:nvSpPr>
        <p:spPr>
          <a:xfrm>
            <a:off x="304800" y="6172200"/>
            <a:ext cx="4720010" cy="307777"/>
          </a:xfrm>
          <a:prstGeom prst="rect">
            <a:avLst/>
          </a:prstGeom>
          <a:noFill/>
        </p:spPr>
        <p:txBody>
          <a:bodyPr wrap="none" rtlCol="0">
            <a:spAutoFit/>
          </a:bodyPr>
          <a:lstStyle/>
          <a:p>
            <a:r>
              <a:rPr lang="en-US" sz="1400" i="1" dirty="0" smtClean="0">
                <a:solidFill>
                  <a:srgbClr val="FF0000"/>
                </a:solidFill>
                <a:latin typeface="+mj-lt"/>
              </a:rPr>
              <a:t>Cache Index = (Memory Block Address) </a:t>
            </a:r>
            <a:r>
              <a:rPr lang="en-US" sz="1400" b="1" i="1" dirty="0" smtClean="0">
                <a:solidFill>
                  <a:srgbClr val="FF0000"/>
                </a:solidFill>
                <a:latin typeface="+mj-lt"/>
              </a:rPr>
              <a:t>mod</a:t>
            </a:r>
            <a:r>
              <a:rPr lang="en-US" sz="1400" i="1" dirty="0" smtClean="0">
                <a:solidFill>
                  <a:srgbClr val="FF0000"/>
                </a:solidFill>
                <a:latin typeface="+mj-lt"/>
              </a:rPr>
              <a:t> (#Blocks in Cache)</a:t>
            </a:r>
            <a:endParaRPr lang="en-US" sz="1400" i="1" dirty="0">
              <a:solidFill>
                <a:srgbClr val="FF0000"/>
              </a:solidFill>
              <a:latin typeface="+mj-lt"/>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228600"/>
            <a:ext cx="8534400" cy="2209800"/>
          </a:xfrm>
        </p:spPr>
        <p:txBody>
          <a:bodyPr/>
          <a:lstStyle/>
          <a:p>
            <a:r>
              <a:rPr lang="en-US" sz="1800" b="1" dirty="0" smtClean="0">
                <a:solidFill>
                  <a:schemeClr val="tx1"/>
                </a:solidFill>
              </a:rPr>
              <a:t>Once the cache block is loaded, the 4 bytes at address 0x10010048 are loaded into t1.</a:t>
            </a:r>
            <a:r>
              <a:rPr lang="en-US" sz="2800" b="1" dirty="0" smtClean="0">
                <a:solidFill>
                  <a:schemeClr val="tx1"/>
                </a:solidFill>
              </a:rPr>
              <a:t/>
            </a:r>
            <a:br>
              <a:rPr lang="en-US" sz="2800" b="1" dirty="0" smtClean="0">
                <a:solidFill>
                  <a:schemeClr val="tx1"/>
                </a:solidFill>
              </a:rPr>
            </a:br>
            <a:r>
              <a:rPr lang="en-US" sz="1800" dirty="0" err="1" smtClean="0">
                <a:latin typeface="Courier New" pitchFamily="49" charset="0"/>
                <a:cs typeface="Courier New" pitchFamily="49" charset="0"/>
              </a:rPr>
              <a:t>lw</a:t>
            </a:r>
            <a:r>
              <a:rPr lang="en-US" sz="1800" dirty="0" smtClean="0">
                <a:latin typeface="Courier New" pitchFamily="49" charset="0"/>
                <a:cs typeface="Courier New" pitchFamily="49" charset="0"/>
              </a:rPr>
              <a:t> 	$t0, ($t1)  		# </a:t>
            </a:r>
            <a:r>
              <a:rPr lang="en-US" sz="1800" b="1" dirty="0" smtClean="0">
                <a:latin typeface="Courier New" pitchFamily="49" charset="0"/>
                <a:cs typeface="Courier New" pitchFamily="49" charset="0"/>
              </a:rPr>
              <a:t>t1=0x</a:t>
            </a:r>
            <a:r>
              <a:rPr lang="en-US" sz="1800" b="1" dirty="0" smtClean="0">
                <a:solidFill>
                  <a:schemeClr val="accent5">
                    <a:lumMod val="75000"/>
                  </a:schemeClr>
                </a:solidFill>
                <a:latin typeface="Courier New" pitchFamily="49" charset="0"/>
                <a:cs typeface="Courier New" pitchFamily="49" charset="0"/>
              </a:rPr>
              <a:t>1001 0</a:t>
            </a:r>
            <a:r>
              <a:rPr lang="en-US" sz="1800" b="1" dirty="0" smtClean="0">
                <a:solidFill>
                  <a:srgbClr val="FF0000"/>
                </a:solidFill>
                <a:latin typeface="Courier New" pitchFamily="49" charset="0"/>
                <a:cs typeface="Courier New" pitchFamily="49" charset="0"/>
              </a:rPr>
              <a:t>04</a:t>
            </a:r>
            <a:r>
              <a:rPr lang="en-US" sz="1800" b="1" dirty="0" smtClean="0">
                <a:solidFill>
                  <a:srgbClr val="00B050"/>
                </a:solidFill>
                <a:latin typeface="Courier New" pitchFamily="49" charset="0"/>
                <a:cs typeface="Courier New" pitchFamily="49" charset="0"/>
              </a:rPr>
              <a:t>8</a:t>
            </a:r>
            <a:r>
              <a:rPr lang="en-US" sz="1800" dirty="0" smtClean="0">
                <a:solidFill>
                  <a:schemeClr val="tx1"/>
                </a:solidFill>
                <a:latin typeface="Courier New" pitchFamily="49" charset="0"/>
                <a:cs typeface="Courier New" pitchFamily="49" charset="0"/>
              </a:rPr>
              <a:t>, t0=0x</a:t>
            </a:r>
            <a:r>
              <a:rPr lang="en-US" sz="1800" dirty="0" smtClean="0">
                <a:solidFill>
                  <a:srgbClr val="00B050"/>
                </a:solidFill>
                <a:latin typeface="Courier New" pitchFamily="49" charset="0"/>
                <a:cs typeface="Courier New" pitchFamily="49" charset="0"/>
              </a:rPr>
              <a:t>2e02676e </a:t>
            </a:r>
            <a:r>
              <a:rPr lang="en-US" sz="1800" dirty="0" smtClean="0">
                <a:solidFill>
                  <a:schemeClr val="tx1"/>
                </a:solidFill>
                <a:latin typeface="Courier New" pitchFamily="49" charset="0"/>
                <a:cs typeface="Courier New" pitchFamily="49" charset="0"/>
              </a:rPr>
              <a:t/>
            </a:r>
            <a:br>
              <a:rPr lang="en-US" sz="1800" dirty="0" smtClean="0">
                <a:solidFill>
                  <a:schemeClr val="tx1"/>
                </a:solidFill>
                <a:latin typeface="Courier New" pitchFamily="49" charset="0"/>
                <a:cs typeface="Courier New" pitchFamily="49" charset="0"/>
              </a:rPr>
            </a:br>
            <a:r>
              <a:rPr lang="en-US" sz="1800" dirty="0" smtClean="0">
                <a:solidFill>
                  <a:schemeClr val="tx1"/>
                </a:solidFill>
              </a:rPr>
              <a:t/>
            </a:r>
            <a:br>
              <a:rPr lang="en-US" sz="1800" dirty="0" smtClean="0">
                <a:solidFill>
                  <a:schemeClr val="tx1"/>
                </a:solidFill>
              </a:rPr>
            </a:br>
            <a:r>
              <a:rPr lang="en-US" sz="1800" dirty="0" smtClean="0">
                <a:solidFill>
                  <a:schemeClr val="tx1"/>
                </a:solidFill>
              </a:rPr>
              <a:t>The </a:t>
            </a:r>
            <a:r>
              <a:rPr lang="en-US" sz="1800" b="1" dirty="0" smtClean="0">
                <a:solidFill>
                  <a:schemeClr val="tx1"/>
                </a:solidFill>
              </a:rPr>
              <a:t>Valid Bit </a:t>
            </a:r>
            <a:r>
              <a:rPr lang="en-US" sz="1800" dirty="0" smtClean="0">
                <a:solidFill>
                  <a:schemeClr val="tx1"/>
                </a:solidFill>
              </a:rPr>
              <a:t>for the block is set to 1 and the </a:t>
            </a:r>
            <a:r>
              <a:rPr lang="en-US" sz="1800" b="1" dirty="0" smtClean="0">
                <a:solidFill>
                  <a:schemeClr val="tx1"/>
                </a:solidFill>
              </a:rPr>
              <a:t>Tag Bits</a:t>
            </a:r>
            <a:r>
              <a:rPr lang="en-US" sz="1800" dirty="0" smtClean="0">
                <a:solidFill>
                  <a:schemeClr val="tx1"/>
                </a:solidFill>
              </a:rPr>
              <a:t> are set to </a:t>
            </a:r>
            <a:r>
              <a:rPr lang="en-US" sz="1800" b="1" dirty="0" smtClean="0">
                <a:solidFill>
                  <a:srgbClr val="00B0F0"/>
                </a:solidFill>
              </a:rPr>
              <a:t>0x10010</a:t>
            </a:r>
            <a:r>
              <a:rPr lang="en-US" sz="1800" b="1" dirty="0" smtClean="0">
                <a:solidFill>
                  <a:schemeClr val="tx1"/>
                </a:solidFill>
              </a:rPr>
              <a:t>.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i="1" dirty="0" smtClean="0">
                <a:solidFill>
                  <a:schemeClr val="tx1"/>
                </a:solidFill>
              </a:rPr>
              <a:t>Note that the original address of the memory location of the data can be reconstructed from the Tag Bits (</a:t>
            </a:r>
            <a:r>
              <a:rPr lang="en-US" sz="1800" i="1" dirty="0" smtClean="0">
                <a:solidFill>
                  <a:srgbClr val="00B0F0"/>
                </a:solidFill>
              </a:rPr>
              <a:t>10010</a:t>
            </a:r>
            <a:r>
              <a:rPr lang="en-US" sz="1800" i="1" dirty="0" smtClean="0">
                <a:solidFill>
                  <a:schemeClr val="tx1"/>
                </a:solidFill>
              </a:rPr>
              <a:t>) + Cache Index (</a:t>
            </a:r>
            <a:r>
              <a:rPr lang="en-US" sz="1800" i="1" dirty="0" smtClean="0">
                <a:solidFill>
                  <a:srgbClr val="FF0000"/>
                </a:solidFill>
              </a:rPr>
              <a:t>04</a:t>
            </a:r>
            <a:r>
              <a:rPr lang="en-US" sz="1800" i="1" dirty="0" smtClean="0">
                <a:solidFill>
                  <a:schemeClr val="tx1"/>
                </a:solidFill>
              </a:rPr>
              <a:t>) + Byte Offset within the Block (</a:t>
            </a:r>
            <a:r>
              <a:rPr lang="en-US" sz="1800" i="1" dirty="0" smtClean="0">
                <a:solidFill>
                  <a:srgbClr val="00B050"/>
                </a:solidFill>
              </a:rPr>
              <a:t>8</a:t>
            </a:r>
            <a:r>
              <a:rPr lang="en-US" sz="1800" i="1" dirty="0" smtClean="0">
                <a:solidFill>
                  <a:schemeClr val="tx1"/>
                </a:solidFill>
              </a:rPr>
              <a:t>)</a:t>
            </a:r>
            <a:endParaRPr lang="en-US" sz="2400" i="1" dirty="0">
              <a:solidFill>
                <a:srgbClr val="00B05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4</a:t>
            </a:fld>
            <a:endParaRPr lang="en-US"/>
          </a:p>
        </p:txBody>
      </p:sp>
      <p:graphicFrame>
        <p:nvGraphicFramePr>
          <p:cNvPr id="6" name="Group 4"/>
          <p:cNvGraphicFramePr>
            <a:graphicFrameLocks noGrp="1"/>
          </p:cNvGraphicFramePr>
          <p:nvPr>
            <p:custDataLst>
              <p:tags r:id="rId4"/>
            </p:custDataLst>
          </p:nvPr>
        </p:nvGraphicFramePr>
        <p:xfrm>
          <a:off x="1295400" y="2616200"/>
          <a:ext cx="7772400" cy="3423920"/>
        </p:xfrm>
        <a:graphic>
          <a:graphicData uri="http://schemas.openxmlformats.org/drawingml/2006/table">
            <a:tbl>
              <a:tblPr>
                <a:tableStyleId>{616DA210-FB5B-4158-B5E0-FEB733F419BA}</a:tableStyleId>
              </a:tblPr>
              <a:tblGrid>
                <a:gridCol w="742156"/>
                <a:gridCol w="705644"/>
                <a:gridCol w="1219200"/>
                <a:gridCol w="5105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Dirty</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Valid</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u="none" strike="noStrike" cap="none" normalizeH="0" baseline="0" dirty="0" smtClean="0">
                          <a:ln>
                            <a:noFill/>
                          </a:ln>
                          <a:solidFill>
                            <a:schemeClr val="accent5">
                              <a:lumMod val="75000"/>
                            </a:schemeClr>
                          </a:solidFill>
                          <a:effectLst/>
                        </a:rPr>
                        <a:t>Tag</a:t>
                      </a:r>
                      <a:br>
                        <a:rPr kumimoji="0" lang="en-US" sz="1600" b="1" u="none" strike="noStrike" cap="none" normalizeH="0" baseline="0" dirty="0" smtClean="0">
                          <a:ln>
                            <a:noFill/>
                          </a:ln>
                          <a:solidFill>
                            <a:schemeClr val="accent5">
                              <a:lumMod val="75000"/>
                            </a:schemeClr>
                          </a:solidFill>
                          <a:effectLst/>
                        </a:rPr>
                      </a:br>
                      <a:r>
                        <a:rPr kumimoji="0" lang="en-US" sz="1600" b="1" u="none" strike="noStrike" cap="none" normalizeH="0" baseline="0" dirty="0" smtClean="0">
                          <a:ln>
                            <a:noFill/>
                          </a:ln>
                          <a:solidFill>
                            <a:schemeClr val="accent5">
                              <a:lumMod val="75000"/>
                            </a:schemeClr>
                          </a:solidFill>
                          <a:effectLst/>
                        </a:rPr>
                        <a:t>(20 bits)</a:t>
                      </a:r>
                      <a:endParaRPr kumimoji="0" lang="en-AU" sz="1600" b="1" i="0" u="none" strike="noStrike" cap="none" normalizeH="0" baseline="0" dirty="0" smtClean="0">
                        <a:ln>
                          <a:noFill/>
                        </a:ln>
                        <a:solidFill>
                          <a:schemeClr val="accent5">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Data </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(16 bytes per block, individually addressed by </a:t>
                      </a:r>
                      <a:r>
                        <a:rPr kumimoji="0" lang="en-US" sz="1600" u="none" strike="noStrike" cap="none" normalizeH="0" baseline="0" dirty="0" smtClean="0">
                          <a:ln>
                            <a:noFill/>
                          </a:ln>
                          <a:solidFill>
                            <a:srgbClr val="00B050"/>
                          </a:solidFill>
                          <a:effectLst/>
                        </a:rPr>
                        <a:t>4 LSB</a:t>
                      </a:r>
                      <a:r>
                        <a:rPr kumimoji="0" lang="en-US"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0x00000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solidFill>
                            <a:srgbClr val="00B0F0"/>
                          </a:solidFill>
                          <a:effectLst/>
                        </a:rPr>
                        <a:t>0x10010</a:t>
                      </a:r>
                      <a:endParaRPr kumimoji="0" lang="en-US" sz="1600" b="0" i="0" u="none" strike="noStrike" cap="none" normalizeH="0" baseline="0" dirty="0" smtClean="0">
                        <a:ln>
                          <a:noFill/>
                        </a:ln>
                        <a:solidFill>
                          <a:srgbClr val="00B0F0"/>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45 20 2E 64       69 74 63 78       </a:t>
                      </a:r>
                      <a:r>
                        <a:rPr kumimoji="0" lang="en-US" sz="1600" b="1" u="none" strike="noStrike" cap="none" normalizeH="0" baseline="0" dirty="0" smtClean="0">
                          <a:ln>
                            <a:noFill/>
                          </a:ln>
                          <a:solidFill>
                            <a:srgbClr val="00B050"/>
                          </a:solidFill>
                          <a:effectLst/>
                        </a:rPr>
                        <a:t>2e 02 67 6e       </a:t>
                      </a:r>
                      <a:r>
                        <a:rPr kumimoji="0" lang="en-US" sz="1600" b="0" u="none" strike="noStrike" cap="none" normalizeH="0" baseline="0" dirty="0" smtClean="0">
                          <a:ln>
                            <a:noFill/>
                          </a:ln>
                          <a:solidFill>
                            <a:schemeClr val="tx1"/>
                          </a:solidFill>
                          <a:effectLst/>
                        </a:rPr>
                        <a:t>2</a:t>
                      </a:r>
                      <a:r>
                        <a:rPr kumimoji="0" lang="en-US" sz="1600" u="none" strike="noStrike" cap="none" normalizeH="0" baseline="0" dirty="0" smtClean="0">
                          <a:ln>
                            <a:noFill/>
                          </a:ln>
                          <a:effectLst/>
                        </a:rPr>
                        <a:t>0 01 40 23</a:t>
                      </a:r>
                      <a:endParaRPr kumimoji="0" lang="en-US"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7" name="Table 6"/>
          <p:cNvGraphicFramePr>
            <a:graphicFrameLocks noGrp="1"/>
          </p:cNvGraphicFramePr>
          <p:nvPr/>
        </p:nvGraphicFramePr>
        <p:xfrm>
          <a:off x="304800" y="2616200"/>
          <a:ext cx="914400" cy="3423920"/>
        </p:xfrm>
        <a:graphic>
          <a:graphicData uri="http://schemas.openxmlformats.org/drawingml/2006/table">
            <a:tbl>
              <a:tblPr>
                <a:tableStyleId>{284E427A-3D55-4303-BF80-6455036E1DE7}</a:tableStyleId>
              </a:tblPr>
              <a:tblGrid>
                <a:gridCol w="914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Index</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byte)</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00</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01</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02</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03</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04</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FF</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609600"/>
            <a:ext cx="8534400" cy="1981200"/>
          </a:xfrm>
        </p:spPr>
        <p:txBody>
          <a:bodyPr/>
          <a:lstStyle/>
          <a:p>
            <a:r>
              <a:rPr lang="en-US" sz="2000" b="1" dirty="0" smtClean="0">
                <a:solidFill>
                  <a:schemeClr val="tx1"/>
                </a:solidFill>
              </a:rPr>
              <a:t>Suppose the next instruction attempts to load the subsequent word into t0</a:t>
            </a:r>
            <a:r>
              <a:rPr lang="en-US" sz="2400" dirty="0" smtClean="0">
                <a:solidFill>
                  <a:schemeClr val="tx1"/>
                </a:solidFill>
              </a:rPr>
              <a:t/>
            </a:r>
            <a:br>
              <a:rPr lang="en-US" sz="2400" dirty="0" smtClean="0">
                <a:solidFill>
                  <a:schemeClr val="tx1"/>
                </a:solidFill>
              </a:rPr>
            </a:br>
            <a:r>
              <a:rPr lang="en-US" sz="2800" dirty="0" smtClean="0"/>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($t1)  		# t1=0x1001 0048, t0=0x2e02676e </a:t>
            </a:r>
            <a:r>
              <a:rPr lang="en-US" sz="1800" dirty="0" smtClean="0">
                <a:solidFill>
                  <a:srgbClr val="00B050"/>
                </a:solidFill>
              </a:rPr>
              <a:t/>
            </a:r>
            <a:br>
              <a:rPr lang="en-US" sz="1800" dirty="0" smtClean="0">
                <a:solidFill>
                  <a:srgbClr val="00B050"/>
                </a:solidFill>
              </a:rPr>
            </a:br>
            <a:r>
              <a:rPr lang="en-US" sz="1800" b="1" dirty="0" smtClean="0">
                <a:solidFill>
                  <a:srgbClr val="00B050"/>
                </a:solidFill>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$t0, 4($t1)  		# load next word from 0x</a:t>
            </a:r>
            <a:r>
              <a:rPr lang="en-US" sz="1800" b="1" dirty="0" smtClean="0">
                <a:solidFill>
                  <a:srgbClr val="00B0F0"/>
                </a:solidFill>
                <a:latin typeface="Courier New" pitchFamily="49" charset="0"/>
                <a:cs typeface="Courier New" pitchFamily="49" charset="0"/>
              </a:rPr>
              <a:t>1001 0</a:t>
            </a:r>
            <a:r>
              <a:rPr lang="en-US" sz="1800" b="1" dirty="0" smtClean="0">
                <a:solidFill>
                  <a:srgbClr val="FF0000"/>
                </a:solidFill>
                <a:latin typeface="Courier New" pitchFamily="49" charset="0"/>
                <a:cs typeface="Courier New" pitchFamily="49" charset="0"/>
              </a:rPr>
              <a:t>04</a:t>
            </a:r>
            <a:r>
              <a:rPr lang="en-US" sz="1800" b="1" dirty="0" smtClean="0">
                <a:solidFill>
                  <a:srgbClr val="00B050"/>
                </a:solidFill>
                <a:latin typeface="Courier New" pitchFamily="49" charset="0"/>
                <a:cs typeface="Courier New" pitchFamily="49" charset="0"/>
              </a:rPr>
              <a:t>c</a:t>
            </a:r>
            <a:r>
              <a:rPr lang="en-US" sz="1800" dirty="0" smtClean="0">
                <a:solidFill>
                  <a:schemeClr val="tx1"/>
                </a:solidFill>
                <a:latin typeface="Courier New" pitchFamily="49" charset="0"/>
                <a:cs typeface="Courier New" pitchFamily="49" charset="0"/>
              </a:rPr>
              <a:t/>
            </a:r>
            <a:br>
              <a:rPr lang="en-US" sz="1800" dirty="0" smtClean="0">
                <a:solidFill>
                  <a:schemeClr val="tx1"/>
                </a:solidFill>
                <a:latin typeface="Courier New" pitchFamily="49" charset="0"/>
                <a:cs typeface="Courier New" pitchFamily="49" charset="0"/>
              </a:rPr>
            </a:br>
            <a:r>
              <a:rPr lang="en-US" sz="1800" b="1" dirty="0" smtClean="0">
                <a:solidFill>
                  <a:schemeClr val="tx1"/>
                </a:solidFill>
              </a:rPr>
              <a:t> </a:t>
            </a:r>
            <a:r>
              <a:rPr lang="en-US" sz="1800" dirty="0" smtClean="0">
                <a:solidFill>
                  <a:schemeClr val="tx1"/>
                </a:solidFill>
              </a:rPr>
              <a:t>The </a:t>
            </a:r>
            <a:r>
              <a:rPr lang="en-US" sz="1800" i="1" dirty="0" smtClean="0">
                <a:solidFill>
                  <a:srgbClr val="FF0000"/>
                </a:solidFill>
              </a:rPr>
              <a:t>Cache Index </a:t>
            </a:r>
            <a:r>
              <a:rPr lang="en-US" sz="1800" dirty="0" smtClean="0">
                <a:solidFill>
                  <a:schemeClr val="tx1"/>
                </a:solidFill>
              </a:rPr>
              <a:t>is (again) computed from </a:t>
            </a:r>
            <a:r>
              <a:rPr lang="en-US" sz="1800" i="1" dirty="0" smtClean="0">
                <a:solidFill>
                  <a:schemeClr val="tx1"/>
                </a:solidFill>
              </a:rPr>
              <a:t>Memory Block Address</a:t>
            </a:r>
            <a:r>
              <a:rPr lang="en-US" sz="1800" dirty="0" smtClean="0">
                <a:solidFill>
                  <a:schemeClr val="tx1"/>
                </a:solidFill>
              </a:rPr>
              <a:t> 0x</a:t>
            </a:r>
            <a:r>
              <a:rPr lang="en-US" sz="1800" dirty="0" smtClean="0">
                <a:solidFill>
                  <a:srgbClr val="00B0F0"/>
                </a:solidFill>
              </a:rPr>
              <a:t>10010</a:t>
            </a:r>
            <a:r>
              <a:rPr lang="en-US" sz="1800" dirty="0" smtClean="0">
                <a:solidFill>
                  <a:srgbClr val="FF0000"/>
                </a:solidFill>
              </a:rPr>
              <a:t>04</a:t>
            </a:r>
            <a:r>
              <a:rPr lang="en-US" sz="1800" dirty="0" smtClean="0">
                <a:solidFill>
                  <a:schemeClr val="tx1"/>
                </a:solidFill>
              </a:rPr>
              <a:t>. The </a:t>
            </a:r>
            <a:r>
              <a:rPr lang="en-US" sz="1800" i="1" dirty="0" smtClean="0">
                <a:solidFill>
                  <a:schemeClr val="tx1"/>
                </a:solidFill>
              </a:rPr>
              <a:t>cache</a:t>
            </a:r>
            <a:r>
              <a:rPr lang="en-US" sz="1800" dirty="0" smtClean="0">
                <a:solidFill>
                  <a:schemeClr val="tx1"/>
                </a:solidFill>
              </a:rPr>
              <a:t> </a:t>
            </a:r>
            <a:r>
              <a:rPr lang="en-US" sz="1800" i="1" dirty="0" smtClean="0">
                <a:solidFill>
                  <a:schemeClr val="tx1"/>
                </a:solidFill>
              </a:rPr>
              <a:t>block</a:t>
            </a:r>
            <a:r>
              <a:rPr lang="en-US" sz="1800" dirty="0" smtClean="0">
                <a:solidFill>
                  <a:schemeClr val="tx1"/>
                </a:solidFill>
              </a:rPr>
              <a:t> at that index is valid (Valid bit=</a:t>
            </a:r>
            <a:r>
              <a:rPr lang="en-US" sz="1800" b="1" dirty="0" smtClean="0">
                <a:solidFill>
                  <a:schemeClr val="tx1"/>
                </a:solidFill>
              </a:rPr>
              <a:t>1</a:t>
            </a:r>
            <a:r>
              <a:rPr lang="en-US" sz="1800" dirty="0" smtClean="0">
                <a:solidFill>
                  <a:schemeClr val="tx1"/>
                </a:solidFill>
              </a:rPr>
              <a:t>), and </a:t>
            </a:r>
            <a:r>
              <a:rPr lang="en-US" sz="1800" u="sng" dirty="0" smtClean="0">
                <a:solidFill>
                  <a:schemeClr val="tx1"/>
                </a:solidFill>
              </a:rPr>
              <a:t>the tags match,  </a:t>
            </a:r>
            <a:r>
              <a:rPr lang="en-US" sz="1800" dirty="0" smtClean="0">
                <a:solidFill>
                  <a:schemeClr val="tx1"/>
                </a:solidFill>
              </a:rPr>
              <a:t>resulting this time in a </a:t>
            </a:r>
            <a:r>
              <a:rPr lang="en-US" sz="1800" b="1" dirty="0" smtClean="0">
                <a:solidFill>
                  <a:schemeClr val="tx1"/>
                </a:solidFill>
              </a:rPr>
              <a:t>hit</a:t>
            </a:r>
            <a:r>
              <a:rPr lang="en-US" sz="1800" dirty="0" smtClean="0">
                <a:solidFill>
                  <a:schemeClr val="tx1"/>
                </a:solidFill>
              </a:rPr>
              <a:t>. </a:t>
            </a:r>
            <a:br>
              <a:rPr lang="en-US" sz="1800" dirty="0" smtClean="0">
                <a:solidFill>
                  <a:schemeClr val="tx1"/>
                </a:solidFill>
              </a:rPr>
            </a:br>
            <a:r>
              <a:rPr lang="en-US" sz="2000" i="1" dirty="0" smtClean="0">
                <a:solidFill>
                  <a:srgbClr val="C00000"/>
                </a:solidFill>
              </a:rPr>
              <a:t> This subsequent load from cache memory consumes only </a:t>
            </a:r>
            <a:r>
              <a:rPr lang="en-US" sz="2000" b="1" i="1" dirty="0" smtClean="0">
                <a:solidFill>
                  <a:srgbClr val="C00000"/>
                </a:solidFill>
              </a:rPr>
              <a:t>1 </a:t>
            </a:r>
            <a:r>
              <a:rPr lang="en-US" sz="2000" i="1" dirty="0" smtClean="0">
                <a:solidFill>
                  <a:srgbClr val="C00000"/>
                </a:solidFill>
              </a:rPr>
              <a:t>CPU cycle, avoiding a stall of the </a:t>
            </a:r>
            <a:r>
              <a:rPr lang="en-US" sz="2000" i="1" dirty="0" err="1" smtClean="0">
                <a:solidFill>
                  <a:srgbClr val="C00000"/>
                </a:solidFill>
              </a:rPr>
              <a:t>lw</a:t>
            </a:r>
            <a:r>
              <a:rPr lang="en-US" sz="2000" i="1" dirty="0" smtClean="0">
                <a:solidFill>
                  <a:srgbClr val="C00000"/>
                </a:solidFill>
              </a:rPr>
              <a:t> instruction.</a:t>
            </a:r>
            <a:r>
              <a:rPr lang="en-US" sz="2400" i="1" dirty="0" smtClean="0">
                <a:solidFill>
                  <a:srgbClr val="00B050"/>
                </a:solidFill>
              </a:rPr>
              <a:t/>
            </a:r>
            <a:br>
              <a:rPr lang="en-US" sz="2400" i="1" dirty="0" smtClean="0">
                <a:solidFill>
                  <a:srgbClr val="00B050"/>
                </a:solidFill>
              </a:rPr>
            </a:br>
            <a:endParaRPr lang="en-US" sz="2400" i="1" dirty="0">
              <a:solidFill>
                <a:srgbClr val="00B05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5</a:t>
            </a:fld>
            <a:endParaRPr lang="en-US"/>
          </a:p>
        </p:txBody>
      </p:sp>
      <p:graphicFrame>
        <p:nvGraphicFramePr>
          <p:cNvPr id="6" name="Group 4"/>
          <p:cNvGraphicFramePr>
            <a:graphicFrameLocks noGrp="1"/>
          </p:cNvGraphicFramePr>
          <p:nvPr>
            <p:custDataLst>
              <p:tags r:id="rId4"/>
            </p:custDataLst>
          </p:nvPr>
        </p:nvGraphicFramePr>
        <p:xfrm>
          <a:off x="1295400" y="2616200"/>
          <a:ext cx="7772400" cy="3423920"/>
        </p:xfrm>
        <a:graphic>
          <a:graphicData uri="http://schemas.openxmlformats.org/drawingml/2006/table">
            <a:tbl>
              <a:tblPr>
                <a:tableStyleId>{616DA210-FB5B-4158-B5E0-FEB733F419BA}</a:tableStyleId>
              </a:tblPr>
              <a:tblGrid>
                <a:gridCol w="742156"/>
                <a:gridCol w="705644"/>
                <a:gridCol w="1219200"/>
                <a:gridCol w="5105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Dirty</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Valid</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u="none" strike="noStrike" cap="none" normalizeH="0" baseline="0" dirty="0" smtClean="0">
                          <a:ln>
                            <a:noFill/>
                          </a:ln>
                          <a:solidFill>
                            <a:schemeClr val="accent5">
                              <a:lumMod val="75000"/>
                            </a:schemeClr>
                          </a:solidFill>
                          <a:effectLst/>
                        </a:rPr>
                        <a:t>Tag</a:t>
                      </a:r>
                      <a:br>
                        <a:rPr kumimoji="0" lang="en-US" sz="1600" b="1" u="none" strike="noStrike" cap="none" normalizeH="0" baseline="0" dirty="0" smtClean="0">
                          <a:ln>
                            <a:noFill/>
                          </a:ln>
                          <a:solidFill>
                            <a:schemeClr val="accent5">
                              <a:lumMod val="75000"/>
                            </a:schemeClr>
                          </a:solidFill>
                          <a:effectLst/>
                        </a:rPr>
                      </a:br>
                      <a:r>
                        <a:rPr kumimoji="0" lang="en-US" sz="1600" b="1" u="none" strike="noStrike" cap="none" normalizeH="0" baseline="0" dirty="0" smtClean="0">
                          <a:ln>
                            <a:noFill/>
                          </a:ln>
                          <a:solidFill>
                            <a:schemeClr val="accent5">
                              <a:lumMod val="75000"/>
                            </a:schemeClr>
                          </a:solidFill>
                          <a:effectLst/>
                        </a:rPr>
                        <a:t>(20 bits)</a:t>
                      </a:r>
                      <a:endParaRPr kumimoji="0" lang="en-AU" sz="1600" b="1" i="0" u="none" strike="noStrike" cap="none" normalizeH="0" baseline="0" dirty="0" smtClean="0">
                        <a:ln>
                          <a:noFill/>
                        </a:ln>
                        <a:solidFill>
                          <a:schemeClr val="accent5">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Data </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(16 bytes per block, individually addressed by </a:t>
                      </a:r>
                      <a:r>
                        <a:rPr kumimoji="0" lang="en-US" sz="1600" u="none" strike="noStrike" cap="none" normalizeH="0" baseline="0" dirty="0" smtClean="0">
                          <a:ln>
                            <a:noFill/>
                          </a:ln>
                          <a:solidFill>
                            <a:srgbClr val="00B050"/>
                          </a:solidFill>
                          <a:effectLst/>
                        </a:rPr>
                        <a:t>4 LSB</a:t>
                      </a:r>
                      <a:r>
                        <a:rPr kumimoji="0" lang="en-US"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0x00000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solidFill>
                            <a:srgbClr val="00B0F0"/>
                          </a:solidFill>
                          <a:effectLst/>
                        </a:rPr>
                        <a:t>0x10010</a:t>
                      </a:r>
                      <a:endParaRPr kumimoji="0" lang="en-US" sz="1600" b="0" i="0" u="none" strike="noStrike" cap="none" normalizeH="0" baseline="0" dirty="0" smtClean="0">
                        <a:ln>
                          <a:noFill/>
                        </a:ln>
                        <a:solidFill>
                          <a:srgbClr val="00B0F0"/>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45 20 2E 64       69 74 63 </a:t>
                      </a:r>
                      <a:r>
                        <a:rPr kumimoji="0" lang="en-US" sz="1600" b="0" u="none" strike="noStrike" cap="none" normalizeH="0" baseline="0" dirty="0" smtClean="0">
                          <a:ln>
                            <a:noFill/>
                          </a:ln>
                          <a:solidFill>
                            <a:schemeClr val="tx1"/>
                          </a:solidFill>
                          <a:effectLst/>
                        </a:rPr>
                        <a:t>78       2e 02 67 6e       </a:t>
                      </a:r>
                      <a:r>
                        <a:rPr kumimoji="0" lang="en-US" sz="1600" b="1" u="none" strike="noStrike" cap="none" normalizeH="0" baseline="0" dirty="0" smtClean="0">
                          <a:ln>
                            <a:noFill/>
                          </a:ln>
                          <a:solidFill>
                            <a:srgbClr val="00B050"/>
                          </a:solidFill>
                          <a:effectLst/>
                        </a:rPr>
                        <a:t>20 01 40 23</a:t>
                      </a:r>
                      <a:endParaRPr kumimoji="0" lang="en-US" sz="1600" b="1" i="0" u="none" strike="noStrike" cap="none" normalizeH="0" baseline="0" dirty="0" smtClean="0">
                        <a:ln>
                          <a:noFill/>
                        </a:ln>
                        <a:solidFill>
                          <a:srgbClr val="00B050"/>
                        </a:solidFill>
                        <a:effectLst/>
                        <a:latin typeface="Arial" charset="0"/>
                      </a:endParaRPr>
                    </a:p>
                  </a:txBody>
                  <a:tcPr horzOverflow="overflow">
                    <a:solidFill>
                      <a:schemeClr val="accent2">
                        <a:lumMod val="20000"/>
                        <a:lumOff val="80000"/>
                      </a:schemeClr>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7" name="Table 6"/>
          <p:cNvGraphicFramePr>
            <a:graphicFrameLocks noGrp="1"/>
          </p:cNvGraphicFramePr>
          <p:nvPr/>
        </p:nvGraphicFramePr>
        <p:xfrm>
          <a:off x="304800" y="2616200"/>
          <a:ext cx="914400" cy="3423920"/>
        </p:xfrm>
        <a:graphic>
          <a:graphicData uri="http://schemas.openxmlformats.org/drawingml/2006/table">
            <a:tbl>
              <a:tblPr>
                <a:tableStyleId>{284E427A-3D55-4303-BF80-6455036E1DE7}</a:tableStyleId>
              </a:tblPr>
              <a:tblGrid>
                <a:gridCol w="914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Index</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byte)</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00</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01</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02</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03</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04</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FF</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609600"/>
            <a:ext cx="8534400" cy="1981200"/>
          </a:xfrm>
        </p:spPr>
        <p:txBody>
          <a:bodyPr/>
          <a:lstStyle/>
          <a:p>
            <a:r>
              <a:rPr lang="en-US" sz="2000" b="1" dirty="0" smtClean="0">
                <a:solidFill>
                  <a:schemeClr val="tx1"/>
                </a:solidFill>
              </a:rPr>
              <a:t>The 3</a:t>
            </a:r>
            <a:r>
              <a:rPr lang="en-US" sz="2000" b="1" baseline="30000" dirty="0" smtClean="0">
                <a:solidFill>
                  <a:schemeClr val="tx1"/>
                </a:solidFill>
              </a:rPr>
              <a:t>rd</a:t>
            </a:r>
            <a:r>
              <a:rPr lang="en-US" sz="2000" b="1" dirty="0" smtClean="0">
                <a:solidFill>
                  <a:schemeClr val="tx1"/>
                </a:solidFill>
              </a:rPr>
              <a:t> instruction loads a word from a different location in memory</a:t>
            </a:r>
            <a:br>
              <a:rPr lang="en-US" sz="2000" b="1" dirty="0" smtClean="0">
                <a:solidFill>
                  <a:schemeClr val="tx1"/>
                </a:solidFill>
              </a:rPr>
            </a:br>
            <a:r>
              <a:rPr lang="en-US" sz="2800" dirty="0" smtClean="0">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($t1)  		# t1=0x1001 0048, t0=0x2e02676e </a:t>
            </a:r>
            <a:r>
              <a:rPr lang="en-US" sz="1800" dirty="0" smtClean="0">
                <a:solidFill>
                  <a:srgbClr val="00B050"/>
                </a:solidFill>
                <a:latin typeface="Courier New" pitchFamily="49" charset="0"/>
                <a:cs typeface="Courier New" pitchFamily="49" charset="0"/>
              </a:rPr>
              <a:t/>
            </a:r>
            <a:br>
              <a:rPr lang="en-US" sz="1800" dirty="0" smtClean="0">
                <a:solidFill>
                  <a:srgbClr val="00B050"/>
                </a:solidFill>
                <a:latin typeface="Courier New" pitchFamily="49" charset="0"/>
                <a:cs typeface="Courier New" pitchFamily="49" charset="0"/>
              </a:rPr>
            </a:br>
            <a:r>
              <a:rPr lang="en-US" sz="1800" b="1" dirty="0" smtClean="0">
                <a:solidFill>
                  <a:srgbClr val="00B050"/>
                </a:solidFill>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4($t1)  		# load next word from 0x1001 004c</a:t>
            </a:r>
            <a:r>
              <a:rPr lang="en-US" sz="1800" b="1" dirty="0" smtClean="0">
                <a:solidFill>
                  <a:srgbClr val="00B050"/>
                </a:solidFill>
                <a:latin typeface="Courier New" pitchFamily="49" charset="0"/>
                <a:cs typeface="Courier New" pitchFamily="49" charset="0"/>
              </a:rPr>
              <a:t/>
            </a:r>
            <a:br>
              <a:rPr lang="en-US" sz="1800" b="1" dirty="0" smtClean="0">
                <a:solidFill>
                  <a:srgbClr val="00B050"/>
                </a:solidFill>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$t0, ($sp)  		# sp=0x</a:t>
            </a:r>
            <a:r>
              <a:rPr lang="en-US" sz="1800" b="1" dirty="0" smtClean="0">
                <a:solidFill>
                  <a:schemeClr val="accent5">
                    <a:lumMod val="75000"/>
                  </a:schemeClr>
                </a:solidFill>
                <a:latin typeface="Courier New" pitchFamily="49" charset="0"/>
                <a:cs typeface="Courier New" pitchFamily="49" charset="0"/>
              </a:rPr>
              <a:t>7FFF E</a:t>
            </a:r>
            <a:r>
              <a:rPr lang="en-US" sz="1800" b="1" dirty="0" smtClean="0">
                <a:solidFill>
                  <a:srgbClr val="FF0000"/>
                </a:solidFill>
                <a:latin typeface="Courier New" pitchFamily="49" charset="0"/>
                <a:cs typeface="Courier New" pitchFamily="49" charset="0"/>
              </a:rPr>
              <a:t>FF</a:t>
            </a:r>
            <a:r>
              <a:rPr lang="en-US" sz="1800" b="1" dirty="0" smtClean="0">
                <a:solidFill>
                  <a:srgbClr val="00B050"/>
                </a:solidFill>
                <a:latin typeface="Courier New" pitchFamily="49" charset="0"/>
                <a:cs typeface="Courier New" pitchFamily="49" charset="0"/>
              </a:rPr>
              <a:t>C, t0=0x1928ef3c</a:t>
            </a:r>
            <a:br>
              <a:rPr lang="en-US" sz="1800" b="1" dirty="0" smtClean="0">
                <a:solidFill>
                  <a:srgbClr val="00B050"/>
                </a:solidFill>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smtClean="0">
                <a:solidFill>
                  <a:schemeClr val="tx1"/>
                </a:solidFill>
                <a:latin typeface="Courier New" pitchFamily="49" charset="0"/>
                <a:cs typeface="Courier New" pitchFamily="49" charset="0"/>
              </a:rPr>
              <a:t/>
            </a:r>
            <a:br>
              <a:rPr lang="en-US" sz="1800" dirty="0" smtClean="0">
                <a:solidFill>
                  <a:schemeClr val="tx1"/>
                </a:solidFill>
                <a:latin typeface="Courier New" pitchFamily="49" charset="0"/>
                <a:cs typeface="Courier New" pitchFamily="49" charset="0"/>
              </a:rPr>
            </a:br>
            <a:r>
              <a:rPr lang="en-US" sz="1800" b="1" dirty="0" smtClean="0">
                <a:solidFill>
                  <a:schemeClr val="tx1"/>
                </a:solidFill>
              </a:rPr>
              <a:t> </a:t>
            </a:r>
            <a:r>
              <a:rPr lang="en-US" sz="1800" dirty="0" smtClean="0">
                <a:solidFill>
                  <a:schemeClr val="tx1"/>
                </a:solidFill>
              </a:rPr>
              <a:t>The </a:t>
            </a:r>
            <a:r>
              <a:rPr lang="en-US" sz="1800" i="1" dirty="0" smtClean="0">
                <a:solidFill>
                  <a:srgbClr val="FF0000"/>
                </a:solidFill>
              </a:rPr>
              <a:t>Cache Index </a:t>
            </a:r>
            <a:r>
              <a:rPr lang="en-US" sz="1800" dirty="0" smtClean="0">
                <a:solidFill>
                  <a:schemeClr val="tx1"/>
                </a:solidFill>
              </a:rPr>
              <a:t>is computed from </a:t>
            </a:r>
            <a:r>
              <a:rPr lang="en-US" sz="1800" i="1" dirty="0" smtClean="0">
                <a:solidFill>
                  <a:schemeClr val="tx1"/>
                </a:solidFill>
              </a:rPr>
              <a:t>Memory Block Address</a:t>
            </a:r>
            <a:r>
              <a:rPr lang="en-US" sz="1800" dirty="0" smtClean="0">
                <a:solidFill>
                  <a:schemeClr val="tx1"/>
                </a:solidFill>
              </a:rPr>
              <a:t> 0x</a:t>
            </a:r>
            <a:r>
              <a:rPr lang="en-US" sz="1800" dirty="0" smtClean="0">
                <a:solidFill>
                  <a:srgbClr val="00B0F0"/>
                </a:solidFill>
              </a:rPr>
              <a:t>7FFFE</a:t>
            </a:r>
            <a:r>
              <a:rPr lang="en-US" sz="1800" dirty="0" smtClean="0">
                <a:solidFill>
                  <a:srgbClr val="FF0000"/>
                </a:solidFill>
              </a:rPr>
              <a:t>FF</a:t>
            </a:r>
            <a:r>
              <a:rPr lang="en-US" sz="1800" dirty="0" smtClean="0">
                <a:solidFill>
                  <a:schemeClr val="tx1"/>
                </a:solidFill>
              </a:rPr>
              <a:t>. The </a:t>
            </a:r>
            <a:r>
              <a:rPr lang="en-US" sz="1800" i="1" dirty="0" smtClean="0">
                <a:solidFill>
                  <a:schemeClr val="tx1"/>
                </a:solidFill>
              </a:rPr>
              <a:t>cache</a:t>
            </a:r>
            <a:r>
              <a:rPr lang="en-US" sz="1800" dirty="0" smtClean="0">
                <a:solidFill>
                  <a:schemeClr val="tx1"/>
                </a:solidFill>
              </a:rPr>
              <a:t> </a:t>
            </a:r>
            <a:r>
              <a:rPr lang="en-US" sz="1800" i="1" dirty="0" smtClean="0">
                <a:solidFill>
                  <a:schemeClr val="tx1"/>
                </a:solidFill>
              </a:rPr>
              <a:t>block</a:t>
            </a:r>
            <a:r>
              <a:rPr lang="en-US" sz="1800" dirty="0" smtClean="0">
                <a:solidFill>
                  <a:schemeClr val="tx1"/>
                </a:solidFill>
              </a:rPr>
              <a:t> at that index is initially empty (Valid bit=</a:t>
            </a:r>
            <a:r>
              <a:rPr lang="en-US" sz="1800" b="1" dirty="0" smtClean="0">
                <a:solidFill>
                  <a:schemeClr val="tx1"/>
                </a:solidFill>
              </a:rPr>
              <a:t>0</a:t>
            </a:r>
            <a:r>
              <a:rPr lang="en-US" sz="1800" dirty="0" smtClean="0">
                <a:solidFill>
                  <a:schemeClr val="tx1"/>
                </a:solidFill>
              </a:rPr>
              <a:t>), resulting in another </a:t>
            </a:r>
            <a:r>
              <a:rPr lang="en-US" sz="1800" b="1" dirty="0" smtClean="0">
                <a:solidFill>
                  <a:schemeClr val="tx1"/>
                </a:solidFill>
              </a:rPr>
              <a:t>miss</a:t>
            </a:r>
            <a:r>
              <a:rPr lang="en-US" sz="1800" dirty="0" smtClean="0">
                <a:solidFill>
                  <a:schemeClr val="tx1"/>
                </a:solidFill>
              </a:rPr>
              <a:t>. The cache manager loads a block of 16 bytes into cache index </a:t>
            </a:r>
            <a:r>
              <a:rPr lang="en-US" sz="1800" b="1" dirty="0" smtClean="0">
                <a:solidFill>
                  <a:schemeClr val="tx1"/>
                </a:solidFill>
              </a:rPr>
              <a:t>FF</a:t>
            </a:r>
            <a:r>
              <a:rPr lang="en-US" sz="1800" dirty="0" smtClean="0">
                <a:solidFill>
                  <a:schemeClr val="tx1"/>
                </a:solidFill>
              </a:rPr>
              <a:t>, from main memory addresses </a:t>
            </a:r>
            <a:r>
              <a:rPr lang="en-US" sz="1800" b="1" dirty="0" smtClean="0">
                <a:solidFill>
                  <a:schemeClr val="tx1"/>
                </a:solidFill>
              </a:rPr>
              <a:t>0x7FFFEFF0 – 0x7FFFEFFF</a:t>
            </a:r>
            <a:r>
              <a:rPr lang="en-US" sz="1800" dirty="0" smtClean="0">
                <a:solidFill>
                  <a:schemeClr val="tx1"/>
                </a:solidFill>
              </a:rPr>
              <a:t>. Then the word at 0x7FFFEFFC is loaded into $t0.</a:t>
            </a:r>
            <a:br>
              <a:rPr lang="en-US" sz="1800" dirty="0" smtClean="0">
                <a:solidFill>
                  <a:schemeClr val="tx1"/>
                </a:solidFill>
              </a:rPr>
            </a:br>
            <a:r>
              <a:rPr lang="en-US" sz="2000" i="1" dirty="0" smtClean="0">
                <a:solidFill>
                  <a:srgbClr val="C00000"/>
                </a:solidFill>
              </a:rPr>
              <a:t> </a:t>
            </a:r>
            <a:r>
              <a:rPr lang="en-US" sz="2400" i="1" dirty="0" smtClean="0">
                <a:solidFill>
                  <a:srgbClr val="00B050"/>
                </a:solidFill>
              </a:rPr>
              <a:t/>
            </a:r>
            <a:br>
              <a:rPr lang="en-US" sz="2400" i="1" dirty="0" smtClean="0">
                <a:solidFill>
                  <a:srgbClr val="00B050"/>
                </a:solidFill>
              </a:rPr>
            </a:br>
            <a:endParaRPr lang="en-US" sz="2400" i="1" dirty="0">
              <a:solidFill>
                <a:srgbClr val="00B05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6</a:t>
            </a:fld>
            <a:endParaRPr lang="en-US"/>
          </a:p>
        </p:txBody>
      </p:sp>
      <p:graphicFrame>
        <p:nvGraphicFramePr>
          <p:cNvPr id="6" name="Group 4"/>
          <p:cNvGraphicFramePr>
            <a:graphicFrameLocks noGrp="1"/>
          </p:cNvGraphicFramePr>
          <p:nvPr>
            <p:custDataLst>
              <p:tags r:id="rId4"/>
            </p:custDataLst>
          </p:nvPr>
        </p:nvGraphicFramePr>
        <p:xfrm>
          <a:off x="1295400" y="2616200"/>
          <a:ext cx="7772400" cy="3423920"/>
        </p:xfrm>
        <a:graphic>
          <a:graphicData uri="http://schemas.openxmlformats.org/drawingml/2006/table">
            <a:tbl>
              <a:tblPr>
                <a:tableStyleId>{616DA210-FB5B-4158-B5E0-FEB733F419BA}</a:tableStyleId>
              </a:tblPr>
              <a:tblGrid>
                <a:gridCol w="742156"/>
                <a:gridCol w="705644"/>
                <a:gridCol w="1219200"/>
                <a:gridCol w="5105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Dirty</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Valid</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u="none" strike="noStrike" cap="none" normalizeH="0" baseline="0" dirty="0" smtClean="0">
                          <a:ln>
                            <a:noFill/>
                          </a:ln>
                          <a:solidFill>
                            <a:schemeClr val="accent5">
                              <a:lumMod val="75000"/>
                            </a:schemeClr>
                          </a:solidFill>
                          <a:effectLst/>
                        </a:rPr>
                        <a:t>Tag</a:t>
                      </a:r>
                      <a:br>
                        <a:rPr kumimoji="0" lang="en-US" sz="1600" b="1" u="none" strike="noStrike" cap="none" normalizeH="0" baseline="0" dirty="0" smtClean="0">
                          <a:ln>
                            <a:noFill/>
                          </a:ln>
                          <a:solidFill>
                            <a:schemeClr val="accent5">
                              <a:lumMod val="75000"/>
                            </a:schemeClr>
                          </a:solidFill>
                          <a:effectLst/>
                        </a:rPr>
                      </a:br>
                      <a:r>
                        <a:rPr kumimoji="0" lang="en-US" sz="1600" b="1" u="none" strike="noStrike" cap="none" normalizeH="0" baseline="0" dirty="0" smtClean="0">
                          <a:ln>
                            <a:noFill/>
                          </a:ln>
                          <a:solidFill>
                            <a:schemeClr val="accent5">
                              <a:lumMod val="75000"/>
                            </a:schemeClr>
                          </a:solidFill>
                          <a:effectLst/>
                        </a:rPr>
                        <a:t>(20 bits)</a:t>
                      </a:r>
                      <a:endParaRPr kumimoji="0" lang="en-AU" sz="1600" b="1" i="0" u="none" strike="noStrike" cap="none" normalizeH="0" baseline="0" dirty="0" smtClean="0">
                        <a:ln>
                          <a:noFill/>
                        </a:ln>
                        <a:solidFill>
                          <a:schemeClr val="accent5">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Data </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(16 bytes per block, individually addressed by </a:t>
                      </a:r>
                      <a:r>
                        <a:rPr kumimoji="0" lang="en-US" sz="1600" u="none" strike="noStrike" cap="none" normalizeH="0" baseline="0" dirty="0" smtClean="0">
                          <a:ln>
                            <a:noFill/>
                          </a:ln>
                          <a:solidFill>
                            <a:srgbClr val="00B050"/>
                          </a:solidFill>
                          <a:effectLst/>
                        </a:rPr>
                        <a:t>4 LSB</a:t>
                      </a:r>
                      <a:r>
                        <a:rPr kumimoji="0" lang="en-US"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0x00000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u="none" strike="noStrike" cap="none" normalizeH="0" baseline="0" dirty="0" smtClean="0">
                          <a:ln>
                            <a:noFill/>
                          </a:ln>
                          <a:solidFill>
                            <a:schemeClr val="tx1"/>
                          </a:solidFill>
                          <a:effectLst/>
                        </a:rPr>
                        <a:t>0x10010</a:t>
                      </a:r>
                      <a:endParaRPr kumimoji="0" lang="en-US" sz="1600" b="0" i="0" u="none" strike="noStrike" cap="none" normalizeH="0" baseline="0" dirty="0" smtClean="0">
                        <a:ln>
                          <a:noFill/>
                        </a:ln>
                        <a:solidFill>
                          <a:schemeClr val="tx1"/>
                        </a:solidFill>
                        <a:effectLst/>
                        <a:latin typeface="Arial" charset="0"/>
                      </a:endParaRP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b="0" u="none" strike="noStrike" cap="none" normalizeH="0" baseline="0" dirty="0" smtClean="0">
                          <a:ln>
                            <a:noFill/>
                          </a:ln>
                          <a:solidFill>
                            <a:schemeClr val="tx1"/>
                          </a:solidFill>
                          <a:effectLst/>
                        </a:rPr>
                        <a:t>45 20 2E 64       69 74 63 78       2e 02 67 6e       20 01 40 23</a:t>
                      </a:r>
                      <a:endParaRPr kumimoji="0" lang="en-US" sz="1600" b="0" i="0" u="none" strike="noStrike" cap="none" normalizeH="0" baseline="0" dirty="0" smtClean="0">
                        <a:ln>
                          <a:noFill/>
                        </a:ln>
                        <a:solidFill>
                          <a:schemeClr val="tx1"/>
                        </a:solidFill>
                        <a:effectLst/>
                        <a:latin typeface="Arial" charset="0"/>
                      </a:endParaRPr>
                    </a:p>
                  </a:txBody>
                  <a:tcPr horzOverflow="overflow">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0x7FFFE</a:t>
                      </a:r>
                      <a:endParaRPr kumimoji="0" lang="en-US" sz="1600" b="0" i="0" u="none" strike="noStrike" cap="none" normalizeH="0" baseline="0" dirty="0" smtClean="0">
                        <a:ln>
                          <a:noFill/>
                        </a:ln>
                        <a:solidFill>
                          <a:schemeClr val="tx1"/>
                        </a:solidFill>
                        <a:effectLst/>
                        <a:latin typeface="Arial" charset="0"/>
                      </a:endParaRPr>
                    </a:p>
                  </a:txBody>
                  <a:tcPr horzOverflow="overflow">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62 35 21 33      68 27 ad  f7       92 c3 4f 45         </a:t>
                      </a:r>
                      <a:r>
                        <a:rPr kumimoji="0" lang="en-US" sz="1600" b="1" u="none" strike="noStrike" cap="none" normalizeH="0" baseline="0" dirty="0" smtClean="0">
                          <a:ln>
                            <a:noFill/>
                          </a:ln>
                          <a:solidFill>
                            <a:srgbClr val="00B050"/>
                          </a:solidFill>
                          <a:effectLst/>
                        </a:rPr>
                        <a:t>19 28 </a:t>
                      </a:r>
                      <a:r>
                        <a:rPr kumimoji="0" lang="en-US" sz="1600" b="1" u="none" strike="noStrike" cap="none" normalizeH="0" baseline="0" dirty="0" err="1" smtClean="0">
                          <a:ln>
                            <a:noFill/>
                          </a:ln>
                          <a:solidFill>
                            <a:srgbClr val="00B050"/>
                          </a:solidFill>
                          <a:effectLst/>
                        </a:rPr>
                        <a:t>ef</a:t>
                      </a:r>
                      <a:r>
                        <a:rPr kumimoji="0" lang="en-US" sz="1600" b="1" u="none" strike="noStrike" cap="none" normalizeH="0" baseline="0" dirty="0" smtClean="0">
                          <a:ln>
                            <a:noFill/>
                          </a:ln>
                          <a:solidFill>
                            <a:srgbClr val="00B050"/>
                          </a:solidFill>
                          <a:effectLst/>
                        </a:rPr>
                        <a:t>  3c </a:t>
                      </a:r>
                      <a:endParaRPr kumimoji="0" lang="en-AU" sz="1600" b="1" i="0" u="none" strike="noStrike" cap="none" normalizeH="0" baseline="0" dirty="0" smtClean="0">
                        <a:ln>
                          <a:noFill/>
                        </a:ln>
                        <a:solidFill>
                          <a:srgbClr val="00B050"/>
                        </a:solidFill>
                        <a:effectLst/>
                        <a:latin typeface="Arial" charset="0"/>
                      </a:endParaRPr>
                    </a:p>
                  </a:txBody>
                  <a:tcPr horzOverflow="overflow">
                    <a:solidFill>
                      <a:schemeClr val="bg2"/>
                    </a:solidFill>
                  </a:tcPr>
                </a:tc>
              </a:tr>
            </a:tbl>
          </a:graphicData>
        </a:graphic>
      </p:graphicFrame>
      <p:graphicFrame>
        <p:nvGraphicFramePr>
          <p:cNvPr id="7" name="Table 6"/>
          <p:cNvGraphicFramePr>
            <a:graphicFrameLocks noGrp="1"/>
          </p:cNvGraphicFramePr>
          <p:nvPr/>
        </p:nvGraphicFramePr>
        <p:xfrm>
          <a:off x="304800" y="2616200"/>
          <a:ext cx="914400" cy="3423920"/>
        </p:xfrm>
        <a:graphic>
          <a:graphicData uri="http://schemas.openxmlformats.org/drawingml/2006/table">
            <a:tbl>
              <a:tblPr>
                <a:tableStyleId>{284E427A-3D55-4303-BF80-6455036E1DE7}</a:tableStyleId>
              </a:tblPr>
              <a:tblGrid>
                <a:gridCol w="914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Index</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byte)</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00</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01</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02</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03</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04</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FF</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609600"/>
            <a:ext cx="8534400" cy="1981200"/>
          </a:xfrm>
        </p:spPr>
        <p:txBody>
          <a:bodyPr/>
          <a:lstStyle/>
          <a:p>
            <a:r>
              <a:rPr lang="en-US" sz="2000" b="1" dirty="0" smtClean="0">
                <a:solidFill>
                  <a:schemeClr val="tx1"/>
                </a:solidFill>
              </a:rPr>
              <a:t>The 4</a:t>
            </a:r>
            <a:r>
              <a:rPr lang="en-US" sz="2000" b="1" baseline="30000" dirty="0" smtClean="0">
                <a:solidFill>
                  <a:schemeClr val="tx1"/>
                </a:solidFill>
              </a:rPr>
              <a:t>th</a:t>
            </a:r>
            <a:r>
              <a:rPr lang="en-US" sz="2000" b="1" dirty="0" smtClean="0">
                <a:solidFill>
                  <a:schemeClr val="tx1"/>
                </a:solidFill>
              </a:rPr>
              <a:t>  instruction loads a word …</a:t>
            </a:r>
            <a:br>
              <a:rPr lang="en-US" sz="2000" b="1" dirty="0" smtClean="0">
                <a:solidFill>
                  <a:schemeClr val="tx1"/>
                </a:solidFill>
              </a:rPr>
            </a:br>
            <a:r>
              <a:rPr lang="en-US" sz="2800" dirty="0" smtClean="0">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($t1)  		# t1=0x1001 0048, t0=0x2e02676e </a:t>
            </a:r>
            <a:r>
              <a:rPr lang="en-US" sz="1800" dirty="0" smtClean="0">
                <a:solidFill>
                  <a:srgbClr val="00B050"/>
                </a:solidFill>
                <a:latin typeface="Courier New" pitchFamily="49" charset="0"/>
                <a:cs typeface="Courier New" pitchFamily="49" charset="0"/>
              </a:rPr>
              <a:t/>
            </a:r>
            <a:br>
              <a:rPr lang="en-US" sz="1800" dirty="0" smtClean="0">
                <a:solidFill>
                  <a:srgbClr val="00B050"/>
                </a:solidFill>
                <a:latin typeface="Courier New" pitchFamily="49" charset="0"/>
                <a:cs typeface="Courier New" pitchFamily="49" charset="0"/>
              </a:rPr>
            </a:br>
            <a:r>
              <a:rPr lang="en-US" sz="1800" b="1" dirty="0" smtClean="0">
                <a:solidFill>
                  <a:srgbClr val="00B050"/>
                </a:solidFill>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4($t1)  		# load next word from 0x1001 004c</a:t>
            </a:r>
            <a:r>
              <a:rPr lang="en-US" sz="1800" b="1" dirty="0" smtClean="0">
                <a:solidFill>
                  <a:srgbClr val="00B050"/>
                </a:solidFill>
                <a:latin typeface="Courier New" pitchFamily="49" charset="0"/>
                <a:cs typeface="Courier New" pitchFamily="49" charset="0"/>
              </a:rPr>
              <a:t/>
            </a:r>
            <a:br>
              <a:rPr lang="en-US" sz="1800" b="1" dirty="0" smtClean="0">
                <a:solidFill>
                  <a:srgbClr val="00B050"/>
                </a:solidFill>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err="1" smtClean="0">
                <a:solidFill>
                  <a:schemeClr val="tx1"/>
                </a:solidFill>
                <a:latin typeface="Courier New" pitchFamily="49" charset="0"/>
                <a:cs typeface="Courier New" pitchFamily="49" charset="0"/>
              </a:rPr>
              <a:t>lw</a:t>
            </a:r>
            <a:r>
              <a:rPr lang="en-US" sz="1800" dirty="0" smtClean="0">
                <a:solidFill>
                  <a:schemeClr val="tx1"/>
                </a:solidFill>
                <a:latin typeface="Courier New" pitchFamily="49" charset="0"/>
                <a:cs typeface="Courier New" pitchFamily="49" charset="0"/>
              </a:rPr>
              <a:t> 	$t0, ($sp)  		# sp=0x7FFF EFFC, t0=0x1928ef3c</a:t>
            </a:r>
            <a:r>
              <a:rPr lang="en-US" sz="1800" b="1" dirty="0" smtClean="0">
                <a:solidFill>
                  <a:srgbClr val="00B050"/>
                </a:solidFill>
                <a:latin typeface="Courier New" pitchFamily="49" charset="0"/>
                <a:cs typeface="Courier New" pitchFamily="49" charset="0"/>
              </a:rPr>
              <a:t/>
            </a:r>
            <a:br>
              <a:rPr lang="en-US" sz="1800" b="1" dirty="0" smtClean="0">
                <a:solidFill>
                  <a:srgbClr val="00B050"/>
                </a:solidFill>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lw</a:t>
            </a:r>
            <a:r>
              <a:rPr lang="en-US" sz="1800" b="1" dirty="0" smtClean="0">
                <a:latin typeface="Courier New" pitchFamily="49" charset="0"/>
                <a:cs typeface="Courier New" pitchFamily="49" charset="0"/>
              </a:rPr>
              <a:t> 	$t0, ($t3)  		# t3=0x</a:t>
            </a:r>
            <a:r>
              <a:rPr lang="en-US" sz="1800" b="1" dirty="0" smtClean="0">
                <a:solidFill>
                  <a:schemeClr val="accent5">
                    <a:lumMod val="75000"/>
                  </a:schemeClr>
                </a:solidFill>
                <a:latin typeface="Courier New" pitchFamily="49" charset="0"/>
                <a:cs typeface="Courier New" pitchFamily="49" charset="0"/>
              </a:rPr>
              <a:t>2537 1</a:t>
            </a:r>
            <a:r>
              <a:rPr lang="en-US" sz="1800" b="1" dirty="0" smtClean="0">
                <a:solidFill>
                  <a:srgbClr val="FF0000"/>
                </a:solidFill>
                <a:latin typeface="Courier New" pitchFamily="49" charset="0"/>
                <a:cs typeface="Courier New" pitchFamily="49" charset="0"/>
              </a:rPr>
              <a:t>04</a:t>
            </a:r>
            <a:r>
              <a:rPr lang="en-US" sz="1800" b="1" dirty="0" smtClean="0">
                <a:solidFill>
                  <a:srgbClr val="00B050"/>
                </a:solidFill>
                <a:latin typeface="Courier New" pitchFamily="49" charset="0"/>
                <a:cs typeface="Courier New" pitchFamily="49" charset="0"/>
              </a:rPr>
              <a:t>4 </a:t>
            </a:r>
            <a:r>
              <a:rPr lang="en-US" sz="1800" dirty="0" smtClean="0">
                <a:solidFill>
                  <a:schemeClr val="tx1"/>
                </a:solidFill>
                <a:latin typeface="Courier New" pitchFamily="49" charset="0"/>
                <a:cs typeface="Courier New" pitchFamily="49" charset="0"/>
              </a:rPr>
              <a:t/>
            </a:r>
            <a:br>
              <a:rPr lang="en-US" sz="1800" dirty="0" smtClean="0">
                <a:solidFill>
                  <a:schemeClr val="tx1"/>
                </a:solidFill>
                <a:latin typeface="Courier New" pitchFamily="49" charset="0"/>
                <a:cs typeface="Courier New" pitchFamily="49" charset="0"/>
              </a:rPr>
            </a:br>
            <a:r>
              <a:rPr lang="en-US" sz="1800" b="1" dirty="0" smtClean="0">
                <a:solidFill>
                  <a:schemeClr val="tx1"/>
                </a:solidFill>
              </a:rPr>
              <a:t> </a:t>
            </a:r>
            <a:r>
              <a:rPr lang="en-US" sz="1800" dirty="0" smtClean="0">
                <a:solidFill>
                  <a:schemeClr val="tx1"/>
                </a:solidFill>
              </a:rPr>
              <a:t>The </a:t>
            </a:r>
            <a:r>
              <a:rPr lang="en-US" sz="1800" i="1" dirty="0" smtClean="0">
                <a:solidFill>
                  <a:srgbClr val="FF0000"/>
                </a:solidFill>
              </a:rPr>
              <a:t>Cache Index </a:t>
            </a:r>
            <a:r>
              <a:rPr lang="en-US" sz="1800" dirty="0" smtClean="0">
                <a:solidFill>
                  <a:schemeClr val="tx1"/>
                </a:solidFill>
              </a:rPr>
              <a:t>is computed from </a:t>
            </a:r>
            <a:r>
              <a:rPr lang="en-US" sz="1800" i="1" dirty="0" smtClean="0">
                <a:solidFill>
                  <a:schemeClr val="tx1"/>
                </a:solidFill>
              </a:rPr>
              <a:t>Memory Block Address</a:t>
            </a:r>
            <a:r>
              <a:rPr lang="en-US" sz="1800" dirty="0" smtClean="0">
                <a:solidFill>
                  <a:schemeClr val="tx1"/>
                </a:solidFill>
              </a:rPr>
              <a:t> 0x</a:t>
            </a:r>
            <a:r>
              <a:rPr lang="en-US" sz="1800" dirty="0" smtClean="0">
                <a:solidFill>
                  <a:srgbClr val="00B0F0"/>
                </a:solidFill>
              </a:rPr>
              <a:t>25371</a:t>
            </a:r>
            <a:r>
              <a:rPr lang="en-US" sz="1800" dirty="0" smtClean="0">
                <a:solidFill>
                  <a:srgbClr val="FF0000"/>
                </a:solidFill>
              </a:rPr>
              <a:t>04</a:t>
            </a:r>
            <a:r>
              <a:rPr lang="en-US" sz="1800" dirty="0" smtClean="0">
                <a:solidFill>
                  <a:schemeClr val="tx1"/>
                </a:solidFill>
              </a:rPr>
              <a:t>. The </a:t>
            </a:r>
            <a:r>
              <a:rPr lang="en-US" sz="1800" i="1" dirty="0" smtClean="0">
                <a:solidFill>
                  <a:schemeClr val="tx1"/>
                </a:solidFill>
              </a:rPr>
              <a:t>cache</a:t>
            </a:r>
            <a:r>
              <a:rPr lang="en-US" sz="1800" dirty="0" smtClean="0">
                <a:solidFill>
                  <a:schemeClr val="tx1"/>
                </a:solidFill>
              </a:rPr>
              <a:t> </a:t>
            </a:r>
            <a:r>
              <a:rPr lang="en-US" sz="1800" i="1" dirty="0" smtClean="0">
                <a:solidFill>
                  <a:schemeClr val="tx1"/>
                </a:solidFill>
              </a:rPr>
              <a:t>block</a:t>
            </a:r>
            <a:r>
              <a:rPr lang="en-US" sz="1800" dirty="0" smtClean="0">
                <a:solidFill>
                  <a:schemeClr val="tx1"/>
                </a:solidFill>
              </a:rPr>
              <a:t> at that index is currently valid (Valid bit=</a:t>
            </a:r>
            <a:r>
              <a:rPr lang="en-US" sz="1800" b="1" dirty="0" smtClean="0">
                <a:solidFill>
                  <a:schemeClr val="tx1"/>
                </a:solidFill>
              </a:rPr>
              <a:t>1</a:t>
            </a:r>
            <a:r>
              <a:rPr lang="en-US" sz="1800" dirty="0" smtClean="0">
                <a:solidFill>
                  <a:schemeClr val="tx1"/>
                </a:solidFill>
              </a:rPr>
              <a:t>), but the </a:t>
            </a:r>
            <a:r>
              <a:rPr lang="en-US" sz="1800" u="sng" dirty="0" smtClean="0">
                <a:solidFill>
                  <a:schemeClr val="tx1"/>
                </a:solidFill>
              </a:rPr>
              <a:t>tags don’t match</a:t>
            </a:r>
            <a:r>
              <a:rPr lang="en-US" sz="1800" dirty="0" smtClean="0">
                <a:solidFill>
                  <a:schemeClr val="tx1"/>
                </a:solidFill>
              </a:rPr>
              <a:t>, resulting in a </a:t>
            </a:r>
            <a:r>
              <a:rPr lang="en-US" sz="1800" b="1" dirty="0" smtClean="0">
                <a:solidFill>
                  <a:schemeClr val="tx1"/>
                </a:solidFill>
              </a:rPr>
              <a:t>miss</a:t>
            </a:r>
            <a:r>
              <a:rPr lang="en-US" sz="1800" dirty="0" smtClean="0">
                <a:solidFill>
                  <a:schemeClr val="tx1"/>
                </a:solidFill>
              </a:rPr>
              <a:t>. The cache manager </a:t>
            </a:r>
            <a:r>
              <a:rPr lang="en-US" sz="1800" u="sng" dirty="0" smtClean="0">
                <a:solidFill>
                  <a:schemeClr val="tx1"/>
                </a:solidFill>
              </a:rPr>
              <a:t>reloads</a:t>
            </a:r>
            <a:r>
              <a:rPr lang="en-US" sz="1800" dirty="0" smtClean="0">
                <a:solidFill>
                  <a:schemeClr val="tx1"/>
                </a:solidFill>
              </a:rPr>
              <a:t> a block of 16 bytes into cache index </a:t>
            </a:r>
            <a:r>
              <a:rPr lang="en-US" sz="1800" b="1" dirty="0" smtClean="0">
                <a:solidFill>
                  <a:schemeClr val="tx1"/>
                </a:solidFill>
              </a:rPr>
              <a:t>04</a:t>
            </a:r>
            <a:r>
              <a:rPr lang="en-US" sz="1800" dirty="0" smtClean="0">
                <a:solidFill>
                  <a:schemeClr val="tx1"/>
                </a:solidFill>
              </a:rPr>
              <a:t>, from main memory addresses </a:t>
            </a:r>
            <a:r>
              <a:rPr lang="en-US" sz="1800" b="1" dirty="0" smtClean="0">
                <a:solidFill>
                  <a:schemeClr val="tx1"/>
                </a:solidFill>
              </a:rPr>
              <a:t>0x2537140 – 0x243714F</a:t>
            </a:r>
            <a:r>
              <a:rPr lang="en-US" sz="1800" dirty="0" smtClean="0">
                <a:solidFill>
                  <a:schemeClr val="tx1"/>
                </a:solidFill>
              </a:rPr>
              <a:t>.  The value </a:t>
            </a:r>
            <a:r>
              <a:rPr lang="en-US" sz="1800" b="1" dirty="0" smtClean="0">
                <a:solidFill>
                  <a:srgbClr val="00B050"/>
                </a:solidFill>
              </a:rPr>
              <a:t>0xaabbccdd</a:t>
            </a:r>
            <a:r>
              <a:rPr lang="en-US" sz="1800" dirty="0" smtClean="0">
                <a:solidFill>
                  <a:schemeClr val="tx1"/>
                </a:solidFill>
              </a:rPr>
              <a:t> is loaded into $t0.</a:t>
            </a:r>
            <a:br>
              <a:rPr lang="en-US" sz="1800" dirty="0" smtClean="0">
                <a:solidFill>
                  <a:schemeClr val="tx1"/>
                </a:solidFill>
              </a:rPr>
            </a:br>
            <a:r>
              <a:rPr lang="en-US" sz="2000" i="1" dirty="0" smtClean="0">
                <a:solidFill>
                  <a:srgbClr val="C00000"/>
                </a:solidFill>
              </a:rPr>
              <a:t> </a:t>
            </a:r>
            <a:r>
              <a:rPr lang="en-US" sz="2400" i="1" dirty="0" smtClean="0">
                <a:solidFill>
                  <a:srgbClr val="00B050"/>
                </a:solidFill>
              </a:rPr>
              <a:t/>
            </a:r>
            <a:br>
              <a:rPr lang="en-US" sz="2400" i="1" dirty="0" smtClean="0">
                <a:solidFill>
                  <a:srgbClr val="00B050"/>
                </a:solidFill>
              </a:rPr>
            </a:br>
            <a:endParaRPr lang="en-US" sz="2400" i="1" dirty="0">
              <a:solidFill>
                <a:srgbClr val="00B050"/>
              </a:solidFill>
            </a:endParaRPr>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7</a:t>
            </a:fld>
            <a:endParaRPr lang="en-US"/>
          </a:p>
        </p:txBody>
      </p:sp>
      <p:graphicFrame>
        <p:nvGraphicFramePr>
          <p:cNvPr id="6" name="Group 4"/>
          <p:cNvGraphicFramePr>
            <a:graphicFrameLocks noGrp="1"/>
          </p:cNvGraphicFramePr>
          <p:nvPr>
            <p:custDataLst>
              <p:tags r:id="rId4"/>
            </p:custDataLst>
          </p:nvPr>
        </p:nvGraphicFramePr>
        <p:xfrm>
          <a:off x="1295400" y="2616200"/>
          <a:ext cx="7772400" cy="3423920"/>
        </p:xfrm>
        <a:graphic>
          <a:graphicData uri="http://schemas.openxmlformats.org/drawingml/2006/table">
            <a:tbl>
              <a:tblPr>
                <a:tableStyleId>{616DA210-FB5B-4158-B5E0-FEB733F419BA}</a:tableStyleId>
              </a:tblPr>
              <a:tblGrid>
                <a:gridCol w="742156"/>
                <a:gridCol w="705644"/>
                <a:gridCol w="1219200"/>
                <a:gridCol w="5105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Dirty</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Valid</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bit)</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1" u="none" strike="noStrike" cap="none" normalizeH="0" baseline="0" dirty="0" smtClean="0">
                          <a:ln>
                            <a:noFill/>
                          </a:ln>
                          <a:solidFill>
                            <a:schemeClr val="accent5">
                              <a:lumMod val="75000"/>
                            </a:schemeClr>
                          </a:solidFill>
                          <a:effectLst/>
                        </a:rPr>
                        <a:t>Tag</a:t>
                      </a:r>
                      <a:br>
                        <a:rPr kumimoji="0" lang="en-US" sz="1600" b="1" u="none" strike="noStrike" cap="none" normalizeH="0" baseline="0" dirty="0" smtClean="0">
                          <a:ln>
                            <a:noFill/>
                          </a:ln>
                          <a:solidFill>
                            <a:schemeClr val="accent5">
                              <a:lumMod val="75000"/>
                            </a:schemeClr>
                          </a:solidFill>
                          <a:effectLst/>
                        </a:rPr>
                      </a:br>
                      <a:r>
                        <a:rPr kumimoji="0" lang="en-US" sz="1600" b="1" u="none" strike="noStrike" cap="none" normalizeH="0" baseline="0" dirty="0" smtClean="0">
                          <a:ln>
                            <a:noFill/>
                          </a:ln>
                          <a:solidFill>
                            <a:schemeClr val="accent5">
                              <a:lumMod val="75000"/>
                            </a:schemeClr>
                          </a:solidFill>
                          <a:effectLst/>
                        </a:rPr>
                        <a:t>(20 bits)</a:t>
                      </a:r>
                      <a:endParaRPr kumimoji="0" lang="en-AU" sz="1600" b="1" i="0" u="none" strike="noStrike" cap="none" normalizeH="0" baseline="0" dirty="0" smtClean="0">
                        <a:ln>
                          <a:noFill/>
                        </a:ln>
                        <a:solidFill>
                          <a:schemeClr val="accent5">
                            <a:lumMod val="75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Data </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(16 bytes per block, individually addressed by </a:t>
                      </a:r>
                      <a:r>
                        <a:rPr kumimoji="0" lang="en-US" sz="1600" u="none" strike="noStrike" cap="none" normalizeH="0" baseline="0" dirty="0" smtClean="0">
                          <a:ln>
                            <a:noFill/>
                          </a:ln>
                          <a:solidFill>
                            <a:srgbClr val="00B050"/>
                          </a:solidFill>
                          <a:effectLst/>
                        </a:rPr>
                        <a:t>4 LSB</a:t>
                      </a:r>
                      <a:r>
                        <a:rPr kumimoji="0" lang="en-US"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0x00000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0x00000</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0 0 0 0     0 0 0 0     0 0 0 0     0 0 0 0 </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u="none" strike="noStrike" cap="none" normalizeH="0" baseline="0" dirty="0" smtClean="0">
                          <a:ln>
                            <a:noFill/>
                          </a:ln>
                          <a:solidFill>
                            <a:schemeClr val="tx2">
                              <a:lumMod val="60000"/>
                              <a:lumOff val="40000"/>
                            </a:schemeClr>
                          </a:solidFill>
                          <a:effectLst/>
                        </a:rPr>
                        <a:t>0x25371</a:t>
                      </a:r>
                      <a:endParaRPr kumimoji="0" lang="en-US" sz="1600" b="0" i="0" u="none" strike="noStrike" cap="none" normalizeH="0" baseline="0" dirty="0" smtClean="0">
                        <a:ln>
                          <a:noFill/>
                        </a:ln>
                        <a:solidFill>
                          <a:schemeClr val="tx2">
                            <a:lumMod val="60000"/>
                            <a:lumOff val="40000"/>
                          </a:schemeClr>
                        </a:solidFill>
                        <a:effectLst/>
                        <a:latin typeface="Arial" charset="0"/>
                      </a:endParaRPr>
                    </a:p>
                  </a:txBody>
                  <a:tcPr horzOverflow="overflow">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b="0" u="none" strike="noStrike" cap="none" normalizeH="0" baseline="0" dirty="0" smtClean="0">
                          <a:ln>
                            <a:noFill/>
                          </a:ln>
                          <a:solidFill>
                            <a:schemeClr val="tx1"/>
                          </a:solidFill>
                          <a:effectLst/>
                        </a:rPr>
                        <a:t>12 34 56 78       </a:t>
                      </a:r>
                      <a:r>
                        <a:rPr kumimoji="0" lang="en-US" sz="1600" b="1" u="none" strike="noStrike" cap="none" normalizeH="0" baseline="0" dirty="0" err="1" smtClean="0">
                          <a:ln>
                            <a:noFill/>
                          </a:ln>
                          <a:solidFill>
                            <a:srgbClr val="00B050"/>
                          </a:solidFill>
                          <a:effectLst/>
                        </a:rPr>
                        <a:t>aa</a:t>
                      </a:r>
                      <a:r>
                        <a:rPr kumimoji="0" lang="en-US" sz="1600" b="1" u="none" strike="noStrike" cap="none" normalizeH="0" baseline="0" dirty="0" smtClean="0">
                          <a:ln>
                            <a:noFill/>
                          </a:ln>
                          <a:solidFill>
                            <a:srgbClr val="00B050"/>
                          </a:solidFill>
                          <a:effectLst/>
                        </a:rPr>
                        <a:t> bb cc </a:t>
                      </a:r>
                      <a:r>
                        <a:rPr kumimoji="0" lang="en-US" sz="1600" b="1" u="none" strike="noStrike" cap="none" normalizeH="0" baseline="0" dirty="0" err="1" smtClean="0">
                          <a:ln>
                            <a:noFill/>
                          </a:ln>
                          <a:solidFill>
                            <a:srgbClr val="00B050"/>
                          </a:solidFill>
                          <a:effectLst/>
                        </a:rPr>
                        <a:t>dd</a:t>
                      </a:r>
                      <a:r>
                        <a:rPr kumimoji="0" lang="en-US" sz="1600" b="1" u="none" strike="noStrike" cap="none" normalizeH="0" baseline="0" dirty="0" smtClean="0">
                          <a:ln>
                            <a:noFill/>
                          </a:ln>
                          <a:solidFill>
                            <a:srgbClr val="00B050"/>
                          </a:solidFill>
                          <a:effectLst/>
                        </a:rPr>
                        <a:t>       </a:t>
                      </a:r>
                      <a:r>
                        <a:rPr kumimoji="0" lang="en-US" sz="1600" b="0" u="none" strike="noStrike" cap="none" normalizeH="0" baseline="0" dirty="0" smtClean="0">
                          <a:ln>
                            <a:noFill/>
                          </a:ln>
                          <a:solidFill>
                            <a:schemeClr val="tx1"/>
                          </a:solidFill>
                          <a:effectLst/>
                        </a:rPr>
                        <a:t>1a 2b 3c 4d       5e 6f 7a 8b</a:t>
                      </a:r>
                      <a:endParaRPr kumimoji="0" lang="en-US" sz="1600" b="0" i="0" u="none" strike="noStrike" cap="none" normalizeH="0" baseline="0" dirty="0" smtClean="0">
                        <a:ln>
                          <a:noFill/>
                        </a:ln>
                        <a:solidFill>
                          <a:schemeClr val="tx1"/>
                        </a:solidFill>
                        <a:effectLst/>
                        <a:latin typeface="Arial" charset="0"/>
                      </a:endParaRPr>
                    </a:p>
                  </a:txBody>
                  <a:tcPr horzOverflow="overflow">
                    <a:solidFill>
                      <a:schemeClr val="accent2">
                        <a:lumMod val="20000"/>
                        <a:lumOff val="80000"/>
                      </a:schemeClr>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mn-lt"/>
                        </a:rPr>
                        <a:t>1</a:t>
                      </a:r>
                      <a:endParaRPr kumimoji="0" lang="en-AU"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0x7FFFE</a:t>
                      </a:r>
                      <a:endParaRPr kumimoji="0" lang="en-US" sz="16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62 35 21 33      68 27 ad  f7       92 c3 4f 45         19 28 </a:t>
                      </a:r>
                      <a:r>
                        <a:rPr kumimoji="0" lang="en-US" sz="1600" u="none" strike="noStrike" cap="none" normalizeH="0" baseline="0" dirty="0" err="1" smtClean="0">
                          <a:ln>
                            <a:noFill/>
                          </a:ln>
                          <a:effectLst/>
                        </a:rPr>
                        <a:t>ef</a:t>
                      </a:r>
                      <a:r>
                        <a:rPr kumimoji="0" lang="en-US" sz="1600" u="none" strike="noStrike" cap="none" normalizeH="0" baseline="0" dirty="0" smtClean="0">
                          <a:ln>
                            <a:noFill/>
                          </a:ln>
                          <a:effectLst/>
                        </a:rPr>
                        <a:t>  3c </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graphicFrame>
        <p:nvGraphicFramePr>
          <p:cNvPr id="7" name="Table 6"/>
          <p:cNvGraphicFramePr>
            <a:graphicFrameLocks noGrp="1"/>
          </p:cNvGraphicFramePr>
          <p:nvPr/>
        </p:nvGraphicFramePr>
        <p:xfrm>
          <a:off x="304800" y="2616200"/>
          <a:ext cx="914400" cy="3423920"/>
        </p:xfrm>
        <a:graphic>
          <a:graphicData uri="http://schemas.openxmlformats.org/drawingml/2006/table">
            <a:tbl>
              <a:tblPr>
                <a:tableStyleId>{284E427A-3D55-4303-BF80-6455036E1DE7}</a:tableStyleId>
              </a:tblPr>
              <a:tblGrid>
                <a:gridCol w="914400"/>
              </a:tblGrid>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Index</a:t>
                      </a:r>
                      <a:br>
                        <a:rPr kumimoji="0" lang="en-US" sz="1600" u="none" strike="noStrike" cap="none" normalizeH="0" baseline="0" dirty="0" smtClean="0">
                          <a:ln>
                            <a:noFill/>
                          </a:ln>
                          <a:effectLst/>
                        </a:rPr>
                      </a:br>
                      <a:r>
                        <a:rPr kumimoji="0" lang="en-US" sz="1600" u="none" strike="noStrike" cap="none" normalizeH="0" baseline="0" dirty="0" smtClean="0">
                          <a:ln>
                            <a:noFill/>
                          </a:ln>
                          <a:effectLst/>
                        </a:rPr>
                        <a:t>(1 byte)</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00</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01</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02</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03</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1600" u="none" strike="noStrike" cap="none" normalizeH="0" baseline="0" dirty="0" smtClean="0">
                          <a:ln>
                            <a:noFill/>
                          </a:ln>
                          <a:effectLst/>
                        </a:rPr>
                        <a:t>04</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AU" sz="1600" u="none" strike="noStrike" cap="none" normalizeH="0" baseline="0" dirty="0" smtClean="0">
                          <a:ln>
                            <a:noFill/>
                          </a:ln>
                          <a:effectLst/>
                        </a:rPr>
                        <a:t>…</a:t>
                      </a:r>
                      <a:endParaRPr kumimoji="0" lang="en-AU" sz="1600" b="0" i="0" u="none" strike="noStrike" cap="none" normalizeH="0" baseline="0" dirty="0" smtClean="0">
                        <a:ln>
                          <a:noFill/>
                        </a:ln>
                        <a:solidFill>
                          <a:schemeClr val="tx1"/>
                        </a:solidFill>
                        <a:effectLst/>
                        <a:latin typeface="Arial" charset="0"/>
                      </a:endParaRPr>
                    </a:p>
                  </a:txBody>
                  <a:tcPr horzOverflow="overflow"/>
                </a:tc>
              </a:tr>
              <a:tr h="406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smtClean="0">
                          <a:ln>
                            <a:noFill/>
                          </a:ln>
                          <a:effectLst/>
                        </a:rPr>
                        <a:t>FF</a:t>
                      </a:r>
                      <a:endParaRPr kumimoji="0" lang="en-AU" sz="1600" b="0" i="0" u="none" strike="noStrike" cap="none" normalizeH="0" baseline="0" dirty="0" smtClean="0">
                        <a:ln>
                          <a:noFill/>
                        </a:ln>
                        <a:solidFill>
                          <a:schemeClr val="tx1"/>
                        </a:solidFill>
                        <a:effectLst/>
                        <a:latin typeface="Arial" charset="0"/>
                      </a:endParaRPr>
                    </a:p>
                  </a:txBody>
                  <a:tcPr horzOverflow="overflow"/>
                </a:tc>
              </a:tr>
            </a:tbl>
          </a:graphicData>
        </a:graphic>
      </p:graphicFrame>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Discussion</a:t>
            </a:r>
            <a:endParaRPr lang="en-US" dirty="0"/>
          </a:p>
        </p:txBody>
      </p:sp>
      <p:sp>
        <p:nvSpPr>
          <p:cNvPr id="3" name="Content Placeholder 2"/>
          <p:cNvSpPr>
            <a:spLocks noGrp="1"/>
          </p:cNvSpPr>
          <p:nvPr>
            <p:ph idx="1"/>
            <p:custDataLst>
              <p:tags r:id="rId2"/>
            </p:custDataLst>
          </p:nvPr>
        </p:nvSpPr>
        <p:spPr/>
        <p:txBody>
          <a:bodyPr/>
          <a:lstStyle/>
          <a:p>
            <a:pPr lvl="1"/>
            <a:r>
              <a:rPr lang="en-US" dirty="0" smtClean="0"/>
              <a:t>An engineer is designing a computer system and is designing a system with either 64KB of cache or 256KB of cache.  Which will perform better?</a:t>
            </a:r>
            <a:br>
              <a:rPr lang="en-US" dirty="0" smtClean="0"/>
            </a:br>
            <a:endParaRPr lang="en-US" dirty="0" smtClean="0"/>
          </a:p>
          <a:p>
            <a:pPr lvl="1"/>
            <a:r>
              <a:rPr lang="en-US" dirty="0" smtClean="0"/>
              <a:t>Another engineer is designing a system with 16KB of cache, and is trying to decide whether to use a block size of 16 or 64.  Which will perform better?</a:t>
            </a:r>
            <a:endParaRPr lang="en-US" dirty="0"/>
          </a:p>
        </p:txBody>
      </p:sp>
      <p:sp>
        <p:nvSpPr>
          <p:cNvPr id="4" name="Footer Placeholder 3"/>
          <p:cNvSpPr>
            <a:spLocks noGrp="1"/>
          </p:cNvSpPr>
          <p:nvPr>
            <p:ph type="ftr" sz="quarter" idx="11"/>
            <p:custDataLst>
              <p:tags r:id="rId3"/>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4"/>
            </p:custDataLst>
          </p:nvPr>
        </p:nvSpPr>
        <p:spPr/>
        <p:txBody>
          <a:bodyPr/>
          <a:lstStyle/>
          <a:p>
            <a:pPr>
              <a:defRPr/>
            </a:pPr>
            <a:fld id="{F1E505A4-AD39-4171-9374-320723FB6CC6}" type="slidenum">
              <a:rPr lang="en-US" smtClean="0"/>
              <a:pPr>
                <a:defRPr/>
              </a:pPr>
              <a:t>8</a:t>
            </a:fld>
            <a:endParaRPr lang="en-US"/>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Experimental Results</a:t>
            </a:r>
            <a:endParaRPr lang="en-US" dirty="0"/>
          </a:p>
        </p:txBody>
      </p:sp>
      <p:sp>
        <p:nvSpPr>
          <p:cNvPr id="4" name="Footer Placeholder 3"/>
          <p:cNvSpPr>
            <a:spLocks noGrp="1"/>
          </p:cNvSpPr>
          <p:nvPr>
            <p:ph type="ftr" sz="quarter" idx="11"/>
            <p:custDataLst>
              <p:tags r:id="rId2"/>
            </p:custDataLst>
          </p:nvPr>
        </p:nvSpPr>
        <p:spPr/>
        <p:txBody>
          <a:bodyPr/>
          <a:lstStyle/>
          <a:p>
            <a:pPr>
              <a:defRPr/>
            </a:pPr>
            <a:r>
              <a:rPr lang="en-US" smtClean="0"/>
              <a:t>CS2710 Computer Organization</a:t>
            </a:r>
            <a:endParaRPr lang="en-US"/>
          </a:p>
        </p:txBody>
      </p:sp>
      <p:sp>
        <p:nvSpPr>
          <p:cNvPr id="5" name="Slide Number Placeholder 4"/>
          <p:cNvSpPr>
            <a:spLocks noGrp="1"/>
          </p:cNvSpPr>
          <p:nvPr>
            <p:ph type="sldNum" sz="quarter" idx="12"/>
            <p:custDataLst>
              <p:tags r:id="rId3"/>
            </p:custDataLst>
          </p:nvPr>
        </p:nvSpPr>
        <p:spPr/>
        <p:txBody>
          <a:bodyPr/>
          <a:lstStyle/>
          <a:p>
            <a:pPr>
              <a:defRPr/>
            </a:pPr>
            <a:fld id="{F1E505A4-AD39-4171-9374-320723FB6CC6}" type="slidenum">
              <a:rPr lang="en-US" smtClean="0"/>
              <a:pPr>
                <a:defRPr/>
              </a:pPr>
              <a:t>9</a:t>
            </a:fld>
            <a:endParaRPr lang="en-US"/>
          </a:p>
        </p:txBody>
      </p:sp>
      <p:pic>
        <p:nvPicPr>
          <p:cNvPr id="6" name="Picture 4" descr="f05-08-P374493"/>
          <p:cNvPicPr>
            <a:picLocks noGrp="1" noChangeAspect="1" noChangeArrowheads="1"/>
          </p:cNvPicPr>
          <p:nvPr>
            <p:ph idx="1"/>
            <p:custDataLst>
              <p:tags r:id="rId4"/>
            </p:custDataLst>
          </p:nvPr>
        </p:nvPicPr>
        <p:blipFill>
          <a:blip r:embed="rId8" cstate="print"/>
          <a:srcRect/>
          <a:stretch>
            <a:fillRect/>
          </a:stretch>
        </p:blipFill>
        <p:spPr bwMode="auto">
          <a:xfrm>
            <a:off x="215069" y="1524000"/>
            <a:ext cx="8384849" cy="4419600"/>
          </a:xfrm>
          <a:prstGeom prst="rect">
            <a:avLst/>
          </a:prstGeom>
          <a:noFill/>
        </p:spPr>
      </p:pic>
      <p:sp>
        <p:nvSpPr>
          <p:cNvPr id="7" name="TextBox 6" hidden="1"/>
          <p:cNvSpPr txBox="1"/>
          <p:nvPr>
            <p:custDataLst>
              <p:tags r:id="rId5"/>
            </p:custDataLst>
          </p:nvPr>
        </p:nvSpPr>
        <p:spPr>
          <a:xfrm>
            <a:off x="1676400" y="304800"/>
            <a:ext cx="6934200" cy="1569660"/>
          </a:xfrm>
          <a:prstGeom prst="rect">
            <a:avLst/>
          </a:prstGeom>
          <a:noFill/>
        </p:spPr>
        <p:txBody>
          <a:bodyPr wrap="square" rtlCol="0">
            <a:spAutoFit/>
          </a:bodyPr>
          <a:lstStyle/>
          <a:p>
            <a:r>
              <a:rPr lang="en-US" dirty="0" smtClean="0">
                <a:solidFill>
                  <a:srgbClr val="FF0000"/>
                </a:solidFill>
              </a:rPr>
              <a:t>What does this tell us?</a:t>
            </a:r>
          </a:p>
          <a:p>
            <a:r>
              <a:rPr lang="en-US" dirty="0" smtClean="0">
                <a:solidFill>
                  <a:srgbClr val="FF0000"/>
                </a:solidFill>
              </a:rPr>
              <a:t>Increasing total cache size decreases cache misses.</a:t>
            </a:r>
          </a:p>
          <a:p>
            <a:r>
              <a:rPr lang="en-US" dirty="0" smtClean="0">
                <a:solidFill>
                  <a:srgbClr val="FF0000"/>
                </a:solidFill>
              </a:rPr>
              <a:t>Increasing block size decreases miss rate to a point, at which point it starts going up again.</a:t>
            </a:r>
            <a:endParaRPr lang="en-US" dirty="0">
              <a:solidFill>
                <a:srgbClr val="FF0000"/>
              </a:solidFill>
            </a:endParaRPr>
          </a:p>
        </p:txBody>
      </p:sp>
    </p:spTree>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43112</TotalTime>
  <Words>1693</Words>
  <Application>Microsoft Office PowerPoint</Application>
  <PresentationFormat>On-screen Show (4:3)</PresentationFormat>
  <Paragraphs>450</Paragraphs>
  <Slides>19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Arial</vt:lpstr>
      <vt:lpstr>Calibri</vt:lpstr>
      <vt:lpstr>Times New Roman</vt:lpstr>
      <vt:lpstr>Tahoma</vt:lpstr>
      <vt:lpstr>Courier New</vt:lpstr>
      <vt:lpstr>Wingdings</vt:lpstr>
      <vt:lpstr>Symbol</vt:lpstr>
      <vt:lpstr>Arial Black</vt:lpstr>
      <vt:lpstr>Office Theme</vt:lpstr>
      <vt:lpstr>Equation</vt:lpstr>
      <vt:lpstr>Cache Performance</vt:lpstr>
      <vt:lpstr>Consider the lw instruction that loads a word from memory to a register:</vt:lpstr>
      <vt:lpstr>Ex: Direct Address cache, block size of 16B, #blocks=256 (4KB total)  lw  $t0, ($t1)    # t1=0x1001 0048 (4-byte address) The Cache Index is computed from Memory Block Address 0x1001004. The cache block at that index is initially empty (Valid bit=0), resulting in a miss. The cache manager loads a block of 16 bytes into cache index 04, from main memory addresses 0x10010040 – 0x1001004F.  This initial load from main to cache memory consumes many CPU cycles (~100), resulting in a long stall of this particular lw instruction. </vt:lpstr>
      <vt:lpstr>Once the cache block is loaded, the 4 bytes at address 0x10010048 are loaded into t1. lw  $t0, ($t1)    # t1=0x1001 0048, t0=0x2e02676e   The Valid Bit for the block is set to 1 and the Tag Bits are set to 0x10010.   Note that the original address of the memory location of the data can be reconstructed from the Tag Bits (10010) + Cache Index (04) + Byte Offset within the Block (8)</vt:lpstr>
      <vt:lpstr>Suppose the next instruction attempts to load the subsequent word into t0  lw  $t0, ($t1)    # t1=0x1001 0048, t0=0x2e02676e    lw  $t0, 4($t1)    # load next word from 0x1001 004c  The Cache Index is (again) computed from Memory Block Address 0x1001004. The cache block at that index is valid (Valid bit=1), and the tags match,  resulting this time in a hit.   This subsequent load from cache memory consumes only 1 CPU cycle, avoiding a stall of the lw instruction. </vt:lpstr>
      <vt:lpstr>The 3rd instruction loads a word from a different location in memory  lw  $t0, ($t1)    # t1=0x1001 0048, t0=0x2e02676e    lw  $t0, 4($t1)    # load next word from 0x1001 004c   lw  $t0, ($sp)    # sp=0x7FFF EFFC, t0=0x1928ef3c    The Cache Index is computed from Memory Block Address 0x7FFFEFF. The cache block at that index is initially empty (Valid bit=0), resulting in another miss. The cache manager loads a block of 16 bytes into cache index FF, from main memory addresses 0x7FFFEFF0 – 0x7FFFEFFF. Then the word at 0x7FFFEFFC is loaded into $t0.   </vt:lpstr>
      <vt:lpstr>The 4th  instruction loads a word …  lw  $t0, ($t1)    # t1=0x1001 0048, t0=0x2e02676e    lw  $t0, 4($t1)    # load next word from 0x1001 004c   lw  $t0, ($sp)    # sp=0x7FFF EFFC, t0=0x1928ef3c   lw  $t0, ($t3)    # t3=0x2537 1044   The Cache Index is computed from Memory Block Address 0x2537104. The cache block at that index is currently valid (Valid bit=1), but the tags don’t match, resulting in a miss. The cache manager reloads a block of 16 bytes into cache index 04, from main memory addresses 0x2537140 – 0x243714F.  The value 0xaabbccdd is loaded into $t0.   </vt:lpstr>
      <vt:lpstr>Discussion</vt:lpstr>
      <vt:lpstr>Experimental Results</vt:lpstr>
      <vt:lpstr>Block size considerations</vt:lpstr>
      <vt:lpstr>Handling Misses</vt:lpstr>
      <vt:lpstr>Suppose the next instruction attempts to write the subsequent word to t1  lw  $t0, ($t1)    # t1=0x1001 0048, t0=0x2e02676e    sw  $t0, 4($t1)    # now store $t0 to 0x1001 004c  The Cache Index is computed from Memory Block Address 0x1001004. The cache block at that index is valid (Valid bit=1), and the tags match,  resulting in a hit.   This subsequent store to cache memory changes the contents of cache, but the main data memory is still (at this point) unchanged and out of sync with the cache. The change to the cache is noted by setting the Dirty Bit to 1. </vt:lpstr>
      <vt:lpstr>Another instruction loads a word …  lw  $t0, ($t1)    # t1=0x1001 0048, t0=0x2e02676e    sw  $t0, 4($t1)    # now store $t0 to 0x1001 004c    lw  $t0, ($t3)    # t3=0x2537 1044   The Cache Index is computed from Memory Block Address 0x2537104. The cache block at that index is currently valid (Valid bit=1), but the tags don’t match, resulting in a miss. The Dirty Bit is also set, indicating that the cache has to be written to main memory before the reload can take place. This results in a double-length stall: first the changed cache has to be written to memory, then the new block needs to be loaded.   </vt:lpstr>
      <vt:lpstr>Approaches to Writing Data to memory</vt:lpstr>
      <vt:lpstr>Cache Performance</vt:lpstr>
      <vt:lpstr>Problem solution</vt:lpstr>
      <vt:lpstr>Average Memory Access Time</vt:lpstr>
      <vt:lpstr>AMAT Problem</vt:lpstr>
      <vt:lpstr>Solution</vt:lpstr>
    </vt:vector>
  </TitlesOfParts>
  <Company>MSOE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Paul Roberts</dc:creator>
  <cp:lastModifiedBy>Mark Hornick</cp:lastModifiedBy>
  <cp:revision>635</cp:revision>
  <dcterms:created xsi:type="dcterms:W3CDTF">2005-10-07T17:32:44Z</dcterms:created>
  <dcterms:modified xsi:type="dcterms:W3CDTF">2013-02-13T20:01:40Z</dcterms:modified>
</cp:coreProperties>
</file>