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16"/>
  </p:notesMasterIdLst>
  <p:handoutMasterIdLst>
    <p:handoutMasterId r:id="rId17"/>
  </p:handoutMasterIdLst>
  <p:sldIdLst>
    <p:sldId id="417" r:id="rId2"/>
    <p:sldId id="638" r:id="rId3"/>
    <p:sldId id="640" r:id="rId4"/>
    <p:sldId id="639" r:id="rId5"/>
    <p:sldId id="643" r:id="rId6"/>
    <p:sldId id="645" r:id="rId7"/>
    <p:sldId id="644" r:id="rId8"/>
    <p:sldId id="642" r:id="rId9"/>
    <p:sldId id="646" r:id="rId10"/>
    <p:sldId id="647" r:id="rId11"/>
    <p:sldId id="630" r:id="rId12"/>
    <p:sldId id="633" r:id="rId13"/>
    <p:sldId id="634" r:id="rId14"/>
    <p:sldId id="635" r:id="rId15"/>
  </p:sldIdLst>
  <p:sldSz cx="9144000" cy="6858000" type="screen4x3"/>
  <p:notesSz cx="6934200" cy="9220200"/>
  <p:embeddedFontLst>
    <p:embeddedFont>
      <p:font typeface="Calibri" pitchFamily="34" charset="0"/>
      <p:regular r:id="rId18"/>
      <p:bold r:id="rId19"/>
      <p:italic r:id="rId20"/>
      <p:boldItalic r:id="rId21"/>
    </p:embeddedFont>
    <p:embeddedFont>
      <p:font typeface="Arial Black" pitchFamily="34" charset="0"/>
      <p:bold r:id="rId22"/>
    </p:embeddedFont>
  </p:embeddedFontLst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4" autoAdjust="0"/>
    <p:restoredTop sz="82767" autoAdjust="0"/>
  </p:normalViewPr>
  <p:slideViewPr>
    <p:cSldViewPr>
      <p:cViewPr varScale="1">
        <p:scale>
          <a:sx n="97" d="100"/>
          <a:sy n="97" d="100"/>
        </p:scale>
        <p:origin x="-20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28600"/>
            <a:ext cx="8686800" cy="762000"/>
          </a:xfrm>
        </p:spPr>
        <p:txBody>
          <a:bodyPr/>
          <a:lstStyle>
            <a:lvl1pPr algn="l"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3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1600" dirty="0" smtClean="0"/>
              <a:t>Define set associative cache and fully associative cache.</a:t>
            </a:r>
          </a:p>
          <a:p>
            <a:r>
              <a:rPr lang="en-US" sz="1600" dirty="0" smtClean="0"/>
              <a:t>Compare and contrast the performance of set associative caches, direct mapped caches, and fully associative caches.</a:t>
            </a:r>
          </a:p>
          <a:p>
            <a:r>
              <a:rPr lang="en-US" sz="1600" dirty="0" smtClean="0"/>
              <a:t>Explain the operation of the LRU replacement scheme.</a:t>
            </a:r>
          </a:p>
          <a:p>
            <a:r>
              <a:rPr lang="en-US" sz="1600" smtClean="0"/>
              <a:t>Explain </a:t>
            </a:r>
            <a:r>
              <a:rPr lang="en-US" sz="1600" dirty="0" smtClean="0"/>
              <a:t>the three C model for cache.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Miss-handling in a Set-Associative Cache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19400"/>
          <a:ext cx="8686799" cy="351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80768"/>
                <a:gridCol w="1000432"/>
                <a:gridCol w="838200"/>
                <a:gridCol w="914400"/>
                <a:gridCol w="990600"/>
                <a:gridCol w="3962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Index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 byte)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LRU</a:t>
                      </a:r>
                    </a:p>
                    <a:p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(20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00 00 00 00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0x33431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80 70 60 50  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11  22 33  44  </a:t>
                      </a:r>
                      <a:r>
                        <a:rPr kumimoji="0" lang="en-US" sz="14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4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12 34 56 78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0 0 0 0     0 0 0 0     0</a:t>
                      </a:r>
                      <a:r>
                        <a:rPr lang="en-US" sz="1400" baseline="0" dirty="0" smtClean="0"/>
                        <a:t>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5334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(4-byte address)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eaLnBrk="0" hangingPunct="0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$zero,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</a:t>
            </a:r>
            <a:b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3343 1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dirty="0" smtClean="0">
                <a:latin typeface="+mj-lt"/>
                <a:cs typeface="Courier New" pitchFamily="49" charset="0"/>
              </a:rPr>
              <a:t/>
            </a:r>
            <a:br>
              <a:rPr lang="en-US" sz="1600" dirty="0" smtClean="0">
                <a:latin typeface="+mj-lt"/>
                <a:cs typeface="Courier New" pitchFamily="49" charset="0"/>
              </a:rPr>
            </a:br>
            <a:r>
              <a:rPr lang="en-US" sz="1800" b="1" dirty="0" smtClean="0"/>
              <a:t> </a:t>
            </a:r>
            <a:r>
              <a:rPr lang="en-US" sz="1800" dirty="0" smtClean="0">
                <a:latin typeface="+mj-lt"/>
              </a:rPr>
              <a:t>The </a:t>
            </a:r>
            <a:r>
              <a:rPr lang="en-US" sz="1800" i="1" dirty="0" smtClean="0">
                <a:solidFill>
                  <a:srgbClr val="FF0000"/>
                </a:solidFill>
                <a:latin typeface="+mj-lt"/>
              </a:rPr>
              <a:t>Cache Set Index </a:t>
            </a:r>
            <a:r>
              <a:rPr lang="en-US" sz="1800" dirty="0" smtClean="0">
                <a:latin typeface="+mj-lt"/>
              </a:rPr>
              <a:t>is computed from </a:t>
            </a:r>
            <a:r>
              <a:rPr lang="en-US" sz="1800" i="1" dirty="0" smtClean="0">
                <a:latin typeface="+mj-lt"/>
              </a:rPr>
              <a:t>Memory Block Address</a:t>
            </a:r>
            <a:r>
              <a:rPr lang="en-US" sz="1800" dirty="0" smtClean="0">
                <a:latin typeface="+mj-lt"/>
              </a:rPr>
              <a:t> 0x</a:t>
            </a:r>
            <a:r>
              <a:rPr lang="en-US" sz="1800" dirty="0" smtClean="0">
                <a:solidFill>
                  <a:srgbClr val="00B0F0"/>
                </a:solidFill>
                <a:latin typeface="+mj-lt"/>
              </a:rPr>
              <a:t>33431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00</a:t>
            </a:r>
            <a:r>
              <a:rPr lang="en-US" sz="1800" dirty="0" smtClean="0">
                <a:latin typeface="+mj-lt"/>
              </a:rPr>
              <a:t>. Both blocks in the set are occupied (Valid bit=1), so each of the tags is checked. A miss is detected. The LRU indicates that the 2</a:t>
            </a:r>
            <a:r>
              <a:rPr lang="en-US" sz="1800" baseline="30000" dirty="0" smtClean="0">
                <a:latin typeface="+mj-lt"/>
              </a:rPr>
              <a:t>nd</a:t>
            </a:r>
            <a:r>
              <a:rPr lang="en-US" sz="1800" dirty="0" smtClean="0">
                <a:latin typeface="+mj-lt"/>
              </a:rPr>
              <a:t> block is older, so that block is replaced</a:t>
            </a:r>
          </a:p>
          <a:p>
            <a:pPr eaLnBrk="0" hangingPunct="0"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LRU bits are again flipped to indicate that the 2</a:t>
            </a:r>
            <a:r>
              <a:rPr kumimoji="0" lang="en-US" sz="18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nd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block was more recently used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degree of </a:t>
            </a:r>
            <a:r>
              <a:rPr lang="en-US" dirty="0" err="1" smtClean="0"/>
              <a:t>associativity</a:t>
            </a:r>
            <a:r>
              <a:rPr lang="en-US" dirty="0" smtClean="0"/>
              <a:t> specifies how many blocks are in each set of a Set-Associative Cache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4" descr="f05-15-P37449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800600"/>
            <a:ext cx="7144097" cy="1371600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228600" y="1143000"/>
            <a:ext cx="8686800" cy="3048000"/>
          </a:xfrm>
        </p:spPr>
        <p:txBody>
          <a:bodyPr/>
          <a:lstStyle/>
          <a:p>
            <a:r>
              <a:rPr lang="en-US" dirty="0" smtClean="0"/>
              <a:t>2-way set </a:t>
            </a:r>
            <a:r>
              <a:rPr lang="en-US" dirty="0" err="1" smtClean="0"/>
              <a:t>associativity</a:t>
            </a:r>
            <a:r>
              <a:rPr lang="en-US" dirty="0" smtClean="0"/>
              <a:t> = 2 blocks/set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degree of </a:t>
            </a:r>
            <a:r>
              <a:rPr lang="en-US" dirty="0" err="1" smtClean="0">
                <a:solidFill>
                  <a:srgbClr val="0070C0"/>
                </a:solidFill>
              </a:rPr>
              <a:t>associativity</a:t>
            </a:r>
            <a:r>
              <a:rPr lang="en-US" dirty="0" smtClean="0">
                <a:solidFill>
                  <a:srgbClr val="0070C0"/>
                </a:solidFill>
              </a:rPr>
              <a:t> usually decreases the miss rate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direct-mapped cache is really a 1-way set associate cache!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 significant gain is realized by going to 2-way </a:t>
            </a:r>
            <a:r>
              <a:rPr lang="en-US" dirty="0" err="1" smtClean="0">
                <a:solidFill>
                  <a:srgbClr val="0070C0"/>
                </a:solidFill>
              </a:rPr>
              <a:t>associativity</a:t>
            </a:r>
            <a:r>
              <a:rPr lang="en-US" dirty="0" smtClean="0">
                <a:solidFill>
                  <a:srgbClr val="0070C0"/>
                </a:solidFill>
              </a:rPr>
              <a:t>, but further increases in set size have little effect: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Three Cs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Cache model in which all cache misses are classified into one of three categories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Compulsory Misses : arising from cache blocks that are initially empty (aka cold-start miss)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Capacity Misses: in a fully-associative cache, due to the fact that the cache is full</a:t>
            </a:r>
          </a:p>
          <a:p>
            <a:pPr lv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Conflict Miss: in a set-associate or direct-mapped cache, due to the fact that a block is already occupied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Source of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5181600"/>
            <a:ext cx="7162800" cy="792163"/>
          </a:xfrm>
        </p:spPr>
        <p:txBody>
          <a:bodyPr/>
          <a:lstStyle/>
          <a:p>
            <a:r>
              <a:rPr lang="en-US" dirty="0" smtClean="0"/>
              <a:t>Compulsory misses not visible (0.006%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  <a:endParaRPr lang="en-US" sz="2800" dirty="0">
              <a:solidFill>
                <a:srgbClr val="0070C0"/>
              </a:solidFill>
            </a:endParaRP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Only happens on cold-start, so relatively few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4" descr="f05-31-P37449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228600"/>
            <a:ext cx="7216560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Basic Design challenges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304800" y="1015779"/>
          <a:ext cx="8458199" cy="469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850"/>
                <a:gridCol w="3097369"/>
                <a:gridCol w="2739980"/>
              </a:tblGrid>
              <a:tr h="12920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Design Change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on miss 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Possible negative performance impact</a:t>
                      </a:r>
                      <a:endParaRPr lang="en-US" sz="2400" dirty="0"/>
                    </a:p>
                  </a:txBody>
                  <a:tcPr/>
                </a:tc>
              </a:tr>
              <a:tr h="6957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 the cache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Decreases capacity misses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 increase access time</a:t>
                      </a:r>
                      <a:endParaRPr lang="en-US" sz="2400" dirty="0"/>
                    </a:p>
                  </a:txBody>
                  <a:tcPr/>
                </a:tc>
              </a:tr>
              <a:tr h="9939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Associativity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Decreases miss rate due</a:t>
                      </a:r>
                      <a:r>
                        <a:rPr lang="en-US" sz="2400" baseline="0" dirty="0" smtClean="0"/>
                        <a:t> to conflict misses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 increase access time</a:t>
                      </a:r>
                      <a:endParaRPr lang="en-US" sz="2400" dirty="0"/>
                    </a:p>
                  </a:txBody>
                  <a:tcPr/>
                </a:tc>
              </a:tr>
              <a:tr h="15902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 Block Size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Decreases miss rate for a wide range of block sizes due to spatial locality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Increases miss penalty.  Very large blocks could increase miss rate.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400" dirty="0" smtClean="0"/>
              <a:t>Direct-mapped Cache (4KB, 256 blocks @ 16 data bytes/block)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0" cy="3235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 byte)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(20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20 01 40 23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609600"/>
            <a:ext cx="853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lw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	$t0, ($t1)  		#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t1=0x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1001 0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04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8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(4-byte address)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last four bits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correspond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the address of the data within the block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.</a:t>
            </a:r>
            <a:br>
              <a:rPr lang="en-US" sz="2000" dirty="0" smtClean="0">
                <a:latin typeface="+mj-lt"/>
                <a:ea typeface="+mj-ea"/>
                <a:cs typeface="+mj-cs"/>
              </a:rPr>
            </a:br>
            <a:r>
              <a:rPr lang="en-US" sz="2000" dirty="0" smtClean="0">
                <a:latin typeface="+mj-lt"/>
                <a:ea typeface="+mj-ea"/>
                <a:cs typeface="+mj-cs"/>
              </a:rPr>
              <a:t>The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Cache Index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extracted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from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Memory Block Address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0x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10010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The 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Tag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is formed from the remaining digits of the Memory Block address.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All memory address with address digits 0x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nnnnn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04</a:t>
            </a:r>
            <a:r>
              <a:rPr lang="en-US" sz="20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will map to index 04 of the cache.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Problems with direct-mapping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0" cy="35600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 byte)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(20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</a:t>
                      </a:r>
                      <a:br>
                        <a:rPr lang="en-US" dirty="0" smtClean="0">
                          <a:solidFill>
                            <a:srgbClr val="00B0F0"/>
                          </a:solidFill>
                        </a:rPr>
                      </a:b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0x25371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20 01 40 23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12 34 56 78  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aa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dd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  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1a 2b 3c 4d  5e 6f 7a 8b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609600"/>
            <a:ext cx="853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+mj-lt"/>
                <a:ea typeface="+mj-ea"/>
                <a:cs typeface="+mj-cs"/>
              </a:rPr>
              <a:t>A given memory address maps into a specific cache block, based on the mapping formula. (</a:t>
            </a:r>
            <a:r>
              <a:rPr lang="en-US" sz="2000" b="1" dirty="0" err="1" smtClean="0">
                <a:latin typeface="+mj-lt"/>
                <a:ea typeface="+mj-ea"/>
                <a:cs typeface="+mj-cs"/>
              </a:rPr>
              <a:t>e.g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0x10010048 and 0x25371044)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This can result 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	frequent misses due to competition for the same block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	unused blocks of cache if no memory accesses map to those blocks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Fully-Associative Cache (4KB, 256 blocks @ 16 data bytes/block)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0" cy="3235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LRU</a:t>
                      </a:r>
                      <a:br>
                        <a:rPr lang="en-US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(1 byte)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(28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20 01 40 23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12 34 56 78  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aa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dd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  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1a 2b 3c 4d  5e 6f 7a 8b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6096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cache structure in which a block can be placed in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location in the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>
                <a:latin typeface="+mj-lt"/>
                <a:ea typeface="+mj-ea"/>
                <a:cs typeface="+mj-cs"/>
              </a:rPr>
              <a:t>A given address does not map to any specific location in the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Motivation: Decreases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cache misses.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a given address, the least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recently used (LRU) block is allocated. LRU bits are used to maintain a “record” of the last-used block.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Hit-testing a Fully-Associative Cache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3276600"/>
          <a:ext cx="8686800" cy="3235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219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LRU</a:t>
                      </a:r>
                      <a:br>
                        <a:rPr lang="en-US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(1 byte)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(28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2e 02 67 6e 20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01 40 23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00 00 00 00 </a:t>
                      </a:r>
                      <a:r>
                        <a:rPr kumimoji="0" lang="en-US" sz="18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8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1a 2b 3c 4d  5e 6f 7a 8b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0 0 0 0 </a:t>
                      </a:r>
                      <a:r>
                        <a:rPr lang="en-US" baseline="0" dirty="0" smtClean="0"/>
                        <a:t>    0 0 0 0     0 0 0 0    0 0 0 0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9144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Whenever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new memory access instruction occurs, the cache manager has to check every block that has a valid tag to see if the tags match (indicating a hit).</a:t>
            </a:r>
            <a:b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i="1" noProof="0" dirty="0" smtClean="0">
                <a:latin typeface="+mj-lt"/>
                <a:ea typeface="+mj-ea"/>
                <a:cs typeface="+mj-cs"/>
              </a:rPr>
              <a:t>After a very short period of time, every block is valid. If checking is done sequentially, this would take a significant amount of time. </a:t>
            </a:r>
            <a:r>
              <a:rPr lang="en-US" sz="2000" i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Parallel comparison circuitry can help, but such circuitry is expensive (256 </a:t>
            </a:r>
            <a:r>
              <a:rPr lang="en-US" sz="2000" i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comparators </a:t>
            </a:r>
            <a:r>
              <a:rPr lang="en-US" sz="2000" i="1" noProof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needed).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1" i="1" u="none" strike="noStrike" kern="1200" cap="none" spc="0" normalizeH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eaLnBrk="0" hangingPunct="0"/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eaLnBrk="0" hangingPunct="0"/>
            <a:r>
              <a:rPr lang="en-US" sz="1800" b="1" i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800" b="1" i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$zero, ($t2)   	# 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i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2537 104</a:t>
            </a:r>
            <a:r>
              <a:rPr lang="en-US" sz="1600" b="1" i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eaLnBrk="0" hangingPunct="0"/>
            <a:endParaRPr lang="en-US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Miss-handling  with LRU in a Fully-Associative Cache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895600"/>
          <a:ext cx="8686800" cy="3235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371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LRU</a:t>
                      </a:r>
                      <a:br>
                        <a:rPr lang="en-US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(1 byte)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(28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2e 02 67 6e 20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01 40 23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00 00 00 00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1a 2b 3c 4d  5e 6f 7a 8b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9144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Once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fully-associative cache is full, misses will result in the need to replace existing blocks. 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This is called a </a:t>
            </a:r>
            <a:r>
              <a:rPr kumimoji="0" lang="en-US" sz="20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Capacity Miss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eaLnBrk="0" hangingPunct="0"/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oldest access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2537 104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eaLnBrk="0" hangingPunct="0"/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0" hangingPunct="0"/>
            <a:r>
              <a:rPr lang="en-US" sz="1800" b="1" i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b="1" i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$s0, ($t4)   		# </a:t>
            </a:r>
            <a:r>
              <a:rPr lang="en-US" sz="1600" b="1" i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i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1130 203</a:t>
            </a:r>
            <a:r>
              <a:rPr lang="en-US" sz="1600" b="1" i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c, 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newest access</a:t>
            </a:r>
          </a:p>
          <a:p>
            <a:pPr eaLnBrk="0" hangingPunct="0"/>
            <a:r>
              <a:rPr lang="en-US" sz="1600" dirty="0" smtClean="0">
                <a:latin typeface="+mn-lt"/>
              </a:rPr>
              <a:t>The cache manager has to look for the Least Recently Used block (01), and replace that block’s content (writing back first if needed). </a:t>
            </a:r>
            <a:r>
              <a:rPr lang="en-US" sz="1600" b="1" dirty="0" smtClean="0">
                <a:latin typeface="+mn-lt"/>
              </a:rPr>
              <a:t>Searching for the oldest block takes additional time.</a:t>
            </a:r>
            <a:endParaRPr lang="en-US" sz="1600" b="1" dirty="0" smtClean="0">
              <a:latin typeface="+mn-lt"/>
              <a:cs typeface="Courier New" pitchFamily="49" charset="0"/>
            </a:endParaRPr>
          </a:p>
          <a:p>
            <a:pPr eaLnBrk="0" hangingPunct="0"/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b="1" i="1" dirty="0" smtClean="0"/>
          </a:p>
          <a:p>
            <a:pPr eaLnBrk="0" hangingPunct="0"/>
            <a:endParaRPr lang="en-US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Problems with Fully Associative Caches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895600"/>
          <a:ext cx="8686800" cy="32359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66800"/>
                <a:gridCol w="762000"/>
                <a:gridCol w="762000"/>
                <a:gridCol w="1371600"/>
                <a:gridCol w="472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LRU</a:t>
                      </a:r>
                      <a:br>
                        <a:rPr lang="en-US" dirty="0" smtClean="0">
                          <a:solidFill>
                            <a:srgbClr val="C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(1 byte)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(28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2e 02 67 6e 20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01 40 23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0x2537104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00 00 00 00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1a 2b 3c 4d  5e 6f 7a 8b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0xbbbbbbb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914400"/>
            <a:ext cx="8534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Hit-testing requires comparison of every tag in the cache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too slow to do sequentially; expensive if  parallel comparator circuitry is implemented.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 smtClean="0">
                <a:latin typeface="+mj-lt"/>
                <a:ea typeface="+mj-ea"/>
                <a:cs typeface="+mj-cs"/>
              </a:rPr>
              <a:t>Thus, hit-testing is slower/more expensive than in a direct-mapped cache.</a:t>
            </a:r>
            <a:endParaRPr kumimoji="0" lang="en-US" sz="20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i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i="1" dirty="0" smtClean="0">
                <a:latin typeface="+mj-lt"/>
                <a:ea typeface="+mj-ea"/>
                <a:cs typeface="+mj-cs"/>
              </a:rPr>
              <a:t>Miss-handling takes additional time due to LRU determination.</a:t>
            </a:r>
            <a:endParaRPr lang="en-US" sz="1600" dirty="0" smtClean="0">
              <a:latin typeface="+mn-lt"/>
              <a:cs typeface="Courier New" pitchFamily="49" charset="0"/>
            </a:endParaRPr>
          </a:p>
          <a:p>
            <a:pPr eaLnBrk="0" hangingPunct="0"/>
            <a:endParaRPr lang="en-US" sz="1600" b="1" i="1" dirty="0" smtClean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n-US" b="1" i="1" dirty="0" smtClean="0"/>
          </a:p>
          <a:p>
            <a:pPr eaLnBrk="0" hangingPunct="0"/>
            <a:endParaRPr lang="en-US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Set-Associative Cache (8KB, 256 sets/512 blocks@ 16 data bytes/block)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19400"/>
          <a:ext cx="8686799" cy="351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80768"/>
                <a:gridCol w="1000432"/>
                <a:gridCol w="838200"/>
                <a:gridCol w="914400"/>
                <a:gridCol w="990600"/>
                <a:gridCol w="3962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Index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 byte)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LRU</a:t>
                      </a:r>
                    </a:p>
                    <a:p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(20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  69 74 63 78 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20 01 40 23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12 34 56 78  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aa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dd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  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1a 2b 3c 4d  5e 6f 7a 8b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0 0 0 0     0 0 0 0     0</a:t>
                      </a:r>
                      <a:r>
                        <a:rPr lang="en-US" sz="1400" baseline="0" dirty="0" smtClean="0"/>
                        <a:t>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9144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cache structure that has a fixed number of locations (e.g. two) where a given block can be placed</a:t>
            </a:r>
          </a:p>
          <a:p>
            <a:pPr eaLnBrk="0" hangingPunct="0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(4-byte address)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dirty="0" smtClean="0">
                <a:latin typeface="+mj-lt"/>
                <a:cs typeface="Courier New" pitchFamily="49" charset="0"/>
              </a:rPr>
              <a:t/>
            </a:r>
            <a:br>
              <a:rPr lang="en-US" sz="1600" dirty="0" smtClean="0">
                <a:latin typeface="+mj-lt"/>
                <a:cs typeface="Courier New" pitchFamily="49" charset="0"/>
              </a:rPr>
            </a:br>
            <a:r>
              <a:rPr lang="en-US" sz="1800" dirty="0" smtClean="0">
                <a:latin typeface="+mj-lt"/>
              </a:rPr>
              <a:t>The </a:t>
            </a:r>
            <a:r>
              <a:rPr lang="en-US" sz="1800" dirty="0" smtClean="0">
                <a:solidFill>
                  <a:srgbClr val="00B050"/>
                </a:solidFill>
                <a:latin typeface="+mj-lt"/>
              </a:rPr>
              <a:t>last four bits </a:t>
            </a:r>
            <a:r>
              <a:rPr lang="en-US" sz="1800" dirty="0" smtClean="0">
                <a:latin typeface="+mj-lt"/>
              </a:rPr>
              <a:t>correspond to the address of the data within the block.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The </a:t>
            </a:r>
            <a:r>
              <a:rPr lang="en-US" sz="1800" i="1" dirty="0" smtClean="0">
                <a:solidFill>
                  <a:srgbClr val="FF0000"/>
                </a:solidFill>
                <a:latin typeface="+mj-lt"/>
              </a:rPr>
              <a:t>Set Index </a:t>
            </a:r>
            <a:r>
              <a:rPr lang="en-US" sz="1800" dirty="0" smtClean="0">
                <a:latin typeface="+mj-lt"/>
              </a:rPr>
              <a:t>is extracted from </a:t>
            </a:r>
            <a:r>
              <a:rPr lang="en-US" sz="1800" i="1" dirty="0" smtClean="0">
                <a:latin typeface="+mj-lt"/>
              </a:rPr>
              <a:t>Memory Block Address</a:t>
            </a:r>
            <a:r>
              <a:rPr lang="en-US" sz="1800" dirty="0" smtClean="0">
                <a:latin typeface="+mj-lt"/>
              </a:rPr>
              <a:t> 0x</a:t>
            </a:r>
            <a:r>
              <a:rPr lang="en-US" sz="1800" dirty="0" smtClean="0">
                <a:solidFill>
                  <a:srgbClr val="00B0F0"/>
                </a:solidFill>
                <a:latin typeface="+mj-lt"/>
              </a:rPr>
              <a:t>10010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00</a:t>
            </a:r>
            <a:r>
              <a:rPr lang="en-US" sz="1800" dirty="0" smtClean="0">
                <a:latin typeface="+mj-lt"/>
              </a:rPr>
              <a:t>. </a:t>
            </a:r>
          </a:p>
          <a:p>
            <a:pPr lvl="0" eaLnBrk="0" hangingPunct="0">
              <a:defRPr/>
            </a:pPr>
            <a:r>
              <a:rPr lang="en-US" sz="1800" dirty="0" smtClean="0">
                <a:latin typeface="+mj-lt"/>
              </a:rPr>
              <a:t>The </a:t>
            </a:r>
            <a:r>
              <a:rPr lang="en-US" sz="1800" dirty="0" smtClean="0">
                <a:solidFill>
                  <a:srgbClr val="00B0F0"/>
                </a:solidFill>
                <a:latin typeface="+mj-lt"/>
              </a:rPr>
              <a:t>Tag</a:t>
            </a:r>
            <a:r>
              <a:rPr lang="en-US" sz="1800" dirty="0" smtClean="0">
                <a:latin typeface="+mj-lt"/>
              </a:rPr>
              <a:t> is formed from the remaining digits of the Memory Block address.</a:t>
            </a:r>
          </a:p>
          <a:p>
            <a:pPr lvl="0" eaLnBrk="0" hangingPunct="0">
              <a:defRPr/>
            </a:pPr>
            <a:r>
              <a:rPr lang="en-US" sz="1800" dirty="0" smtClean="0">
                <a:latin typeface="+mj-lt"/>
              </a:rPr>
              <a:t>All memory address with address digits 0x</a:t>
            </a:r>
            <a:r>
              <a:rPr lang="en-US" sz="1800" dirty="0" smtClean="0">
                <a:solidFill>
                  <a:srgbClr val="00B0F0"/>
                </a:solidFill>
                <a:latin typeface="+mj-lt"/>
              </a:rPr>
              <a:t>nnnnn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00</a:t>
            </a:r>
            <a:r>
              <a:rPr lang="en-US" sz="1800" dirty="0" smtClean="0">
                <a:solidFill>
                  <a:srgbClr val="00B050"/>
                </a:solidFill>
                <a:latin typeface="+mj-lt"/>
              </a:rPr>
              <a:t>m</a:t>
            </a:r>
            <a:r>
              <a:rPr lang="en-US" sz="1800" dirty="0" smtClean="0">
                <a:latin typeface="+mj-lt"/>
              </a:rPr>
              <a:t> will map to set 00 of the cache.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The LRU bits are set to indicate that the 2</a:t>
            </a:r>
            <a:r>
              <a:rPr lang="en-US" sz="1800" baseline="30000" dirty="0" smtClean="0">
                <a:solidFill>
                  <a:srgbClr val="C00000"/>
                </a:solidFill>
                <a:latin typeface="+mj-lt"/>
              </a:rPr>
              <a:t>nd</a:t>
            </a:r>
            <a:r>
              <a:rPr lang="en-US" sz="1800" dirty="0" smtClean="0">
                <a:solidFill>
                  <a:srgbClr val="C00000"/>
                </a:solidFill>
                <a:latin typeface="+mj-lt"/>
              </a:rPr>
              <a:t> block was most recently used within the set.</a:t>
            </a:r>
            <a:endParaRPr lang="en-US" sz="2000" i="1" dirty="0" smtClean="0">
              <a:solidFill>
                <a:srgbClr val="C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2800" dirty="0" smtClean="0"/>
              <a:t>Hit-testing in a Set-Associative Cache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819400"/>
          <a:ext cx="8686799" cy="3510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80768"/>
                <a:gridCol w="1000432"/>
                <a:gridCol w="838200"/>
                <a:gridCol w="914400"/>
                <a:gridCol w="990600"/>
                <a:gridCol w="39623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Index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 byte)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LRU</a:t>
                      </a:r>
                    </a:p>
                    <a:p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Dirty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(1 bit)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</a:p>
                    <a:p>
                      <a:r>
                        <a:rPr lang="en-US" dirty="0" smtClean="0"/>
                        <a:t>(20 bits)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(16 bytes)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 20 2E 64 69 74 63 78 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2e 02 67 6e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00 00 00 00</a:t>
                      </a:r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0x25371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12 34 56 78   </a:t>
                      </a:r>
                      <a:r>
                        <a:rPr kumimoji="0" lang="en-US" sz="14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aa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bb cc </a:t>
                      </a:r>
                      <a:r>
                        <a:rPr kumimoji="0" lang="en-US" sz="14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dd</a:t>
                      </a:r>
                      <a:r>
                        <a:rPr kumimoji="0" lang="en-US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1a 2b 3c 4d  5e 6f 7a 8b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0 0 0 0     0 0 0 0     0</a:t>
                      </a:r>
                      <a:r>
                        <a:rPr lang="en-US" sz="1400" baseline="0" dirty="0" smtClean="0"/>
                        <a:t> 0 0 0    0 0 0 0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0 0 0 0 </a:t>
                      </a:r>
                      <a:r>
                        <a:rPr lang="en-US" sz="1400" baseline="0" dirty="0" smtClean="0"/>
                        <a:t>    0 0 0 0     0 0 0 0    0 0 0 0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228600" y="5334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($t1)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8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(4-byte address)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$t0, ($t2)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t2=0x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2537 1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pPr eaLnBrk="0" hangingPunct="0">
              <a:defRPr/>
            </a:pPr>
            <a:r>
              <a:rPr lang="en-US" sz="16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1600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	$zero,($t3)  		# </a:t>
            </a:r>
            <a:r>
              <a:rPr lang="en-US" sz="1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t3=0x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1001 0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>
                <a:latin typeface="+mj-lt"/>
                <a:cs typeface="Courier New" pitchFamily="49" charset="0"/>
              </a:rPr>
              <a:t/>
            </a:r>
            <a:br>
              <a:rPr lang="en-US" sz="1600" dirty="0" smtClean="0">
                <a:latin typeface="+mj-lt"/>
                <a:cs typeface="Courier New" pitchFamily="49" charset="0"/>
              </a:rPr>
            </a:br>
            <a:r>
              <a:rPr lang="en-US" sz="1800" b="1" dirty="0" smtClean="0"/>
              <a:t> </a:t>
            </a:r>
            <a:r>
              <a:rPr lang="en-US" sz="1800" dirty="0" smtClean="0">
                <a:latin typeface="+mj-lt"/>
              </a:rPr>
              <a:t>The </a:t>
            </a:r>
            <a:r>
              <a:rPr lang="en-US" sz="1800" i="1" dirty="0" smtClean="0">
                <a:solidFill>
                  <a:srgbClr val="FF0000"/>
                </a:solidFill>
                <a:latin typeface="+mj-lt"/>
              </a:rPr>
              <a:t>Cache Set Index </a:t>
            </a:r>
            <a:r>
              <a:rPr lang="en-US" sz="1800" dirty="0" smtClean="0">
                <a:latin typeface="+mj-lt"/>
              </a:rPr>
              <a:t>is computed from </a:t>
            </a:r>
            <a:r>
              <a:rPr lang="en-US" sz="1800" i="1" dirty="0" smtClean="0">
                <a:latin typeface="+mj-lt"/>
              </a:rPr>
              <a:t>Memory Block Address</a:t>
            </a:r>
            <a:r>
              <a:rPr lang="en-US" sz="1800" dirty="0" smtClean="0">
                <a:latin typeface="+mj-lt"/>
              </a:rPr>
              <a:t> 0x</a:t>
            </a:r>
            <a:r>
              <a:rPr lang="en-US" sz="1800" dirty="0" smtClean="0">
                <a:solidFill>
                  <a:srgbClr val="00B0F0"/>
                </a:solidFill>
                <a:latin typeface="+mj-lt"/>
              </a:rPr>
              <a:t>10010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00</a:t>
            </a:r>
            <a:r>
              <a:rPr lang="en-US" sz="1800" dirty="0" smtClean="0">
                <a:latin typeface="+mj-lt"/>
              </a:rPr>
              <a:t>. Both blocks in the set are occupied (Valid bit=1), so each of the tags is checked. A hit is detected with the first block, and the data is written at address </a:t>
            </a:r>
            <a:r>
              <a:rPr lang="en-US" sz="1800" dirty="0" smtClean="0">
                <a:solidFill>
                  <a:srgbClr val="00B050"/>
                </a:solidFill>
                <a:latin typeface="+mj-lt"/>
              </a:rPr>
              <a:t>c</a:t>
            </a:r>
            <a:r>
              <a:rPr lang="en-US" sz="1800" dirty="0" smtClean="0">
                <a:latin typeface="+mj-lt"/>
              </a:rPr>
              <a:t> within the block.</a:t>
            </a:r>
          </a:p>
          <a:p>
            <a:pPr eaLnBrk="0" hangingPunct="0"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LRU bits are also flipped to indicate that the first block was more recently used.</a:t>
            </a:r>
          </a:p>
          <a:p>
            <a:pPr eaLnBrk="0" hangingPunct="0">
              <a:defRPr/>
            </a:pPr>
            <a:r>
              <a:rPr lang="en-US" sz="1800" i="1" baseline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(Dirty bit is also set in this case)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38066</TotalTime>
  <Words>1678</Words>
  <Application>Microsoft Office PowerPoint</Application>
  <PresentationFormat>On-screen Show (4:3)</PresentationFormat>
  <Paragraphs>497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Wingdings</vt:lpstr>
      <vt:lpstr>Times New Roman</vt:lpstr>
      <vt:lpstr>Courier New</vt:lpstr>
      <vt:lpstr>Arial Black</vt:lpstr>
      <vt:lpstr>Office Theme</vt:lpstr>
      <vt:lpstr>Cache Design</vt:lpstr>
      <vt:lpstr>Direct-mapped Cache (4KB, 256 blocks @ 16 data bytes/block)</vt:lpstr>
      <vt:lpstr>Problems with direct-mapping</vt:lpstr>
      <vt:lpstr>Fully-Associative Cache (4KB, 256 blocks @ 16 data bytes/block)</vt:lpstr>
      <vt:lpstr>Hit-testing a Fully-Associative Cache</vt:lpstr>
      <vt:lpstr>Miss-handling  with LRU in a Fully-Associative Cache</vt:lpstr>
      <vt:lpstr>Problems with Fully Associative Caches</vt:lpstr>
      <vt:lpstr>Set-Associative Cache (8KB, 256 sets/512 blocks@ 16 data bytes/block)</vt:lpstr>
      <vt:lpstr>Hit-testing in a Set-Associative Cache</vt:lpstr>
      <vt:lpstr>Miss-handling in a Set-Associative Cache</vt:lpstr>
      <vt:lpstr>The degree of associativity specifies how many blocks are in each set of a Set-Associative Cache</vt:lpstr>
      <vt:lpstr>The Three Cs model</vt:lpstr>
      <vt:lpstr>Source of misses</vt:lpstr>
      <vt:lpstr>Basic Design challenges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740</cp:revision>
  <dcterms:created xsi:type="dcterms:W3CDTF">2005-10-07T17:32:44Z</dcterms:created>
  <dcterms:modified xsi:type="dcterms:W3CDTF">2013-02-13T20:16:10Z</dcterms:modified>
</cp:coreProperties>
</file>