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vml" ContentType="application/vnd.openxmlformats-officedocument.vmlDrawing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16" r:id="rId1"/>
  </p:sldMasterIdLst>
  <p:notesMasterIdLst>
    <p:notesMasterId r:id="rId14"/>
  </p:notesMasterIdLst>
  <p:handoutMasterIdLst>
    <p:handoutMasterId r:id="rId15"/>
  </p:handoutMasterIdLst>
  <p:sldIdLst>
    <p:sldId id="417" r:id="rId2"/>
    <p:sldId id="639" r:id="rId3"/>
    <p:sldId id="636" r:id="rId4"/>
    <p:sldId id="637" r:id="rId5"/>
    <p:sldId id="638" r:id="rId6"/>
    <p:sldId id="640" r:id="rId7"/>
    <p:sldId id="643" r:id="rId8"/>
    <p:sldId id="645" r:id="rId9"/>
    <p:sldId id="642" r:id="rId10"/>
    <p:sldId id="641" r:id="rId11"/>
    <p:sldId id="646" r:id="rId12"/>
    <p:sldId id="647" r:id="rId13"/>
  </p:sldIdLst>
  <p:sldSz cx="9144000" cy="6858000" type="screen4x3"/>
  <p:notesSz cx="6934200" cy="92202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al Black" pitchFamily="34" charset="0"/>
      <p:bold r:id="rId20"/>
    </p:embeddedFont>
  </p:embeddedFontLst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4" autoAdjust="0"/>
    <p:restoredTop sz="59813" autoAdjust="0"/>
  </p:normalViewPr>
  <p:slideViewPr>
    <p:cSldViewPr>
      <p:cViewPr varScale="1">
        <p:scale>
          <a:sx n="118" d="100"/>
          <a:sy n="118" d="100"/>
        </p:scale>
        <p:origin x="-22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3426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r">
              <a:defRPr sz="1100"/>
            </a:lvl1pPr>
          </a:lstStyle>
          <a:p>
            <a:pPr>
              <a:defRPr/>
            </a:pPr>
            <a:fld id="{93809A16-619C-43BE-93C3-B9D896425E4F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r">
              <a:defRPr sz="1100"/>
            </a:lvl1pPr>
          </a:lstStyle>
          <a:p>
            <a:pPr>
              <a:defRPr/>
            </a:pPr>
            <a:fld id="{B4C9BAF6-4BC9-4DB7-A556-6AA83959C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r">
              <a:defRPr sz="1100"/>
            </a:lvl1pPr>
          </a:lstStyle>
          <a:p>
            <a:pPr>
              <a:defRPr/>
            </a:pPr>
            <a:fld id="{361610AA-3CE9-47EB-A7A7-39C3D74D08C8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8512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0" rIns="91363" bIns="456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22" y="4379905"/>
            <a:ext cx="5546758" cy="4148174"/>
          </a:xfrm>
          <a:prstGeom prst="rect">
            <a:avLst/>
          </a:prstGeom>
        </p:spPr>
        <p:txBody>
          <a:bodyPr vert="horz" lIns="91363" tIns="45680" rIns="91363" bIns="456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r">
              <a:defRPr sz="1100"/>
            </a:lvl1pPr>
          </a:lstStyle>
          <a:p>
            <a:pPr>
              <a:defRPr/>
            </a:pPr>
            <a:fld id="{E4FAD218-59E3-4FF9-B903-69A05408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that reading and writing to a peripheral is merely like reading and writing to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A=  MTTF/MTBF = MTTF/(MTTF+MTTR)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 Million hours is approximately 136 years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Bianca Schroeder, Garth Gibson. "Disk failures in the real world: What does an MTTF of 1,000,000 hours mean too you?" </a:t>
            </a:r>
            <a:r>
              <a:rPr lang="en-US" sz="1200" i="1" dirty="0" smtClean="0"/>
              <a:t>5th </a:t>
            </a:r>
            <a:r>
              <a:rPr lang="en-US" sz="1200" i="1" dirty="0" err="1" smtClean="0"/>
              <a:t>Usenix</a:t>
            </a:r>
            <a:r>
              <a:rPr lang="en-US" sz="1200" i="1" dirty="0" smtClean="0"/>
              <a:t> Conference on File and Storage Technologies (FAST 2007).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52600" y="228600"/>
            <a:ext cx="7239000" cy="1470025"/>
          </a:xfrm>
          <a:noFill/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" y="2438400"/>
            <a:ext cx="8839200" cy="3200400"/>
          </a:xfrm>
        </p:spPr>
        <p:txBody>
          <a:bodyPr/>
          <a:lstStyle>
            <a:lvl1pPr marL="514350" indent="-514350" algn="l">
              <a:buFont typeface="+mj-lt"/>
              <a:buAutoNum type="arabicParenR"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DE71-659F-4D3C-9686-11060184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"/>
            <a:ext cx="1523637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>
            <p:custDataLst>
              <p:tags r:id="rId4"/>
            </p:custDataLst>
          </p:nvPr>
        </p:nvSpPr>
        <p:spPr>
          <a:xfrm>
            <a:off x="152400" y="1828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Lecture Objectives: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10600" cy="762000"/>
          </a:xfrm>
        </p:spPr>
        <p:txBody>
          <a:bodyPr/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066800"/>
            <a:ext cx="8610600" cy="5059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05A4-AD39-4171-9374-320723FB6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6096000"/>
            <a:ext cx="7016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EFBD06-C426-490F-B3C2-38D879E4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7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oleObject" Target="../embeddings/oleObject1.bin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oleObject" Target="../embeddings/oleObject2.bin"/><Relationship Id="rId2" Type="http://schemas.openxmlformats.org/officeDocument/2006/relationships/tags" Target="../tags/tag42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IO Introduction and Reliability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600" dirty="0" smtClean="0"/>
              <a:t>Draw a picture showing the connection between the processor and memory mapped IO devices.</a:t>
            </a:r>
          </a:p>
          <a:p>
            <a:r>
              <a:rPr lang="en-US" sz="1600" dirty="0" smtClean="0"/>
              <a:t>Define the terms reliability, dependability, and availability</a:t>
            </a:r>
          </a:p>
          <a:p>
            <a:r>
              <a:rPr lang="en-US" sz="1600" dirty="0" smtClean="0"/>
              <a:t>Compare and contrast MTTF and AFR.</a:t>
            </a:r>
          </a:p>
          <a:p>
            <a:r>
              <a:rPr lang="en-US" sz="1600" dirty="0" smtClean="0"/>
              <a:t>Explain the relationship between MTTF, MTTR, MTBF, and availability.</a:t>
            </a:r>
          </a:p>
          <a:p>
            <a:r>
              <a:rPr lang="en-US" sz="1600" dirty="0" smtClean="0"/>
              <a:t>Given MTTR and MTTF data, calculate availability.</a:t>
            </a:r>
          </a:p>
          <a:p>
            <a:endParaRPr lang="en-US" sz="1600" dirty="0" smtClean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Solve the following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en-US" dirty="0" smtClean="0"/>
              <a:t>MSOE </a:t>
            </a:r>
            <a:r>
              <a:rPr lang="en-US" dirty="0" smtClean="0"/>
              <a:t>is looking to replace its e-mail system.  Two systems are being considered.  </a:t>
            </a:r>
            <a:endParaRPr lang="en-US" dirty="0" smtClean="0"/>
          </a:p>
          <a:p>
            <a:pPr lvl="2"/>
            <a:r>
              <a:rPr lang="en-US" dirty="0" smtClean="0"/>
              <a:t>System </a:t>
            </a:r>
            <a:r>
              <a:rPr lang="en-US" dirty="0" smtClean="0"/>
              <a:t>1 (</a:t>
            </a:r>
            <a:r>
              <a:rPr lang="en-US" dirty="0" smtClean="0"/>
              <a:t>Lookout</a:t>
            </a:r>
            <a:r>
              <a:rPr lang="en-US" dirty="0" smtClean="0">
                <a:solidFill>
                  <a:srgbClr val="00B050"/>
                </a:solidFill>
              </a:rPr>
              <a:t>*</a:t>
            </a:r>
            <a:r>
              <a:rPr lang="en-US" dirty="0" smtClean="0"/>
              <a:t>) </a:t>
            </a:r>
            <a:r>
              <a:rPr lang="en-US" dirty="0" smtClean="0"/>
              <a:t>has a mean time to failure of 99 hours and a mean time to repair of 1 hour.  </a:t>
            </a:r>
            <a:endParaRPr lang="en-US" dirty="0" smtClean="0"/>
          </a:p>
          <a:p>
            <a:pPr lvl="2"/>
            <a:r>
              <a:rPr lang="en-US" dirty="0" smtClean="0"/>
              <a:t>System </a:t>
            </a:r>
            <a:r>
              <a:rPr lang="en-US" dirty="0" smtClean="0"/>
              <a:t>2 (</a:t>
            </a:r>
            <a:r>
              <a:rPr lang="en-US" dirty="0" err="1" smtClean="0"/>
              <a:t>Woogle</a:t>
            </a:r>
            <a:r>
              <a:rPr lang="en-US" dirty="0" smtClean="0">
                <a:solidFill>
                  <a:srgbClr val="00B050"/>
                </a:solidFill>
              </a:rPr>
              <a:t>*</a:t>
            </a:r>
            <a:r>
              <a:rPr lang="en-US" dirty="0" smtClean="0"/>
              <a:t>) </a:t>
            </a:r>
            <a:r>
              <a:rPr lang="en-US" dirty="0" smtClean="0"/>
              <a:t>has a mean time to failure of </a:t>
            </a:r>
            <a:r>
              <a:rPr lang="en-US" dirty="0" smtClean="0"/>
              <a:t>9999 </a:t>
            </a:r>
            <a:r>
              <a:rPr lang="en-US" dirty="0" smtClean="0"/>
              <a:t>hours and a mean time to repair of </a:t>
            </a:r>
            <a:r>
              <a:rPr lang="en-US" dirty="0" smtClean="0"/>
              <a:t>.1</a:t>
            </a:r>
            <a:r>
              <a:rPr lang="en-US" dirty="0" smtClean="0"/>
              <a:t> </a:t>
            </a:r>
            <a:r>
              <a:rPr lang="en-US" dirty="0" smtClean="0"/>
              <a:t>hours.  Which system is more available? Which system would be the </a:t>
            </a:r>
            <a:r>
              <a:rPr lang="en-US" dirty="0" smtClean="0"/>
              <a:t>better </a:t>
            </a:r>
            <a:r>
              <a:rPr lang="en-US" dirty="0" smtClean="0"/>
              <a:t>e-mail system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3">
              <a:buNone/>
            </a:pPr>
            <a:r>
              <a:rPr lang="en-US" dirty="0" smtClean="0">
                <a:solidFill>
                  <a:srgbClr val="00B050"/>
                </a:solidFill>
              </a:rPr>
              <a:t>*names have been obfuscated to protect the guilty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Where does failure matter</a:t>
            </a:r>
            <a:r>
              <a:rPr lang="en-US" dirty="0" smtClean="0"/>
              <a:t>? -</a:t>
            </a:r>
            <a:r>
              <a:rPr lang="en-US" dirty="0" smtClean="0"/>
              <a:t>Hard Drives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990600" y="892998"/>
          <a:ext cx="7696200" cy="57658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69620"/>
                <a:gridCol w="769620"/>
                <a:gridCol w="769620"/>
                <a:gridCol w="769620"/>
                <a:gridCol w="769620"/>
                <a:gridCol w="769620"/>
                <a:gridCol w="769620"/>
                <a:gridCol w="769620"/>
                <a:gridCol w="769620"/>
                <a:gridCol w="769620"/>
              </a:tblGrid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ata</a:t>
                      </a:r>
                      <a:r>
                        <a:rPr lang="en-US" sz="1200" b="1" dirty="0"/>
                        <a:t> set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Type of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Duration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#Disk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# Servers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Disk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Disk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MTTF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Date of first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ARR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cluster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events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Count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Parameters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(Mhours)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Deploym</a:t>
                      </a:r>
                      <a:r>
                        <a:rPr lang="en-US" sz="1200" dirty="0"/>
                        <a:t>.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(%)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HPC1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HPC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08/01 - 05/06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765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2,318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18GB 10K SCSI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08/01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4.0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1,088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36GB 10K SCSI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2.2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HPC2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01/04 - 07/06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520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36GB 10K SCSI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12/01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1.1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HPC3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12/05 - 11/06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1,532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3,064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146GB 15K SCSI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08/05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3.7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12/05 - 11/06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73GB 15K SCSI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3.0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12/05 - 08/06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253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11,000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250GB 7.2K SATA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3.3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Various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09/03 - 08/06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269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8,430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250GB SATA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09/03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2.2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11/05 - 08/06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2,030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500GB SATA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11/05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0.5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clusters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09/05 - 08/06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3,158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400GB SATA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09/05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0.8</a:t>
                      </a:r>
                    </a:p>
                  </a:txBody>
                  <a:tcPr marL="12073" marR="12073" marT="12073" marB="12073" anchor="ctr"/>
                </a:tc>
              </a:tr>
              <a:tr h="13747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COM1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Int. serv.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May 2006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26,734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10K SCSI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2001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2.8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COM2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Int. serv.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09/04 - 04/06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9,232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39,039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15K SCSI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3.1</a:t>
                      </a:r>
                    </a:p>
                  </a:txBody>
                  <a:tcPr marL="12073" marR="12073" marT="12073" marB="12073" anchor="ctr"/>
                </a:tc>
              </a:tr>
              <a:tr h="258908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COM3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Int. serv.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01/05 - 12/05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56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10K FC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3.6</a:t>
                      </a:r>
                    </a:p>
                  </a:txBody>
                  <a:tcPr marL="12073" marR="12073" marT="12073" marB="12073" anchor="ctr"/>
                </a:tc>
              </a:tr>
              <a:tr h="13747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132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2,450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10K FC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5.4</a:t>
                      </a:r>
                    </a:p>
                  </a:txBody>
                  <a:tcPr marL="12073" marR="12073" marT="12073" marB="12073" anchor="ctr"/>
                </a:tc>
              </a:tr>
              <a:tr h="13747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108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796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10K FC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13.6</a:t>
                      </a:r>
                    </a:p>
                  </a:txBody>
                  <a:tcPr marL="12073" marR="12073" marT="12073" marB="12073" anchor="ctr"/>
                </a:tc>
              </a:tr>
              <a:tr h="13747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"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104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432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10K FC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</a:t>
                      </a:r>
                      <a:endParaRPr lang="en-US" sz="1200" dirty="0"/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1998</a:t>
                      </a:r>
                    </a:p>
                  </a:txBody>
                  <a:tcPr marL="12073" marR="12073" marT="12073" marB="1207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24.1</a:t>
                      </a:r>
                    </a:p>
                  </a:txBody>
                  <a:tcPr marL="12073" marR="12073" marT="12073" marB="12073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0" name="TextBox 19" hidden="1"/>
          <p:cNvSpPr txBox="1"/>
          <p:nvPr>
            <p:custDataLst>
              <p:tags r:id="rId5"/>
            </p:custDataLst>
          </p:nvPr>
        </p:nvSpPr>
        <p:spPr>
          <a:xfrm>
            <a:off x="1295400" y="644250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1.2 Million hours is approximately 136 years.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838200"/>
            <a:ext cx="838200" cy="6019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24800" y="838200"/>
            <a:ext cx="838200" cy="6019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00600" y="838200"/>
            <a:ext cx="838200" cy="6019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Failure Root Cause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4" descr="f06-03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90600"/>
            <a:ext cx="8324744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Io Device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Input, output, storage</a:t>
            </a:r>
          </a:p>
          <a:p>
            <a:r>
              <a:rPr lang="en-US" dirty="0" smtClean="0"/>
              <a:t>Partner</a:t>
            </a:r>
          </a:p>
          <a:p>
            <a:pPr lvl="1"/>
            <a:r>
              <a:rPr lang="en-US" dirty="0" smtClean="0"/>
              <a:t>Human / Machine</a:t>
            </a:r>
          </a:p>
          <a:p>
            <a:r>
              <a:rPr lang="en-US" dirty="0" smtClean="0"/>
              <a:t>Data Rate</a:t>
            </a:r>
          </a:p>
          <a:p>
            <a:pPr lvl="1"/>
            <a:r>
              <a:rPr lang="en-US" dirty="0" smtClean="0"/>
              <a:t>The peak rate at which data can be transferred from one device to another.  </a:t>
            </a:r>
          </a:p>
          <a:p>
            <a:pPr lvl="1"/>
            <a:r>
              <a:rPr lang="en-US" dirty="0" smtClean="0"/>
              <a:t>Usually expressed in </a:t>
            </a:r>
            <a:r>
              <a:rPr lang="en-US" dirty="0" err="1" smtClean="0"/>
              <a:t>MBits</a:t>
            </a:r>
            <a:r>
              <a:rPr lang="en-US" dirty="0" smtClean="0"/>
              <a:t> per </a:t>
            </a:r>
            <a:r>
              <a:rPr lang="en-US" dirty="0" smtClean="0"/>
              <a:t>second (10</a:t>
            </a:r>
            <a:r>
              <a:rPr lang="en-US" baseline="30000" dirty="0" smtClean="0"/>
              <a:t>6</a:t>
            </a:r>
            <a:r>
              <a:rPr lang="en-US" dirty="0" smtClean="0"/>
              <a:t>, not 2</a:t>
            </a:r>
            <a:r>
              <a:rPr lang="en-US" baseline="30000" dirty="0" smtClean="0"/>
              <a:t>20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FYI: 2</a:t>
            </a:r>
            <a:r>
              <a:rPr lang="en-US" baseline="30000" dirty="0" smtClean="0"/>
              <a:t>20 </a:t>
            </a:r>
            <a:r>
              <a:rPr lang="en-US" dirty="0" smtClean="0"/>
              <a:t>=1,048,576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device </a:t>
            </a:r>
            <a:r>
              <a:rPr lang="en-US" dirty="0" smtClean="0"/>
              <a:t>has the highest data 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 each of the following </a:t>
            </a:r>
            <a:r>
              <a:rPr lang="en-US" dirty="0" smtClean="0"/>
              <a:t>devices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Keyboard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Scanner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Video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IO Device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4" descr="f06-02-P37449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143000"/>
            <a:ext cx="8611803" cy="508016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0" y="1524000"/>
            <a:ext cx="8839200" cy="3810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2667000"/>
            <a:ext cx="8839200" cy="3810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" y="3810000"/>
            <a:ext cx="8839200" cy="38100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IO Device </a:t>
            </a:r>
            <a:r>
              <a:rPr lang="en-US" dirty="0" smtClean="0"/>
              <a:t>Interfacing: make devices “look” like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6" descr="f06-01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066800"/>
            <a:ext cx="7343671" cy="5334000"/>
          </a:xfrm>
          <a:prstGeom prst="rect">
            <a:avLst/>
          </a:prstGeom>
          <a:noFill/>
        </p:spPr>
      </p:pic>
      <p:sp>
        <p:nvSpPr>
          <p:cNvPr id="7" name="TextBox 6" hidden="1"/>
          <p:cNvSpPr txBox="1"/>
          <p:nvPr>
            <p:custDataLst>
              <p:tags r:id="rId5"/>
            </p:custDataLst>
          </p:nvPr>
        </p:nvSpPr>
        <p:spPr>
          <a:xfrm>
            <a:off x="381001" y="6027003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Explain that reading and writing to a peripheral is merely like reading and writing to memory.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Laptop device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l="56250" t="7407" r="22708" b="37778"/>
          <a:stretch>
            <a:fillRect/>
          </a:stretch>
        </p:blipFill>
        <p:spPr bwMode="auto">
          <a:xfrm>
            <a:off x="457200" y="990600"/>
            <a:ext cx="7620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10600" cy="457200"/>
          </a:xfrm>
        </p:spPr>
        <p:txBody>
          <a:bodyPr/>
          <a:lstStyle/>
          <a:p>
            <a:r>
              <a:rPr lang="en-US" dirty="0" smtClean="0"/>
              <a:t>Dependability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10600" cy="5059363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	The </a:t>
            </a:r>
            <a:r>
              <a:rPr lang="en-US" u="sng" dirty="0" smtClean="0">
                <a:solidFill>
                  <a:srgbClr val="0070C0"/>
                </a:solidFill>
              </a:rPr>
              <a:t>quality of delivered service </a:t>
            </a:r>
            <a:r>
              <a:rPr lang="en-US" dirty="0" smtClean="0">
                <a:solidFill>
                  <a:srgbClr val="0070C0"/>
                </a:solidFill>
              </a:rPr>
              <a:t>such that reliance can be justifiably be placed on this service</a:t>
            </a:r>
          </a:p>
          <a:p>
            <a:pPr lvl="1">
              <a:buNone/>
            </a:pPr>
            <a:r>
              <a:rPr lang="en-US" dirty="0" smtClean="0"/>
              <a:t>	Reliability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A measure of continuous service accomplishment, or the </a:t>
            </a:r>
            <a:r>
              <a:rPr lang="en-US" u="sng" dirty="0" smtClean="0">
                <a:solidFill>
                  <a:srgbClr val="0070C0"/>
                </a:solidFill>
              </a:rPr>
              <a:t>length of time to failure</a:t>
            </a:r>
            <a:r>
              <a:rPr lang="en-US" dirty="0" smtClean="0">
                <a:solidFill>
                  <a:srgbClr val="0070C0"/>
                </a:solidFill>
              </a:rPr>
              <a:t>, from a given reference </a:t>
            </a:r>
            <a:r>
              <a:rPr lang="en-US" dirty="0" smtClean="0">
                <a:solidFill>
                  <a:srgbClr val="0070C0"/>
                </a:solidFill>
              </a:rPr>
              <a:t>point</a:t>
            </a:r>
          </a:p>
          <a:p>
            <a:pPr lvl="3"/>
            <a:r>
              <a:rPr lang="en-US" dirty="0" smtClean="0">
                <a:solidFill>
                  <a:srgbClr val="00B050"/>
                </a:solidFill>
              </a:rPr>
              <a:t>How soon before it breaks?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US" dirty="0" smtClean="0"/>
              <a:t>	Availability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A measure of service accomplishment with respect to the </a:t>
            </a:r>
            <a:r>
              <a:rPr lang="en-US" u="sng" dirty="0" smtClean="0">
                <a:solidFill>
                  <a:srgbClr val="0070C0"/>
                </a:solidFill>
              </a:rPr>
              <a:t>alternation between states of accomplishment and states of </a:t>
            </a:r>
            <a:r>
              <a:rPr lang="en-US" u="sng" dirty="0" smtClean="0">
                <a:solidFill>
                  <a:srgbClr val="0070C0"/>
                </a:solidFill>
              </a:rPr>
              <a:t>interruption</a:t>
            </a:r>
          </a:p>
          <a:p>
            <a:pPr lvl="3"/>
            <a:r>
              <a:rPr lang="en-US" dirty="0" smtClean="0">
                <a:solidFill>
                  <a:srgbClr val="00B050"/>
                </a:solidFill>
              </a:rPr>
              <a:t>Uptime vs. Downtime</a:t>
            </a:r>
          </a:p>
          <a:p>
            <a:pPr lvl="2"/>
            <a:endParaRPr lang="en-US" u="sng" dirty="0" smtClean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Mean Time to </a:t>
            </a:r>
            <a:r>
              <a:rPr lang="en-US" dirty="0" smtClean="0"/>
              <a:t>Failure (MTTF)</a:t>
            </a:r>
            <a:endParaRPr lang="en-US" dirty="0" smtClean="0"/>
          </a:p>
          <a:p>
            <a:pPr lvl="1"/>
            <a:r>
              <a:rPr lang="en-US" dirty="0" smtClean="0"/>
              <a:t>The average time it takes for a system to fail once started</a:t>
            </a:r>
          </a:p>
          <a:p>
            <a:r>
              <a:rPr lang="en-US" dirty="0" smtClean="0"/>
              <a:t>Mean time to </a:t>
            </a:r>
            <a:r>
              <a:rPr lang="en-US" dirty="0" smtClean="0"/>
              <a:t>repair (MTTR)</a:t>
            </a:r>
            <a:endParaRPr lang="en-US" dirty="0" smtClean="0"/>
          </a:p>
          <a:p>
            <a:pPr lvl="1"/>
            <a:r>
              <a:rPr lang="en-US" dirty="0" smtClean="0"/>
              <a:t>The average time it takes to repair a failed system</a:t>
            </a:r>
          </a:p>
          <a:p>
            <a:r>
              <a:rPr lang="en-US" dirty="0" smtClean="0"/>
              <a:t>Mean time between </a:t>
            </a:r>
            <a:r>
              <a:rPr lang="en-US" dirty="0" smtClean="0"/>
              <a:t>failures (MTBF)</a:t>
            </a:r>
            <a:endParaRPr lang="en-US" dirty="0" smtClean="0"/>
          </a:p>
          <a:p>
            <a:pPr lvl="1"/>
            <a:r>
              <a:rPr lang="en-US" dirty="0" smtClean="0"/>
              <a:t>The average time between system failures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" y="5105400"/>
          <a:ext cx="7209692" cy="762000"/>
        </p:xfrm>
        <a:graphic>
          <a:graphicData uri="http://schemas.openxmlformats.org/presentationml/2006/ole">
            <p:oleObj spid="_x0000_s2050" name="Equation" r:id="rId7" imgW="1562040" imgH="16488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168086" y="2503488"/>
          <a:ext cx="6985314" cy="1458912"/>
        </p:xfrm>
        <a:graphic>
          <a:graphicData uri="http://schemas.openxmlformats.org/presentationml/2006/ole">
            <p:oleObj spid="_x0000_s3074" name="Equation" r:id="rId7" imgW="2006280" imgH="41904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44987</TotalTime>
  <Words>646</Words>
  <Application>Microsoft Office PowerPoint</Application>
  <PresentationFormat>On-screen Show (4:3)</PresentationFormat>
  <Paragraphs>250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Arial Black</vt:lpstr>
      <vt:lpstr>Office Theme</vt:lpstr>
      <vt:lpstr>Equation</vt:lpstr>
      <vt:lpstr>MathType 6.0 Equation</vt:lpstr>
      <vt:lpstr>IO Introduction and Reliability</vt:lpstr>
      <vt:lpstr>Io Device Classifications</vt:lpstr>
      <vt:lpstr>What device has the highest data rate?</vt:lpstr>
      <vt:lpstr>IO Device Diversity</vt:lpstr>
      <vt:lpstr>IO Device Interfacing: make devices “look” like memory</vt:lpstr>
      <vt:lpstr>Laptop device information</vt:lpstr>
      <vt:lpstr>Dependability</vt:lpstr>
      <vt:lpstr>More Definitions</vt:lpstr>
      <vt:lpstr>Availability</vt:lpstr>
      <vt:lpstr>Solve the following:</vt:lpstr>
      <vt:lpstr>Where does failure matter? -Hard Drives</vt:lpstr>
      <vt:lpstr>Failure Root Cause Analysis</vt:lpstr>
    </vt:vector>
  </TitlesOfParts>
  <Company>MSOE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 Roberts</dc:creator>
  <cp:lastModifiedBy>Mark Hornick</cp:lastModifiedBy>
  <cp:revision>742</cp:revision>
  <dcterms:created xsi:type="dcterms:W3CDTF">2005-10-07T17:32:44Z</dcterms:created>
  <dcterms:modified xsi:type="dcterms:W3CDTF">2013-02-11T16:30:26Z</dcterms:modified>
</cp:coreProperties>
</file>