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tags/tag29.xml" ContentType="application/vnd.openxmlformats-officedocument.presentationml.tags+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Default Extension="vml" ContentType="application/vnd.openxmlformats-officedocument.vmlDrawing"/>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16" r:id="rId1"/>
  </p:sldMasterIdLst>
  <p:notesMasterIdLst>
    <p:notesMasterId r:id="rId11"/>
  </p:notesMasterIdLst>
  <p:handoutMasterIdLst>
    <p:handoutMasterId r:id="rId12"/>
  </p:handoutMasterIdLst>
  <p:sldIdLst>
    <p:sldId id="417" r:id="rId2"/>
    <p:sldId id="663" r:id="rId3"/>
    <p:sldId id="649" r:id="rId4"/>
    <p:sldId id="662" r:id="rId5"/>
    <p:sldId id="652" r:id="rId6"/>
    <p:sldId id="657" r:id="rId7"/>
    <p:sldId id="659" r:id="rId8"/>
    <p:sldId id="661" r:id="rId9"/>
    <p:sldId id="660" r:id="rId10"/>
  </p:sldIdLst>
  <p:sldSz cx="9144000" cy="6858000" type="screen4x3"/>
  <p:notesSz cx="6934200" cy="9220200"/>
  <p:embeddedFontLst>
    <p:embeddedFont>
      <p:font typeface="Calibri" pitchFamily="34" charset="0"/>
      <p:regular r:id="rId13"/>
      <p:bold r:id="rId14"/>
      <p:italic r:id="rId15"/>
      <p:boldItalic r:id="rId16"/>
    </p:embeddedFont>
    <p:embeddedFont>
      <p:font typeface="Arial Black" pitchFamily="34" charset="0"/>
      <p:bold r:id="rId17"/>
    </p:embeddedFont>
  </p:embeddedFontLst>
  <p:custDataLst>
    <p:tags r:id="rId18"/>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4" autoAdjust="0"/>
    <p:restoredTop sz="61477" autoAdjust="0"/>
  </p:normalViewPr>
  <p:slideViewPr>
    <p:cSldViewPr>
      <p:cViewPr varScale="1">
        <p:scale>
          <a:sx n="71" d="100"/>
          <a:sy n="71" d="100"/>
        </p:scale>
        <p:origin x="-2772"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8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0433" tIns="45214" rIns="90433" bIns="45214" rtlCol="0"/>
          <a:lstStyle>
            <a:lvl1pPr algn="l">
              <a:defRPr sz="1100"/>
            </a:lvl1pPr>
          </a:lstStyle>
          <a:p>
            <a:pPr>
              <a:defRPr/>
            </a:pPr>
            <a:endParaRPr lang="en-US"/>
          </a:p>
        </p:txBody>
      </p:sp>
      <p:sp>
        <p:nvSpPr>
          <p:cNvPr id="3" name="Date Placeholder 2"/>
          <p:cNvSpPr>
            <a:spLocks noGrp="1"/>
          </p:cNvSpPr>
          <p:nvPr>
            <p:ph type="dt" sz="quarter" idx="1"/>
          </p:nvPr>
        </p:nvSpPr>
        <p:spPr>
          <a:xfrm>
            <a:off x="3927575" y="0"/>
            <a:ext cx="3005122" cy="461926"/>
          </a:xfrm>
          <a:prstGeom prst="rect">
            <a:avLst/>
          </a:prstGeom>
        </p:spPr>
        <p:txBody>
          <a:bodyPr vert="horz" lIns="90433" tIns="45214" rIns="90433" bIns="45214" rtlCol="0"/>
          <a:lstStyle>
            <a:lvl1pPr algn="r">
              <a:defRPr sz="1100"/>
            </a:lvl1pPr>
          </a:lstStyle>
          <a:p>
            <a:pPr>
              <a:defRPr/>
            </a:pPr>
            <a:fld id="{93809A16-619C-43BE-93C3-B9D896425E4F}" type="datetimeFigureOut">
              <a:rPr lang="en-US"/>
              <a:pPr>
                <a:defRPr/>
              </a:pPr>
              <a:t>2/6/2013</a:t>
            </a:fld>
            <a:endParaRPr lang="en-US"/>
          </a:p>
        </p:txBody>
      </p:sp>
      <p:sp>
        <p:nvSpPr>
          <p:cNvPr id="4" name="Footer Placeholder 3"/>
          <p:cNvSpPr>
            <a:spLocks noGrp="1"/>
          </p:cNvSpPr>
          <p:nvPr>
            <p:ph type="ftr" sz="quarter" idx="2"/>
          </p:nvPr>
        </p:nvSpPr>
        <p:spPr>
          <a:xfrm>
            <a:off x="2" y="8756751"/>
            <a:ext cx="3005122" cy="461926"/>
          </a:xfrm>
          <a:prstGeom prst="rect">
            <a:avLst/>
          </a:prstGeom>
        </p:spPr>
        <p:txBody>
          <a:bodyPr vert="horz" lIns="90433" tIns="45214" rIns="90433" bIns="45214" rtlCol="0" anchor="b"/>
          <a:lstStyle>
            <a:lvl1pPr algn="l">
              <a:defRPr sz="1100"/>
            </a:lvl1pPr>
          </a:lstStyle>
          <a:p>
            <a:pPr>
              <a:defRPr/>
            </a:pPr>
            <a:endParaRPr lang="en-US"/>
          </a:p>
        </p:txBody>
      </p:sp>
      <p:sp>
        <p:nvSpPr>
          <p:cNvPr id="5" name="Slide Number Placeholder 4"/>
          <p:cNvSpPr>
            <a:spLocks noGrp="1"/>
          </p:cNvSpPr>
          <p:nvPr>
            <p:ph type="sldNum" sz="quarter" idx="3"/>
          </p:nvPr>
        </p:nvSpPr>
        <p:spPr>
          <a:xfrm>
            <a:off x="3927575" y="8756751"/>
            <a:ext cx="3005122" cy="461926"/>
          </a:xfrm>
          <a:prstGeom prst="rect">
            <a:avLst/>
          </a:prstGeom>
        </p:spPr>
        <p:txBody>
          <a:bodyPr vert="horz" lIns="90433" tIns="45214" rIns="90433" bIns="45214" rtlCol="0" anchor="b"/>
          <a:lstStyle>
            <a:lvl1pPr algn="r">
              <a:defRPr sz="1100"/>
            </a:lvl1pPr>
          </a:lstStyle>
          <a:p>
            <a:pPr>
              <a:defRPr/>
            </a:pPr>
            <a:fld id="{B4C9BAF6-4BC9-4DB7-A556-6AA83959C7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1363" tIns="45680" rIns="91363" bIns="45680" rtlCol="0"/>
          <a:lstStyle>
            <a:lvl1pPr algn="l">
              <a:defRPr sz="1100"/>
            </a:lvl1pPr>
          </a:lstStyle>
          <a:p>
            <a:pPr>
              <a:defRPr/>
            </a:pPr>
            <a:endParaRPr lang="en-US"/>
          </a:p>
        </p:txBody>
      </p:sp>
      <p:sp>
        <p:nvSpPr>
          <p:cNvPr id="3" name="Date Placeholder 2"/>
          <p:cNvSpPr>
            <a:spLocks noGrp="1"/>
          </p:cNvSpPr>
          <p:nvPr>
            <p:ph type="dt" idx="1"/>
          </p:nvPr>
        </p:nvSpPr>
        <p:spPr>
          <a:xfrm>
            <a:off x="3927575" y="0"/>
            <a:ext cx="3005122" cy="461926"/>
          </a:xfrm>
          <a:prstGeom prst="rect">
            <a:avLst/>
          </a:prstGeom>
        </p:spPr>
        <p:txBody>
          <a:bodyPr vert="horz" lIns="91363" tIns="45680" rIns="91363" bIns="45680" rtlCol="0"/>
          <a:lstStyle>
            <a:lvl1pPr algn="r">
              <a:defRPr sz="1100"/>
            </a:lvl1pPr>
          </a:lstStyle>
          <a:p>
            <a:pPr>
              <a:defRPr/>
            </a:pPr>
            <a:fld id="{361610AA-3CE9-47EB-A7A7-39C3D74D08C8}" type="datetimeFigureOut">
              <a:rPr lang="en-US"/>
              <a:pPr>
                <a:defRPr/>
              </a:pPr>
              <a:t>2/6/2013</a:t>
            </a:fld>
            <a:endParaRPr lang="en-US"/>
          </a:p>
        </p:txBody>
      </p:sp>
      <p:sp>
        <p:nvSpPr>
          <p:cNvPr id="4" name="Slide Image Placeholder 3"/>
          <p:cNvSpPr>
            <a:spLocks noGrp="1" noRot="1" noChangeAspect="1"/>
          </p:cNvSpPr>
          <p:nvPr>
            <p:ph type="sldImg" idx="2"/>
          </p:nvPr>
        </p:nvSpPr>
        <p:spPr>
          <a:xfrm>
            <a:off x="1163638" y="692150"/>
            <a:ext cx="4608512" cy="3455988"/>
          </a:xfrm>
          <a:prstGeom prst="rect">
            <a:avLst/>
          </a:prstGeom>
          <a:noFill/>
          <a:ln w="12700">
            <a:solidFill>
              <a:prstClr val="black"/>
            </a:solidFill>
          </a:ln>
        </p:spPr>
        <p:txBody>
          <a:bodyPr vert="horz" lIns="91363" tIns="45680" rIns="91363" bIns="45680" rtlCol="0" anchor="ctr"/>
          <a:lstStyle/>
          <a:p>
            <a:pPr lvl="0"/>
            <a:endParaRPr lang="en-US" noProof="0" smtClean="0"/>
          </a:p>
        </p:txBody>
      </p:sp>
      <p:sp>
        <p:nvSpPr>
          <p:cNvPr id="5" name="Notes Placeholder 4"/>
          <p:cNvSpPr>
            <a:spLocks noGrp="1"/>
          </p:cNvSpPr>
          <p:nvPr>
            <p:ph type="body" sz="quarter" idx="3"/>
          </p:nvPr>
        </p:nvSpPr>
        <p:spPr>
          <a:xfrm>
            <a:off x="693722" y="4379905"/>
            <a:ext cx="5546758" cy="4148174"/>
          </a:xfrm>
          <a:prstGeom prst="rect">
            <a:avLst/>
          </a:prstGeom>
        </p:spPr>
        <p:txBody>
          <a:bodyPr vert="horz" lIns="91363" tIns="45680" rIns="91363" bIns="456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756751"/>
            <a:ext cx="3005122" cy="461926"/>
          </a:xfrm>
          <a:prstGeom prst="rect">
            <a:avLst/>
          </a:prstGeom>
        </p:spPr>
        <p:txBody>
          <a:bodyPr vert="horz" lIns="91363" tIns="45680" rIns="91363" bIns="45680" rtlCol="0" anchor="b"/>
          <a:lstStyle>
            <a:lvl1pPr algn="l">
              <a:defRPr sz="1100"/>
            </a:lvl1pPr>
          </a:lstStyle>
          <a:p>
            <a:pPr>
              <a:defRPr/>
            </a:pPr>
            <a:endParaRPr lang="en-US"/>
          </a:p>
        </p:txBody>
      </p:sp>
      <p:sp>
        <p:nvSpPr>
          <p:cNvPr id="7" name="Slide Number Placeholder 6"/>
          <p:cNvSpPr>
            <a:spLocks noGrp="1"/>
          </p:cNvSpPr>
          <p:nvPr>
            <p:ph type="sldNum" sz="quarter" idx="5"/>
          </p:nvPr>
        </p:nvSpPr>
        <p:spPr>
          <a:xfrm>
            <a:off x="3927575" y="8756751"/>
            <a:ext cx="3005122" cy="461926"/>
          </a:xfrm>
          <a:prstGeom prst="rect">
            <a:avLst/>
          </a:prstGeom>
        </p:spPr>
        <p:txBody>
          <a:bodyPr vert="horz" lIns="91363" tIns="45680" rIns="91363" bIns="45680" rtlCol="0" anchor="b"/>
          <a:lstStyle>
            <a:lvl1pPr algn="r">
              <a:defRPr sz="1100"/>
            </a:lvl1pPr>
          </a:lstStyle>
          <a:p>
            <a:pPr>
              <a:defRPr/>
            </a:pPr>
            <a:fld id="{E4FAD218-59E3-4FF9-B903-69A0540835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Seagate 500GB</a:t>
            </a:r>
            <a:r>
              <a:rPr lang="en-US" baseline="0" dirty="0" smtClean="0"/>
              <a:t> drive parameters:</a:t>
            </a:r>
          </a:p>
          <a:p>
            <a:r>
              <a:rPr lang="en-US" baseline="0" dirty="0" smtClean="0"/>
              <a:t>7200RPM</a:t>
            </a:r>
          </a:p>
          <a:p>
            <a:r>
              <a:rPr lang="en-US" dirty="0" smtClean="0"/>
              <a:t>976,773,168 sectors total</a:t>
            </a:r>
          </a:p>
          <a:p>
            <a:r>
              <a:rPr lang="en-US" dirty="0" smtClean="0"/>
              <a:t>512</a:t>
            </a:r>
            <a:r>
              <a:rPr lang="en-US" baseline="0" dirty="0" smtClean="0"/>
              <a:t> bytes/sector</a:t>
            </a:r>
          </a:p>
          <a:p>
            <a:r>
              <a:rPr lang="en-US" baseline="0" dirty="0" smtClean="0"/>
              <a:t>63 sectors/track</a:t>
            </a:r>
          </a:p>
          <a:p>
            <a:r>
              <a:rPr lang="en-US" baseline="0" dirty="0" smtClean="0"/>
              <a:t>15,504,336 tracks</a:t>
            </a:r>
          </a:p>
          <a:p>
            <a:r>
              <a:rPr lang="en-US" baseline="0" dirty="0" smtClean="0"/>
              <a:t>16 read/write heads</a:t>
            </a:r>
          </a:p>
          <a:p>
            <a:r>
              <a:rPr lang="en-US" baseline="0" dirty="0" smtClean="0"/>
              <a:t>8 2-sided platters: 969,021 tracks/side</a:t>
            </a:r>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400" dirty="0" smtClean="0"/>
              <a:t>Seeking:</a:t>
            </a:r>
          </a:p>
          <a:p>
            <a:pPr lvl="1"/>
            <a:r>
              <a:rPr lang="en-US" sz="2000" dirty="0" smtClean="0"/>
              <a:t>The process of positioning a read/write head over the proper track on a disk</a:t>
            </a:r>
          </a:p>
          <a:p>
            <a:pPr lvl="1"/>
            <a:endParaRPr lang="en-US" sz="2000" dirty="0" smtClean="0"/>
          </a:p>
          <a:p>
            <a:pPr lvl="1"/>
            <a:r>
              <a:rPr lang="en-US" sz="2000" dirty="0" smtClean="0"/>
              <a:t>Solution:</a:t>
            </a:r>
            <a:r>
              <a:rPr lang="en-US" sz="2000" baseline="0" dirty="0" smtClean="0"/>
              <a:t> </a:t>
            </a:r>
            <a:r>
              <a:rPr lang="en-US" sz="2000" baseline="0" dirty="0" err="1" smtClean="0"/>
              <a:t>AvgReadTime</a:t>
            </a:r>
            <a:r>
              <a:rPr lang="en-US" sz="2000" baseline="0" dirty="0" smtClean="0"/>
              <a:t>=</a:t>
            </a:r>
            <a:r>
              <a:rPr lang="en-US" sz="2000" baseline="0" dirty="0" err="1" smtClean="0"/>
              <a:t>SeekTime</a:t>
            </a:r>
            <a:r>
              <a:rPr lang="en-US" sz="2000" baseline="0" dirty="0" smtClean="0"/>
              <a:t> +</a:t>
            </a:r>
            <a:r>
              <a:rPr lang="en-US" sz="2000" baseline="0" dirty="0" err="1" smtClean="0"/>
              <a:t>RotationalLatencyTime</a:t>
            </a:r>
            <a:r>
              <a:rPr lang="en-US" sz="2000" baseline="0" dirty="0" smtClean="0"/>
              <a:t>                 +</a:t>
            </a:r>
            <a:r>
              <a:rPr lang="en-US" sz="2000" baseline="0" dirty="0" err="1" smtClean="0"/>
              <a:t>TransferTime</a:t>
            </a:r>
            <a:r>
              <a:rPr lang="en-US" sz="2000" baseline="0" dirty="0" smtClean="0"/>
              <a:t>         +  </a:t>
            </a:r>
            <a:r>
              <a:rPr lang="en-US" sz="2000" baseline="0" dirty="0" err="1" smtClean="0"/>
              <a:t>ControllerOverhead</a:t>
            </a:r>
            <a:endParaRPr lang="en-US" sz="2000" baseline="0" dirty="0" smtClean="0"/>
          </a:p>
          <a:p>
            <a:pPr lvl="1"/>
            <a:r>
              <a:rPr lang="en-US" sz="2000" baseline="0" dirty="0" smtClean="0"/>
              <a:t>=                                     5ms +   0.5rotations/15000RPM                + 0.5KB/(75MB/s)            + 0.5ms</a:t>
            </a:r>
          </a:p>
          <a:p>
            <a:pPr lvl="1"/>
            <a:r>
              <a:rPr lang="en-US" sz="2000" baseline="0" dirty="0" smtClean="0"/>
              <a:t>=                                     5ms +      1/30000 min                              + ~1/150,000,s                 + 0.5ms</a:t>
            </a:r>
          </a:p>
          <a:p>
            <a:pPr lvl="1"/>
            <a:r>
              <a:rPr lang="en-US" sz="2000" baseline="0" dirty="0" smtClean="0"/>
              <a:t>=                                     5ms +  1/30000 min * (60000ms/min)   + 1/150000 s *1000ms/s    + 0.5ms</a:t>
            </a:r>
          </a:p>
          <a:p>
            <a:pPr lvl="1"/>
            <a:r>
              <a:rPr lang="en-US" sz="2000" baseline="0" dirty="0" smtClean="0"/>
              <a:t>=                                     5ms +                2ms                            +         + 0.0067ms            +0.5ms</a:t>
            </a:r>
          </a:p>
          <a:p>
            <a:pPr lvl="1"/>
            <a:r>
              <a:rPr lang="en-US" sz="2000" baseline="0" dirty="0" smtClean="0"/>
              <a:t>=  7.507ms ( &lt;1/10% of the total time is taken by the actual read op; most time is taken by the mechanical seek)</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to note that the faster the disk spins, the more power (generally) it uses</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752600" y="228600"/>
            <a:ext cx="7239000" cy="1470025"/>
          </a:xfrm>
          <a:noFill/>
        </p:spPr>
        <p:txBody>
          <a:bodyPr/>
          <a:lstStyle>
            <a:lvl1pPr>
              <a:defRPr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52400" y="2438400"/>
            <a:ext cx="8839200" cy="3200400"/>
          </a:xfrm>
        </p:spPr>
        <p:txBody>
          <a:bodyPr/>
          <a:lstStyle>
            <a:lvl1pPr marL="514350" indent="-514350" algn="l">
              <a:buFont typeface="+mj-lt"/>
              <a:buAutoNum type="arabicParenR"/>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CS2710 Computer Organization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4AEADE71-659F-4D3C-9686-11060184D635}" type="slidenum">
              <a:rPr lang="en-US"/>
              <a:pPr>
                <a:defRPr/>
              </a:pPr>
              <a:t>‹#›</a:t>
            </a:fld>
            <a:endParaRPr lang="en-US"/>
          </a:p>
        </p:txBody>
      </p:sp>
      <p:pic>
        <p:nvPicPr>
          <p:cNvPr id="7" name="Picture 10"/>
          <p:cNvPicPr>
            <a:picLocks noChangeAspect="1" noChangeArrowheads="1"/>
          </p:cNvPicPr>
          <p:nvPr userDrawn="1">
            <p:custDataLst>
              <p:tags r:id="rId3"/>
            </p:custDataLst>
          </p:nvPr>
        </p:nvPicPr>
        <p:blipFill>
          <a:blip r:embed="rId6" cstate="print"/>
          <a:srcRect/>
          <a:stretch>
            <a:fillRect/>
          </a:stretch>
        </p:blipFill>
        <p:spPr bwMode="auto">
          <a:xfrm>
            <a:off x="152400" y="228600"/>
            <a:ext cx="1523637" cy="1447800"/>
          </a:xfrm>
          <a:prstGeom prst="rect">
            <a:avLst/>
          </a:prstGeom>
          <a:noFill/>
          <a:ln w="9525">
            <a:solidFill>
              <a:schemeClr val="tx1"/>
            </a:solidFill>
            <a:miter lim="800000"/>
            <a:headEnd/>
            <a:tailEnd/>
          </a:ln>
        </p:spPr>
      </p:pic>
      <p:sp>
        <p:nvSpPr>
          <p:cNvPr id="8" name="TextBox 7"/>
          <p:cNvSpPr txBox="1"/>
          <p:nvPr userDrawn="1">
            <p:custDataLst>
              <p:tags r:id="rId4"/>
            </p:custDataLst>
          </p:nvPr>
        </p:nvSpPr>
        <p:spPr>
          <a:xfrm>
            <a:off x="152400" y="1828800"/>
            <a:ext cx="4038600" cy="523220"/>
          </a:xfrm>
          <a:prstGeom prst="rect">
            <a:avLst/>
          </a:prstGeom>
          <a:noFill/>
        </p:spPr>
        <p:txBody>
          <a:bodyPr wrap="square" rtlCol="0">
            <a:spAutoFit/>
          </a:bodyPr>
          <a:lstStyle/>
          <a:p>
            <a:r>
              <a:rPr lang="en-US" sz="2800" dirty="0" smtClean="0">
                <a:latin typeface="Arial Black" pitchFamily="34" charset="0"/>
              </a:rPr>
              <a:t>Lecture Objectives:</a:t>
            </a:r>
            <a:endParaRPr lang="en-US" sz="2800" dirty="0">
              <a:latin typeface="Arial Black" pitchFamily="34" charset="0"/>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152400"/>
            <a:ext cx="8686800" cy="685800"/>
          </a:xfrm>
        </p:spPr>
        <p:txBody>
          <a:bodyPr/>
          <a:lstStyle>
            <a:lvl1pPr algn="l">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228600" y="990600"/>
            <a:ext cx="86868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CS2710 Computer Organization</a:t>
            </a:r>
            <a:endParaRPr lang="en-US"/>
          </a:p>
        </p:txBody>
      </p:sp>
      <p:sp>
        <p:nvSpPr>
          <p:cNvPr id="6" name="Slide Number Placeholder 5"/>
          <p:cNvSpPr>
            <a:spLocks noGrp="1"/>
          </p:cNvSpPr>
          <p:nvPr>
            <p:ph type="sldNum" sz="quarter" idx="12"/>
            <p:custDataLst>
              <p:tags r:id="rId3"/>
            </p:custDataLst>
          </p:nvPr>
        </p:nvSpPr>
        <p:spPr>
          <a:xfrm>
            <a:off x="6553200" y="6356350"/>
            <a:ext cx="1371600" cy="365125"/>
          </a:xfrm>
        </p:spPr>
        <p:txBody>
          <a:bodyPr/>
          <a:lstStyle>
            <a:lvl1pPr>
              <a:defRPr/>
            </a:lvl1pPr>
          </a:lstStyle>
          <a:p>
            <a:pPr>
              <a:defRPr/>
            </a:pPr>
            <a:fld id="{F1E505A4-AD39-4171-9374-320723FB6CC6}" type="slidenum">
              <a:rPr lang="en-US"/>
              <a:pPr>
                <a:defRPr/>
              </a:pPr>
              <a:t>‹#›</a:t>
            </a:fld>
            <a:endParaRPr lang="en-US"/>
          </a:p>
        </p:txBody>
      </p:sp>
      <p:pic>
        <p:nvPicPr>
          <p:cNvPr id="7" name="Picture 10"/>
          <p:cNvPicPr>
            <a:picLocks noChangeAspect="1" noChangeArrowheads="1"/>
          </p:cNvPicPr>
          <p:nvPr userDrawn="1">
            <p:custDataLst>
              <p:tags r:id="rId4"/>
            </p:custDataLst>
          </p:nvPr>
        </p:nvPicPr>
        <p:blipFill>
          <a:blip r:embed="rId6" cstate="print"/>
          <a:srcRect/>
          <a:stretch>
            <a:fillRect/>
          </a:stretch>
        </p:blipFill>
        <p:spPr bwMode="auto">
          <a:xfrm>
            <a:off x="8001000" y="6096000"/>
            <a:ext cx="701675" cy="666750"/>
          </a:xfrm>
          <a:prstGeom prst="rect">
            <a:avLst/>
          </a:prstGeom>
          <a:noFill/>
          <a:ln w="9525">
            <a:solidFill>
              <a:schemeClr val="tx1"/>
            </a:solidFill>
            <a:miter lim="800000"/>
            <a:headEnd/>
            <a:tailEnd/>
          </a:ln>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CS2710 Computer Organization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EFBD06-C426-490F-B3C2-38D879E455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27" r:id="rId2"/>
  </p:sldLayoutIdLst>
  <p:transition spd="slow">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xml"/><Relationship Id="rId7" Type="http://schemas.openxmlformats.org/officeDocument/2006/relationships/notesSlide" Target="../notesSlides/notesSlide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oleObject" Target="../embeddings/oleObject1.bin"/><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4.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0.jpeg"/><Relationship Id="rId5" Type="http://schemas.openxmlformats.org/officeDocument/2006/relationships/slideLayout" Target="../slideLayouts/slideLayout2.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smtClean="0"/>
              <a:t>Disk Based Storage</a:t>
            </a:r>
            <a:endParaRPr lang="en-US" dirty="0"/>
          </a:p>
        </p:txBody>
      </p:sp>
      <p:sp>
        <p:nvSpPr>
          <p:cNvPr id="3" name="Subtitle 2"/>
          <p:cNvSpPr>
            <a:spLocks noGrp="1"/>
          </p:cNvSpPr>
          <p:nvPr>
            <p:ph type="subTitle" idx="1"/>
            <p:custDataLst>
              <p:tags r:id="rId2"/>
            </p:custDataLst>
          </p:nvPr>
        </p:nvSpPr>
        <p:spPr/>
        <p:txBody>
          <a:bodyPr/>
          <a:lstStyle/>
          <a:p>
            <a:r>
              <a:rPr lang="en-US" sz="1600" dirty="0" smtClean="0"/>
              <a:t>Define the terms track, sector, and seek as pertaining to a nonvolatile storage medium.</a:t>
            </a:r>
          </a:p>
          <a:p>
            <a:r>
              <a:rPr lang="en-US" sz="1600" dirty="0" smtClean="0"/>
              <a:t>Calculate the average rotational for a disk given disk performance criteria.</a:t>
            </a:r>
          </a:p>
          <a:p>
            <a:r>
              <a:rPr lang="en-US" sz="1600" dirty="0" smtClean="0"/>
              <a:t>Calculate the disk read time for a hard drive given performance characteristics for the disk.</a:t>
            </a:r>
          </a:p>
          <a:p>
            <a:r>
              <a:rPr lang="en-US" sz="1600" dirty="0" smtClean="0"/>
              <a:t>Based on desired criteria, choose appropriate performance characteristics for a given drive based on need.</a:t>
            </a:r>
          </a:p>
          <a:p>
            <a:endParaRPr lang="en-US" sz="1600" dirty="0" smtClean="0"/>
          </a:p>
        </p:txBody>
      </p:sp>
      <p:pic>
        <p:nvPicPr>
          <p:cNvPr id="4" name="Picture 9" descr="wdfDesktop_CaviarBlack"/>
          <p:cNvPicPr>
            <a:picLocks noChangeAspect="1" noChangeArrowheads="1"/>
          </p:cNvPicPr>
          <p:nvPr>
            <p:custDataLst>
              <p:tags r:id="rId3"/>
            </p:custDataLst>
          </p:nvPr>
        </p:nvPicPr>
        <p:blipFill>
          <a:blip r:embed="rId5" cstate="print"/>
          <a:srcRect/>
          <a:stretch>
            <a:fillRect/>
          </a:stretch>
        </p:blipFill>
        <p:spPr bwMode="auto">
          <a:xfrm>
            <a:off x="5486400" y="3352800"/>
            <a:ext cx="3505200" cy="3505200"/>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2</a:t>
            </a:fld>
            <a:endParaRPr lang="en-US"/>
          </a:p>
        </p:txBody>
      </p:sp>
      <p:pic>
        <p:nvPicPr>
          <p:cNvPr id="44034" name="Picture 2" descr="http://www.salvationdata.com/images/disk-head.jpg"/>
          <p:cNvPicPr>
            <a:picLocks noChangeAspect="1" noChangeArrowheads="1"/>
          </p:cNvPicPr>
          <p:nvPr/>
        </p:nvPicPr>
        <p:blipFill>
          <a:blip r:embed="rId3" cstate="print"/>
          <a:srcRect/>
          <a:stretch>
            <a:fillRect/>
          </a:stretch>
        </p:blipFill>
        <p:spPr bwMode="auto">
          <a:xfrm>
            <a:off x="5486400" y="1066800"/>
            <a:ext cx="3400425" cy="1933576"/>
          </a:xfrm>
          <a:prstGeom prst="rect">
            <a:avLst/>
          </a:prstGeom>
          <a:noFill/>
        </p:spPr>
      </p:pic>
      <p:pic>
        <p:nvPicPr>
          <p:cNvPr id="44036" name="Picture 4" descr="http://ts2.mm.bing.net/th?id=H.4734377690007281&amp;pid=1.7&amp;w=184&amp;h=145&amp;c=7&amp;rs=1"/>
          <p:cNvPicPr>
            <a:picLocks noChangeAspect="1" noChangeArrowheads="1"/>
          </p:cNvPicPr>
          <p:nvPr/>
        </p:nvPicPr>
        <p:blipFill>
          <a:blip r:embed="rId4" cstate="print"/>
          <a:srcRect/>
          <a:stretch>
            <a:fillRect/>
          </a:stretch>
        </p:blipFill>
        <p:spPr bwMode="auto">
          <a:xfrm>
            <a:off x="533400" y="838200"/>
            <a:ext cx="4351280" cy="3429000"/>
          </a:xfrm>
          <a:prstGeom prst="rect">
            <a:avLst/>
          </a:prstGeom>
          <a:noFill/>
        </p:spPr>
      </p:pic>
      <p:pic>
        <p:nvPicPr>
          <p:cNvPr id="44038" name="Picture 6" descr="http://ts4.mm.bing.net/th?id=H.4883211196826839&amp;pid=1.7&amp;w=263&amp;h=154&amp;c=7&amp;rs=1"/>
          <p:cNvPicPr>
            <a:picLocks noChangeAspect="1" noChangeArrowheads="1"/>
          </p:cNvPicPr>
          <p:nvPr/>
        </p:nvPicPr>
        <p:blipFill>
          <a:blip r:embed="rId5" cstate="print"/>
          <a:srcRect/>
          <a:stretch>
            <a:fillRect/>
          </a:stretch>
        </p:blipFill>
        <p:spPr bwMode="auto">
          <a:xfrm>
            <a:off x="3886200" y="3124200"/>
            <a:ext cx="5205348" cy="3048000"/>
          </a:xfrm>
          <a:prstGeom prst="rect">
            <a:avLst/>
          </a:prstGeom>
          <a:noFill/>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Disk structure</a:t>
            </a:r>
            <a:endParaRPr lang="en-US" dirty="0"/>
          </a:p>
        </p:txBody>
      </p:sp>
      <p:sp>
        <p:nvSpPr>
          <p:cNvPr id="3" name="Content Placeholder 2"/>
          <p:cNvSpPr>
            <a:spLocks noGrp="1"/>
          </p:cNvSpPr>
          <p:nvPr>
            <p:ph idx="1"/>
            <p:custDataLst>
              <p:tags r:id="rId2"/>
            </p:custDataLst>
          </p:nvPr>
        </p:nvSpPr>
        <p:spPr>
          <a:xfrm>
            <a:off x="152400" y="762000"/>
            <a:ext cx="5791200" cy="4572000"/>
          </a:xfrm>
        </p:spPr>
        <p:txBody>
          <a:bodyPr/>
          <a:lstStyle/>
          <a:p>
            <a:r>
              <a:rPr lang="en-US" sz="2400" dirty="0" smtClean="0"/>
              <a:t>Track (A)</a:t>
            </a:r>
            <a:endParaRPr lang="en-US" sz="2400" dirty="0" smtClean="0"/>
          </a:p>
          <a:p>
            <a:pPr lvl="1"/>
            <a:r>
              <a:rPr lang="en-US" sz="2000" dirty="0" smtClean="0"/>
              <a:t>A concentric circle of data on the surface of a magnetic disk</a:t>
            </a:r>
          </a:p>
          <a:p>
            <a:r>
              <a:rPr lang="en-US" sz="2400" dirty="0" smtClean="0"/>
              <a:t>Sector (C)</a:t>
            </a:r>
            <a:endParaRPr lang="en-US" sz="2400" dirty="0" smtClean="0"/>
          </a:p>
          <a:p>
            <a:pPr lvl="1"/>
            <a:r>
              <a:rPr lang="en-US" sz="2000" dirty="0" smtClean="0"/>
              <a:t>A segment of a </a:t>
            </a:r>
            <a:r>
              <a:rPr lang="en-US" sz="2000" dirty="0" smtClean="0"/>
              <a:t>circular track </a:t>
            </a:r>
            <a:r>
              <a:rPr lang="en-US" sz="2000" dirty="0" smtClean="0"/>
              <a:t>on a magnetic disk</a:t>
            </a:r>
          </a:p>
          <a:p>
            <a:pPr lvl="1"/>
            <a:r>
              <a:rPr lang="en-US" sz="2000" dirty="0" smtClean="0"/>
              <a:t>The smallest amount of information that is read to or written from a </a:t>
            </a:r>
            <a:r>
              <a:rPr lang="en-US" sz="2000" dirty="0" smtClean="0"/>
              <a:t>disk (512-2048 bytes)</a:t>
            </a:r>
          </a:p>
          <a:p>
            <a:pPr lvl="2"/>
            <a:r>
              <a:rPr lang="en-US" sz="1600" dirty="0" smtClean="0"/>
              <a:t>Newest drives use 4096 byte sectors</a:t>
            </a:r>
            <a:endParaRPr lang="en-US" sz="1600" dirty="0" smtClean="0"/>
          </a:p>
          <a:p>
            <a:pPr lvl="1"/>
            <a:r>
              <a:rPr lang="en-US" sz="2000" dirty="0" smtClean="0"/>
              <a:t>Multiple adjacent sectors within a track constitute a cluster (D)</a:t>
            </a:r>
          </a:p>
          <a:p>
            <a:pPr lvl="1"/>
            <a:r>
              <a:rPr lang="en-US" sz="2000" dirty="0" smtClean="0"/>
              <a:t>Multiple adjacent sectors within a physical section of the disk are called geometric sectors</a:t>
            </a:r>
            <a:endParaRPr lang="en-US" sz="2000" dirty="0" smtClean="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3</a:t>
            </a:fld>
            <a:endParaRPr lang="en-US"/>
          </a:p>
        </p:txBody>
      </p:sp>
      <p:pic>
        <p:nvPicPr>
          <p:cNvPr id="6" name="Picture 2"/>
          <p:cNvPicPr>
            <a:picLocks noChangeAspect="1" noChangeArrowheads="1"/>
          </p:cNvPicPr>
          <p:nvPr>
            <p:custDataLst>
              <p:tags r:id="rId5"/>
            </p:custDataLst>
          </p:nvPr>
        </p:nvPicPr>
        <p:blipFill>
          <a:blip r:embed="rId8" cstate="print"/>
          <a:srcRect/>
          <a:stretch>
            <a:fillRect/>
          </a:stretch>
        </p:blipFill>
        <p:spPr bwMode="auto">
          <a:xfrm>
            <a:off x="5642580" y="0"/>
            <a:ext cx="3501420" cy="3035868"/>
          </a:xfrm>
          <a:prstGeom prst="rect">
            <a:avLst/>
          </a:prstGeom>
          <a:noFill/>
          <a:ln w="9525">
            <a:noFill/>
            <a:miter lim="800000"/>
            <a:headEnd/>
            <a:tailEnd/>
          </a:ln>
        </p:spPr>
      </p:pic>
      <p:pic>
        <p:nvPicPr>
          <p:cNvPr id="34818" name="Picture 2" descr="File:Disk-structure2.svg"/>
          <p:cNvPicPr>
            <a:picLocks noChangeAspect="1" noChangeArrowheads="1"/>
          </p:cNvPicPr>
          <p:nvPr/>
        </p:nvPicPr>
        <p:blipFill>
          <a:blip r:embed="rId9" cstate="print"/>
          <a:srcRect/>
          <a:stretch>
            <a:fillRect/>
          </a:stretch>
        </p:blipFill>
        <p:spPr bwMode="auto">
          <a:xfrm>
            <a:off x="5715000" y="3124200"/>
            <a:ext cx="3200400" cy="3200400"/>
          </a:xfrm>
          <a:prstGeom prst="rect">
            <a:avLst/>
          </a:prstGeom>
          <a:noFill/>
        </p:spPr>
      </p:pic>
      <p:sp>
        <p:nvSpPr>
          <p:cNvPr id="8" name="TextBox 7"/>
          <p:cNvSpPr txBox="1"/>
          <p:nvPr/>
        </p:nvSpPr>
        <p:spPr>
          <a:xfrm>
            <a:off x="5638800" y="0"/>
            <a:ext cx="362600" cy="461665"/>
          </a:xfrm>
          <a:prstGeom prst="rect">
            <a:avLst/>
          </a:prstGeom>
          <a:noFill/>
        </p:spPr>
        <p:txBody>
          <a:bodyPr wrap="none" rtlCol="0">
            <a:spAutoFit/>
          </a:bodyPr>
          <a:lstStyle/>
          <a:p>
            <a:r>
              <a:rPr lang="en-US" dirty="0" smtClean="0">
                <a:latin typeface="+mn-lt"/>
              </a:rPr>
              <a:t>A</a:t>
            </a:r>
            <a:endParaRPr lang="en-US" dirty="0">
              <a:latin typeface="+mn-lt"/>
            </a:endParaRPr>
          </a:p>
        </p:txBody>
      </p:sp>
      <p:sp>
        <p:nvSpPr>
          <p:cNvPr id="9" name="TextBox 8"/>
          <p:cNvSpPr txBox="1"/>
          <p:nvPr/>
        </p:nvSpPr>
        <p:spPr>
          <a:xfrm>
            <a:off x="8610600" y="228600"/>
            <a:ext cx="348172" cy="461665"/>
          </a:xfrm>
          <a:prstGeom prst="rect">
            <a:avLst/>
          </a:prstGeom>
          <a:noFill/>
        </p:spPr>
        <p:txBody>
          <a:bodyPr wrap="none" rtlCol="0">
            <a:spAutoFit/>
          </a:bodyPr>
          <a:lstStyle/>
          <a:p>
            <a:r>
              <a:rPr lang="en-US" dirty="0" smtClean="0">
                <a:latin typeface="+mn-lt"/>
              </a:rPr>
              <a:t>C</a:t>
            </a:r>
            <a:endParaRPr lang="en-US" dirty="0">
              <a:latin typeface="+mn-lt"/>
            </a:endParaRPr>
          </a:p>
        </p:txBody>
      </p:sp>
      <p:sp>
        <p:nvSpPr>
          <p:cNvPr id="10" name="TextBox 9"/>
          <p:cNvSpPr txBox="1"/>
          <p:nvPr/>
        </p:nvSpPr>
        <p:spPr>
          <a:xfrm>
            <a:off x="1524000" y="5334000"/>
            <a:ext cx="4605748" cy="1015663"/>
          </a:xfrm>
          <a:prstGeom prst="rect">
            <a:avLst/>
          </a:prstGeom>
          <a:noFill/>
        </p:spPr>
        <p:txBody>
          <a:bodyPr wrap="none" rtlCol="0">
            <a:spAutoFit/>
          </a:bodyPr>
          <a:lstStyle/>
          <a:p>
            <a:pPr lvl="1"/>
            <a:r>
              <a:rPr lang="en-US" sz="2000" dirty="0" smtClean="0">
                <a:solidFill>
                  <a:srgbClr val="002060"/>
                </a:solidFill>
              </a:rPr>
              <a:t>Disks are </a:t>
            </a:r>
            <a:r>
              <a:rPr lang="en-US" sz="2000" u="sng" dirty="0" smtClean="0">
                <a:solidFill>
                  <a:srgbClr val="002060"/>
                </a:solidFill>
              </a:rPr>
              <a:t>nonvolatile</a:t>
            </a:r>
            <a:r>
              <a:rPr lang="en-US" sz="2000" dirty="0" smtClean="0">
                <a:solidFill>
                  <a:srgbClr val="002060"/>
                </a:solidFill>
              </a:rPr>
              <a:t> storage devices –</a:t>
            </a:r>
            <a:br>
              <a:rPr lang="en-US" sz="2000" dirty="0" smtClean="0">
                <a:solidFill>
                  <a:srgbClr val="002060"/>
                </a:solidFill>
              </a:rPr>
            </a:br>
            <a:r>
              <a:rPr lang="en-US" sz="2000" dirty="0" smtClean="0">
                <a:solidFill>
                  <a:srgbClr val="002060"/>
                </a:solidFill>
              </a:rPr>
              <a:t>data </a:t>
            </a:r>
            <a:r>
              <a:rPr lang="en-US" sz="2000" dirty="0" smtClean="0">
                <a:solidFill>
                  <a:srgbClr val="002060"/>
                </a:solidFill>
              </a:rPr>
              <a:t>retains its value </a:t>
            </a:r>
            <a:r>
              <a:rPr lang="en-US" sz="2000" dirty="0" smtClean="0">
                <a:solidFill>
                  <a:srgbClr val="002060"/>
                </a:solidFill>
              </a:rPr>
              <a:t>even</a:t>
            </a:r>
          </a:p>
          <a:p>
            <a:pPr lvl="1"/>
            <a:r>
              <a:rPr lang="en-US" sz="2000" dirty="0" smtClean="0">
                <a:solidFill>
                  <a:srgbClr val="002060"/>
                </a:solidFill>
              </a:rPr>
              <a:t>when </a:t>
            </a:r>
            <a:r>
              <a:rPr lang="en-US" sz="2000" dirty="0" smtClean="0">
                <a:solidFill>
                  <a:srgbClr val="002060"/>
                </a:solidFill>
              </a:rPr>
              <a:t>power is removed. </a:t>
            </a:r>
            <a:endParaRPr lang="en-US" sz="2000" dirty="0" smtClean="0">
              <a:solidFill>
                <a:srgbClr val="002060"/>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4</a:t>
            </a:fld>
            <a:endParaRPr lang="en-US"/>
          </a:p>
        </p:txBody>
      </p:sp>
      <p:pic>
        <p:nvPicPr>
          <p:cNvPr id="39940" name="Picture 4"/>
          <p:cNvPicPr>
            <a:picLocks noChangeAspect="1" noChangeArrowheads="1"/>
          </p:cNvPicPr>
          <p:nvPr/>
        </p:nvPicPr>
        <p:blipFill>
          <a:blip r:embed="rId2" cstate="print"/>
          <a:srcRect/>
          <a:stretch>
            <a:fillRect/>
          </a:stretch>
        </p:blipFill>
        <p:spPr bwMode="auto">
          <a:xfrm>
            <a:off x="0" y="1219200"/>
            <a:ext cx="9035955" cy="2667000"/>
          </a:xfrm>
          <a:prstGeom prst="rect">
            <a:avLst/>
          </a:prstGeom>
          <a:noFill/>
          <a:ln w="9525">
            <a:noFill/>
            <a:miter lim="800000"/>
            <a:headEnd/>
            <a:tailEnd/>
          </a:ln>
        </p:spPr>
      </p:pic>
      <p:sp>
        <p:nvSpPr>
          <p:cNvPr id="10" name="TextBox 9"/>
          <p:cNvSpPr txBox="1"/>
          <p:nvPr/>
        </p:nvSpPr>
        <p:spPr>
          <a:xfrm>
            <a:off x="2514600" y="3962400"/>
            <a:ext cx="4341701" cy="2308324"/>
          </a:xfrm>
          <a:prstGeom prst="rect">
            <a:avLst/>
          </a:prstGeom>
          <a:noFill/>
        </p:spPr>
        <p:txBody>
          <a:bodyPr wrap="none" rtlCol="0">
            <a:spAutoFit/>
          </a:bodyPr>
          <a:lstStyle/>
          <a:p>
            <a:r>
              <a:rPr lang="en-US" dirty="0" smtClean="0"/>
              <a:t>Read seek </a:t>
            </a:r>
            <a:r>
              <a:rPr lang="en-US" dirty="0" err="1" smtClean="0"/>
              <a:t>avg</a:t>
            </a:r>
            <a:r>
              <a:rPr lang="en-US" dirty="0" smtClean="0"/>
              <a:t>: 8.5-11ms</a:t>
            </a:r>
          </a:p>
          <a:p>
            <a:endParaRPr lang="en-US" dirty="0" smtClean="0"/>
          </a:p>
          <a:p>
            <a:r>
              <a:rPr lang="en-US" dirty="0" err="1" smtClean="0"/>
              <a:t>Avg</a:t>
            </a:r>
            <a:r>
              <a:rPr lang="en-US" dirty="0" smtClean="0"/>
              <a:t> R/W data rate: 125-146MB/s</a:t>
            </a:r>
          </a:p>
          <a:p>
            <a:endParaRPr lang="en-US" dirty="0" smtClean="0"/>
          </a:p>
          <a:p>
            <a:r>
              <a:rPr lang="en-US" dirty="0" smtClean="0"/>
              <a:t>Bytes/sector 512 - 4096</a:t>
            </a:r>
          </a:p>
          <a:p>
            <a:endParaRPr lang="en-US"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Definition</a:t>
            </a:r>
            <a:endParaRPr lang="en-US" dirty="0"/>
          </a:p>
        </p:txBody>
      </p:sp>
      <p:sp>
        <p:nvSpPr>
          <p:cNvPr id="3" name="Content Placeholder 2"/>
          <p:cNvSpPr>
            <a:spLocks noGrp="1"/>
          </p:cNvSpPr>
          <p:nvPr>
            <p:ph idx="1"/>
            <p:custDataLst>
              <p:tags r:id="rId3"/>
            </p:custDataLst>
          </p:nvPr>
        </p:nvSpPr>
        <p:spPr/>
        <p:txBody>
          <a:bodyPr/>
          <a:lstStyle/>
          <a:p>
            <a:r>
              <a:rPr lang="en-US" dirty="0" smtClean="0"/>
              <a:t>Rotational latency</a:t>
            </a:r>
          </a:p>
          <a:p>
            <a:pPr lvl="1"/>
            <a:r>
              <a:rPr lang="en-US" dirty="0" smtClean="0">
                <a:solidFill>
                  <a:srgbClr val="0070C0"/>
                </a:solidFill>
              </a:rPr>
              <a:t>The time required for the desired sector of a disk to rotate under the read/write head</a:t>
            </a:r>
          </a:p>
          <a:p>
            <a:pPr lvl="1"/>
            <a:r>
              <a:rPr lang="en-US" dirty="0" smtClean="0">
                <a:solidFill>
                  <a:srgbClr val="0070C0"/>
                </a:solidFill>
              </a:rPr>
              <a:t>Usually assumed to be half the rotation time</a:t>
            </a:r>
            <a:endParaRPr lang="en-US" dirty="0">
              <a:solidFill>
                <a:srgbClr val="0070C0"/>
              </a:solidFill>
            </a:endParaRPr>
          </a:p>
        </p:txBody>
      </p:sp>
      <p:sp>
        <p:nvSpPr>
          <p:cNvPr id="4" name="Footer Placeholder 3"/>
          <p:cNvSpPr>
            <a:spLocks noGrp="1"/>
          </p:cNvSpPr>
          <p:nvPr>
            <p:ph type="ftr" sz="quarter" idx="11"/>
            <p:custDataLst>
              <p:tags r:id="rId4"/>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5"/>
            </p:custDataLst>
          </p:nvPr>
        </p:nvSpPr>
        <p:spPr/>
        <p:txBody>
          <a:bodyPr/>
          <a:lstStyle/>
          <a:p>
            <a:pPr>
              <a:defRPr/>
            </a:pPr>
            <a:fld id="{F1E505A4-AD39-4171-9374-320723FB6CC6}" type="slidenum">
              <a:rPr lang="en-US" smtClean="0"/>
              <a:pPr>
                <a:defRPr/>
              </a:pPr>
              <a:t>5</a:t>
            </a:fld>
            <a:endParaRPr lang="en-US"/>
          </a:p>
        </p:txBody>
      </p:sp>
      <p:graphicFrame>
        <p:nvGraphicFramePr>
          <p:cNvPr id="31745" name="Content Placeholder 5"/>
          <p:cNvGraphicFramePr>
            <a:graphicFrameLocks noChangeAspect="1"/>
          </p:cNvGraphicFramePr>
          <p:nvPr/>
        </p:nvGraphicFramePr>
        <p:xfrm>
          <a:off x="762000" y="3352800"/>
          <a:ext cx="7772400" cy="935038"/>
        </p:xfrm>
        <a:graphic>
          <a:graphicData uri="http://schemas.openxmlformats.org/presentationml/2006/ole">
            <p:oleObj spid="_x0000_s31745" name="Equation" r:id="rId7" imgW="3276360" imgH="393480" progId="Equation.DSMT4">
              <p:embed/>
            </p:oleObj>
          </a:graphicData>
        </a:graphic>
      </p:graphicFrame>
      <p:sp>
        <p:nvSpPr>
          <p:cNvPr id="7" name="Rectangle 6"/>
          <p:cNvSpPr/>
          <p:nvPr/>
        </p:nvSpPr>
        <p:spPr>
          <a:xfrm>
            <a:off x="914400" y="4800600"/>
            <a:ext cx="4572000" cy="1200329"/>
          </a:xfrm>
          <a:prstGeom prst="rect">
            <a:avLst/>
          </a:prstGeom>
        </p:spPr>
        <p:txBody>
          <a:bodyPr>
            <a:spAutoFit/>
          </a:bodyPr>
          <a:lstStyle/>
          <a:p>
            <a:pPr lvl="1"/>
            <a:r>
              <a:rPr lang="en-US" dirty="0" smtClean="0">
                <a:solidFill>
                  <a:srgbClr val="00B050"/>
                </a:solidFill>
              </a:rPr>
              <a:t>A hard drive spins at 10000 RPM.  What is the average rotational </a:t>
            </a:r>
            <a:r>
              <a:rPr lang="en-US" dirty="0" smtClean="0">
                <a:solidFill>
                  <a:srgbClr val="00B050"/>
                </a:solidFill>
              </a:rPr>
              <a:t>latency (in ms)?</a:t>
            </a:r>
            <a:endParaRPr lang="en-US" dirty="0">
              <a:solidFill>
                <a:srgbClr val="00B050"/>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1524000"/>
          </a:xfrm>
        </p:spPr>
        <p:txBody>
          <a:bodyPr/>
          <a:lstStyle/>
          <a:p>
            <a:r>
              <a:rPr lang="en-US" dirty="0" smtClean="0"/>
              <a:t>How long does it take to read a sector from </a:t>
            </a:r>
            <a:r>
              <a:rPr lang="en-US" dirty="0" smtClean="0"/>
              <a:t>a disk</a:t>
            </a:r>
            <a:r>
              <a:rPr lang="en-US" dirty="0" smtClean="0"/>
              <a:t>?</a:t>
            </a:r>
            <a:endParaRPr lang="en-US" dirty="0"/>
          </a:p>
        </p:txBody>
      </p:sp>
      <p:sp>
        <p:nvSpPr>
          <p:cNvPr id="3" name="Content Placeholder 2"/>
          <p:cNvSpPr>
            <a:spLocks noGrp="1"/>
          </p:cNvSpPr>
          <p:nvPr>
            <p:ph idx="1"/>
            <p:custDataLst>
              <p:tags r:id="rId2"/>
            </p:custDataLst>
          </p:nvPr>
        </p:nvSpPr>
        <p:spPr>
          <a:xfrm>
            <a:off x="228600" y="1676400"/>
            <a:ext cx="8686800" cy="4449763"/>
          </a:xfrm>
        </p:spPr>
        <p:txBody>
          <a:bodyPr/>
          <a:lstStyle/>
          <a:p>
            <a:pPr>
              <a:buNone/>
            </a:pPr>
            <a:r>
              <a:rPr lang="en-US" dirty="0" smtClean="0"/>
              <a:t>	Depends on/is the sum of:</a:t>
            </a:r>
            <a:endParaRPr lang="en-US" dirty="0" smtClean="0"/>
          </a:p>
          <a:p>
            <a:pPr lvl="2"/>
            <a:r>
              <a:rPr lang="en-US" sz="2000" dirty="0" smtClean="0">
                <a:solidFill>
                  <a:srgbClr val="0070C0"/>
                </a:solidFill>
              </a:rPr>
              <a:t>Seek </a:t>
            </a:r>
            <a:r>
              <a:rPr lang="en-US" sz="2000" dirty="0" smtClean="0">
                <a:solidFill>
                  <a:srgbClr val="0070C0"/>
                </a:solidFill>
              </a:rPr>
              <a:t>time (time needed to position read head over the correct track)</a:t>
            </a:r>
            <a:endParaRPr lang="en-US" sz="2000" dirty="0" smtClean="0">
              <a:solidFill>
                <a:srgbClr val="0070C0"/>
              </a:solidFill>
            </a:endParaRPr>
          </a:p>
          <a:p>
            <a:pPr lvl="2"/>
            <a:r>
              <a:rPr lang="en-US" sz="2000" dirty="0" smtClean="0">
                <a:solidFill>
                  <a:srgbClr val="0070C0"/>
                </a:solidFill>
              </a:rPr>
              <a:t>Rotational </a:t>
            </a:r>
            <a:r>
              <a:rPr lang="en-US" sz="2000" dirty="0" smtClean="0">
                <a:solidFill>
                  <a:srgbClr val="0070C0"/>
                </a:solidFill>
              </a:rPr>
              <a:t>latency (time needed for the sector to rotate under th</a:t>
            </a:r>
            <a:r>
              <a:rPr lang="en-US" sz="2000" dirty="0" smtClean="0">
                <a:solidFill>
                  <a:srgbClr val="0070C0"/>
                </a:solidFill>
              </a:rPr>
              <a:t>e head)</a:t>
            </a:r>
            <a:endParaRPr lang="en-US" sz="2000" dirty="0" smtClean="0">
              <a:solidFill>
                <a:srgbClr val="0070C0"/>
              </a:solidFill>
            </a:endParaRPr>
          </a:p>
          <a:p>
            <a:pPr lvl="2"/>
            <a:r>
              <a:rPr lang="en-US" sz="2000" dirty="0" smtClean="0">
                <a:solidFill>
                  <a:srgbClr val="0070C0"/>
                </a:solidFill>
              </a:rPr>
              <a:t>Transfer </a:t>
            </a:r>
            <a:r>
              <a:rPr lang="en-US" sz="2000" dirty="0" smtClean="0">
                <a:solidFill>
                  <a:srgbClr val="0070C0"/>
                </a:solidFill>
              </a:rPr>
              <a:t>time (time needed to transfer bits from disk to IO controller)</a:t>
            </a:r>
            <a:endParaRPr lang="en-US" sz="2000" dirty="0" smtClean="0">
              <a:solidFill>
                <a:srgbClr val="0070C0"/>
              </a:solidFill>
            </a:endParaRPr>
          </a:p>
          <a:p>
            <a:pPr lvl="2"/>
            <a:r>
              <a:rPr lang="en-US" sz="2000" dirty="0" smtClean="0">
                <a:solidFill>
                  <a:srgbClr val="0070C0"/>
                </a:solidFill>
              </a:rPr>
              <a:t>Overhead of the IO </a:t>
            </a:r>
            <a:r>
              <a:rPr lang="en-US" sz="2000" dirty="0" smtClean="0">
                <a:solidFill>
                  <a:srgbClr val="0070C0"/>
                </a:solidFill>
              </a:rPr>
              <a:t>Controller</a:t>
            </a:r>
          </a:p>
          <a:p>
            <a:pPr lvl="2"/>
            <a:endParaRPr lang="en-US" dirty="0" smtClean="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6</a:t>
            </a:fld>
            <a:endParaRPr lang="en-US"/>
          </a:p>
        </p:txBody>
      </p:sp>
      <p:sp>
        <p:nvSpPr>
          <p:cNvPr id="7" name="TextBox 6"/>
          <p:cNvSpPr txBox="1"/>
          <p:nvPr/>
        </p:nvSpPr>
        <p:spPr>
          <a:xfrm>
            <a:off x="762000" y="4114800"/>
            <a:ext cx="5486400" cy="2677656"/>
          </a:xfrm>
          <a:prstGeom prst="rect">
            <a:avLst/>
          </a:prstGeom>
          <a:noFill/>
        </p:spPr>
        <p:txBody>
          <a:bodyPr wrap="square" rtlCol="0">
            <a:spAutoFit/>
          </a:bodyPr>
          <a:lstStyle/>
          <a:p>
            <a:pPr marL="0" lvl="1"/>
            <a:r>
              <a:rPr lang="en-US" dirty="0" smtClean="0">
                <a:solidFill>
                  <a:srgbClr val="7030A0"/>
                </a:solidFill>
              </a:rPr>
              <a:t>A hard drive rotates at 15000 RPM and the average seek time is 5 </a:t>
            </a:r>
            <a:r>
              <a:rPr lang="en-US" dirty="0" err="1" smtClean="0">
                <a:solidFill>
                  <a:srgbClr val="7030A0"/>
                </a:solidFill>
              </a:rPr>
              <a:t>ms.</a:t>
            </a:r>
            <a:r>
              <a:rPr lang="en-US" dirty="0" smtClean="0">
                <a:solidFill>
                  <a:srgbClr val="7030A0"/>
                </a:solidFill>
              </a:rPr>
              <a:t>  The transfer rate is 75 MB/second, and the controller overhead is </a:t>
            </a:r>
            <a:r>
              <a:rPr lang="en-US" dirty="0" smtClean="0">
                <a:solidFill>
                  <a:srgbClr val="7030A0"/>
                </a:solidFill>
              </a:rPr>
              <a:t>0.5ms. </a:t>
            </a:r>
          </a:p>
          <a:p>
            <a:pPr marL="0" lvl="1"/>
            <a:r>
              <a:rPr lang="en-US" dirty="0" smtClean="0">
                <a:solidFill>
                  <a:srgbClr val="00B050"/>
                </a:solidFill>
              </a:rPr>
              <a:t>What is the average time it takes to read a single sector?</a:t>
            </a:r>
            <a:endParaRPr lang="en-US" dirty="0" smtClean="0">
              <a:solidFill>
                <a:srgbClr val="00B050"/>
              </a:solidFill>
            </a:endParaRPr>
          </a:p>
          <a:p>
            <a:endParaRPr lang="en-US"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762000"/>
            <a:ext cx="8686800" cy="685800"/>
          </a:xfrm>
        </p:spPr>
        <p:txBody>
          <a:bodyPr/>
          <a:lstStyle/>
          <a:p>
            <a:r>
              <a:rPr lang="en-US" dirty="0" smtClean="0"/>
              <a:t>Why do we care about these numbers?</a:t>
            </a:r>
            <a:endParaRPr lang="en-US" dirty="0"/>
          </a:p>
        </p:txBody>
      </p:sp>
      <p:sp>
        <p:nvSpPr>
          <p:cNvPr id="3" name="Content Placeholder 2"/>
          <p:cNvSpPr>
            <a:spLocks noGrp="1"/>
          </p:cNvSpPr>
          <p:nvPr>
            <p:ph idx="1"/>
            <p:custDataLst>
              <p:tags r:id="rId2"/>
            </p:custDataLst>
          </p:nvPr>
        </p:nvSpPr>
        <p:spPr>
          <a:xfrm>
            <a:off x="228600" y="1752600"/>
            <a:ext cx="8686800" cy="4373563"/>
          </a:xfrm>
        </p:spPr>
        <p:txBody>
          <a:bodyPr/>
          <a:lstStyle/>
          <a:p>
            <a:r>
              <a:rPr lang="en-US" dirty="0" smtClean="0"/>
              <a:t>Desktop PC?</a:t>
            </a:r>
          </a:p>
          <a:p>
            <a:endParaRPr lang="en-US" dirty="0" smtClean="0"/>
          </a:p>
          <a:p>
            <a:endParaRPr lang="en-US" dirty="0" smtClean="0"/>
          </a:p>
          <a:p>
            <a:r>
              <a:rPr lang="en-US" dirty="0" smtClean="0"/>
              <a:t>Laptop PC?</a:t>
            </a:r>
          </a:p>
          <a:p>
            <a:endParaRPr lang="en-US" dirty="0" smtClean="0"/>
          </a:p>
          <a:p>
            <a:endParaRPr lang="en-US" dirty="0" smtClean="0"/>
          </a:p>
          <a:p>
            <a:r>
              <a:rPr lang="en-US" dirty="0" smtClean="0"/>
              <a:t>Cloud based server?</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7</a:t>
            </a:fld>
            <a:endParaRPr lang="en-US"/>
          </a:p>
        </p:txBody>
      </p:sp>
      <p:sp>
        <p:nvSpPr>
          <p:cNvPr id="6" name="Rectangle 5" hidden="1"/>
          <p:cNvSpPr/>
          <p:nvPr>
            <p:custDataLst>
              <p:tags r:id="rId5"/>
            </p:custDataLst>
          </p:nvPr>
        </p:nvSpPr>
        <p:spPr>
          <a:xfrm>
            <a:off x="1981200" y="5105400"/>
            <a:ext cx="4572000" cy="1200329"/>
          </a:xfrm>
          <a:prstGeom prst="rect">
            <a:avLst/>
          </a:prstGeom>
        </p:spPr>
        <p:txBody>
          <a:bodyPr>
            <a:spAutoFit/>
          </a:bodyPr>
          <a:lstStyle/>
          <a:p>
            <a:r>
              <a:rPr lang="en-US" dirty="0" smtClean="0">
                <a:solidFill>
                  <a:srgbClr val="FF0000"/>
                </a:solidFill>
              </a:rPr>
              <a:t>Make sure to note that the faster the disk spins, the more power (generally) it uses</a:t>
            </a:r>
            <a:endParaRPr lang="en-US" dirty="0">
              <a:solidFill>
                <a:srgbClr val="FF0000"/>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Problem</a:t>
            </a:r>
            <a:endParaRPr lang="en-US" dirty="0"/>
          </a:p>
        </p:txBody>
      </p:sp>
      <p:sp>
        <p:nvSpPr>
          <p:cNvPr id="3" name="Content Placeholder 2"/>
          <p:cNvSpPr>
            <a:spLocks noGrp="1"/>
          </p:cNvSpPr>
          <p:nvPr>
            <p:ph idx="1"/>
            <p:custDataLst>
              <p:tags r:id="rId2"/>
            </p:custDataLst>
          </p:nvPr>
        </p:nvSpPr>
        <p:spPr/>
        <p:txBody>
          <a:bodyPr/>
          <a:lstStyle/>
          <a:p>
            <a:r>
              <a:rPr lang="en-US" dirty="0" smtClean="0"/>
              <a:t>On the next slide there will be specifications for multiple hard drives</a:t>
            </a:r>
            <a:r>
              <a:rPr lang="en-US" smtClean="0"/>
              <a:t>. </a:t>
            </a:r>
            <a:endParaRPr lang="en-US" dirty="0" smtClean="0"/>
          </a:p>
          <a:p>
            <a:pPr lvl="1"/>
            <a:r>
              <a:rPr lang="en-US" dirty="0" smtClean="0"/>
              <a:t> You are asked to pick a hard drive that would best </a:t>
            </a:r>
            <a:r>
              <a:rPr lang="en-US" dirty="0" smtClean="0"/>
              <a:t>suit </a:t>
            </a:r>
            <a:r>
              <a:rPr lang="en-US" dirty="0" smtClean="0"/>
              <a:t>a laptop </a:t>
            </a:r>
            <a:r>
              <a:rPr lang="en-US" dirty="0" smtClean="0"/>
              <a:t>PC, where power consumption is important.  </a:t>
            </a:r>
            <a:r>
              <a:rPr lang="en-US" dirty="0" smtClean="0"/>
              <a:t>Which drive would you choose and why?</a:t>
            </a:r>
          </a:p>
          <a:p>
            <a:pPr lvl="1"/>
            <a:r>
              <a:rPr lang="en-US" dirty="0" smtClean="0"/>
              <a:t>You have been asked to create a system to serve video out over the internet, starting with an estimate storage need of 10 TB.  Which hard drive would be your best choice for long term reliability, cost, and performance?  Why?</a:t>
            </a:r>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8</a:t>
            </a:fld>
            <a:endParaRPr lang="en-US"/>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Drive data sheets</a:t>
            </a:r>
            <a:endParaRPr lang="en-US" dirty="0"/>
          </a:p>
        </p:txBody>
      </p:sp>
      <p:sp>
        <p:nvSpPr>
          <p:cNvPr id="4" name="Footer Placeholder 3"/>
          <p:cNvSpPr>
            <a:spLocks noGrp="1"/>
          </p:cNvSpPr>
          <p:nvPr>
            <p:ph type="ftr" sz="quarter" idx="11"/>
            <p:custDataLst>
              <p:tags r:id="rId2"/>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3"/>
            </p:custDataLst>
          </p:nvPr>
        </p:nvSpPr>
        <p:spPr/>
        <p:txBody>
          <a:bodyPr/>
          <a:lstStyle/>
          <a:p>
            <a:pPr>
              <a:defRPr/>
            </a:pPr>
            <a:fld id="{F1E505A4-AD39-4171-9374-320723FB6CC6}" type="slidenum">
              <a:rPr lang="en-US" smtClean="0"/>
              <a:pPr>
                <a:defRPr/>
              </a:pPr>
              <a:t>9</a:t>
            </a:fld>
            <a:endParaRPr lang="en-US"/>
          </a:p>
        </p:txBody>
      </p:sp>
      <p:pic>
        <p:nvPicPr>
          <p:cNvPr id="6" name="Picture 4" descr="f06-05-P374493"/>
          <p:cNvPicPr>
            <a:picLocks noChangeAspect="1" noChangeArrowheads="1"/>
          </p:cNvPicPr>
          <p:nvPr>
            <p:custDataLst>
              <p:tags r:id="rId4"/>
            </p:custDataLst>
          </p:nvPr>
        </p:nvPicPr>
        <p:blipFill>
          <a:blip r:embed="rId6" cstate="print"/>
          <a:srcRect/>
          <a:stretch>
            <a:fillRect/>
          </a:stretch>
        </p:blipFill>
        <p:spPr bwMode="auto">
          <a:xfrm>
            <a:off x="228600" y="304800"/>
            <a:ext cx="8305800" cy="6529268"/>
          </a:xfrm>
          <a:prstGeom prst="rect">
            <a:avLst/>
          </a:prstGeom>
          <a:noFill/>
        </p:spPr>
      </p:pic>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45070</TotalTime>
  <Words>579</Words>
  <Application>Microsoft Office PowerPoint</Application>
  <PresentationFormat>On-screen Show (4:3)</PresentationFormat>
  <Paragraphs>88</Paragraphs>
  <Slides>9</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Times New Roman</vt:lpstr>
      <vt:lpstr>Arial Black</vt:lpstr>
      <vt:lpstr>Office Theme</vt:lpstr>
      <vt:lpstr>Equation</vt:lpstr>
      <vt:lpstr>Disk Based Storage</vt:lpstr>
      <vt:lpstr>Slide 2</vt:lpstr>
      <vt:lpstr>Disk structure</vt:lpstr>
      <vt:lpstr>Slide 4</vt:lpstr>
      <vt:lpstr>Definition</vt:lpstr>
      <vt:lpstr>How long does it take to read a sector from a disk?</vt:lpstr>
      <vt:lpstr>Why do we care about these numbers?</vt:lpstr>
      <vt:lpstr>Problem</vt:lpstr>
      <vt:lpstr>Drive data sheets</vt:lpstr>
    </vt:vector>
  </TitlesOfParts>
  <Company>MSOE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Roberts</dc:creator>
  <cp:lastModifiedBy>Mark Hornick</cp:lastModifiedBy>
  <cp:revision>758</cp:revision>
  <dcterms:created xsi:type="dcterms:W3CDTF">2005-10-07T17:32:44Z</dcterms:created>
  <dcterms:modified xsi:type="dcterms:W3CDTF">2013-02-11T16:51:38Z</dcterms:modified>
</cp:coreProperties>
</file>