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417" r:id="rId2"/>
    <p:sldId id="663" r:id="rId3"/>
    <p:sldId id="662" r:id="rId4"/>
    <p:sldId id="664" r:id="rId5"/>
    <p:sldId id="666" r:id="rId6"/>
    <p:sldId id="665" r:id="rId7"/>
    <p:sldId id="671" r:id="rId8"/>
    <p:sldId id="672" r:id="rId9"/>
    <p:sldId id="673" r:id="rId10"/>
    <p:sldId id="670" r:id="rId11"/>
    <p:sldId id="674" r:id="rId12"/>
    <p:sldId id="668" r:id="rId13"/>
    <p:sldId id="675" r:id="rId14"/>
  </p:sldIdLst>
  <p:sldSz cx="9144000" cy="6858000" type="screen4x3"/>
  <p:notesSz cx="6934200" cy="92202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4" autoAdjust="0"/>
    <p:restoredTop sz="59813" autoAdjust="0"/>
  </p:normalViewPr>
  <p:slideViewPr>
    <p:cSldViewPr>
      <p:cViewPr varScale="1">
        <p:scale>
          <a:sx n="69" d="100"/>
          <a:sy n="69" d="100"/>
        </p:scale>
        <p:origin x="-2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8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/>
          <a:lstStyle>
            <a:lvl1pPr algn="r">
              <a:defRPr sz="1100"/>
            </a:lvl1pPr>
          </a:lstStyle>
          <a:p>
            <a:pPr>
              <a:defRPr/>
            </a:pPr>
            <a:fld id="{93809A16-619C-43BE-93C3-B9D896425E4F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0433" tIns="45214" rIns="90433" bIns="45214" rtlCol="0" anchor="b"/>
          <a:lstStyle>
            <a:lvl1pPr algn="r">
              <a:defRPr sz="1100"/>
            </a:lvl1pPr>
          </a:lstStyle>
          <a:p>
            <a:pPr>
              <a:defRPr/>
            </a:pPr>
            <a:fld id="{B4C9BAF6-4BC9-4DB7-A556-6AA83959C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5" y="0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100"/>
            </a:lvl1pPr>
          </a:lstStyle>
          <a:p>
            <a:pPr>
              <a:defRPr/>
            </a:pPr>
            <a:fld id="{361610AA-3CE9-47EB-A7A7-39C3D74D08C8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2150"/>
            <a:ext cx="4608512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0" rIns="91363" bIns="456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2" y="4379905"/>
            <a:ext cx="5546758" cy="4148174"/>
          </a:xfrm>
          <a:prstGeom prst="rect">
            <a:avLst/>
          </a:prstGeom>
        </p:spPr>
        <p:txBody>
          <a:bodyPr vert="horz" lIns="91363" tIns="45680" rIns="91363" bIns="456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5" y="8756751"/>
            <a:ext cx="3005122" cy="461926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100"/>
            </a:lvl1pPr>
          </a:lstStyle>
          <a:p>
            <a:pPr>
              <a:defRPr/>
            </a:pPr>
            <a:fld id="{E4FAD218-59E3-4FF9-B903-69A05408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0E0E66-7A8B-40F9-9AA9-133F06BE3E1F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15202-EB9B-4940-B8C9-6F4968A4C2CD}" type="slidenum">
              <a:rPr lang="en-AU"/>
              <a:pPr/>
              <a:t>2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6D0AE3A-A067-403C-A7AF-73F1D3BE1BB1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1066-C097-43C9-85F8-49A7EE40D7D9}" type="slidenum">
              <a:rPr lang="en-AU"/>
              <a:pPr/>
              <a:t>7</a:t>
            </a:fld>
            <a:endParaRPr lang="en-AU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89D74D-3917-4499-B279-2009FCD130AB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33CB0-5800-4CAA-B269-B89F2B8E7335}" type="slidenum">
              <a:rPr lang="en-AU"/>
              <a:pPr/>
              <a:t>8</a:t>
            </a:fld>
            <a:endParaRPr lang="en-AU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52A1CE-D1E5-4A0A-ACD4-219041AF490A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FF018-FC9A-41C4-B504-F3F6B8017BC3}" type="slidenum">
              <a:rPr lang="en-AU"/>
              <a:pPr/>
              <a:t>9</a:t>
            </a:fld>
            <a:endParaRPr lang="en-AU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B24C82-D8F1-4DB4-A256-E59C636FC076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6D4E7-2326-42DB-B64A-24B578933EAA}" type="slidenum">
              <a:rPr lang="en-AU"/>
              <a:pPr/>
              <a:t>11</a:t>
            </a:fld>
            <a:endParaRPr lang="en-A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8359A8-F54D-4FF7-A304-7DB79E31699F}" type="datetime3">
              <a:rPr lang="en-AU"/>
              <a:pPr/>
              <a:t>11 February,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E1D81-60B1-4B9C-961B-3111E7A0FEFB}" type="slidenum">
              <a:rPr lang="en-AU"/>
              <a:pPr/>
              <a:t>13</a:t>
            </a:fld>
            <a:endParaRPr lang="en-AU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52600" y="228600"/>
            <a:ext cx="7239000" cy="1470025"/>
          </a:xfrm>
          <a:noFill/>
        </p:spPr>
        <p:txBody>
          <a:bodyPr/>
          <a:lstStyle>
            <a:lvl1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" y="2438400"/>
            <a:ext cx="8839200" cy="3200400"/>
          </a:xfrm>
        </p:spPr>
        <p:txBody>
          <a:bodyPr/>
          <a:lstStyle>
            <a:lvl1pPr marL="514350" indent="-514350" algn="l">
              <a:buFont typeface="+mj-lt"/>
              <a:buAutoNum type="arabicParenR"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DE71-659F-4D3C-9686-11060184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52363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>
            <p:custDataLst>
              <p:tags r:id="rId4"/>
            </p:custDataLst>
          </p:nvPr>
        </p:nvSpPr>
        <p:spPr>
          <a:xfrm>
            <a:off x="152400" y="1828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Objectives: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28600"/>
            <a:ext cx="8610600" cy="685800"/>
          </a:xfrm>
        </p:spPr>
        <p:txBody>
          <a:bodyPr/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458200" cy="5059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05A4-AD39-4171-9374-320723FB6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6096000"/>
            <a:ext cx="7016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EFBD06-C426-490F-B3C2-38D879E4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7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3.jpeg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Flash Storage and </a:t>
            </a:r>
            <a:r>
              <a:rPr lang="en-US" smtClean="0"/>
              <a:t>IO 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600" dirty="0" smtClean="0"/>
              <a:t>Explain the limitations of flash memory.</a:t>
            </a:r>
          </a:p>
          <a:p>
            <a:r>
              <a:rPr lang="en-US" sz="1600" dirty="0" smtClean="0"/>
              <a:t>Define wear leveling.</a:t>
            </a:r>
          </a:p>
          <a:p>
            <a:r>
              <a:rPr lang="en-US" sz="1600" dirty="0" smtClean="0"/>
              <a:t>Define the term IO Transaction</a:t>
            </a:r>
          </a:p>
          <a:p>
            <a:r>
              <a:rPr lang="en-US" sz="1600" dirty="0" smtClean="0"/>
              <a:t>Define the terms synchronous bus and asynchronous interconnect.</a:t>
            </a:r>
          </a:p>
          <a:p>
            <a:r>
              <a:rPr lang="en-US" sz="1600" dirty="0" smtClean="0"/>
              <a:t>Explain the difference between polling and interrupts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Interrupts -&gt; Part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t="12616"/>
          <a:stretch>
            <a:fillRect/>
          </a:stretch>
        </p:blipFill>
        <p:spPr bwMode="auto">
          <a:xfrm>
            <a:off x="2209800" y="685800"/>
            <a:ext cx="50694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6 — Storage and Other I/O Topics — </a:t>
            </a:r>
            <a:fld id="{8CF1A1FF-C955-4A86-AC0E-A6C9D6DD09B0}" type="slidenum">
              <a:rPr lang="en-AU"/>
              <a:pPr/>
              <a:t>11</a:t>
            </a:fld>
            <a:endParaRPr lang="en-AU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Polling</a:t>
            </a:r>
            <a:endParaRPr lang="en-AU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Periodically check I/O status register</a:t>
            </a:r>
          </a:p>
          <a:p>
            <a:pPr lvl="1"/>
            <a:r>
              <a:rPr lang="en-US"/>
              <a:t>If device ready, do operation</a:t>
            </a:r>
          </a:p>
          <a:p>
            <a:pPr lvl="1"/>
            <a:r>
              <a:rPr lang="en-US"/>
              <a:t>If error, take action</a:t>
            </a:r>
          </a:p>
          <a:p>
            <a:r>
              <a:rPr lang="en-US"/>
              <a:t>Common in small or low-performance real-time embedded systems</a:t>
            </a:r>
          </a:p>
          <a:p>
            <a:pPr lvl="1"/>
            <a:r>
              <a:rPr lang="en-US"/>
              <a:t>Predictable timing</a:t>
            </a:r>
          </a:p>
          <a:p>
            <a:pPr lvl="1"/>
            <a:r>
              <a:rPr lang="en-US"/>
              <a:t>Low hardware cost</a:t>
            </a:r>
          </a:p>
          <a:p>
            <a:r>
              <a:rPr lang="en-US"/>
              <a:t>In other systems, wastes CPU time</a:t>
            </a:r>
            <a:endParaRPr lang="en-AU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Interrupts -&gt; Part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133600"/>
            <a:ext cx="4876800" cy="359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5638800" y="838200"/>
            <a:ext cx="3276600" cy="1371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No! Shut up and I’ll tell you when we are there!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endCxn id="7" idx="4"/>
          </p:cNvCxnSpPr>
          <p:nvPr>
            <p:custDataLst>
              <p:tags r:id="rId6"/>
            </p:custDataLst>
          </p:nvPr>
        </p:nvCxnSpPr>
        <p:spPr>
          <a:xfrm flipV="1">
            <a:off x="4953000" y="2209800"/>
            <a:ext cx="232410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6 — Storage and Other I/O Topics — </a:t>
            </a:r>
            <a:fld id="{44ADDA2E-3F00-49B5-B26C-A95C50CCFB73}" type="slidenum">
              <a:rPr lang="en-AU"/>
              <a:pPr/>
              <a:t>13</a:t>
            </a:fld>
            <a:endParaRPr lang="en-AU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Interrupts</a:t>
            </a:r>
            <a:endParaRPr lang="en-AU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When a device is ready or error occurs</a:t>
            </a:r>
          </a:p>
          <a:p>
            <a:pPr lvl="1">
              <a:lnSpc>
                <a:spcPct val="80000"/>
              </a:lnSpc>
            </a:pPr>
            <a:r>
              <a:rPr lang="en-US"/>
              <a:t>Controller interrupts CPU</a:t>
            </a:r>
          </a:p>
          <a:p>
            <a:pPr>
              <a:lnSpc>
                <a:spcPct val="80000"/>
              </a:lnSpc>
            </a:pPr>
            <a:r>
              <a:rPr lang="en-US"/>
              <a:t>Interrupt is like an exception</a:t>
            </a:r>
          </a:p>
          <a:p>
            <a:pPr lvl="1">
              <a:lnSpc>
                <a:spcPct val="80000"/>
              </a:lnSpc>
            </a:pPr>
            <a:r>
              <a:rPr lang="en-US"/>
              <a:t>But not synchronized to instruction execution</a:t>
            </a:r>
          </a:p>
          <a:p>
            <a:pPr lvl="1">
              <a:lnSpc>
                <a:spcPct val="80000"/>
              </a:lnSpc>
            </a:pPr>
            <a:r>
              <a:rPr lang="en-US"/>
              <a:t>Can invoke handler between instructions</a:t>
            </a:r>
          </a:p>
          <a:p>
            <a:pPr lvl="1">
              <a:lnSpc>
                <a:spcPct val="80000"/>
              </a:lnSpc>
            </a:pPr>
            <a:r>
              <a:rPr lang="en-US"/>
              <a:t>Cause information often identifies the interrupting device</a:t>
            </a:r>
          </a:p>
          <a:p>
            <a:pPr>
              <a:lnSpc>
                <a:spcPct val="80000"/>
              </a:lnSpc>
            </a:pPr>
            <a:r>
              <a:rPr lang="en-US"/>
              <a:t>Priority interrupts</a:t>
            </a:r>
          </a:p>
          <a:p>
            <a:pPr lvl="1">
              <a:lnSpc>
                <a:spcPct val="80000"/>
              </a:lnSpc>
            </a:pPr>
            <a:r>
              <a:rPr lang="en-US"/>
              <a:t>Devices needing more urgent attention get higher priority</a:t>
            </a:r>
          </a:p>
          <a:p>
            <a:pPr lvl="1">
              <a:lnSpc>
                <a:spcPct val="80000"/>
              </a:lnSpc>
            </a:pPr>
            <a:r>
              <a:rPr lang="en-US"/>
              <a:t>Can interrupt handler for a lower priority interrupt</a:t>
            </a:r>
            <a:endParaRPr lang="en-AU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/>
              <a:t>Chapter 6 — Storage and Other I/O Topics — </a:t>
            </a:r>
            <a:fld id="{ACC240DA-3C72-4563-B32B-C1B9B3D00B3E}" type="slidenum">
              <a:rPr lang="en-AU"/>
              <a:pPr/>
              <a:t>2</a:t>
            </a:fld>
            <a:endParaRPr lang="en-A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/>
              <a:t>Flash Storage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AU"/>
              <a:t>Nonvolatile semiconductor storage</a:t>
            </a:r>
          </a:p>
          <a:p>
            <a:pPr lvl="1"/>
            <a:r>
              <a:rPr lang="en-AU"/>
              <a:t>100</a:t>
            </a:r>
            <a:r>
              <a:rPr lang="en-US">
                <a:cs typeface="Arial" charset="0"/>
              </a:rPr>
              <a:t>× </a:t>
            </a:r>
            <a:r>
              <a:rPr lang="en-AU">
                <a:cs typeface="Arial" charset="0"/>
              </a:rPr>
              <a:t>– 1000</a:t>
            </a:r>
            <a:r>
              <a:rPr lang="en-US">
                <a:cs typeface="Arial" charset="0"/>
              </a:rPr>
              <a:t>× faster than disk</a:t>
            </a:r>
          </a:p>
          <a:p>
            <a:pPr lvl="1"/>
            <a:r>
              <a:rPr lang="en-AU">
                <a:cs typeface="Arial" charset="0"/>
              </a:rPr>
              <a:t>Smaller, lower power, more robust</a:t>
            </a:r>
          </a:p>
          <a:p>
            <a:pPr lvl="1"/>
            <a:r>
              <a:rPr lang="en-AU">
                <a:cs typeface="Arial" charset="0"/>
              </a:rPr>
              <a:t>But more $/GB (between disk and DRAM)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03369" y="873919"/>
            <a:ext cx="21145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§6.4 Flash Storage</a:t>
            </a:r>
          </a:p>
        </p:txBody>
      </p:sp>
      <p:pic>
        <p:nvPicPr>
          <p:cNvPr id="346117" name="Picture 5" descr="flash-card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3500438"/>
            <a:ext cx="3590925" cy="2703512"/>
          </a:xfrm>
          <a:prstGeom prst="rect">
            <a:avLst/>
          </a:prstGeom>
          <a:noFill/>
        </p:spPr>
      </p:pic>
      <p:pic>
        <p:nvPicPr>
          <p:cNvPr id="346118" name="Picture 6" descr="flash-memory-explod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3860800"/>
            <a:ext cx="2436812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2743200" y="3124200"/>
            <a:ext cx="6629400" cy="685800"/>
          </a:xfrm>
        </p:spPr>
        <p:txBody>
          <a:bodyPr/>
          <a:lstStyle/>
          <a:p>
            <a:r>
              <a:rPr lang="en-US" dirty="0" smtClean="0"/>
              <a:t>Flash Memory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4419600"/>
            <a:ext cx="7162800" cy="1706563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Cost is higher than mechanical drives</a:t>
            </a:r>
          </a:p>
          <a:p>
            <a:pPr lvl="1"/>
            <a:r>
              <a:rPr lang="en-US" dirty="0" smtClean="0"/>
              <a:t>Cells wear out over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CS2710 Computer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4" descr="f06-07-P37449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7694" y="304800"/>
            <a:ext cx="8186306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685800"/>
            <a:ext cx="8610600" cy="685800"/>
          </a:xfrm>
        </p:spPr>
        <p:txBody>
          <a:bodyPr/>
          <a:lstStyle/>
          <a:p>
            <a:r>
              <a:rPr lang="en-US" dirty="0" smtClean="0"/>
              <a:t>Flash </a:t>
            </a:r>
            <a:r>
              <a:rPr lang="en-US" dirty="0" smtClean="0"/>
              <a:t>memory can only be written to a finite number of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458200" cy="4068763"/>
          </a:xfrm>
        </p:spPr>
        <p:txBody>
          <a:bodyPr/>
          <a:lstStyle/>
          <a:p>
            <a:r>
              <a:rPr lang="en-US" dirty="0" smtClean="0"/>
              <a:t>Write operations begin to fail after 10000-100000 cycles (current technology)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isk drives or DRAM memory do not have this limitation </a:t>
            </a:r>
          </a:p>
          <a:p>
            <a:r>
              <a:rPr lang="en-US" dirty="0" smtClean="0"/>
              <a:t>Wear </a:t>
            </a:r>
            <a:r>
              <a:rPr lang="en-US" dirty="0" smtClean="0"/>
              <a:t>leveling</a:t>
            </a:r>
          </a:p>
          <a:p>
            <a:pPr lvl="1"/>
            <a:r>
              <a:rPr lang="en-US" dirty="0" smtClean="0"/>
              <a:t>A technique which organizes blocks of data so that blocks which have been rewritten many times are exchanged for blocks which have not been written as often.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7" descr="f06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"/>
            <a:ext cx="6617991" cy="6022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Processor memory bus</a:t>
            </a:r>
          </a:p>
          <a:p>
            <a:pPr lvl="1"/>
            <a:r>
              <a:rPr lang="en-US" sz="2000" dirty="0" smtClean="0"/>
              <a:t>A bus that connect the processor to the memory, and is generally high speed.</a:t>
            </a:r>
          </a:p>
          <a:p>
            <a:r>
              <a:rPr lang="en-US" sz="2400" dirty="0" smtClean="0"/>
              <a:t>Backplane bus</a:t>
            </a:r>
          </a:p>
          <a:p>
            <a:pPr lvl="1"/>
            <a:r>
              <a:rPr lang="en-US" sz="2000" dirty="0" smtClean="0"/>
              <a:t>A bus that is designed to allow processors, memory, and I/O devices to coexist on a single bus</a:t>
            </a:r>
          </a:p>
          <a:p>
            <a:r>
              <a:rPr lang="en-US" sz="2400" dirty="0" smtClean="0"/>
              <a:t>IO Transaction</a:t>
            </a:r>
          </a:p>
          <a:p>
            <a:pPr lvl="1"/>
            <a:r>
              <a:rPr lang="en-US" sz="2000" dirty="0" smtClean="0"/>
              <a:t>A sequence of operations over the interconnect that includes a request, and may include a response either of which may carry data.</a:t>
            </a:r>
          </a:p>
          <a:p>
            <a:r>
              <a:rPr lang="en-US" sz="2400" dirty="0" smtClean="0"/>
              <a:t>Synchronous bus</a:t>
            </a:r>
          </a:p>
          <a:p>
            <a:pPr lvl="1"/>
            <a:r>
              <a:rPr lang="en-US" sz="2000" dirty="0" smtClean="0"/>
              <a:t>A bus that includes clock and control lines and a fixed protocol for communicating that is relative to the clock</a:t>
            </a:r>
          </a:p>
          <a:p>
            <a:r>
              <a:rPr lang="en-US" sz="2400" dirty="0" smtClean="0"/>
              <a:t>Asynchronous interconnect</a:t>
            </a:r>
          </a:p>
          <a:p>
            <a:pPr lvl="1"/>
            <a:r>
              <a:rPr lang="en-US" sz="2000" dirty="0" smtClean="0"/>
              <a:t>A mechanism which uses a handshaking protocol rather than a clock to accommodate devices of varying speeds.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CS2710 Computer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F1E505A4-AD39-4171-9374-320723FB6C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I/O Management</a:t>
            </a:r>
            <a:endParaRPr lang="en-AU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I/O is mediated by the OS</a:t>
            </a:r>
          </a:p>
          <a:p>
            <a:pPr lvl="1"/>
            <a:r>
              <a:rPr lang="en-US"/>
              <a:t>Multiple programs share I/O resources</a:t>
            </a:r>
          </a:p>
          <a:p>
            <a:pPr lvl="2"/>
            <a:r>
              <a:rPr lang="en-US"/>
              <a:t>Need protection and scheduling</a:t>
            </a:r>
          </a:p>
          <a:p>
            <a:pPr lvl="1"/>
            <a:r>
              <a:rPr lang="en-US"/>
              <a:t>I/O causes asynchronous interrupts</a:t>
            </a:r>
          </a:p>
          <a:p>
            <a:pPr lvl="2"/>
            <a:r>
              <a:rPr lang="en-US"/>
              <a:t>Same mechanism as exceptions</a:t>
            </a:r>
          </a:p>
          <a:p>
            <a:pPr lvl="1"/>
            <a:r>
              <a:rPr lang="en-US"/>
              <a:t>I/O programming is fiddly</a:t>
            </a:r>
          </a:p>
          <a:p>
            <a:pPr lvl="2"/>
            <a:r>
              <a:rPr lang="en-US"/>
              <a:t>OS provides abstractions to programs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7312819" y="1464469"/>
            <a:ext cx="32956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§6.6 </a:t>
            </a:r>
            <a:r>
              <a:rPr lang="en-AU">
                <a:solidFill>
                  <a:schemeClr val="folHlink"/>
                </a:solidFill>
              </a:rPr>
              <a:t>Interfacing I/O Devices …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I/O Commands</a:t>
            </a:r>
            <a:endParaRPr lang="en-AU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I/O devices are managed by I/O controller hardware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Transfers data to/from device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Synchronizes operations with software</a:t>
            </a:r>
          </a:p>
          <a:p>
            <a:pPr>
              <a:lnSpc>
                <a:spcPct val="90000"/>
              </a:lnSpc>
            </a:pPr>
            <a:r>
              <a:rPr lang="en-US" sz="2800"/>
              <a:t>Command registers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Cause device to do something</a:t>
            </a:r>
          </a:p>
          <a:p>
            <a:pPr>
              <a:lnSpc>
                <a:spcPct val="90000"/>
              </a:lnSpc>
            </a:pPr>
            <a:r>
              <a:rPr lang="en-US" sz="2800"/>
              <a:t>Status registers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Indicate what the device is doing and occurrence of errors</a:t>
            </a:r>
          </a:p>
          <a:p>
            <a:pPr>
              <a:lnSpc>
                <a:spcPct val="90000"/>
              </a:lnSpc>
            </a:pPr>
            <a:r>
              <a:rPr lang="en-US" sz="2800"/>
              <a:t>Data registers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Write: transfer data to a device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Read: transfer data from a device</a:t>
            </a:r>
            <a:endParaRPr lang="en-AU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I/O Register Mapping</a:t>
            </a:r>
            <a:endParaRPr lang="en-AU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Memory mapped I/O</a:t>
            </a:r>
          </a:p>
          <a:p>
            <a:pPr lvl="1"/>
            <a:r>
              <a:rPr lang="en-US"/>
              <a:t>Registers are addressed in same space as memory</a:t>
            </a:r>
          </a:p>
          <a:p>
            <a:pPr lvl="1"/>
            <a:r>
              <a:rPr lang="en-US"/>
              <a:t>Address decoder distinguishes between them</a:t>
            </a:r>
          </a:p>
          <a:p>
            <a:pPr lvl="1"/>
            <a:r>
              <a:rPr lang="en-US"/>
              <a:t>OS uses address translation mechanism to make them only accessible to kernel</a:t>
            </a:r>
          </a:p>
          <a:p>
            <a:r>
              <a:rPr lang="en-US"/>
              <a:t>I/O instructions</a:t>
            </a:r>
          </a:p>
          <a:p>
            <a:pPr lvl="1"/>
            <a:r>
              <a:rPr lang="en-US"/>
              <a:t>Separate instructions to access I/O registers</a:t>
            </a:r>
          </a:p>
          <a:p>
            <a:pPr lvl="1"/>
            <a:r>
              <a:rPr lang="en-US"/>
              <a:t>Can only be executed in kernel mode</a:t>
            </a:r>
          </a:p>
          <a:p>
            <a:pPr lvl="1"/>
            <a:r>
              <a:rPr lang="en-US"/>
              <a:t>Example: x86</a:t>
            </a:r>
            <a:endParaRPr lang="en-AU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38603</TotalTime>
  <Words>643</Words>
  <Application>Microsoft Office PowerPoint</Application>
  <PresentationFormat>On-screen Show (4:3)</PresentationFormat>
  <Paragraphs>121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Arial Black</vt:lpstr>
      <vt:lpstr>Office Theme</vt:lpstr>
      <vt:lpstr>Flash Storage and IO Operation</vt:lpstr>
      <vt:lpstr>Flash Storage</vt:lpstr>
      <vt:lpstr>Flash Memory Performance</vt:lpstr>
      <vt:lpstr>Flash memory can only be written to a finite number of times</vt:lpstr>
      <vt:lpstr>Slide 5</vt:lpstr>
      <vt:lpstr>Definitions</vt:lpstr>
      <vt:lpstr>I/O Management</vt:lpstr>
      <vt:lpstr>I/O Commands</vt:lpstr>
      <vt:lpstr>I/O Register Mapping</vt:lpstr>
      <vt:lpstr>Polling</vt:lpstr>
      <vt:lpstr>Polling</vt:lpstr>
      <vt:lpstr>Interrupts</vt:lpstr>
      <vt:lpstr>Interrupts</vt:lpstr>
    </vt:vector>
  </TitlesOfParts>
  <Company>MSOE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 Roberts</dc:creator>
  <cp:lastModifiedBy>Mark Hornick</cp:lastModifiedBy>
  <cp:revision>751</cp:revision>
  <dcterms:created xsi:type="dcterms:W3CDTF">2005-10-07T17:32:44Z</dcterms:created>
  <dcterms:modified xsi:type="dcterms:W3CDTF">2013-02-11T16:51:40Z</dcterms:modified>
</cp:coreProperties>
</file>