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54.xml" ContentType="application/vnd.openxmlformats-officedocument.presentationml.tags+xml"/>
  <Override PartName="/ppt/tags/tag63.xml" ContentType="application/vnd.openxmlformats-officedocument.presentationml.tags+xml"/>
  <Override PartName="/ppt/tags/tag6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tags/tag7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tags/tag7.xml" ContentType="application/vnd.openxmlformats-officedocument.presentationml.tags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Default Extension="vml" ContentType="application/vnd.openxmlformats-officedocument.vmlDrawing"/>
  <Override PartName="/ppt/tags/tag71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816" r:id="rId1"/>
  </p:sldMasterIdLst>
  <p:notesMasterIdLst>
    <p:notesMasterId r:id="rId20"/>
  </p:notesMasterIdLst>
  <p:handoutMasterIdLst>
    <p:handoutMasterId r:id="rId21"/>
  </p:handoutMasterIdLst>
  <p:sldIdLst>
    <p:sldId id="417" r:id="rId2"/>
    <p:sldId id="432" r:id="rId3"/>
    <p:sldId id="418" r:id="rId4"/>
    <p:sldId id="416" r:id="rId5"/>
    <p:sldId id="419" r:id="rId6"/>
    <p:sldId id="422" r:id="rId7"/>
    <p:sldId id="421" r:id="rId8"/>
    <p:sldId id="424" r:id="rId9"/>
    <p:sldId id="425" r:id="rId10"/>
    <p:sldId id="426" r:id="rId11"/>
    <p:sldId id="427" r:id="rId12"/>
    <p:sldId id="428" r:id="rId13"/>
    <p:sldId id="429" r:id="rId14"/>
    <p:sldId id="430" r:id="rId15"/>
    <p:sldId id="431" r:id="rId16"/>
    <p:sldId id="433" r:id="rId17"/>
    <p:sldId id="434" r:id="rId18"/>
    <p:sldId id="435" r:id="rId19"/>
  </p:sldIdLst>
  <p:sldSz cx="9144000" cy="6858000" type="screen4x3"/>
  <p:notesSz cx="6934200" cy="9220200"/>
  <p:embeddedFontLs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Arial Black" pitchFamily="34" charset="0"/>
      <p:bold r:id="rId26"/>
    </p:embeddedFont>
  </p:embeddedFontLst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4" autoAdjust="0"/>
    <p:restoredTop sz="79208" autoAdjust="0"/>
  </p:normalViewPr>
  <p:slideViewPr>
    <p:cSldViewPr>
      <p:cViewPr varScale="1">
        <p:scale>
          <a:sx n="29" d="100"/>
          <a:sy n="29" d="100"/>
        </p:scale>
        <p:origin x="-96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3780" y="-114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05122" cy="461926"/>
          </a:xfrm>
          <a:prstGeom prst="rect">
            <a:avLst/>
          </a:prstGeom>
        </p:spPr>
        <p:txBody>
          <a:bodyPr vert="horz" lIns="90433" tIns="45214" rIns="90433" bIns="45214" rtlCol="0"/>
          <a:lstStyle>
            <a:lvl1pPr algn="l"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575" y="0"/>
            <a:ext cx="3005122" cy="461926"/>
          </a:xfrm>
          <a:prstGeom prst="rect">
            <a:avLst/>
          </a:prstGeom>
        </p:spPr>
        <p:txBody>
          <a:bodyPr vert="horz" lIns="90433" tIns="45214" rIns="90433" bIns="45214" rtlCol="0"/>
          <a:lstStyle>
            <a:lvl1pPr algn="r">
              <a:defRPr sz="1100"/>
            </a:lvl1pPr>
          </a:lstStyle>
          <a:p>
            <a:pPr>
              <a:defRPr/>
            </a:pPr>
            <a:fld id="{93809A16-619C-43BE-93C3-B9D896425E4F}" type="datetimeFigureOut">
              <a:rPr lang="en-US"/>
              <a:pPr>
                <a:defRPr/>
              </a:pPr>
              <a:t>11/29/2012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56751"/>
            <a:ext cx="3005122" cy="461926"/>
          </a:xfrm>
          <a:prstGeom prst="rect">
            <a:avLst/>
          </a:prstGeom>
        </p:spPr>
        <p:txBody>
          <a:bodyPr vert="horz" lIns="90433" tIns="45214" rIns="90433" bIns="45214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575" y="8756751"/>
            <a:ext cx="3005122" cy="461926"/>
          </a:xfrm>
          <a:prstGeom prst="rect">
            <a:avLst/>
          </a:prstGeom>
        </p:spPr>
        <p:txBody>
          <a:bodyPr vert="horz" lIns="90433" tIns="45214" rIns="90433" bIns="45214" rtlCol="0" anchor="b"/>
          <a:lstStyle>
            <a:lvl1pPr algn="r">
              <a:defRPr sz="1100"/>
            </a:lvl1pPr>
          </a:lstStyle>
          <a:p>
            <a:pPr>
              <a:defRPr/>
            </a:pPr>
            <a:fld id="{B4C9BAF6-4BC9-4DB7-A556-6AA83959C7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05122" cy="461926"/>
          </a:xfrm>
          <a:prstGeom prst="rect">
            <a:avLst/>
          </a:prstGeom>
        </p:spPr>
        <p:txBody>
          <a:bodyPr vert="horz" lIns="91363" tIns="45680" rIns="91363" bIns="45680" rtlCol="0"/>
          <a:lstStyle>
            <a:lvl1pPr algn="l"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575" y="0"/>
            <a:ext cx="3005122" cy="461926"/>
          </a:xfrm>
          <a:prstGeom prst="rect">
            <a:avLst/>
          </a:prstGeom>
        </p:spPr>
        <p:txBody>
          <a:bodyPr vert="horz" lIns="91363" tIns="45680" rIns="91363" bIns="45680" rtlCol="0"/>
          <a:lstStyle>
            <a:lvl1pPr algn="r">
              <a:defRPr sz="1100"/>
            </a:lvl1pPr>
          </a:lstStyle>
          <a:p>
            <a:pPr>
              <a:defRPr/>
            </a:pPr>
            <a:fld id="{361610AA-3CE9-47EB-A7A7-39C3D74D08C8}" type="datetimeFigureOut">
              <a:rPr lang="en-US"/>
              <a:pPr>
                <a:defRPr/>
              </a:pPr>
              <a:t>11/29/2012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692150"/>
            <a:ext cx="4608512" cy="3455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3" tIns="45680" rIns="91363" bIns="4568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22" y="4379905"/>
            <a:ext cx="5546758" cy="4148174"/>
          </a:xfrm>
          <a:prstGeom prst="rect">
            <a:avLst/>
          </a:prstGeom>
        </p:spPr>
        <p:txBody>
          <a:bodyPr vert="horz" lIns="91363" tIns="45680" rIns="91363" bIns="4568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756751"/>
            <a:ext cx="3005122" cy="461926"/>
          </a:xfrm>
          <a:prstGeom prst="rect">
            <a:avLst/>
          </a:prstGeom>
        </p:spPr>
        <p:txBody>
          <a:bodyPr vert="horz" lIns="91363" tIns="45680" rIns="91363" bIns="45680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575" y="8756751"/>
            <a:ext cx="3005122" cy="461926"/>
          </a:xfrm>
          <a:prstGeom prst="rect">
            <a:avLst/>
          </a:prstGeom>
        </p:spPr>
        <p:txBody>
          <a:bodyPr vert="horz" lIns="91363" tIns="45680" rIns="91363" bIns="45680" rtlCol="0" anchor="b"/>
          <a:lstStyle>
            <a:lvl1pPr algn="r">
              <a:defRPr sz="1100"/>
            </a:lvl1pPr>
          </a:lstStyle>
          <a:p>
            <a:pPr>
              <a:defRPr/>
            </a:pPr>
            <a:fld id="{E4FAD218-59E3-4FF9-B903-69A0540835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DFFD6FC-7E6E-42E6-A2EC-2F7C042BEBA1}" type="datetime4">
              <a:rPr lang="en-US"/>
              <a:pPr/>
              <a:t>November 29, 2012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Chapter 1 — Computer Abstractions and Technology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B80A24-9AD4-465A-873F-E83D04471114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Discussion: </a:t>
            </a:r>
          </a:p>
          <a:p>
            <a:r>
              <a:rPr lang="en-US" dirty="0" smtClean="0"/>
              <a:t>Who cares about Response time (We do)</a:t>
            </a:r>
          </a:p>
          <a:p>
            <a:r>
              <a:rPr lang="en-US" dirty="0" smtClean="0"/>
              <a:t>Who cares about throughput (Amazon.com, google, etc.)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FAD218-59E3-4FF9-B903-69A0540835C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Performance improved by</a:t>
            </a:r>
          </a:p>
          <a:p>
            <a:pPr lvl="1"/>
            <a:r>
              <a:rPr lang="en-US" dirty="0" smtClean="0"/>
              <a:t>Reducing number of clock cycles</a:t>
            </a:r>
          </a:p>
          <a:p>
            <a:pPr lvl="1"/>
            <a:r>
              <a:rPr lang="en-US" dirty="0" smtClean="0"/>
              <a:t>Increasing clock rate</a:t>
            </a:r>
          </a:p>
          <a:p>
            <a:pPr lvl="1"/>
            <a:r>
              <a:rPr lang="en-US" dirty="0" smtClean="0"/>
              <a:t>Hardware designer must often trade off clock rate against cycle count</a:t>
            </a:r>
            <a:endParaRPr lang="en-AU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FAD218-59E3-4FF9-B903-69A0540835C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752600" y="228600"/>
            <a:ext cx="7239000" cy="1470025"/>
          </a:xfrm>
          <a:noFill/>
        </p:spPr>
        <p:txBody>
          <a:bodyPr/>
          <a:lstStyle>
            <a:lvl1pPr>
              <a:defRPr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" y="2438400"/>
            <a:ext cx="8839200" cy="3200400"/>
          </a:xfrm>
        </p:spPr>
        <p:txBody>
          <a:bodyPr/>
          <a:lstStyle>
            <a:lvl1pPr marL="514350" indent="-514350" algn="l">
              <a:buFont typeface="+mj-lt"/>
              <a:buAutoNum type="arabicParenR"/>
              <a:defRPr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CS2710 Computer Organization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ADE71-659F-4D3C-9686-11060184D6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10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28600"/>
            <a:ext cx="1523637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>
            <p:custDataLst>
              <p:tags r:id="rId4"/>
            </p:custDataLst>
          </p:nvPr>
        </p:nvSpPr>
        <p:spPr>
          <a:xfrm>
            <a:off x="152400" y="18288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Lecture Objectives:</a:t>
            </a:r>
            <a:endParaRPr lang="en-US" sz="2800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152400"/>
            <a:ext cx="6629400" cy="838200"/>
          </a:xfrm>
        </p:spPr>
        <p:txBody>
          <a:bodyPr/>
          <a:lstStyle>
            <a:lvl1pPr>
              <a:defRPr sz="3600" baseline="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33400" y="1219200"/>
            <a:ext cx="8153400" cy="4906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CS2710 Computer Organization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553200" y="6356350"/>
            <a:ext cx="1371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505A4-AD39-4171-9374-320723FB6C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10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6096000"/>
            <a:ext cx="7016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CS2710 Computer Organization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4EFBD06-C426-490F-B3C2-38D879E455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27" r:id="rId2"/>
  </p:sldLayoutIdLst>
  <p:transition spd="slow">
    <p:fade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9.wm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image" Target="../media/image10.wmf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5.xml"/><Relationship Id="rId4" Type="http://schemas.openxmlformats.org/officeDocument/2006/relationships/tags" Target="../tags/tag5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tags" Target="../tags/tag58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9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13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66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65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7.wmf"/><Relationship Id="rId5" Type="http://schemas.openxmlformats.org/officeDocument/2006/relationships/tags" Target="../tags/tag68.xml"/><Relationship Id="rId10" Type="http://schemas.openxmlformats.org/officeDocument/2006/relationships/image" Target="../media/image16.wmf"/><Relationship Id="rId4" Type="http://schemas.openxmlformats.org/officeDocument/2006/relationships/tags" Target="../tags/tag67.xml"/><Relationship Id="rId9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3.wm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5.wm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7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image" Target="../media/image8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Computer Parts and Performance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000" dirty="0" smtClean="0"/>
              <a:t>List the 5 classical components of a computer and show their relationships graphically.</a:t>
            </a:r>
          </a:p>
          <a:p>
            <a:r>
              <a:rPr lang="en-US" sz="2000" dirty="0" smtClean="0"/>
              <a:t>Define instruction set architecture.</a:t>
            </a:r>
          </a:p>
          <a:p>
            <a:r>
              <a:rPr lang="en-US" sz="2000" dirty="0" smtClean="0"/>
              <a:t>Define throughput and response time.</a:t>
            </a:r>
          </a:p>
          <a:p>
            <a:r>
              <a:rPr lang="en-US" sz="2000" dirty="0" smtClean="0"/>
              <a:t>Explain the relationship between user CPU time and System CPU time.</a:t>
            </a:r>
          </a:p>
          <a:p>
            <a:r>
              <a:rPr lang="en-US" sz="2000" dirty="0" smtClean="0"/>
              <a:t>Define the relationship between CPU execution time, CPU clock cycles, and Clock rate.</a:t>
            </a:r>
          </a:p>
          <a:p>
            <a:r>
              <a:rPr lang="en-US" sz="2000" dirty="0" smtClean="0"/>
              <a:t>Given the average CPI for instruction classes, determine which implementation will execute faster.</a:t>
            </a:r>
          </a:p>
          <a:p>
            <a:r>
              <a:rPr lang="en-US" sz="2000" dirty="0" smtClean="0"/>
              <a:t>Given an instruction profile, calculate the average CPI for the program.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Instruction set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An abstract interface between the hardware and the low level software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CS2710 Computer Organization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F1E505A4-AD39-4171-9374-320723FB6CC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45068" name="Picture 12" descr="C:\Users\hornick\AppData\Local\Microsoft\Windows\Temporary Internet Files\Content.IE5\QNN9W9EU\MC900150091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0164" y="2776396"/>
            <a:ext cx="3282636" cy="30964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Measuring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5800" y="1371600"/>
            <a:ext cx="6019800" cy="4754563"/>
          </a:xfrm>
        </p:spPr>
        <p:txBody>
          <a:bodyPr/>
          <a:lstStyle/>
          <a:p>
            <a:r>
              <a:rPr lang="en-US" dirty="0" smtClean="0"/>
              <a:t>You are evaluating lawn cutting.  Which are you more concerned about, how long it takes to cut a lawn or how many lawns can be cut in a given amount of time?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CS2710 Computer Organization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F1E505A4-AD39-4171-9374-320723FB6CC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38917" name="Picture 5" descr="C:\Users\schilling\AppData\Local\Microsoft\Windows\Temporary Internet Files\Content.IE5\7UN2HSG1\MC900287502[1].wm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1524000"/>
            <a:ext cx="2261857" cy="2151707"/>
          </a:xfrm>
          <a:prstGeom prst="rect">
            <a:avLst/>
          </a:prstGeom>
          <a:noFill/>
          <a:scene3d>
            <a:camera prst="orthographicFront">
              <a:rot lat="0" lon="10799999" rev="0"/>
            </a:camera>
            <a:lightRig rig="threePt" dir="t"/>
          </a:scene3d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Throughput and Response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Response Time (Execution Time)</a:t>
            </a:r>
          </a:p>
          <a:p>
            <a:pPr lvl="1"/>
            <a:r>
              <a:rPr lang="en-US" dirty="0" smtClean="0"/>
              <a:t>The total amount of time required for a computer to complete a specific task</a:t>
            </a:r>
          </a:p>
          <a:p>
            <a:r>
              <a:rPr lang="en-US" dirty="0" smtClean="0"/>
              <a:t>Throughput</a:t>
            </a:r>
          </a:p>
          <a:p>
            <a:pPr lvl="1"/>
            <a:r>
              <a:rPr lang="en-US" dirty="0" smtClean="0"/>
              <a:t>The number of tasks completed per unit of time.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CS2710 Computer Organization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F1E505A4-AD39-4171-9374-320723FB6CC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TextBox 5" hidden="1"/>
          <p:cNvSpPr txBox="1"/>
          <p:nvPr>
            <p:custDataLst>
              <p:tags r:id="rId5"/>
            </p:custDataLst>
          </p:nvPr>
        </p:nvSpPr>
        <p:spPr>
          <a:xfrm>
            <a:off x="2057400" y="3657600"/>
            <a:ext cx="662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Discussion: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Who cares about Response time (We do)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Who cares about throughput (Amazon.com, google, etc.)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3009" name="Picture 1" descr="C:\Users\hornick\AppData\Local\Microsoft\Windows\Temporary Internet Files\Content.IE5\Z2SH8NS7\MC900078735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10200" y="3886200"/>
            <a:ext cx="2430462" cy="2612883"/>
          </a:xfrm>
          <a:prstGeom prst="rect">
            <a:avLst/>
          </a:prstGeom>
          <a:noFill/>
        </p:spPr>
      </p:pic>
      <p:pic>
        <p:nvPicPr>
          <p:cNvPr id="43010" name="Picture 2" descr="C:\Program Files (x86)\Microsoft Office\MEDIA\CAGCAT10\j0234131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04875" y="4105275"/>
            <a:ext cx="1952625" cy="20764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Measuring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The time the CPU spends executing a specific program is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CPU time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User CPU Time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System CPU Time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Elapsed time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Wall time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CS2710 Computer Organization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F1E505A4-AD39-4171-9374-320723FB6CC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40963" name="Picture 3" descr="C:\Users\hornick\AppData\Local\Microsoft\Windows\Temporary Internet Files\Content.IE5\Z2SH8NS7\MP900430829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2057400"/>
            <a:ext cx="4457386" cy="29634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What governs CPU performance?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CS2710 Computer Organization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F1E505A4-AD39-4171-9374-320723FB6CC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ChangeAspect="1"/>
          </p:cNvGraphicFramePr>
          <p:nvPr>
            <p:ph idx="1"/>
          </p:nvPr>
        </p:nvGraphicFramePr>
        <p:xfrm>
          <a:off x="762000" y="1600200"/>
          <a:ext cx="6096000" cy="498475"/>
        </p:xfrm>
        <a:graphic>
          <a:graphicData uri="http://schemas.openxmlformats.org/presentationml/2006/ole">
            <p:oleObj spid="_x0000_s39938" name="Equation" r:id="rId8" imgW="2946240" imgH="241200" progId="Equation.DSMT4">
              <p:embed/>
            </p:oleObj>
          </a:graphicData>
        </a:graphic>
      </p:graphicFrame>
      <p:sp>
        <p:nvSpPr>
          <p:cNvPr id="7" name="Rectangle 6" hidden="1"/>
          <p:cNvSpPr/>
          <p:nvPr>
            <p:custDataLst>
              <p:tags r:id="rId5"/>
            </p:custDataLst>
          </p:nvPr>
        </p:nvSpPr>
        <p:spPr>
          <a:xfrm>
            <a:off x="1905000" y="3733800"/>
            <a:ext cx="6324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Performance improved by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Reducing number of clock cycles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Increasing clock rate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Hardware designer must often trade off clock rate against cycle count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3352800"/>
            <a:ext cx="354334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Q: What are the units of :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ExecutionTime</a:t>
            </a:r>
            <a:r>
              <a:rPr lang="en-US" dirty="0" smtClean="0"/>
              <a:t>? (s)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ClockCycleTime</a:t>
            </a:r>
            <a:r>
              <a:rPr lang="en-US" dirty="0" smtClean="0"/>
              <a:t>? (s/cycle)</a:t>
            </a:r>
            <a:endParaRPr lang="en-US" dirty="0"/>
          </a:p>
        </p:txBody>
      </p:sp>
      <p:pic>
        <p:nvPicPr>
          <p:cNvPr id="39939" name="Picture 3" descr="C:\Users\hornick\AppData\Local\Microsoft\Windows\Temporary Internet Files\Content.IE5\I0WHCKG2\MC900391168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2743200"/>
            <a:ext cx="585216" cy="907999"/>
          </a:xfrm>
          <a:prstGeom prst="rect">
            <a:avLst/>
          </a:prstGeom>
          <a:noFill/>
        </p:spPr>
      </p:pic>
      <p:pic>
        <p:nvPicPr>
          <p:cNvPr id="39940" name="Picture 4" descr="C:\Users\hornick\AppData\Local\Microsoft\Windows\Temporary Internet Files\Content.IE5\RQ4KYTOI\MC900391176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43800" y="3810000"/>
            <a:ext cx="848563" cy="923544"/>
          </a:xfrm>
          <a:prstGeom prst="rect">
            <a:avLst/>
          </a:prstGeom>
          <a:noFill/>
        </p:spPr>
      </p:pic>
      <p:pic>
        <p:nvPicPr>
          <p:cNvPr id="39941" name="Picture 5" descr="C:\Users\hornick\AppData\Local\Microsoft\Windows\Temporary Internet Files\Content.IE5\QNN9W9EU\MC900391172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48400" y="3810000"/>
            <a:ext cx="918058" cy="9381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81000" y="838200"/>
            <a:ext cx="8153400" cy="4906963"/>
          </a:xfrm>
        </p:spPr>
        <p:txBody>
          <a:bodyPr/>
          <a:lstStyle/>
          <a:p>
            <a:pPr lvl="1"/>
            <a:r>
              <a:rPr lang="en-US" dirty="0" smtClean="0"/>
              <a:t>Clock </a:t>
            </a:r>
            <a:r>
              <a:rPr lang="en-US" b="1" dirty="0" smtClean="0"/>
              <a:t>C</a:t>
            </a:r>
            <a:r>
              <a:rPr lang="en-US" dirty="0" smtClean="0"/>
              <a:t>ycles </a:t>
            </a:r>
            <a:r>
              <a:rPr lang="en-US" b="1" dirty="0" smtClean="0"/>
              <a:t>P</a:t>
            </a:r>
            <a:r>
              <a:rPr lang="en-US" dirty="0" smtClean="0"/>
              <a:t>er </a:t>
            </a:r>
            <a:r>
              <a:rPr lang="en-US" b="1" dirty="0" smtClean="0"/>
              <a:t>I</a:t>
            </a:r>
            <a:r>
              <a:rPr lang="en-US" dirty="0" smtClean="0"/>
              <a:t>nstruction</a:t>
            </a:r>
          </a:p>
          <a:p>
            <a:pPr lvl="1"/>
            <a:r>
              <a:rPr lang="en-US" dirty="0" smtClean="0"/>
              <a:t>The </a:t>
            </a:r>
            <a:r>
              <a:rPr lang="en-US" i="1" dirty="0" smtClean="0"/>
              <a:t>average</a:t>
            </a:r>
            <a:r>
              <a:rPr lang="en-US" dirty="0" smtClean="0"/>
              <a:t> number of clock cycles an instruction take to complete</a:t>
            </a:r>
          </a:p>
          <a:p>
            <a:pPr lvl="2"/>
            <a:r>
              <a:rPr lang="en-US" dirty="0" smtClean="0"/>
              <a:t>What is meant by “average”?</a:t>
            </a:r>
          </a:p>
          <a:p>
            <a:pPr lvl="2"/>
            <a:r>
              <a:rPr lang="en-US" dirty="0" smtClean="0"/>
              <a:t>For example: Some sequence may take 100 clock cycles to execute 40 different instructions. Thus 2.5 clock cycles per instruction</a:t>
            </a:r>
          </a:p>
          <a:p>
            <a:pPr lvl="2"/>
            <a:r>
              <a:rPr lang="en-US" dirty="0" smtClean="0"/>
              <a:t>Note that any individual instruction always takes a fixed number of clock cycles to execute, but different kinds of instructions require a specific number of clock cycles (typically 1-2, but possibly more)</a:t>
            </a:r>
          </a:p>
          <a:p>
            <a:pPr lvl="1"/>
            <a:r>
              <a:rPr lang="en-US" dirty="0" smtClean="0"/>
              <a:t>Allows us to compare two different implementations of a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CS2710 Computer Organization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F1E505A4-AD39-4171-9374-320723FB6CC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 1.3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743200"/>
            <a:ext cx="8153400" cy="34591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1.3.1: Which processor has the highest performance expressed in instructions per second?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CS2710 Computer Organization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505A4-AD39-4171-9374-320723FB6CC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828800" y="914400"/>
          <a:ext cx="5867400" cy="1773555"/>
        </p:xfrm>
        <a:graphic>
          <a:graphicData uri="http://schemas.openxmlformats.org/drawingml/2006/table">
            <a:tbl>
              <a:tblPr/>
              <a:tblGrid>
                <a:gridCol w="1303867"/>
                <a:gridCol w="1412522"/>
                <a:gridCol w="1847144"/>
                <a:gridCol w="1303867"/>
              </a:tblGrid>
              <a:tr h="2394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latin typeface="Arial"/>
                        </a:rPr>
                        <a:t>table 1.3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Arial"/>
                        </a:rPr>
                        <a:t>Processor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Arial"/>
                        </a:rPr>
                        <a:t>Clock Rate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Arial"/>
                        </a:rPr>
                        <a:t>CPI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8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Arial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Arial"/>
                        </a:rPr>
                        <a:t>P1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Arial"/>
                        </a:rPr>
                        <a:t>3 GHz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Arial"/>
                        </a:rPr>
                        <a:t>1.5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394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latin typeface="Arial"/>
                        </a:rPr>
                        <a:t>P2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latin typeface="Arial"/>
                        </a:rPr>
                        <a:t>2.5 GHz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latin typeface="Arial"/>
                        </a:rPr>
                        <a:t>1.0</a:t>
                      </a:r>
                      <a:endParaRPr lang="en-U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394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latin typeface="Arial"/>
                        </a:rPr>
                        <a:t>P3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Arial"/>
                        </a:rPr>
                        <a:t>4 GHz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latin typeface="Arial"/>
                        </a:rPr>
                        <a:t>2.2</a:t>
                      </a:r>
                      <a:endParaRPr lang="en-U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3948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latin typeface="Arial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Arial"/>
                        </a:rPr>
                        <a:t>P1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latin typeface="Arial"/>
                        </a:rPr>
                        <a:t>2 GHz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latin typeface="Arial"/>
                        </a:rPr>
                        <a:t>1.2</a:t>
                      </a:r>
                      <a:endParaRPr lang="en-U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394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Arial"/>
                        </a:rPr>
                        <a:t>P2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latin typeface="Arial"/>
                        </a:rPr>
                        <a:t>3 GHz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Arial"/>
                        </a:rPr>
                        <a:t>0.8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394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Arial"/>
                        </a:rPr>
                        <a:t>P3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latin typeface="Arial"/>
                        </a:rPr>
                        <a:t>4 GHz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latin typeface="Arial"/>
                        </a:rPr>
                        <a:t>2.0</a:t>
                      </a:r>
                      <a:endParaRPr lang="en-U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 1.4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743200"/>
            <a:ext cx="8153400" cy="34591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1.4.1: Given a program with </a:t>
            </a:r>
            <a:r>
              <a:rPr lang="en-US" dirty="0" smtClean="0"/>
              <a:t>1E6 </a:t>
            </a:r>
            <a:r>
              <a:rPr lang="en-US" dirty="0" smtClean="0"/>
              <a:t>instructions divided into classes as follows: 10% class A, 20% class B, 50% class C, and 20% class D, which implementation is faster?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CS2710 Computer Organization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505A4-AD39-4171-9374-320723FB6CC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38200" y="838200"/>
          <a:ext cx="7772401" cy="1752600"/>
        </p:xfrm>
        <a:graphic>
          <a:graphicData uri="http://schemas.openxmlformats.org/drawingml/2006/table">
            <a:tbl>
              <a:tblPr/>
              <a:tblGrid>
                <a:gridCol w="1024932"/>
                <a:gridCol w="1110343"/>
                <a:gridCol w="1451987"/>
                <a:gridCol w="1024932"/>
                <a:gridCol w="1024932"/>
                <a:gridCol w="1110343"/>
                <a:gridCol w="1024932"/>
              </a:tblGrid>
              <a:tr h="3505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latin typeface="Arial"/>
                        </a:rPr>
                        <a:t>table 1.4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latin typeface="Arial"/>
                        </a:rPr>
                        <a:t>Processor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latin typeface="Arial"/>
                        </a:rPr>
                        <a:t>Clock Rate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latin typeface="Arial"/>
                        </a:rPr>
                        <a:t>CPI 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Arial"/>
                        </a:rPr>
                        <a:t>CPI 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Arial"/>
                        </a:rPr>
                        <a:t>CPI 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Arial"/>
                        </a:rPr>
                        <a:t>CPI 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latin typeface="Arial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latin typeface="Arial"/>
                        </a:rPr>
                        <a:t>P1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latin typeface="Arial"/>
                        </a:rPr>
                        <a:t>2.5 GHz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50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Arial"/>
                        </a:rPr>
                        <a:t>P2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Arial"/>
                        </a:rPr>
                        <a:t>3 GHz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505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latin typeface="Arial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Arial"/>
                        </a:rPr>
                        <a:t>P1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Arial"/>
                        </a:rPr>
                        <a:t>2.5 GHz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Arial"/>
                        </a:rPr>
                        <a:t>1.5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50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Arial"/>
                        </a:rPr>
                        <a:t>P2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Arial"/>
                        </a:rPr>
                        <a:t>3 GHz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 1.5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200400"/>
            <a:ext cx="8153400" cy="3001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1.5.1: Assume that the peak performance is defined as the fastest rate that a computer can execute any instruction sequence. What are the peak performances of P1 and P2 expressed in instructions per second?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CS2710 Computer Organization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505A4-AD39-4171-9374-320723FB6CC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5800" y="914400"/>
          <a:ext cx="7772399" cy="1828800"/>
        </p:xfrm>
        <a:graphic>
          <a:graphicData uri="http://schemas.openxmlformats.org/drawingml/2006/table">
            <a:tbl>
              <a:tblPr/>
              <a:tblGrid>
                <a:gridCol w="905522"/>
                <a:gridCol w="980983"/>
                <a:gridCol w="1282823"/>
                <a:gridCol w="905522"/>
                <a:gridCol w="905522"/>
                <a:gridCol w="980983"/>
                <a:gridCol w="905522"/>
                <a:gridCol w="905522"/>
              </a:tblGrid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table 1.5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latin typeface="Arial"/>
                        </a:rPr>
                        <a:t>Processor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Clock Rate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CPI 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CPI 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CPI 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CPI 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CPI 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Arial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latin typeface="Arial"/>
                        </a:rPr>
                        <a:t>P1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latin typeface="Arial"/>
                        </a:rPr>
                        <a:t>2 GHz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P2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latin typeface="Arial"/>
                        </a:rPr>
                        <a:t>4 GHz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657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latin typeface="Arial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P1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2 GHz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P2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4 GHz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Practice Problems for next week’s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Exercise 1.3</a:t>
            </a:r>
          </a:p>
          <a:p>
            <a:r>
              <a:rPr lang="en-US" dirty="0" smtClean="0"/>
              <a:t>Exercise 1.4</a:t>
            </a:r>
          </a:p>
          <a:p>
            <a:r>
              <a:rPr lang="en-US" dirty="0" smtClean="0"/>
              <a:t>Exercise 1.5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CS2710 Computer Organization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F1E505A4-AD39-4171-9374-320723FB6CC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4275" name="Picture 3" descr="C:\Users\hornick\AppData\Local\Microsoft\Windows\Temporary Internet Files\Content.IE5\RQ4KYTOI\MP90043886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1295400"/>
            <a:ext cx="4003944" cy="26578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Discussion: What are the parts of a computer?</a:t>
            </a:r>
            <a:endParaRPr lang="en-US" dirty="0"/>
          </a:p>
        </p:txBody>
      </p:sp>
      <p:sp>
        <p:nvSpPr>
          <p:cNvPr id="3" name="Content Placeholder 2" hidden="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Try and guide the discussion to generate the concepts of input, output, processor, datapath, and control.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CS2710 Computer Organization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F1E505A4-AD39-4171-9374-320723FB6CC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3249" name="Picture 1" descr="C:\Program Files (x86)\Microsoft Office\MEDIA\CAGCAT10\j0205582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1295400"/>
            <a:ext cx="4495800" cy="412558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CS2710 Computer Organization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F1E505A4-AD39-4171-9374-320723FB6CC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13" descr="f01-04-P37449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152400"/>
            <a:ext cx="7027780" cy="6019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57200" y="152400"/>
            <a:ext cx="3581400" cy="1676400"/>
          </a:xfrm>
        </p:spPr>
        <p:txBody>
          <a:bodyPr/>
          <a:lstStyle/>
          <a:p>
            <a:r>
              <a:rPr lang="en-US" dirty="0" smtClean="0"/>
              <a:t>Big Picture: The organization of a computer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Survey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The smallest individual element of a picture is called a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Bit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Bit map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Pixel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Coordinate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Liquid crystal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CS2710 Computer Organization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F1E505A4-AD39-4171-9374-320723FB6CC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1201" name="Picture 1" descr="C:\Users\hornick\AppData\Local\Microsoft\Windows\Temporary Internet Files\Content.IE5\I0WHCKG2\MC900301314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2133600"/>
            <a:ext cx="2514600" cy="28117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152400"/>
            <a:ext cx="3733800" cy="838200"/>
          </a:xfrm>
        </p:spPr>
        <p:txBody>
          <a:bodyPr/>
          <a:lstStyle/>
          <a:p>
            <a:r>
              <a:rPr lang="en-US" dirty="0" smtClean="0"/>
              <a:t>Output Device: An LCD screen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CS2710 Computer Organization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F1E505A4-AD39-4171-9374-320723FB6CC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10" descr="f01-05-P37449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0" y="228600"/>
            <a:ext cx="3135512" cy="3581400"/>
          </a:xfrm>
          <a:prstGeom prst="rect">
            <a:avLst/>
          </a:prstGeom>
          <a:noFill/>
          <a:effectLst/>
        </p:spPr>
      </p:pic>
      <p:pic>
        <p:nvPicPr>
          <p:cNvPr id="7" name="Picture 6" descr="f01-06-P37449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3764292"/>
            <a:ext cx="5638800" cy="2716251"/>
          </a:xfrm>
          <a:prstGeom prst="rect">
            <a:avLst/>
          </a:prstGeom>
          <a:noFill/>
        </p:spPr>
      </p:pic>
      <p:sp>
        <p:nvSpPr>
          <p:cNvPr id="8" name="TextBox 7" hidden="1"/>
          <p:cNvSpPr txBox="1"/>
          <p:nvPr>
            <p:custDataLst>
              <p:tags r:id="rId6"/>
            </p:custDataLst>
          </p:nvPr>
        </p:nvSpPr>
        <p:spPr>
          <a:xfrm>
            <a:off x="5105400" y="7620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Have students identify input and output devices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AU" dirty="0"/>
              <a:t>Chapter 1 — Computer Abstractions and Technology — </a:t>
            </a:r>
            <a:fld id="{60C6C11D-50D7-495F-B065-7F5A322DEBD3}" type="slidenum">
              <a:rPr lang="en-AU"/>
              <a:pPr/>
              <a:t>7</a:t>
            </a:fld>
            <a:endParaRPr lang="en-AU" dirty="0"/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Through the Looking Glass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84213" y="1125538"/>
            <a:ext cx="8270875" cy="1727200"/>
          </a:xfrm>
        </p:spPr>
        <p:txBody>
          <a:bodyPr/>
          <a:lstStyle/>
          <a:p>
            <a:r>
              <a:rPr lang="en-US" dirty="0"/>
              <a:t>LCD screen: picture elements (pixels)</a:t>
            </a:r>
          </a:p>
          <a:p>
            <a:pPr lvl="1"/>
            <a:r>
              <a:rPr lang="en-US" dirty="0"/>
              <a:t>Mirrors content of frame buffer memory</a:t>
            </a:r>
          </a:p>
        </p:txBody>
      </p:sp>
      <p:pic>
        <p:nvPicPr>
          <p:cNvPr id="252934" name="Picture 6" descr="f01-06-P37449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6375" y="2636838"/>
            <a:ext cx="6248400" cy="30099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Survey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The _____ is where the programs are kept when executing and also contains the data necessary to execute the program.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Motherboard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Active matrix display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Memory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CPU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controlpath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CS2710 Computer Organization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F1E505A4-AD39-4171-9374-320723FB6CC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Micrograph of a 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AMD Barcelona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CS2710 Computer Organization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F1E505A4-AD39-4171-9374-320723FB6CC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Picture 20" descr="f01-09-P37449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2286000"/>
            <a:ext cx="7704137" cy="34893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38184</TotalTime>
  <Words>744</Words>
  <Application>Microsoft Office PowerPoint</Application>
  <PresentationFormat>On-screen Show (4:3)</PresentationFormat>
  <Paragraphs>223</Paragraphs>
  <Slides>18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Arial Black</vt:lpstr>
      <vt:lpstr>Office Theme</vt:lpstr>
      <vt:lpstr>Equation</vt:lpstr>
      <vt:lpstr>Computer Parts and Performance</vt:lpstr>
      <vt:lpstr>Practice Problems for next week’s quiz</vt:lpstr>
      <vt:lpstr>Discussion: What are the parts of a computer?</vt:lpstr>
      <vt:lpstr>Big Picture: The organization of a computer</vt:lpstr>
      <vt:lpstr>Survey Question</vt:lpstr>
      <vt:lpstr>Output Device: An LCD screen</vt:lpstr>
      <vt:lpstr>Through the Looking Glass</vt:lpstr>
      <vt:lpstr>Survey Question</vt:lpstr>
      <vt:lpstr>Micrograph of a processor</vt:lpstr>
      <vt:lpstr>Instruction set architecture</vt:lpstr>
      <vt:lpstr>Measuring Performance</vt:lpstr>
      <vt:lpstr>Throughput and Response Time</vt:lpstr>
      <vt:lpstr>Measuring Performance</vt:lpstr>
      <vt:lpstr>What governs CPU performance?</vt:lpstr>
      <vt:lpstr>CPI</vt:lpstr>
      <vt:lpstr>Practice problem 1.3</vt:lpstr>
      <vt:lpstr>Practice problem 1.4</vt:lpstr>
      <vt:lpstr>Practice problem 1.5</vt:lpstr>
    </vt:vector>
  </TitlesOfParts>
  <Company>MSOE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Paul Roberts</dc:creator>
  <cp:lastModifiedBy>Mark Hornick</cp:lastModifiedBy>
  <cp:revision>197</cp:revision>
  <dcterms:created xsi:type="dcterms:W3CDTF">2005-10-07T17:32:44Z</dcterms:created>
  <dcterms:modified xsi:type="dcterms:W3CDTF">2012-12-03T13:31:55Z</dcterms:modified>
</cp:coreProperties>
</file>