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vml" ContentType="application/vnd.openxmlformats-officedocument.vmlDrawing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420" r:id="rId2"/>
    <p:sldId id="417" r:id="rId3"/>
    <p:sldId id="416" r:id="rId4"/>
    <p:sldId id="418" r:id="rId5"/>
    <p:sldId id="419" r:id="rId6"/>
    <p:sldId id="422" r:id="rId7"/>
    <p:sldId id="425" r:id="rId8"/>
    <p:sldId id="423" r:id="rId9"/>
    <p:sldId id="428" r:id="rId10"/>
    <p:sldId id="429" r:id="rId11"/>
    <p:sldId id="424" r:id="rId12"/>
    <p:sldId id="426" r:id="rId13"/>
    <p:sldId id="427" r:id="rId14"/>
  </p:sldIdLst>
  <p:sldSz cx="9144000" cy="6858000" type="screen4x3"/>
  <p:notesSz cx="6934200" cy="92202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Black" pitchFamily="34" charset="0"/>
      <p:bold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4" autoAdjust="0"/>
    <p:restoredTop sz="79208" autoAdjust="0"/>
  </p:normalViewPr>
  <p:slideViewPr>
    <p:cSldViewPr>
      <p:cViewPr varScale="1">
        <p:scale>
          <a:sx n="118" d="100"/>
          <a:sy n="118" d="100"/>
        </p:scale>
        <p:origin x="-2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8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ATMEGA 32 Current versus Crystal Frequency</a:t>
            </a:r>
          </a:p>
        </c:rich>
      </c:tx>
      <c:layout>
        <c:manualLayout>
          <c:xMode val="edge"/>
          <c:yMode val="edge"/>
          <c:x val="0.56876190476190458"/>
          <c:y val="1.3373452286154821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3178020929202045"/>
                  <c:y val="-2.5215170423062365E-2"/>
                </c:manualLayout>
              </c:layout>
              <c:numFmt formatCode="General" sourceLinked="0"/>
            </c:trendlineLbl>
          </c:trendline>
          <c:xVal>
            <c:numRef>
              <c:f>Sheet1!$A$2:$A$8</c:f>
              <c:numCache>
                <c:formatCode>General</c:formatCode>
                <c:ptCount val="7"/>
                <c:pt idx="0">
                  <c:v>1000000</c:v>
                </c:pt>
                <c:pt idx="1">
                  <c:v>4000000</c:v>
                </c:pt>
                <c:pt idx="2">
                  <c:v>6400000</c:v>
                </c:pt>
                <c:pt idx="3">
                  <c:v>8000000</c:v>
                </c:pt>
                <c:pt idx="4">
                  <c:v>12000000</c:v>
                </c:pt>
                <c:pt idx="5">
                  <c:v>14000000</c:v>
                </c:pt>
                <c:pt idx="6">
                  <c:v>16000000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22</c:v>
                </c:pt>
                <c:pt idx="1">
                  <c:v>27</c:v>
                </c:pt>
                <c:pt idx="2">
                  <c:v>31</c:v>
                </c:pt>
                <c:pt idx="3">
                  <c:v>33</c:v>
                </c:pt>
                <c:pt idx="4">
                  <c:v>37</c:v>
                </c:pt>
                <c:pt idx="5">
                  <c:v>41</c:v>
                </c:pt>
                <c:pt idx="6">
                  <c:v>43</c:v>
                </c:pt>
              </c:numCache>
            </c:numRef>
          </c:yVal>
        </c:ser>
        <c:axId val="138762880"/>
        <c:axId val="138773248"/>
      </c:scatterChart>
      <c:valAx>
        <c:axId val="138762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Crystal</a:t>
                </a:r>
                <a:r>
                  <a:rPr lang="en-US" baseline="0"/>
                  <a:t> Frequency (Hz)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38773248"/>
        <c:crosses val="autoZero"/>
        <c:crossBetween val="midCat"/>
      </c:valAx>
      <c:valAx>
        <c:axId val="138773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Microprocessor Current (mA)</a:t>
                </a:r>
              </a:p>
            </c:rich>
          </c:tx>
          <c:layout/>
        </c:title>
        <c:numFmt formatCode="General" sourceLinked="1"/>
        <c:tickLblPos val="nextTo"/>
        <c:crossAx val="13876288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Power versus Microprocessor Voltage</a:t>
            </a:r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strRef>
              <c:f>Sheet1!$C$17</c:f>
              <c:strCache>
                <c:ptCount val="1"/>
                <c:pt idx="0">
                  <c:v>Power</c:v>
                </c:pt>
              </c:strCache>
            </c:strRef>
          </c:tx>
          <c:spPr>
            <a:ln w="28575">
              <a:noFill/>
            </a:ln>
          </c:spPr>
          <c:trendline>
            <c:trendlineType val="power"/>
            <c:dispRSqr val="1"/>
            <c:dispEq val="1"/>
            <c:trendlineLbl>
              <c:layout>
                <c:manualLayout>
                  <c:x val="0.35891710411198602"/>
                  <c:y val="-3.5906969962088071E-4"/>
                </c:manualLayout>
              </c:layout>
              <c:numFmt formatCode="General" sourceLinked="0"/>
            </c:trendlineLbl>
          </c:trendline>
          <c:xVal>
            <c:numRef>
              <c:f>Sheet1!$A$18:$A$21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</c:v>
                </c:pt>
                <c:pt idx="3">
                  <c:v>5</c:v>
                </c:pt>
              </c:numCache>
            </c:numRef>
          </c:xVal>
          <c:yVal>
            <c:numRef>
              <c:f>Sheet1!$C$18:$C$21</c:f>
              <c:numCache>
                <c:formatCode>General</c:formatCode>
                <c:ptCount val="4"/>
                <c:pt idx="0">
                  <c:v>37.5</c:v>
                </c:pt>
                <c:pt idx="1">
                  <c:v>84</c:v>
                </c:pt>
                <c:pt idx="2">
                  <c:v>124</c:v>
                </c:pt>
                <c:pt idx="3">
                  <c:v>224.99999999999997</c:v>
                </c:pt>
              </c:numCache>
            </c:numRef>
          </c:yVal>
        </c:ser>
        <c:axId val="139102080"/>
        <c:axId val="139108352"/>
      </c:scatterChart>
      <c:valAx>
        <c:axId val="139102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Microprocessor Voltage</a:t>
                </a:r>
              </a:p>
            </c:rich>
          </c:tx>
          <c:layout>
            <c:manualLayout>
              <c:xMode val="edge"/>
              <c:yMode val="edge"/>
              <c:x val="0.40459798775153105"/>
              <c:y val="0.87868037328667303"/>
            </c:manualLayout>
          </c:layout>
        </c:title>
        <c:numFmt formatCode="General" sourceLinked="1"/>
        <c:tickLblPos val="nextTo"/>
        <c:crossAx val="139108352"/>
        <c:crosses val="autoZero"/>
        <c:crossBetween val="midCat"/>
      </c:valAx>
      <c:valAx>
        <c:axId val="139108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Microprocessor</a:t>
                </a:r>
                <a:r>
                  <a:rPr lang="en-US" baseline="0"/>
                  <a:t> Power (mW)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3910208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r">
              <a:defRPr sz="1100"/>
            </a:lvl1pPr>
          </a:lstStyle>
          <a:p>
            <a:pPr>
              <a:defRPr/>
            </a:pPr>
            <a:fld id="{93809A16-619C-43BE-93C3-B9D896425E4F}" type="datetimeFigureOut">
              <a:rPr lang="en-US"/>
              <a:pPr>
                <a:defRPr/>
              </a:pPr>
              <a:t>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r">
              <a:defRPr sz="1100"/>
            </a:lvl1pPr>
          </a:lstStyle>
          <a:p>
            <a:pPr>
              <a:defRPr/>
            </a:pPr>
            <a:fld id="{B4C9BAF6-4BC9-4DB7-A556-6AA83959C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r">
              <a:defRPr sz="1100"/>
            </a:lvl1pPr>
          </a:lstStyle>
          <a:p>
            <a:pPr>
              <a:defRPr/>
            </a:pPr>
            <a:fld id="{361610AA-3CE9-47EB-A7A7-39C3D74D08C8}" type="datetimeFigureOut">
              <a:rPr lang="en-US"/>
              <a:pPr>
                <a:defRPr/>
              </a:pPr>
              <a:t>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8512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0" rIns="91363" bIns="4568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22" y="4379905"/>
            <a:ext cx="5546758" cy="4148174"/>
          </a:xfrm>
          <a:prstGeom prst="rect">
            <a:avLst/>
          </a:prstGeom>
        </p:spPr>
        <p:txBody>
          <a:bodyPr vert="horz" lIns="91363" tIns="45680" rIns="91363" bIns="456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r">
              <a:defRPr sz="1100"/>
            </a:lvl1pPr>
          </a:lstStyle>
          <a:p>
            <a:pPr>
              <a:defRPr/>
            </a:pPr>
            <a:fld id="{E4FAD218-59E3-4FF9-B903-69A054083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52600" y="228600"/>
            <a:ext cx="7239000" cy="1470025"/>
          </a:xfrm>
          <a:noFill/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" y="2438400"/>
            <a:ext cx="8839200" cy="3200400"/>
          </a:xfrm>
        </p:spPr>
        <p:txBody>
          <a:bodyPr/>
          <a:lstStyle>
            <a:lvl1pPr marL="514350" indent="-514350" algn="l">
              <a:buFont typeface="+mj-lt"/>
              <a:buAutoNum type="arabicParenR"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DE71-659F-4D3C-9686-11060184D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"/>
            <a:ext cx="1523637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>
            <p:custDataLst>
              <p:tags r:id="rId4"/>
            </p:custDataLst>
          </p:nvPr>
        </p:nvSpPr>
        <p:spPr>
          <a:xfrm>
            <a:off x="152400" y="1828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Lecture Objectives: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6629400" cy="1143000"/>
          </a:xfrm>
        </p:spPr>
        <p:txBody>
          <a:bodyPr/>
          <a:lstStyle>
            <a:lvl1pPr>
              <a:defRPr sz="36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219200"/>
            <a:ext cx="83820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05A4-AD39-4171-9374-320723FB6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6096000"/>
            <a:ext cx="7016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EFBD06-C426-490F-B3C2-38D879E45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7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oleObject" Target="../embeddings/oleObject3.bin"/><Relationship Id="rId2" Type="http://schemas.openxmlformats.org/officeDocument/2006/relationships/tags" Target="../tags/tag4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9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27.xml"/><Relationship Id="rId7" Type="http://schemas.openxmlformats.org/officeDocument/2006/relationships/oleObject" Target="../embeddings/oleObject1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oleObject" Target="../embeddings/oleObject2.bin"/><Relationship Id="rId2" Type="http://schemas.openxmlformats.org/officeDocument/2006/relationships/tags" Target="../tags/tag3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Notes: Prior to class, instructor will need to obtain a set of power supplies with current measurement from tech support as well as a set of 50 ohm ¼ W resistors and a set of 50 ohm larger resistors as well.</a:t>
            </a:r>
          </a:p>
          <a:p>
            <a:endParaRPr lang="en-US" dirty="0" smtClean="0"/>
          </a:p>
          <a:p>
            <a:r>
              <a:rPr lang="en-US" dirty="0" smtClean="0"/>
              <a:t>You will also need a modified SunROM board with interchangeable crystals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2247240075"/>
              </p:ext>
            </p:extLst>
          </p:nvPr>
        </p:nvGraphicFramePr>
        <p:xfrm>
          <a:off x="304800" y="1219200"/>
          <a:ext cx="8382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and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10" descr="f01-15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7368498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Power Calculation for transistors switching on/off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0" y="3581400"/>
            <a:ext cx="7162800" cy="2544763"/>
          </a:xfrm>
        </p:spPr>
        <p:txBody>
          <a:bodyPr/>
          <a:lstStyle/>
          <a:p>
            <a:r>
              <a:rPr lang="en-US" dirty="0" smtClean="0"/>
              <a:t>What will cause power to go up?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1371600"/>
          <a:ext cx="6731000" cy="457200"/>
        </p:xfrm>
        <a:graphic>
          <a:graphicData uri="http://schemas.openxmlformats.org/presentationml/2006/ole">
            <p:oleObj spid="_x0000_s5122" name="Equation" r:id="rId7" imgW="3365280" imgH="22860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 do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Overclocking</a:t>
            </a:r>
          </a:p>
          <a:p>
            <a:pPr lvl="1"/>
            <a:r>
              <a:rPr lang="en-US" dirty="0" smtClean="0"/>
              <a:t>Setting your CPU and memory to run at speeds higher than their official speed grade. </a:t>
            </a:r>
          </a:p>
          <a:p>
            <a:pPr lvl="1"/>
            <a:r>
              <a:rPr lang="en-US" dirty="0" smtClean="0"/>
              <a:t>Intel Core i7 860 </a:t>
            </a:r>
          </a:p>
          <a:p>
            <a:pPr lvl="2"/>
            <a:r>
              <a:rPr lang="en-US" dirty="0" smtClean="0"/>
              <a:t>2.80GHz out of the box.</a:t>
            </a:r>
          </a:p>
          <a:p>
            <a:pPr lvl="2"/>
            <a:r>
              <a:rPr lang="en-US" dirty="0" smtClean="0"/>
              <a:t>Overclocked if pushed to a clock speed higher than 2.80GHz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 l="8333" t="9630" r="83958" b="82963"/>
          <a:stretch>
            <a:fillRect/>
          </a:stretch>
        </p:blipFill>
        <p:spPr bwMode="auto">
          <a:xfrm>
            <a:off x="1447800" y="228600"/>
            <a:ext cx="422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Ohms Law and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Explain the relationship between current, voltage, and resistance (Ohms Law)</a:t>
            </a:r>
          </a:p>
          <a:p>
            <a:r>
              <a:rPr lang="en-US" dirty="0" smtClean="0"/>
              <a:t>Calculate the power dissipated in a resistor based on voltage and current</a:t>
            </a:r>
          </a:p>
          <a:p>
            <a:r>
              <a:rPr lang="en-US" dirty="0" smtClean="0"/>
              <a:t>Explain the relationship between clock rate and dissipated power.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Your instructor will </a:t>
            </a:r>
            <a:r>
              <a:rPr lang="en-US" dirty="0" smtClean="0"/>
              <a:t>pass </a:t>
            </a:r>
            <a:r>
              <a:rPr lang="en-US" dirty="0" smtClean="0"/>
              <a:t>out a power supply and a resistor</a:t>
            </a:r>
          </a:p>
          <a:p>
            <a:pPr lvl="1"/>
            <a:r>
              <a:rPr lang="en-US" dirty="0" smtClean="0"/>
              <a:t>Wire the following circuit (Your instructor will aid you)</a:t>
            </a:r>
          </a:p>
          <a:p>
            <a:pPr lvl="1"/>
            <a:r>
              <a:rPr lang="en-US" dirty="0" smtClean="0"/>
              <a:t>Starting at 0 V, measure the current as you increase the voltage between 0 and 10 V.</a:t>
            </a:r>
          </a:p>
          <a:p>
            <a:pPr lvl="1"/>
            <a:r>
              <a:rPr lang="en-US" dirty="0" smtClean="0"/>
              <a:t>Plot the results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733800"/>
            <a:ext cx="4825753" cy="25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447800" y="152401"/>
          <a:ext cx="7467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16256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dirty="0" smtClean="0"/>
                        <a:t>.5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dirty="0" smtClean="0"/>
                        <a:t>1V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dirty="0" smtClean="0"/>
                        <a:t>1.5V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dirty="0" smtClean="0"/>
                        <a:t>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dirty="0" smtClean="0"/>
                        <a:t>2.5V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dirty="0" smtClean="0"/>
                        <a:t>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dirty="0" smtClean="0"/>
                        <a:t>3.5V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124200"/>
            <a:ext cx="7848600" cy="35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Ohms Law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2057400" y="1219200"/>
          <a:ext cx="3657600" cy="2209799"/>
        </p:xfrm>
        <a:graphic>
          <a:graphicData uri="http://schemas.openxmlformats.org/presentationml/2006/ole">
            <p:oleObj spid="_x0000_s3074" name="Equation" r:id="rId7" imgW="596880" imgH="406080" progId="Equation.DSMT4">
              <p:embed/>
            </p:oleObj>
          </a:graphicData>
        </a:graphic>
      </p:graphicFrame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52400" y="4343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V=&gt; Voltage, which is electrical “pressure”</a:t>
            </a:r>
          </a:p>
          <a:p>
            <a:r>
              <a:rPr lang="en-US" dirty="0" smtClean="0"/>
              <a:t>I=&gt; Current, which is rate of electron flow</a:t>
            </a:r>
          </a:p>
          <a:p>
            <a:r>
              <a:rPr lang="en-US" dirty="0" smtClean="0"/>
              <a:t>R=&gt; Resistance (of a material to flow of electrons through it)</a:t>
            </a:r>
            <a:r>
              <a:rPr lang="en-US" dirty="0" err="1" smtClean="0"/>
              <a:t>wa</a:t>
            </a:r>
            <a:endParaRPr lang="en-US" dirty="0"/>
          </a:p>
        </p:txBody>
      </p:sp>
      <p:pic>
        <p:nvPicPr>
          <p:cNvPr id="3075" name="Picture 3" descr="C:\Users\hornick\AppData\Local\Microsoft\Windows\Temporary Internet Files\Content.IE5\I0WHCKG2\MC90029039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685800"/>
            <a:ext cx="2014396" cy="29499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143000" y="1143000"/>
          <a:ext cx="2941637" cy="2628131"/>
        </p:xfrm>
        <a:graphic>
          <a:graphicData uri="http://schemas.openxmlformats.org/presentationml/2006/ole">
            <p:oleObj spid="_x0000_s4098" name="Equation" r:id="rId7" imgW="711000" imgH="634680" progId="Equation.DSMT4">
              <p:embed/>
            </p:oleObj>
          </a:graphicData>
        </a:graphic>
      </p:graphicFrame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228600" y="4343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W=&gt; Power (Watts), electrical work done per unit time (Joules/s)</a:t>
            </a:r>
          </a:p>
          <a:p>
            <a:r>
              <a:rPr lang="en-US" dirty="0" smtClean="0"/>
              <a:t>V=&gt; Voltage</a:t>
            </a:r>
          </a:p>
          <a:p>
            <a:r>
              <a:rPr lang="en-US" dirty="0" smtClean="0"/>
              <a:t>I=&gt; Current</a:t>
            </a:r>
          </a:p>
          <a:p>
            <a:r>
              <a:rPr lang="en-US" dirty="0" smtClean="0"/>
              <a:t>R=&gt; Resistance</a:t>
            </a:r>
            <a:endParaRPr lang="en-US" dirty="0"/>
          </a:p>
        </p:txBody>
      </p:sp>
      <p:sp>
        <p:nvSpPr>
          <p:cNvPr id="4101" name="AutoShape 5" descr="data:image/jpeg;base64,/9j/4AAQSkZJRgABAQEAYABgAAD/4QAqRXhpZgAATU0AKgAAAAgAAUACAAIAAAAHAAAAGgAAAABsc3QuZmkAAP/bAEMACgcHCQcGCgkICQsLCgwPGRAPDg4PHhYXEhkkICYlIyAjIigtOTAoKjYrIiMyRDI2Oz1AQEAmMEZLRT5KOT9APf/bAEMBCwsLDw0PHRAQHT0pIyk9PT09PT09PT09PT09PT09PT09PT09PT09PT09PT09PT09PT09PT09PT09PT09PT09Pf/AABEIAFAAUA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ZM0E4GScD1NFcJe3c82oXGZXZRKwVWOQBntVRjzEylY7Oa/t4CBJMuSMgDmo01W3dsZZR6kcVx6T/3gygdcdKuwTqyllw2OCQeB9arkI52dcrhxlWBHqKXNci2vWdictexqw7Idx/Siz+IWm77htSnjtYFb91IVb5/bAzyP61Li0WpJnXZozWRa+JrHUrfztLkS8i6b43GB9e4/Gm/2rdh8mOLb/d5z+dLlYcyNnNGaqW2oRXBCnKSf3W7/Q1bpWsUncK4fVrFtOvm81owkzs0XzjJGc9OtdNr99Pp+mNNaiMy7goDmvNtXTXr25bUFms7mdYvLETRn7oJOFyepz361pBPcznbY3UQOcNj8RmuR8Qo9rqkmyVzHIN+3oBknijSPF8k7tBdRrDcxk5jbgOB1Az91h+RrH1PxNJqNys0NntbYBgtuGOoPT0PfFaXRCTLALlxt569fWt7TL3RrTS5BqdvJLdMx2mM4wPx4H61xMdzez3UcRlEbuwARRkn8Bk/rXZDQrC151LV4VcdY4Mu36Y/Umhu4LQx5LmKz1EX2kiSxuB0lUgbx6OvCuPavTPCmuw+JLJi8YhvYcCeHnAz0Zc8lT2/EVxTz6FEBFa2VzKxIzK8gjOPoP61QvtasdK8Q6dd6XF9my5t5wtwZN8bcHd2yDg8elS42Gnc9cmW2hH7x1H481Ppupw3jSRI+54xnJ7iuCmu2VNhdiFGOTk/nUnhzUvI8R2oz8spMR989P1xQ46BGept+LZy+owQA/LGm7HuT/8AWrFe4htzGJX27zgMR8pPpmpvFut6bb645kvoSRGoKo24jrxgVkadrdlq2pJZqkhSQFQZUAUnHT8RmnHYUlqZ/i/w7BdT2995gtw8ghuXHHB+6358E+4rl57Ga3laG5uAm0khQQrH/wCv0GB6V6JBB9rsb3TLgl/L3QZbklSMofrgj8RXFT/aNH8p7a5mS5IIkkUjJx9Vb3p26gn0E03S9QCM1vaziBuWkkOxSfUu2B0qdY7VCRLqMchHWOwiNwR9X4QfnWXdXMt5NvupHuJBzumYykf99Zx/3wKjkl3geY24DpuO4D6ZyB+AWp5iuU1hqNrEd9rYrIy/8tLuUzYP+5HhB/wJqp6vrN9qGnyxT3TGLadsSBY4we2FQAfmx+lUXuQSDksR0J5x+fI/A1XmlZ1b3HJ70m2xpHYpqXn2kMhPLxqx+pFGn3TDWbJ1PIuI/wD0IVnaXbs2lWpOf9WK2dCsDca/YRY6zoT9Acn+VaX0M7alm68HGW5e/u7ObEjYA2iCNfQYHJ+uOaS50OWD7O9lHCpikD4jXBH4nrXq19aJfWrwyZAPII7Hsa4S5jeC4eGQtFKhwcVEHc0loRae/m6jfS4I5jRsj+IA5/mK47xFC2+d2HyiYgce9dtB5cEZCfdGWJ9T3Ncd4qvEliihiU5ZjI2RVGaOUaRmABxgegoAPJJP51bttIvbtsRw7R1y52jH8/0rXh8MJGmby546lUGB+ZqbF3RzmQBnimyxSmLhG+chFJGMk9K6WWXSbBGW3VGlwQGA3kH6mq/h82V14gtpNfnlayiyzkMUVTjg4HPFDQ0zpreK2itYreJwzRoqY9cDFdR4M0WZdRN/cQtGkaER7hjcT3/L+ddB4fg0JrFJtDFpLD/z1iwxJ9265+ta9Q53VkNRtqwrO1XRINW2GRmjkQ/fQDJHpWjijFQnYtq5xOseCL2dIlsbyJ4gcyxSgoXHoGXP8qyYPh3qks26U2dt6yE+Y31AwP516ZimzRCaF42JAdSpI9xV87J5EeH39jPp2pXP2PUTNE/yJJIBk46kDsM1iyWmqXt20DR3FxKMcKCwweQfTFejSfDBVv8AKgyQ9gspRfxXsfpXR2nhBYIEh+0mOJR/q4h/U5/lVuUSEmeUW3gu8ZQ97PDap3BO5v04/WtDT/h7JqEpVTczQk4DrH5aY92P9M163a6HYWjBo7ZGkH8cnzt+Z6fhV+pc+xSj3OX8IeC4PCrzSQ7A0qBWVMnPOcknrXUUYoxUN3LS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AutoShape 7" descr="data:image/jpeg;base64,/9j/4AAQSkZJRgABAQEAYABgAAD/4QAqRXhpZgAATU0AKgAAAAgAAUACAAIAAAAHAAAAGgAAAABsc3QuZmkAAP/bAEMACgcHCQcGCgkICQsLCgwPGRAPDg4PHhYXEhkkICYlIyAjIigtOTAoKjYrIiMyRDI2Oz1AQEAmMEZLRT5KOT9APf/bAEMBCwsLDw0PHRAQHT0pIyk9PT09PT09PT09PT09PT09PT09PT09PT09PT09PT09PT09PT09PT09PT09PT09PT09Pf/AABEIAFAAUA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ZM0E4GScD1NFcJe3c82oXGZXZRKwVWOQBntVRjzEylY7Oa/t4CBJMuSMgDmo01W3dsZZR6kcVx6T/3gygdcdKuwTqyllw2OCQeB9arkI52dcrhxlWBHqKXNci2vWdictexqw7Idx/Siz+IWm77htSnjtYFb91IVb5/bAzyP61Li0WpJnXZozWRa+JrHUrfztLkS8i6b43GB9e4/Gm/2rdh8mOLb/d5z+dLlYcyNnNGaqW2oRXBCnKSf3W7/Q1bpWsUncK4fVrFtOvm81owkzs0XzjJGc9OtdNr99Pp+mNNaiMy7goDmvNtXTXr25bUFms7mdYvLETRn7oJOFyepz361pBPcznbY3UQOcNj8RmuR8Qo9rqkmyVzHIN+3oBknijSPF8k7tBdRrDcxk5jbgOB1Az91h+RrH1PxNJqNys0NntbYBgtuGOoPT0PfFaXRCTLALlxt569fWt7TL3RrTS5BqdvJLdMx2mM4wPx4H61xMdzez3UcRlEbuwARRkn8Bk/rXZDQrC151LV4VcdY4Mu36Y/Umhu4LQx5LmKz1EX2kiSxuB0lUgbx6OvCuPavTPCmuw+JLJi8YhvYcCeHnAz0Zc8lT2/EVxTz6FEBFa2VzKxIzK8gjOPoP61QvtasdK8Q6dd6XF9my5t5wtwZN8bcHd2yDg8elS42Gnc9cmW2hH7x1H481Ppupw3jSRI+54xnJ7iuCmu2VNhdiFGOTk/nUnhzUvI8R2oz8spMR989P1xQ46BGept+LZy+owQA/LGm7HuT/8AWrFe4htzGJX27zgMR8pPpmpvFut6bb645kvoSRGoKo24jrxgVkadrdlq2pJZqkhSQFQZUAUnHT8RmnHYUlqZ/i/w7BdT2995gtw8ghuXHHB+6358E+4rl57Ga3laG5uAm0khQQrH/wCv0GB6V6JBB9rsb3TLgl/L3QZbklSMofrgj8RXFT/aNH8p7a5mS5IIkkUjJx9Vb3p26gn0E03S9QCM1vaziBuWkkOxSfUu2B0qdY7VCRLqMchHWOwiNwR9X4QfnWXdXMt5NvupHuJBzumYykf99Zx/3wKjkl3geY24DpuO4D6ZyB+AWp5iuU1hqNrEd9rYrIy/8tLuUzYP+5HhB/wJqp6vrN9qGnyxT3TGLadsSBY4we2FQAfmx+lUXuQSDksR0J5x+fI/A1XmlZ1b3HJ70m2xpHYpqXn2kMhPLxqx+pFGn3TDWbJ1PIuI/wD0IVnaXbs2lWpOf9WK2dCsDca/YRY6zoT9Acn+VaX0M7alm68HGW5e/u7ObEjYA2iCNfQYHJ+uOaS50OWD7O9lHCpikD4jXBH4nrXq19aJfWrwyZAPII7Hsa4S5jeC4eGQtFKhwcVEHc0loRae/m6jfS4I5jRsj+IA5/mK47xFC2+d2HyiYgce9dtB5cEZCfdGWJ9T3Ncd4qvEliihiU5ZjI2RVGaOUaRmABxgegoAPJJP51bttIvbtsRw7R1y52jH8/0rXh8MJGmby546lUGB+ZqbF3RzmQBnimyxSmLhG+chFJGMk9K6WWXSbBGW3VGlwQGA3kH6mq/h82V14gtpNfnlayiyzkMUVTjg4HPFDQ0zpreK2itYreJwzRoqY9cDFdR4M0WZdRN/cQtGkaER7hjcT3/L+ddB4fg0JrFJtDFpLD/z1iwxJ9265+ta9Q53VkNRtqwrO1XRINW2GRmjkQ/fQDJHpWjijFQnYtq5xOseCL2dIlsbyJ4gcyxSgoXHoGXP8qyYPh3qks26U2dt6yE+Y31AwP516ZimzRCaF42JAdSpI9xV87J5EeH39jPp2pXP2PUTNE/yJJIBk46kDsM1iyWmqXt20DR3FxKMcKCwweQfTFejSfDBVv8AKgyQ9gspRfxXsfpXR2nhBYIEh+0mOJR/q4h/U5/lVuUSEmeUW3gu8ZQ97PDap3BO5v04/WtDT/h7JqEpVTczQk4DrH5aY92P9M163a6HYWjBo7ZGkH8cnzt+Z6fhV+pc+xSj3OX8IeC4PCrzSQ7A0qBWVMnPOcknrXUUYoxUN3LS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AutoShape 9" descr="data:image/jpeg;base64,/9j/4AAQSkZJRgABAQEAYABgAAD/4QAqRXhpZgAATU0AKgAAAAgAAUACAAIAAAAHAAAAGgAAAABsc3QuZmkAAP/bAEMACgcHCQcGCgkICQsLCgwPGRAPDg4PHhYXEhkkICYlIyAjIigtOTAoKjYrIiMyRDI2Oz1AQEAmMEZLRT5KOT9APf/bAEMBCwsLDw0PHRAQHT0pIyk9PT09PT09PT09PT09PT09PT09PT09PT09PT09PT09PT09PT09PT09PT09PT09PT09Pf/AABEIAFAAUA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ZM0E4GScD1NFcJe3c82oXGZXZRKwVWOQBntVRjzEylY7Oa/t4CBJMuSMgDmo01W3dsZZR6kcVx6T/3gygdcdKuwTqyllw2OCQeB9arkI52dcrhxlWBHqKXNci2vWdictexqw7Idx/Siz+IWm77htSnjtYFb91IVb5/bAzyP61Li0WpJnXZozWRa+JrHUrfztLkS8i6b43GB9e4/Gm/2rdh8mOLb/d5z+dLlYcyNnNGaqW2oRXBCnKSf3W7/Q1bpWsUncK4fVrFtOvm81owkzs0XzjJGc9OtdNr99Pp+mNNaiMy7goDmvNtXTXr25bUFms7mdYvLETRn7oJOFyepz361pBPcznbY3UQOcNj8RmuR8Qo9rqkmyVzHIN+3oBknijSPF8k7tBdRrDcxk5jbgOB1Az91h+RrH1PxNJqNys0NntbYBgtuGOoPT0PfFaXRCTLALlxt569fWt7TL3RrTS5BqdvJLdMx2mM4wPx4H61xMdzez3UcRlEbuwARRkn8Bk/rXZDQrC151LV4VcdY4Mu36Y/Umhu4LQx5LmKz1EX2kiSxuB0lUgbx6OvCuPavTPCmuw+JLJi8YhvYcCeHnAz0Zc8lT2/EVxTz6FEBFa2VzKxIzK8gjOPoP61QvtasdK8Q6dd6XF9my5t5wtwZN8bcHd2yDg8elS42Gnc9cmW2hH7x1H481Ppupw3jSRI+54xnJ7iuCmu2VNhdiFGOTk/nUnhzUvI8R2oz8spMR989P1xQ46BGept+LZy+owQA/LGm7HuT/8AWrFe4htzGJX27zgMR8pPpmpvFut6bb645kvoSRGoKo24jrxgVkadrdlq2pJZqkhSQFQZUAUnHT8RmnHYUlqZ/i/w7BdT2995gtw8ghuXHHB+6358E+4rl57Ga3laG5uAm0khQQrH/wCv0GB6V6JBB9rsb3TLgl/L3QZbklSMofrgj8RXFT/aNH8p7a5mS5IIkkUjJx9Vb3p26gn0E03S9QCM1vaziBuWkkOxSfUu2B0qdY7VCRLqMchHWOwiNwR9X4QfnWXdXMt5NvupHuJBzumYykf99Zx/3wKjkl3geY24DpuO4D6ZyB+AWp5iuU1hqNrEd9rYrIy/8tLuUzYP+5HhB/wJqp6vrN9qGnyxT3TGLadsSBY4we2FQAfmx+lUXuQSDksR0J5x+fI/A1XmlZ1b3HJ70m2xpHYpqXn2kMhPLxqx+pFGn3TDWbJ1PIuI/wD0IVnaXbs2lWpOf9WK2dCsDca/YRY6zoT9Acn+VaX0M7alm68HGW5e/u7ObEjYA2iCNfQYHJ+uOaS50OWD7O9lHCpikD4jXBH4nrXq19aJfWrwyZAPII7Hsa4S5jeC4eGQtFKhwcVEHc0loRae/m6jfS4I5jRsj+IA5/mK47xFC2+d2HyiYgce9dtB5cEZCfdGWJ9T3Ncd4qvEliihiU5ZjI2RVGaOUaRmABxgegoAPJJP51bttIvbtsRw7R1y52jH8/0rXh8MJGmby546lUGB+ZqbF3RzmQBnimyxSmLhG+chFJGMk9K6WWXSbBGW3VGlwQGA3kH6mq/h82V14gtpNfnlayiyzkMUVTjg4HPFDQ0zpreK2itYreJwzRoqY9cDFdR4M0WZdRN/cQtGkaER7hjcT3/L+ddB4fg0JrFJtDFpLD/z1iwxJ9265+ta9Q53VkNRtqwrO1XRINW2GRmjkQ/fQDJHpWjijFQnYtq5xOseCL2dIlsbyJ4gcyxSgoXHoGXP8qyYPh3qks26U2dt6yE+Y31AwP516ZimzRCaF42JAdSpI9xV87J5EeH39jPp2pXP2PUTNE/yJJIBk46kDsM1iyWmqXt20DR3FxKMcKCwweQfTFejSfDBVv8AKgyQ9gspRfxXsfpXR2nhBYIEh+0mOJR/q4h/U5/lVuUSEmeUW3gu8ZQ97PDap3BO5v04/WtDT/h7JqEpVTczQk4DrH5aY92P9M163a6HYWjBo7ZGkH8cnzt+Z6fhV+pc+xSj3OX8IeC4PCrzSQ7A0qBWVMnPOcknrXUUYoxUN3LS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AutoShape 11" descr="http://ts2.mm.bing.net/th?id=I.4954202609419009&amp;pid=1.7&amp;w=211&amp;h=144&amp;c=7&amp;rs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Power is the energy used by an electronic device to do work</a:t>
            </a:r>
          </a:p>
          <a:p>
            <a:pPr lvl="1"/>
            <a:r>
              <a:rPr lang="en-US" dirty="0" smtClean="0"/>
              <a:t>For computers, it’s byproduct is heat.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Demo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Using a modified SunROM board, measure the power used to run the board at 1Mhz, 4 Mhz, and 16 MhZ.</a:t>
            </a:r>
          </a:p>
          <a:p>
            <a:r>
              <a:rPr lang="en-US" dirty="0" smtClean="0"/>
              <a:t>Sample code for the program is available.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755611218"/>
              </p:ext>
            </p:extLst>
          </p:nvPr>
        </p:nvGraphicFramePr>
        <p:xfrm>
          <a:off x="457200" y="1143000"/>
          <a:ext cx="7334250" cy="474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31926</TotalTime>
  <Words>419</Words>
  <Application>Microsoft Office PowerPoint</Application>
  <PresentationFormat>On-screen Show (4:3)</PresentationFormat>
  <Paragraphs>88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Arial Black</vt:lpstr>
      <vt:lpstr>Office Theme</vt:lpstr>
      <vt:lpstr>Equation</vt:lpstr>
      <vt:lpstr>Slide 1</vt:lpstr>
      <vt:lpstr>Ohms Law and Power</vt:lpstr>
      <vt:lpstr>In Class Activity</vt:lpstr>
      <vt:lpstr>In class activity</vt:lpstr>
      <vt:lpstr>Ohms Law</vt:lpstr>
      <vt:lpstr>Power</vt:lpstr>
      <vt:lpstr>What is power?</vt:lpstr>
      <vt:lpstr>Demo part 2</vt:lpstr>
      <vt:lpstr>Slide 9</vt:lpstr>
      <vt:lpstr>Slide 10</vt:lpstr>
      <vt:lpstr>Power and computers</vt:lpstr>
      <vt:lpstr>Power Calculation for transistors switching on/off</vt:lpstr>
      <vt:lpstr>Why do you care?</vt:lpstr>
    </vt:vector>
  </TitlesOfParts>
  <Company>MSOE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 Roberts</dc:creator>
  <cp:lastModifiedBy>Mark Hornick</cp:lastModifiedBy>
  <cp:revision>187</cp:revision>
  <dcterms:created xsi:type="dcterms:W3CDTF">2005-10-07T17:32:44Z</dcterms:created>
  <dcterms:modified xsi:type="dcterms:W3CDTF">2013-02-13T20:48:30Z</dcterms:modified>
</cp:coreProperties>
</file>