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Default Extension="fntdata" ContentType="application/x-fontdata"/>
  <Override PartName="/ppt/tags/tag38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27.xml" ContentType="application/vnd.openxmlformats-officedocument.presentationml.tags+xml"/>
  <Override PartName="/ppt/tags/tag36.xml" ContentType="application/vnd.openxmlformats-officedocument.presentationml.tags+xml"/>
  <Override PartName="/ppt/tags/tag45.xml" ContentType="application/vnd.openxmlformats-officedocument.presentationml.tags+xml"/>
  <Override PartName="/ppt/tags/tag54.xml" ContentType="application/vnd.openxmlformats-officedocument.presentationml.tags+xml"/>
  <Override PartName="/ppt/tags/tag63.xml" ContentType="application/vnd.openxmlformats-officedocument.presentationml.tags+xml"/>
  <Override PartName="/ppt/tags/tag65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34.xml" ContentType="application/vnd.openxmlformats-officedocument.presentationml.tags+xml"/>
  <Override PartName="/ppt/tags/tag43.xml" ContentType="application/vnd.openxmlformats-officedocument.presentationml.tags+xml"/>
  <Override PartName="/ppt/tags/tag52.xml" ContentType="application/vnd.openxmlformats-officedocument.presentationml.tags+xml"/>
  <Override PartName="/ppt/tags/tag61.xml" ContentType="application/vnd.openxmlformats-officedocument.presentationml.tags+xml"/>
  <Override PartName="/ppt/tags/tag12.xml" ContentType="application/vnd.openxmlformats-officedocument.presentationml.tags+xml"/>
  <Default Extension="xlsx" ContentType="application/vnd.openxmlformats-officedocument.spreadsheetml.sheet"/>
  <Override PartName="/ppt/tags/tag23.xml" ContentType="application/vnd.openxmlformats-officedocument.presentationml.tags+xml"/>
  <Override PartName="/ppt/tags/tag32.xml" ContentType="application/vnd.openxmlformats-officedocument.presentationml.tags+xml"/>
  <Override PartName="/ppt/tags/tag41.xml" ContentType="application/vnd.openxmlformats-officedocument.presentationml.tags+xml"/>
  <Override PartName="/ppt/tags/tag50.xml" ContentType="application/vnd.openxmlformats-officedocument.presentationml.tag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charts/chart1.xml" ContentType="application/vnd.openxmlformats-officedocument.drawingml.chart+xml"/>
  <Override PartName="/ppt/tags/tag21.xml" ContentType="application/vnd.openxmlformats-officedocument.presentationml.tags+xml"/>
  <Override PartName="/ppt/tags/tag30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tags/tag7.xml" ContentType="application/vnd.openxmlformats-officedocument.presentationml.tags+xml"/>
  <Default Extension="bin" ContentType="application/vnd.openxmlformats-officedocument.oleObject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tags/tag3.xml" ContentType="application/vnd.openxmlformats-officedocument.presentationml.tags+xml"/>
  <Default Extension="jpeg" ContentType="image/jpeg"/>
  <Override PartName="/ppt/tags/tag39.xml" ContentType="application/vnd.openxmlformats-officedocument.presentationml.tags+xml"/>
  <Override PartName="/ppt/tags/tag59.xml" ContentType="application/vnd.openxmlformats-officedocument.presentationml.tags+xml"/>
  <Override PartName="/ppt/tags/tag68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57.xml" ContentType="application/vnd.openxmlformats-officedocument.presentationml.tags+xml"/>
  <Override PartName="/ppt/tags/tag66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55.xml" ContentType="application/vnd.openxmlformats-officedocument.presentationml.tags+xml"/>
  <Override PartName="/ppt/tags/tag64.xml" ContentType="application/vnd.openxmlformats-officedocument.presentationml.tags+xml"/>
  <Default Extension="vml" ContentType="application/vnd.openxmlformats-officedocument.vmlDrawing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53.xml" ContentType="application/vnd.openxmlformats-officedocument.presentationml.tags+xml"/>
  <Override PartName="/ppt/tags/tag62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tags/tag42.xml" ContentType="application/vnd.openxmlformats-officedocument.presentationml.tags+xml"/>
  <Override PartName="/ppt/tags/tag51.xml" ContentType="application/vnd.openxmlformats-officedocument.presentationml.tags+xml"/>
  <Override PartName="/ppt/tags/tag60.xml" ContentType="application/vnd.openxmlformats-officedocument.presentationml.tag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1.xml" ContentType="application/vnd.openxmlformats-officedocument.presentationml.tags+xml"/>
  <Override PartName="/ppt/charts/chart2.xml" ContentType="application/vnd.openxmlformats-officedocument.drawingml.chart+xml"/>
  <Override PartName="/ppt/tags/tag20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ags/tag2.xml" ContentType="application/vnd.openxmlformats-officedocument.presentationml.tags+xml"/>
  <Default Extension="wmf" ContentType="image/x-wmf"/>
  <Override PartName="/ppt/tags/tag58.xml" ContentType="application/vnd.openxmlformats-officedocument.presentationml.tags+xml"/>
  <Default Extension="rels" ContentType="application/vnd.openxmlformats-package.relationships+xml"/>
  <Override PartName="/ppt/slides/slide23.xml" ContentType="application/vnd.openxmlformats-officedocument.presentationml.slide+xml"/>
  <Override PartName="/ppt/tags/tag29.xml" ContentType="application/vnd.openxmlformats-officedocument.presentationml.tags+xml"/>
  <Override PartName="/ppt/tags/tag47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embedTrueTypeFonts="1" saveSubsetFonts="1">
  <p:sldMasterIdLst>
    <p:sldMasterId id="2147483816" r:id="rId1"/>
  </p:sldMasterIdLst>
  <p:notesMasterIdLst>
    <p:notesMasterId r:id="rId25"/>
  </p:notesMasterIdLst>
  <p:handoutMasterIdLst>
    <p:handoutMasterId r:id="rId26"/>
  </p:handoutMasterIdLst>
  <p:sldIdLst>
    <p:sldId id="441" r:id="rId2"/>
    <p:sldId id="438" r:id="rId3"/>
    <p:sldId id="439" r:id="rId4"/>
    <p:sldId id="440" r:id="rId5"/>
    <p:sldId id="442" r:id="rId6"/>
    <p:sldId id="417" r:id="rId7"/>
    <p:sldId id="420" r:id="rId8"/>
    <p:sldId id="427" r:id="rId9"/>
    <p:sldId id="443" r:id="rId10"/>
    <p:sldId id="444" r:id="rId11"/>
    <p:sldId id="429" r:id="rId12"/>
    <p:sldId id="430" r:id="rId13"/>
    <p:sldId id="445" r:id="rId14"/>
    <p:sldId id="446" r:id="rId15"/>
    <p:sldId id="452" r:id="rId16"/>
    <p:sldId id="450" r:id="rId17"/>
    <p:sldId id="448" r:id="rId18"/>
    <p:sldId id="449" r:id="rId19"/>
    <p:sldId id="432" r:id="rId20"/>
    <p:sldId id="431" r:id="rId21"/>
    <p:sldId id="433" r:id="rId22"/>
    <p:sldId id="434" r:id="rId23"/>
    <p:sldId id="435" r:id="rId24"/>
  </p:sldIdLst>
  <p:sldSz cx="9144000" cy="6858000" type="screen4x3"/>
  <p:notesSz cx="6934200" cy="9220200"/>
  <p:embeddedFontLst>
    <p:embeddedFont>
      <p:font typeface="Calibri" pitchFamily="34" charset="0"/>
      <p:regular r:id="rId27"/>
      <p:bold r:id="rId28"/>
      <p:italic r:id="rId29"/>
      <p:boldItalic r:id="rId30"/>
    </p:embeddedFont>
    <p:embeddedFont>
      <p:font typeface="Arial Black" pitchFamily="34" charset="0"/>
      <p:bold r:id="rId31"/>
    </p:embeddedFont>
  </p:embeddedFontLst>
  <p:custDataLst>
    <p:tags r:id="rId3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41" autoAdjust="0"/>
    <p:restoredTop sz="97816" autoAdjust="0"/>
  </p:normalViewPr>
  <p:slideViewPr>
    <p:cSldViewPr>
      <p:cViewPr>
        <p:scale>
          <a:sx n="100" d="100"/>
          <a:sy n="100" d="100"/>
        </p:scale>
        <p:origin x="-7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40" y="-120"/>
      </p:cViewPr>
      <p:guideLst>
        <p:guide orient="horz" pos="2904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font" Target="fonts/font2.fntdata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font" Target="fonts/font1.fntdata"/><Relationship Id="rId30" Type="http://schemas.openxmlformats.org/officeDocument/2006/relationships/font" Target="fonts/font4.fntdata"/><Relationship Id="rId35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Office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ATMEGA 32 Current versus Crystal Frequency</a:t>
            </a:r>
          </a:p>
        </c:rich>
      </c:tx>
      <c:layout>
        <c:manualLayout>
          <c:xMode val="edge"/>
          <c:yMode val="edge"/>
          <c:x val="0.56876190476190458"/>
          <c:y val="1.337345228615482E-2"/>
        </c:manualLayout>
      </c:layout>
    </c:title>
    <c:plotArea>
      <c:layout/>
      <c:scatterChart>
        <c:scatterStyle val="lineMarker"/>
        <c:ser>
          <c:idx val="0"/>
          <c:order val="0"/>
          <c:tx>
            <c:strRef>
              <c:f>Sheet1!$B$1</c:f>
              <c:strCache>
                <c:ptCount val="1"/>
                <c:pt idx="0">
                  <c:v>Current</c:v>
                </c:pt>
              </c:strCache>
            </c:strRef>
          </c:tx>
          <c:spPr>
            <a:ln w="28575">
              <a:noFill/>
            </a:ln>
          </c:spPr>
          <c:trendline>
            <c:trendlineType val="linear"/>
            <c:dispRSqr val="1"/>
            <c:dispEq val="1"/>
            <c:trendlineLbl>
              <c:layout>
                <c:manualLayout>
                  <c:x val="0.23178020929202051"/>
                  <c:y val="-2.5215170423062386E-2"/>
                </c:manualLayout>
              </c:layout>
              <c:numFmt formatCode="General" sourceLinked="0"/>
            </c:trendlineLbl>
          </c:trendline>
          <c:xVal>
            <c:numRef>
              <c:f>Sheet1!$A$2:$A$8</c:f>
              <c:numCache>
                <c:formatCode>General</c:formatCode>
                <c:ptCount val="7"/>
                <c:pt idx="0">
                  <c:v>1000000</c:v>
                </c:pt>
                <c:pt idx="1">
                  <c:v>4000000</c:v>
                </c:pt>
                <c:pt idx="2">
                  <c:v>6400000</c:v>
                </c:pt>
                <c:pt idx="3">
                  <c:v>8000000</c:v>
                </c:pt>
                <c:pt idx="4">
                  <c:v>12000000</c:v>
                </c:pt>
                <c:pt idx="5">
                  <c:v>14000000</c:v>
                </c:pt>
                <c:pt idx="6">
                  <c:v>16000000</c:v>
                </c:pt>
              </c:numCache>
            </c:numRef>
          </c:xVal>
          <c:yVal>
            <c:numRef>
              <c:f>Sheet1!$B$2:$B$8</c:f>
              <c:numCache>
                <c:formatCode>General</c:formatCode>
                <c:ptCount val="7"/>
                <c:pt idx="0">
                  <c:v>22</c:v>
                </c:pt>
                <c:pt idx="1">
                  <c:v>27</c:v>
                </c:pt>
                <c:pt idx="2">
                  <c:v>31</c:v>
                </c:pt>
                <c:pt idx="3">
                  <c:v>33</c:v>
                </c:pt>
                <c:pt idx="4">
                  <c:v>37</c:v>
                </c:pt>
                <c:pt idx="5">
                  <c:v>41</c:v>
                </c:pt>
                <c:pt idx="6">
                  <c:v>43</c:v>
                </c:pt>
              </c:numCache>
            </c:numRef>
          </c:yVal>
        </c:ser>
        <c:axId val="133028096"/>
        <c:axId val="137037696"/>
      </c:scatterChart>
      <c:valAx>
        <c:axId val="13302809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Crystal</a:t>
                </a:r>
                <a:r>
                  <a:rPr lang="en-US" baseline="0"/>
                  <a:t> Frequency (Hz)</a:t>
                </a:r>
                <a:endParaRPr lang="en-US"/>
              </a:p>
            </c:rich>
          </c:tx>
          <c:layout/>
        </c:title>
        <c:numFmt formatCode="General" sourceLinked="1"/>
        <c:tickLblPos val="nextTo"/>
        <c:crossAx val="137037696"/>
        <c:crosses val="autoZero"/>
        <c:crossBetween val="midCat"/>
      </c:valAx>
      <c:valAx>
        <c:axId val="137037696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Microprocessor Current (mA)</a:t>
                </a:r>
              </a:p>
            </c:rich>
          </c:tx>
          <c:layout/>
        </c:title>
        <c:numFmt formatCode="General" sourceLinked="1"/>
        <c:tickLblPos val="nextTo"/>
        <c:crossAx val="133028096"/>
        <c:crosses val="autoZero"/>
        <c:crossBetween val="midCat"/>
      </c:valAx>
    </c:plotArea>
    <c:legend>
      <c:legendPos val="r"/>
      <c:layout/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Power versus Microprocessor Voltage</a:t>
            </a:r>
          </a:p>
        </c:rich>
      </c:tx>
      <c:layout/>
    </c:title>
    <c:plotArea>
      <c:layout/>
      <c:scatterChart>
        <c:scatterStyle val="lineMarker"/>
        <c:ser>
          <c:idx val="1"/>
          <c:order val="0"/>
          <c:tx>
            <c:strRef>
              <c:f>Sheet1!$C$17</c:f>
              <c:strCache>
                <c:ptCount val="1"/>
                <c:pt idx="0">
                  <c:v>Power</c:v>
                </c:pt>
              </c:strCache>
            </c:strRef>
          </c:tx>
          <c:spPr>
            <a:ln w="28575">
              <a:noFill/>
            </a:ln>
          </c:spPr>
          <c:trendline>
            <c:trendlineType val="power"/>
            <c:dispRSqr val="1"/>
            <c:dispEq val="1"/>
            <c:trendlineLbl>
              <c:layout>
                <c:manualLayout>
                  <c:x val="0.35891710411198602"/>
                  <c:y val="-3.5906969962088071E-4"/>
                </c:manualLayout>
              </c:layout>
              <c:numFmt formatCode="General" sourceLinked="0"/>
            </c:trendlineLbl>
          </c:trendline>
          <c:xVal>
            <c:numRef>
              <c:f>Sheet1!$A$18:$A$21</c:f>
              <c:numCache>
                <c:formatCode>General</c:formatCode>
                <c:ptCount val="4"/>
                <c:pt idx="0">
                  <c:v>2.5</c:v>
                </c:pt>
                <c:pt idx="1">
                  <c:v>3.5</c:v>
                </c:pt>
                <c:pt idx="2">
                  <c:v>4</c:v>
                </c:pt>
                <c:pt idx="3">
                  <c:v>5</c:v>
                </c:pt>
              </c:numCache>
            </c:numRef>
          </c:xVal>
          <c:yVal>
            <c:numRef>
              <c:f>Sheet1!$C$18:$C$21</c:f>
              <c:numCache>
                <c:formatCode>General</c:formatCode>
                <c:ptCount val="4"/>
                <c:pt idx="0">
                  <c:v>37.5</c:v>
                </c:pt>
                <c:pt idx="1">
                  <c:v>84</c:v>
                </c:pt>
                <c:pt idx="2">
                  <c:v>124</c:v>
                </c:pt>
                <c:pt idx="3">
                  <c:v>224.99999999999997</c:v>
                </c:pt>
              </c:numCache>
            </c:numRef>
          </c:yVal>
        </c:ser>
        <c:axId val="179232128"/>
        <c:axId val="180520448"/>
      </c:scatterChart>
      <c:valAx>
        <c:axId val="179232128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Microprocessor Voltage</a:t>
                </a:r>
              </a:p>
            </c:rich>
          </c:tx>
          <c:layout>
            <c:manualLayout>
              <c:xMode val="edge"/>
              <c:yMode val="edge"/>
              <c:x val="0.40459798775153105"/>
              <c:y val="0.87868037328667326"/>
            </c:manualLayout>
          </c:layout>
        </c:title>
        <c:numFmt formatCode="General" sourceLinked="1"/>
        <c:tickLblPos val="nextTo"/>
        <c:crossAx val="180520448"/>
        <c:crosses val="autoZero"/>
        <c:crossBetween val="midCat"/>
      </c:valAx>
      <c:valAx>
        <c:axId val="180520448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Microprocessor</a:t>
                </a:r>
                <a:r>
                  <a:rPr lang="en-US" baseline="0"/>
                  <a:t> Power (mW)</a:t>
                </a:r>
                <a:endParaRPr lang="en-US"/>
              </a:p>
            </c:rich>
          </c:tx>
          <c:layout/>
        </c:title>
        <c:numFmt formatCode="General" sourceLinked="1"/>
        <c:tickLblPos val="nextTo"/>
        <c:crossAx val="179232128"/>
        <c:crosses val="autoZero"/>
        <c:crossBetween val="midCat"/>
      </c:valAx>
    </c:plotArea>
    <c:legend>
      <c:legendPos val="r"/>
      <c:layout/>
    </c:legend>
    <c:plotVisOnly val="1"/>
    <c:dispBlanksAs val="gap"/>
  </c:chart>
  <c:externalData r:id="rId1"/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0.72115</cdr:x>
      <cdr:y>0.17423</cdr:y>
    </cdr:from>
    <cdr:to>
      <cdr:x>0.83654</cdr:x>
      <cdr:y>0.3833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715000" y="7620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05122" cy="461926"/>
          </a:xfrm>
          <a:prstGeom prst="rect">
            <a:avLst/>
          </a:prstGeom>
        </p:spPr>
        <p:txBody>
          <a:bodyPr vert="horz" lIns="90433" tIns="45214" rIns="90433" bIns="45214" rtlCol="0"/>
          <a:lstStyle>
            <a:lvl1pPr algn="l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5" y="0"/>
            <a:ext cx="3005122" cy="461926"/>
          </a:xfrm>
          <a:prstGeom prst="rect">
            <a:avLst/>
          </a:prstGeom>
        </p:spPr>
        <p:txBody>
          <a:bodyPr vert="horz" lIns="90433" tIns="45214" rIns="90433" bIns="45214" rtlCol="0"/>
          <a:lstStyle>
            <a:lvl1pPr algn="r">
              <a:defRPr sz="1100"/>
            </a:lvl1pPr>
          </a:lstStyle>
          <a:p>
            <a:pPr>
              <a:defRPr/>
            </a:pPr>
            <a:fld id="{93809A16-619C-43BE-93C3-B9D896425E4F}" type="datetimeFigureOut">
              <a:rPr lang="en-US"/>
              <a:pPr>
                <a:defRPr/>
              </a:pPr>
              <a:t>12/2/2012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756751"/>
            <a:ext cx="3005122" cy="461926"/>
          </a:xfrm>
          <a:prstGeom prst="rect">
            <a:avLst/>
          </a:prstGeom>
        </p:spPr>
        <p:txBody>
          <a:bodyPr vert="horz" lIns="90433" tIns="45214" rIns="90433" bIns="45214" rtlCol="0" anchor="b"/>
          <a:lstStyle>
            <a:lvl1pPr algn="l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5" y="8756751"/>
            <a:ext cx="3005122" cy="461926"/>
          </a:xfrm>
          <a:prstGeom prst="rect">
            <a:avLst/>
          </a:prstGeom>
        </p:spPr>
        <p:txBody>
          <a:bodyPr vert="horz" lIns="90433" tIns="45214" rIns="90433" bIns="45214" rtlCol="0" anchor="b"/>
          <a:lstStyle>
            <a:lvl1pPr algn="r">
              <a:defRPr sz="1100"/>
            </a:lvl1pPr>
          </a:lstStyle>
          <a:p>
            <a:pPr>
              <a:defRPr/>
            </a:pPr>
            <a:fld id="{B4C9BAF6-4BC9-4DB7-A556-6AA83959C7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05122" cy="461926"/>
          </a:xfrm>
          <a:prstGeom prst="rect">
            <a:avLst/>
          </a:prstGeom>
        </p:spPr>
        <p:txBody>
          <a:bodyPr vert="horz" lIns="91363" tIns="45680" rIns="91363" bIns="45680" rtlCol="0"/>
          <a:lstStyle>
            <a:lvl1pPr algn="l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575" y="0"/>
            <a:ext cx="3005122" cy="461926"/>
          </a:xfrm>
          <a:prstGeom prst="rect">
            <a:avLst/>
          </a:prstGeom>
        </p:spPr>
        <p:txBody>
          <a:bodyPr vert="horz" lIns="91363" tIns="45680" rIns="91363" bIns="45680" rtlCol="0"/>
          <a:lstStyle>
            <a:lvl1pPr algn="r">
              <a:defRPr sz="1100"/>
            </a:lvl1pPr>
          </a:lstStyle>
          <a:p>
            <a:pPr>
              <a:defRPr/>
            </a:pPr>
            <a:fld id="{361610AA-3CE9-47EB-A7A7-39C3D74D08C8}" type="datetimeFigureOut">
              <a:rPr lang="en-US"/>
              <a:pPr>
                <a:defRPr/>
              </a:pPr>
              <a:t>12/2/2012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692150"/>
            <a:ext cx="4608512" cy="3455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63" tIns="45680" rIns="91363" bIns="4568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722" y="4379905"/>
            <a:ext cx="5546758" cy="4148174"/>
          </a:xfrm>
          <a:prstGeom prst="rect">
            <a:avLst/>
          </a:prstGeom>
        </p:spPr>
        <p:txBody>
          <a:bodyPr vert="horz" lIns="91363" tIns="45680" rIns="91363" bIns="4568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756751"/>
            <a:ext cx="3005122" cy="461926"/>
          </a:xfrm>
          <a:prstGeom prst="rect">
            <a:avLst/>
          </a:prstGeom>
        </p:spPr>
        <p:txBody>
          <a:bodyPr vert="horz" lIns="91363" tIns="45680" rIns="91363" bIns="45680" rtlCol="0" anchor="b"/>
          <a:lstStyle>
            <a:lvl1pPr algn="l">
              <a:defRPr sz="11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575" y="8756751"/>
            <a:ext cx="3005122" cy="461926"/>
          </a:xfrm>
          <a:prstGeom prst="rect">
            <a:avLst/>
          </a:prstGeom>
        </p:spPr>
        <p:txBody>
          <a:bodyPr vert="horz" lIns="91363" tIns="45680" rIns="91363" bIns="45680" rtlCol="0" anchor="b"/>
          <a:lstStyle>
            <a:lvl1pPr algn="r">
              <a:defRPr sz="1100"/>
            </a:lvl1pPr>
          </a:lstStyle>
          <a:p>
            <a:pPr>
              <a:defRPr/>
            </a:pPr>
            <a:fld id="{E4FAD218-59E3-4FF9-B903-69A0540835C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4FAD218-59E3-4FF9-B903-69A0540835C3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1.jpe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image" Target="../media/image1.jpeg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752600" y="228600"/>
            <a:ext cx="7239000" cy="1470025"/>
          </a:xfrm>
          <a:noFill/>
        </p:spPr>
        <p:txBody>
          <a:bodyPr/>
          <a:lstStyle>
            <a:lvl1pPr>
              <a:defRPr b="1" cap="none" spc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52400" y="2438400"/>
            <a:ext cx="8839200" cy="3200400"/>
          </a:xfrm>
        </p:spPr>
        <p:txBody>
          <a:bodyPr/>
          <a:lstStyle>
            <a:lvl1pPr marL="514350" indent="-514350" algn="l">
              <a:buFont typeface="+mj-lt"/>
              <a:buAutoNum type="arabicParenR"/>
              <a:defRPr b="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CS2710 Computer Organization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ADE71-659F-4D3C-9686-11060184D6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10"/>
          <p:cNvPicPr>
            <a:picLocks noChangeAspect="1" noChangeArrowheads="1"/>
          </p:cNvPicPr>
          <p:nvPr userDrawn="1">
            <p:custDataLst>
              <p:tags r:id="rId3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52400" y="228600"/>
            <a:ext cx="1523637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8" name="TextBox 7"/>
          <p:cNvSpPr txBox="1"/>
          <p:nvPr userDrawn="1">
            <p:custDataLst>
              <p:tags r:id="rId4"/>
            </p:custDataLst>
          </p:nvPr>
        </p:nvSpPr>
        <p:spPr>
          <a:xfrm>
            <a:off x="152400" y="182880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Arial Black" pitchFamily="34" charset="0"/>
              </a:rPr>
              <a:t>Lecture Objectives:</a:t>
            </a:r>
            <a:endParaRPr lang="en-US" sz="2800" dirty="0"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52400" y="152400"/>
            <a:ext cx="6629400" cy="1143000"/>
          </a:xfrm>
        </p:spPr>
        <p:txBody>
          <a:bodyPr/>
          <a:lstStyle>
            <a:lvl1pPr>
              <a:defRPr sz="3600" baseline="0">
                <a:solidFill>
                  <a:srgbClr val="C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524000" y="1447800"/>
            <a:ext cx="7162800" cy="46783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CS2710 Computer Organization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553200" y="6356350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505A4-AD39-4171-9374-320723FB6CC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10"/>
          <p:cNvPicPr>
            <a:picLocks noChangeAspect="1" noChangeArrowheads="1"/>
          </p:cNvPicPr>
          <p:nvPr userDrawn="1">
            <p:custDataLst>
              <p:tags r:id="rId4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01000" y="6096000"/>
            <a:ext cx="701675" cy="666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CS2710 Computer Organization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64EFBD06-C426-490F-B3C2-38D879E455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27" r:id="rId2"/>
  </p:sldLayoutIdLst>
  <p:transition spd="slow">
    <p:fade/>
  </p:transition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tags" Target="../tags/tag11.xml"/><Relationship Id="rId7" Type="http://schemas.openxmlformats.org/officeDocument/2006/relationships/oleObject" Target="../embeddings/oleObject1.bin"/><Relationship Id="rId2" Type="http://schemas.openxmlformats.org/officeDocument/2006/relationships/tags" Target="../tags/tag10.xml"/><Relationship Id="rId1" Type="http://schemas.openxmlformats.org/officeDocument/2006/relationships/vmlDrawing" Target="../drawings/vmlDrawing1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3.xml"/><Relationship Id="rId4" Type="http://schemas.openxmlformats.org/officeDocument/2006/relationships/tags" Target="../tags/tag12.xml"/><Relationship Id="rId9" Type="http://schemas.openxmlformats.org/officeDocument/2006/relationships/image" Target="../media/image4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tags" Target="../tags/tag3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6" Type="http://schemas.openxmlformats.org/officeDocument/2006/relationships/image" Target="../media/image12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7" Type="http://schemas.openxmlformats.org/officeDocument/2006/relationships/oleObject" Target="../embeddings/oleObject7.bin"/><Relationship Id="rId2" Type="http://schemas.openxmlformats.org/officeDocument/2006/relationships/tags" Target="../tags/tag44.xml"/><Relationship Id="rId1" Type="http://schemas.openxmlformats.org/officeDocument/2006/relationships/vmlDrawing" Target="../drawings/vmlDrawing6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47.xml"/><Relationship Id="rId4" Type="http://schemas.openxmlformats.org/officeDocument/2006/relationships/tags" Target="../tags/tag4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9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5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chart" Target="../charts/chart1.xml"/><Relationship Id="rId4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56.xml"/><Relationship Id="rId4" Type="http://schemas.openxmlformats.org/officeDocument/2006/relationships/tags" Target="../tags/tag5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58.xml"/><Relationship Id="rId7" Type="http://schemas.openxmlformats.org/officeDocument/2006/relationships/oleObject" Target="../embeddings/oleObject10.bin"/><Relationship Id="rId2" Type="http://schemas.openxmlformats.org/officeDocument/2006/relationships/tags" Target="../tags/tag57.xml"/><Relationship Id="rId1" Type="http://schemas.openxmlformats.org/officeDocument/2006/relationships/vmlDrawing" Target="../drawings/vmlDrawing8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0.xml"/><Relationship Id="rId4" Type="http://schemas.openxmlformats.org/officeDocument/2006/relationships/tags" Target="../tags/tag5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67.xml"/><Relationship Id="rId7" Type="http://schemas.openxmlformats.org/officeDocument/2006/relationships/image" Target="../media/image18.jpeg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6" Type="http://schemas.openxmlformats.org/officeDocument/2006/relationships/image" Target="../media/image17.jpe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6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image" Target="../media/image6.pn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3.xml"/><Relationship Id="rId1" Type="http://schemas.openxmlformats.org/officeDocument/2006/relationships/tags" Target="../tags/tag2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7" Type="http://schemas.openxmlformats.org/officeDocument/2006/relationships/oleObject" Target="../embeddings/oleObject3.bin"/><Relationship Id="rId2" Type="http://schemas.openxmlformats.org/officeDocument/2006/relationships/tags" Target="../tags/tag24.xml"/><Relationship Id="rId1" Type="http://schemas.openxmlformats.org/officeDocument/2006/relationships/vmlDrawing" Target="../drawings/vmlDrawing3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7.xml"/><Relationship Id="rId4" Type="http://schemas.openxmlformats.org/officeDocument/2006/relationships/tags" Target="../tags/tag2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tags" Target="../tags/tag29.xml"/><Relationship Id="rId7" Type="http://schemas.openxmlformats.org/officeDocument/2006/relationships/oleObject" Target="../embeddings/oleObject4.bin"/><Relationship Id="rId2" Type="http://schemas.openxmlformats.org/officeDocument/2006/relationships/tags" Target="../tags/tag28.xml"/><Relationship Id="rId1" Type="http://schemas.openxmlformats.org/officeDocument/2006/relationships/vmlDrawing" Target="../drawings/vmlDrawing4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1.xml"/><Relationship Id="rId4" Type="http://schemas.openxmlformats.org/officeDocument/2006/relationships/tags" Target="../tags/tag3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7" Type="http://schemas.openxmlformats.org/officeDocument/2006/relationships/oleObject" Target="../embeddings/oleObject6.bin"/><Relationship Id="rId2" Type="http://schemas.openxmlformats.org/officeDocument/2006/relationships/tags" Target="../tags/tag32.xml"/><Relationship Id="rId1" Type="http://schemas.openxmlformats.org/officeDocument/2006/relationships/vmlDrawing" Target="../drawings/vmlDrawing5.v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35.xml"/><Relationship Id="rId4" Type="http://schemas.openxmlformats.org/officeDocument/2006/relationships/tags" Target="../tags/tag3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52400" y="152400"/>
            <a:ext cx="8686800" cy="1143000"/>
          </a:xfrm>
        </p:spPr>
        <p:txBody>
          <a:bodyPr/>
          <a:lstStyle/>
          <a:p>
            <a:r>
              <a:rPr lang="en-US" dirty="0" smtClean="0"/>
              <a:t>Power </a:t>
            </a:r>
            <a:r>
              <a:rPr lang="en-US" dirty="0" smtClean="0"/>
              <a:t>calculation </a:t>
            </a:r>
            <a:r>
              <a:rPr lang="en-US" dirty="0" smtClean="0"/>
              <a:t>for </a:t>
            </a:r>
            <a:r>
              <a:rPr lang="en-US" dirty="0" smtClean="0"/>
              <a:t>transistor operation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9600" y="3429000"/>
            <a:ext cx="7162800" cy="2544763"/>
          </a:xfrm>
        </p:spPr>
        <p:txBody>
          <a:bodyPr/>
          <a:lstStyle/>
          <a:p>
            <a:r>
              <a:rPr lang="en-US" dirty="0" smtClean="0"/>
              <a:t>What will cause </a:t>
            </a:r>
            <a:r>
              <a:rPr lang="en-US" dirty="0" smtClean="0"/>
              <a:t>power consumption to increase?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CS2710 Computer Organization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fld id="{F1E505A4-AD39-4171-9374-320723FB6CC6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533400" y="1371600"/>
          <a:ext cx="8078788" cy="1877229"/>
        </p:xfrm>
        <a:graphic>
          <a:graphicData uri="http://schemas.openxmlformats.org/presentationml/2006/ole">
            <p:oleObj spid="_x0000_s31747" name="Equation" r:id="rId7" imgW="3060360" imgH="711000" progId="Equation.DSMT4">
              <p:embed/>
            </p:oleObj>
          </a:graphicData>
        </a:graphic>
      </p:graphicFrame>
      <p:pic>
        <p:nvPicPr>
          <p:cNvPr id="31748" name="Picture 4" descr="C:\Users\hornick\AppData\Local\Microsoft\Windows\Temporary Internet Files\Content.IE5\RQ4KYTOI\MC900348773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997825" y="4330700"/>
            <a:ext cx="703263" cy="935038"/>
          </a:xfrm>
          <a:prstGeom prst="rect">
            <a:avLst/>
          </a:prstGeom>
          <a:noFill/>
        </p:spPr>
      </p:pic>
      <p:pic>
        <p:nvPicPr>
          <p:cNvPr id="31749" name="Picture 5" descr="C:\Users\hornick\AppData\Local\Microsoft\Windows\Temporary Internet Files\Content.IE5\I0WHCKG2\MC900384210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376465" y="1905000"/>
            <a:ext cx="1767535" cy="181965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Issues with MIPS 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33400" y="1066800"/>
            <a:ext cx="8229600" cy="46783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Measures</a:t>
            </a:r>
            <a:r>
              <a:rPr lang="en-US" sz="2800" dirty="0" smtClean="0"/>
              <a:t> </a:t>
            </a:r>
            <a:r>
              <a:rPr lang="en-US" sz="2800" dirty="0" smtClean="0"/>
              <a:t>instruction </a:t>
            </a:r>
            <a:r>
              <a:rPr lang="en-US" sz="2800" dirty="0" smtClean="0"/>
              <a:t>execution rate</a:t>
            </a:r>
            <a:r>
              <a:rPr lang="en-US" sz="2800" dirty="0" smtClean="0"/>
              <a:t>, </a:t>
            </a:r>
            <a:r>
              <a:rPr lang="en-US" sz="2800" dirty="0" smtClean="0"/>
              <a:t>but doesn’t consider the complexity </a:t>
            </a:r>
            <a:r>
              <a:rPr lang="en-US" sz="2800" dirty="0" smtClean="0"/>
              <a:t>of the instructions </a:t>
            </a:r>
            <a:r>
              <a:rPr lang="en-US" sz="2800" dirty="0" smtClean="0"/>
              <a:t>performed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Average instruction complexity varies </a:t>
            </a:r>
            <a:r>
              <a:rPr lang="en-US" sz="2800" dirty="0" smtClean="0"/>
              <a:t>between programs </a:t>
            </a:r>
            <a:r>
              <a:rPr lang="en-US" sz="2800" dirty="0" smtClean="0"/>
              <a:t>executing </a:t>
            </a:r>
            <a:r>
              <a:rPr lang="en-US" sz="2800" dirty="0" smtClean="0"/>
              <a:t>on </a:t>
            </a:r>
            <a:r>
              <a:rPr lang="en-US" sz="2800" dirty="0" smtClean="0"/>
              <a:t>a single </a:t>
            </a:r>
            <a:r>
              <a:rPr lang="en-US" sz="2800" dirty="0" smtClean="0"/>
              <a:t>computer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Different microprocessors implement instructions of differing complexities</a:t>
            </a: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>
                <a:solidFill>
                  <a:srgbClr val="0070C0"/>
                </a:solidFill>
              </a:rPr>
              <a:t>MIPS may vary independently from </a:t>
            </a:r>
            <a:r>
              <a:rPr lang="en-US" sz="2800" dirty="0" smtClean="0">
                <a:solidFill>
                  <a:srgbClr val="0070C0"/>
                </a:solidFill>
              </a:rPr>
              <a:t>performance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We cannot compare computers with different instruction sets using MIPS!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CS2710 Computer Organization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F1E505A4-AD39-4171-9374-320723FB6CC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52400" y="228600"/>
            <a:ext cx="8610600" cy="1371600"/>
          </a:xfrm>
        </p:spPr>
        <p:txBody>
          <a:bodyPr/>
          <a:lstStyle/>
          <a:p>
            <a:pPr algn="l"/>
            <a:r>
              <a:rPr lang="en-US" dirty="0" smtClean="0"/>
              <a:t>Benchmarking: How do you decide which computer to </a:t>
            </a:r>
            <a:r>
              <a:rPr lang="en-US" dirty="0" smtClean="0"/>
              <a:t>buy?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CS2710 Computer Organization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F1E505A4-AD39-4171-9374-320723FB6CC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pic>
        <p:nvPicPr>
          <p:cNvPr id="5122" name="Picture 2" descr="http://www.xbitlabs.com/images/news/2007-09/quad_core_perf_spec_09-2007-2.pn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" y="1219199"/>
            <a:ext cx="5334000" cy="5240421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52400" y="152400"/>
            <a:ext cx="6629400" cy="685800"/>
          </a:xfrm>
        </p:spPr>
        <p:txBody>
          <a:bodyPr/>
          <a:lstStyle/>
          <a:p>
            <a:r>
              <a:rPr lang="en-US" dirty="0" smtClean="0"/>
              <a:t>SPEC Benchmark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381000" y="762000"/>
            <a:ext cx="8305800" cy="46783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/>
              <a:t>A set of </a:t>
            </a:r>
            <a:r>
              <a:rPr lang="en-US" sz="2800" dirty="0" smtClean="0"/>
              <a:t>p</a:t>
            </a:r>
            <a:r>
              <a:rPr lang="en-US" sz="2800" dirty="0" smtClean="0"/>
              <a:t>rograms </a:t>
            </a:r>
            <a:r>
              <a:rPr lang="en-US" sz="2800" dirty="0" smtClean="0"/>
              <a:t>used to measure performance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Supposedly typical of actual workload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Standard Performance Evaluation Corp (SPEC)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Develops benchmarks for CPU, I/O, Web, …</a:t>
            </a: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sz="2800" dirty="0" smtClean="0"/>
              <a:t>SPEC CPU2006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Elapsed time to execute a selection of programs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/>
              <a:t>Negligible I/O, so focuses on CPU performance</a:t>
            </a:r>
          </a:p>
          <a:p>
            <a:pPr lvl="1">
              <a:lnSpc>
                <a:spcPct val="80000"/>
              </a:lnSpc>
            </a:pPr>
            <a:r>
              <a:rPr lang="en-US" sz="2400" u="sng" dirty="0" smtClean="0"/>
              <a:t>Normalize</a:t>
            </a:r>
            <a:r>
              <a:rPr lang="en-US" sz="2400" dirty="0" smtClean="0"/>
              <a:t> relative to reference machine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Summarize as </a:t>
            </a:r>
            <a:r>
              <a:rPr lang="en-US" sz="2400" i="1" dirty="0" smtClean="0">
                <a:solidFill>
                  <a:srgbClr val="0070C0"/>
                </a:solidFill>
              </a:rPr>
              <a:t>geometric mean</a:t>
            </a:r>
            <a:r>
              <a:rPr lang="en-US" sz="2400" dirty="0" smtClean="0"/>
              <a:t> of performance ratios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/>
              <a:t>CINT2006 (integer) and CFP2006 (floating-point)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CS2710 Computer Organization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fld id="{F1E505A4-AD39-4171-9374-320723FB6CC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1981200" y="5105400"/>
          <a:ext cx="4724400" cy="1330228"/>
        </p:xfrm>
        <a:graphic>
          <a:graphicData uri="http://schemas.openxmlformats.org/presentationml/2006/ole">
            <p:oleObj spid="_x0000_s26626" name="Equation" r:id="rId7" imgW="1714320" imgH="482400" progId="Equation.3">
              <p:embed/>
            </p:oleObj>
          </a:graphicData>
        </a:graphic>
      </p:graphicFrame>
    </p:spTree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Geometric vs. Arithmetic Mean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Arithmetic mean: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Geometric mean: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CS2710 Computer Organization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E505A4-AD39-4171-9374-320723FB6CC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546350" y="2133600"/>
          <a:ext cx="1462088" cy="1343025"/>
        </p:xfrm>
        <a:graphic>
          <a:graphicData uri="http://schemas.openxmlformats.org/presentationml/2006/ole">
            <p:oleObj spid="_x0000_s41986" name="Equation" r:id="rId3" imgW="469800" imgH="431640" progId="Equation.DSMT4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667000" y="4648200"/>
          <a:ext cx="1371600" cy="1371600"/>
        </p:xfrm>
        <a:graphic>
          <a:graphicData uri="http://schemas.openxmlformats.org/presentationml/2006/ole">
            <p:oleObj spid="_x0000_s41987" name="Equation" r:id="rId4" imgW="482400" imgH="482400" progId="Equation.DSMT4">
              <p:embed/>
            </p:oleObj>
          </a:graphicData>
        </a:graphic>
      </p:graphicFrame>
    </p:spTree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458200" cy="1143000"/>
          </a:xfrm>
        </p:spPr>
        <p:txBody>
          <a:bodyPr/>
          <a:lstStyle/>
          <a:p>
            <a:r>
              <a:rPr lang="en-US" dirty="0" smtClean="0"/>
              <a:t>Which computer has better overall performance?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CS2710 Computer Organization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E505A4-AD39-4171-9374-320723FB6CC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990600" y="1752600"/>
          <a:ext cx="6096000" cy="109728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  <a:gridCol w="15240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Computer A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Computer B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Computer C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/>
                        <a:t>Program 1</a:t>
                      </a:r>
                      <a:endParaRPr lang="en-US"/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1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10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20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/>
                        <a:t>Program 2</a:t>
                      </a:r>
                      <a:endParaRPr lang="en-US"/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1000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100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458200" cy="1143000"/>
          </a:xfrm>
        </p:spPr>
        <p:txBody>
          <a:bodyPr/>
          <a:lstStyle/>
          <a:p>
            <a:r>
              <a:rPr lang="en-US" dirty="0" smtClean="0"/>
              <a:t>Which computer has better overall performance?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CS2710 Computer Organization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E505A4-AD39-4171-9374-320723FB6CC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219200" y="1828800"/>
          <a:ext cx="6096000" cy="237744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  <a:gridCol w="15240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Computer A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Computer B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Computer C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/>
                        <a:t>Program 1</a:t>
                      </a:r>
                      <a:endParaRPr lang="en-US"/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1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10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20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/>
                        <a:t>Program 2</a:t>
                      </a:r>
                      <a:endParaRPr lang="en-US"/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1000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100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20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Arithmetic mean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500.5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0070C0"/>
                          </a:solidFill>
                        </a:rPr>
                        <a:t>55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0070C0"/>
                          </a:solidFill>
                        </a:rPr>
                        <a:t>20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rgbClr val="0070C0"/>
                          </a:solidFill>
                        </a:rPr>
                        <a:t>Geometric mean</a:t>
                      </a:r>
                      <a:endParaRPr lang="en-US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31.622 . . .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C00000"/>
                          </a:solidFill>
                        </a:rPr>
                        <a:t>31.622 . . .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solidFill>
                            <a:srgbClr val="0070C0"/>
                          </a:solidFill>
                        </a:rPr>
                        <a:t>20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  <p:sp>
        <p:nvSpPr>
          <p:cNvPr id="49153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219200" y="4495800"/>
            <a:ext cx="7010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+mn-lt"/>
              </a:rPr>
              <a:t>A</a:t>
            </a:r>
            <a:r>
              <a:rPr lang="en-US" b="1" dirty="0" smtClean="0">
                <a:latin typeface="+mn-lt"/>
              </a:rPr>
              <a:t> is fastest </a:t>
            </a:r>
            <a:r>
              <a:rPr lang="en-US" dirty="0" smtClean="0">
                <a:latin typeface="+mn-lt"/>
              </a:rPr>
              <a:t>via Arithmetic mean.</a:t>
            </a:r>
          </a:p>
          <a:p>
            <a:r>
              <a:rPr lang="en-US" b="1" dirty="0" smtClean="0">
                <a:latin typeface="+mn-lt"/>
              </a:rPr>
              <a:t>A and B are tied </a:t>
            </a:r>
            <a:r>
              <a:rPr lang="en-US" dirty="0" smtClean="0">
                <a:latin typeface="+mn-lt"/>
              </a:rPr>
              <a:t>via Geometric mean.</a:t>
            </a:r>
          </a:p>
          <a:p>
            <a:endParaRPr lang="en-US" dirty="0" smtClean="0">
              <a:latin typeface="+mn-lt"/>
            </a:endParaRPr>
          </a:p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Geometric mean is the appropriate mean when the ranges of the values being compared vary significantly.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</p:spTree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458200" cy="1143000"/>
          </a:xfrm>
        </p:spPr>
        <p:txBody>
          <a:bodyPr/>
          <a:lstStyle/>
          <a:p>
            <a:r>
              <a:rPr lang="en-US" dirty="0" smtClean="0"/>
              <a:t>Benchmarking often computes performance relative to a </a:t>
            </a:r>
            <a:r>
              <a:rPr lang="en-US" b="1" dirty="0" smtClean="0"/>
              <a:t>standard reference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CS2710 Computer Organization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E505A4-AD39-4171-9374-320723FB6CC6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990600" y="1752600"/>
          <a:ext cx="6096000" cy="109728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  <a:gridCol w="15240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Computer A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Computer B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Computer C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/>
                        <a:t>Program 1</a:t>
                      </a:r>
                      <a:endParaRPr lang="en-US"/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1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10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20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/>
                        <a:t>Program 2</a:t>
                      </a:r>
                      <a:endParaRPr lang="en-US"/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1000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100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Content Placeholder 10"/>
          <p:cNvGraphicFramePr>
            <a:graphicFrameLocks noGrp="1"/>
          </p:cNvGraphicFramePr>
          <p:nvPr>
            <p:ph idx="1"/>
          </p:nvPr>
        </p:nvGraphicFramePr>
        <p:xfrm>
          <a:off x="990600" y="3962400"/>
          <a:ext cx="6096000" cy="13716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  <a:gridCol w="15240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Computer </a:t>
                      </a:r>
                      <a:r>
                        <a:rPr lang="en-US" dirty="0" smtClean="0"/>
                        <a:t>A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(reference)</a:t>
                      </a:r>
                      <a:endParaRPr lang="en-US" dirty="0"/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Computer B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Computer C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/>
                        <a:t>Program 1</a:t>
                      </a:r>
                      <a:endParaRPr lang="en-US"/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20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/>
                        <a:t>Program 2</a:t>
                      </a:r>
                      <a:endParaRPr lang="en-US"/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0.1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0.02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143000" y="5486400"/>
            <a:ext cx="56797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Scaling the results in this manner is called </a:t>
            </a:r>
            <a:r>
              <a:rPr lang="en-US" sz="1800" b="1" dirty="0" smtClean="0"/>
              <a:t>normalization</a:t>
            </a:r>
            <a:r>
              <a:rPr lang="en-US" sz="1800" dirty="0" smtClean="0"/>
              <a:t>.</a:t>
            </a:r>
          </a:p>
          <a:p>
            <a:r>
              <a:rPr lang="en-US" sz="1800" i="1" dirty="0" smtClean="0"/>
              <a:t>Note that no normalization was needed for Program 1 since</a:t>
            </a:r>
            <a:br>
              <a:rPr lang="en-US" sz="1800" i="1" dirty="0" smtClean="0"/>
            </a:br>
            <a:r>
              <a:rPr lang="en-US" sz="1800" i="1" dirty="0" smtClean="0"/>
              <a:t>the reference computer’s value was already 1.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6800" y="29718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Let’s say A is the “reference” computer. We adjust all performance values by dividing each value by the reference computer’s value. In this example, we divide all results for Program 2 by the reference computer’s performance value of 1000, giving:</a:t>
            </a:r>
            <a:endParaRPr lang="en-US" sz="1600" dirty="0"/>
          </a:p>
        </p:txBody>
      </p:sp>
    </p:spTree>
  </p:cSld>
  <p:clrMapOvr>
    <a:masterClrMapping/>
  </p:clrMapOvr>
  <p:transition spd="slow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610600" cy="1143000"/>
          </a:xfrm>
        </p:spPr>
        <p:txBody>
          <a:bodyPr/>
          <a:lstStyle/>
          <a:p>
            <a:pPr algn="l"/>
            <a:r>
              <a:rPr lang="en-US" dirty="0" smtClean="0"/>
              <a:t>Arithmetic and Geometric means based on the normalized values: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1066800" y="1981200"/>
          <a:ext cx="5548112" cy="2163765"/>
        </p:xfrm>
        <a:graphic>
          <a:graphicData uri="http://schemas.openxmlformats.org/drawingml/2006/table">
            <a:tbl>
              <a:tblPr/>
              <a:tblGrid>
                <a:gridCol w="1387028"/>
                <a:gridCol w="1387028"/>
                <a:gridCol w="1387028"/>
                <a:gridCol w="1387028"/>
              </a:tblGrid>
              <a:tr h="33288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 </a:t>
                      </a:r>
                    </a:p>
                  </a:txBody>
                  <a:tcPr marL="83222" marR="83222" marT="41611" marB="4161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Computer A</a:t>
                      </a:r>
                    </a:p>
                  </a:txBody>
                  <a:tcPr marL="83222" marR="83222" marT="41611" marB="4161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Computer B</a:t>
                      </a:r>
                    </a:p>
                  </a:txBody>
                  <a:tcPr marL="83222" marR="83222" marT="41611" marB="4161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Computer C</a:t>
                      </a:r>
                    </a:p>
                  </a:txBody>
                  <a:tcPr marL="83222" marR="83222" marT="41611" marB="4161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332887">
                <a:tc>
                  <a:txBody>
                    <a:bodyPr/>
                    <a:lstStyle/>
                    <a:p>
                      <a:r>
                        <a:rPr lang="en-US" sz="1600" b="1"/>
                        <a:t>Program 1</a:t>
                      </a:r>
                      <a:endParaRPr lang="en-US" sz="1600"/>
                    </a:p>
                  </a:txBody>
                  <a:tcPr marL="83222" marR="83222" marT="41611" marB="4161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1</a:t>
                      </a:r>
                    </a:p>
                  </a:txBody>
                  <a:tcPr marL="83222" marR="83222" marT="41611" marB="4161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10</a:t>
                      </a:r>
                    </a:p>
                  </a:txBody>
                  <a:tcPr marL="83222" marR="83222" marT="41611" marB="4161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20</a:t>
                      </a:r>
                    </a:p>
                  </a:txBody>
                  <a:tcPr marL="83222" marR="83222" marT="41611" marB="4161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332887">
                <a:tc>
                  <a:txBody>
                    <a:bodyPr/>
                    <a:lstStyle/>
                    <a:p>
                      <a:r>
                        <a:rPr lang="en-US" sz="1600" b="1"/>
                        <a:t>Program 2</a:t>
                      </a:r>
                      <a:endParaRPr lang="en-US" sz="1600"/>
                    </a:p>
                  </a:txBody>
                  <a:tcPr marL="83222" marR="83222" marT="41611" marB="4161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1</a:t>
                      </a:r>
                    </a:p>
                  </a:txBody>
                  <a:tcPr marL="83222" marR="83222" marT="41611" marB="4161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0.1</a:t>
                      </a:r>
                    </a:p>
                  </a:txBody>
                  <a:tcPr marL="83222" marR="83222" marT="41611" marB="4161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0.02</a:t>
                      </a:r>
                    </a:p>
                  </a:txBody>
                  <a:tcPr marL="83222" marR="83222" marT="41611" marB="4161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582552"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Arithmetic mean</a:t>
                      </a:r>
                    </a:p>
                  </a:txBody>
                  <a:tcPr marL="83222" marR="83222" marT="41611" marB="4161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1</a:t>
                      </a:r>
                    </a:p>
                  </a:txBody>
                  <a:tcPr marL="83222" marR="83222" marT="41611" marB="4161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>
                          <a:solidFill>
                            <a:srgbClr val="0070C0"/>
                          </a:solidFill>
                        </a:rPr>
                        <a:t>5.05</a:t>
                      </a:r>
                    </a:p>
                  </a:txBody>
                  <a:tcPr marL="83222" marR="83222" marT="41611" marB="4161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00B050"/>
                          </a:solidFill>
                        </a:rPr>
                        <a:t>10.01</a:t>
                      </a:r>
                    </a:p>
                  </a:txBody>
                  <a:tcPr marL="83222" marR="83222" marT="41611" marB="4161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582552">
                <a:tc>
                  <a:txBody>
                    <a:bodyPr/>
                    <a:lstStyle/>
                    <a:p>
                      <a:r>
                        <a:rPr lang="en-US" sz="1600" b="1">
                          <a:solidFill>
                            <a:srgbClr val="0070C0"/>
                          </a:solidFill>
                        </a:rPr>
                        <a:t>Geometric mean</a:t>
                      </a:r>
                    </a:p>
                  </a:txBody>
                  <a:tcPr marL="83222" marR="83222" marT="41611" marB="4161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 marL="83222" marR="83222" marT="41611" marB="4161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 marL="83222" marR="83222" marT="41611" marB="4161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rgbClr val="0070C0"/>
                          </a:solidFill>
                        </a:rPr>
                        <a:t>0.632 . . .</a:t>
                      </a:r>
                    </a:p>
                  </a:txBody>
                  <a:tcPr marL="83222" marR="83222" marT="41611" marB="41611"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CS2710 Computer Organization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E505A4-AD39-4171-9374-320723FB6CC6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3000" y="4648200"/>
            <a:ext cx="53371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Now C is fastest via Arithmetic mean!</a:t>
            </a:r>
          </a:p>
          <a:p>
            <a:r>
              <a:rPr lang="en-US" dirty="0" smtClean="0">
                <a:solidFill>
                  <a:srgbClr val="00B050"/>
                </a:solidFill>
                <a:latin typeface="+mn-lt"/>
              </a:rPr>
              <a:t>A and B are still tied via Geometric mean.</a:t>
            </a:r>
            <a:endParaRPr lang="en-US" dirty="0">
              <a:solidFill>
                <a:srgbClr val="00B050"/>
              </a:solidFill>
              <a:latin typeface="+mn-lt"/>
            </a:endParaRPr>
          </a:p>
        </p:txBody>
      </p:sp>
    </p:spTree>
  </p:cSld>
  <p:clrMapOvr>
    <a:masterClrMapping/>
  </p:clrMapOvr>
  <p:transition spd="slow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610600" cy="1143000"/>
          </a:xfrm>
        </p:spPr>
        <p:txBody>
          <a:bodyPr/>
          <a:lstStyle/>
          <a:p>
            <a:pPr algn="l"/>
            <a:r>
              <a:rPr lang="en-US" sz="3200" dirty="0" smtClean="0"/>
              <a:t>Now consider computer B to be the “reference” computer and normalize A and C </a:t>
            </a:r>
            <a:r>
              <a:rPr lang="en-US" sz="3200" dirty="0" err="1" smtClean="0"/>
              <a:t>w.r.t</a:t>
            </a:r>
            <a:r>
              <a:rPr lang="en-US" sz="3200" dirty="0" smtClean="0"/>
              <a:t>. B</a:t>
            </a:r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CS2710 Computer Organization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E505A4-AD39-4171-9374-320723FB6CC6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3000" y="4648200"/>
            <a:ext cx="7620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Now A is fastest via Arithmetic mean!</a:t>
            </a:r>
          </a:p>
          <a:p>
            <a:r>
              <a:rPr lang="en-US" dirty="0" smtClean="0">
                <a:solidFill>
                  <a:srgbClr val="00B050"/>
                </a:solidFill>
                <a:latin typeface="+mn-lt"/>
              </a:rPr>
              <a:t>A and B are still tied via Geometric mean.</a:t>
            </a:r>
          </a:p>
          <a:p>
            <a:endParaRPr lang="en-US" dirty="0" smtClean="0">
              <a:latin typeface="+mn-lt"/>
            </a:endParaRPr>
          </a:p>
          <a:p>
            <a:r>
              <a:rPr lang="en-US" dirty="0" smtClean="0">
                <a:solidFill>
                  <a:srgbClr val="C00000"/>
                </a:solidFill>
                <a:latin typeface="+mn-lt"/>
              </a:rPr>
              <a:t>The Geometric mean is consistent regardless of normalization!</a:t>
            </a:r>
            <a:endParaRPr lang="en-US" dirty="0">
              <a:solidFill>
                <a:srgbClr val="C00000"/>
              </a:solidFill>
              <a:latin typeface="+mn-lt"/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1066800" y="1752600"/>
          <a:ext cx="6096000" cy="265176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  <a:gridCol w="1524000"/>
              </a:tblGrid>
              <a:tr h="297021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 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Computer A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Computer </a:t>
                      </a:r>
                      <a:r>
                        <a:rPr lang="en-US" dirty="0" smtClean="0"/>
                        <a:t>B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(reference)</a:t>
                      </a:r>
                      <a:endParaRPr lang="en-US" dirty="0"/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/>
                        <a:t>Computer C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/>
                        <a:t>Program 1</a:t>
                      </a:r>
                      <a:endParaRPr lang="en-US"/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0.1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1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2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/>
                        <a:t>Program 2</a:t>
                      </a:r>
                      <a:endParaRPr lang="en-US"/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10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1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0.2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Arithmetic mean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5.05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rgbClr val="0070C0"/>
                          </a:solidFill>
                        </a:rPr>
                        <a:t>1</a:t>
                      </a:r>
                      <a:endParaRPr lang="en-US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>
                          <a:solidFill>
                            <a:srgbClr val="0070C0"/>
                          </a:solidFill>
                        </a:rPr>
                        <a:t>1.1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b="1">
                          <a:solidFill>
                            <a:srgbClr val="0070C0"/>
                          </a:solidFill>
                        </a:rPr>
                        <a:t>Geometric mean</a:t>
                      </a:r>
                      <a:endParaRPr lang="en-US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00B050"/>
                          </a:solidFill>
                        </a:rPr>
                        <a:t>1</a:t>
                      </a: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0070C0"/>
                          </a:solidFill>
                        </a:rPr>
                        <a:t>0.632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The SPECjvm2008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838200" y="1219200"/>
            <a:ext cx="7162800" cy="4678363"/>
          </a:xfrm>
        </p:spPr>
        <p:txBody>
          <a:bodyPr/>
          <a:lstStyle/>
          <a:p>
            <a:pPr lvl="1"/>
            <a:r>
              <a:rPr lang="en-US" dirty="0" smtClean="0"/>
              <a:t>SPECjvm2008 </a:t>
            </a:r>
            <a:r>
              <a:rPr lang="en-US" dirty="0" smtClean="0"/>
              <a:t>is a benchmark suite for measuring the </a:t>
            </a:r>
            <a:r>
              <a:rPr lang="en-US" b="1" dirty="0" smtClean="0"/>
              <a:t>performance</a:t>
            </a:r>
            <a:r>
              <a:rPr lang="en-US" dirty="0" smtClean="0"/>
              <a:t> of a Java Runtime Environment (JRE), containing several real life applications and benchmarks focusing on core java functionality.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SPECjvm2008 workload mimics a variety of common general purpose application computations. 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CS2710 Computer Organization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F1E505A4-AD39-4171-9374-320723FB6CC6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CS2710 Computer Organization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E505A4-AD39-4171-9374-320723FB6CC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custDataLst>
              <p:tags r:id="rId2"/>
            </p:custDataLst>
            <p:extLst>
              <p:ext uri="{D42A27DB-BD31-4B8C-83A1-F6EECF244321}">
                <p14:modId xmlns="" xmlns:p14="http://schemas.microsoft.com/office/powerpoint/2010/main" val="755611218"/>
              </p:ext>
            </p:extLst>
          </p:nvPr>
        </p:nvGraphicFramePr>
        <p:xfrm>
          <a:off x="2286000" y="1981200"/>
          <a:ext cx="6572250" cy="3833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04800" y="2133600"/>
          <a:ext cx="1828800" cy="2540000"/>
        </p:xfrm>
        <a:graphic>
          <a:graphicData uri="http://schemas.openxmlformats.org/presentationml/2006/ole">
            <p:oleObj spid="_x0000_s32770" name="Equation" r:id="rId6" imgW="838080" imgH="1168200" progId="Equation.DSMT4">
              <p:embed/>
            </p:oleObj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152400" y="152400"/>
            <a:ext cx="8686800" cy="1143000"/>
          </a:xfrm>
        </p:spPr>
        <p:txBody>
          <a:bodyPr/>
          <a:lstStyle/>
          <a:p>
            <a:r>
              <a:rPr lang="en-US" dirty="0" smtClean="0"/>
              <a:t>Measuring the </a:t>
            </a:r>
            <a:r>
              <a:rPr lang="en-US" u="sng" dirty="0" smtClean="0"/>
              <a:t>current</a:t>
            </a:r>
            <a:r>
              <a:rPr lang="en-US" dirty="0" smtClean="0"/>
              <a:t> used by the </a:t>
            </a:r>
            <a:r>
              <a:rPr lang="en-US" dirty="0" err="1" smtClean="0"/>
              <a:t>Atmega</a:t>
            </a:r>
            <a:r>
              <a:rPr lang="en-US" dirty="0" smtClean="0"/>
              <a:t> </a:t>
            </a:r>
            <a:r>
              <a:rPr lang="en-US" dirty="0" smtClean="0"/>
              <a:t>microprocessor </a:t>
            </a:r>
            <a:r>
              <a:rPr lang="en-US" dirty="0" smtClean="0"/>
              <a:t>shows a linear relationship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895600" y="5943600"/>
            <a:ext cx="35213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Note: V=5v for in this case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slow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52400" y="152400"/>
            <a:ext cx="8229600" cy="1143000"/>
          </a:xfrm>
        </p:spPr>
        <p:txBody>
          <a:bodyPr/>
          <a:lstStyle/>
          <a:p>
            <a:r>
              <a:rPr lang="en-AU" sz="4000" dirty="0" smtClean="0"/>
              <a:t>CINT2006 </a:t>
            </a:r>
            <a:r>
              <a:rPr lang="en-AU" sz="4000" dirty="0" smtClean="0"/>
              <a:t>integer performance benchmarks for the </a:t>
            </a:r>
            <a:r>
              <a:rPr lang="en-AU" sz="4000" dirty="0" err="1" smtClean="0"/>
              <a:t>Opteron</a:t>
            </a:r>
            <a:r>
              <a:rPr lang="en-AU" sz="4000" dirty="0" smtClean="0"/>
              <a:t> </a:t>
            </a:r>
            <a:r>
              <a:rPr lang="en-AU" sz="4000" dirty="0" smtClean="0"/>
              <a:t>X4 2356</a:t>
            </a:r>
            <a:endParaRPr lang="en-US" sz="4000" dirty="0"/>
          </a:p>
        </p:txBody>
      </p:sp>
      <p:sp>
        <p:nvSpPr>
          <p:cNvPr id="3" name="Content Placeholder 2" hidden="1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447800" y="4267200"/>
            <a:ext cx="7162800" cy="1858963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Highlight the high cache misses of a few, and how this impacts the overall performance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Highlight how different apps might be useful for different teams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CS2710 Computer Organization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F1E505A4-AD39-4171-9374-320723FB6CC6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graphicFrame>
        <p:nvGraphicFramePr>
          <p:cNvPr id="6" name="Group 326"/>
          <p:cNvGraphicFramePr>
            <a:graphicFrameLocks noGrp="1"/>
          </p:cNvGraphicFramePr>
          <p:nvPr>
            <p:custDataLst>
              <p:tags r:id="rId5"/>
            </p:custDataLst>
          </p:nvPr>
        </p:nvGraphicFramePr>
        <p:xfrm>
          <a:off x="838200" y="1676400"/>
          <a:ext cx="7391403" cy="4012885"/>
        </p:xfrm>
        <a:graphic>
          <a:graphicData uri="http://schemas.openxmlformats.org/drawingml/2006/table">
            <a:tbl>
              <a:tblPr/>
              <a:tblGrid>
                <a:gridCol w="925018"/>
                <a:gridCol w="2048149"/>
                <a:gridCol w="616193"/>
                <a:gridCol w="616194"/>
                <a:gridCol w="616193"/>
                <a:gridCol w="856552"/>
                <a:gridCol w="856552"/>
                <a:gridCol w="856552"/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Description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IC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×10</a:t>
                      </a:r>
                      <a:r>
                        <a:rPr kumimoji="0" lang="en-US" sz="11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CPI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Tc (ns)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Exec 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Ref time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SPECratio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Interpreted string processing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2,118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9,777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78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bzip2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Block-sorting compression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2,389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9,650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gcc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GNU C Compiler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1,050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1.72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8,050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mcf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Combinatorial optimization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336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10.00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1,345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9,120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Go game (AI)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1,658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1.09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10,490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hmmer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Search gene sequence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2,783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9,330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sjeng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Chess game (AI)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2,176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0.48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12,100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libquantum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Quantum computer simulation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1,623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1.61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1,047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20,720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19.8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h264avc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Video compression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3,102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22,130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22.3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omnetpp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Discrete event simulation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587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2.94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6,250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astar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Games/path finding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1,082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1.79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7,020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9.1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xalancbmk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XML parsing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1,058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2.70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0.40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1,143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6,900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638">
                <a:tc grid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Geometric mean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Arial" charset="0"/>
                        </a:rPr>
                        <a:t>11.7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pPr algn="l"/>
            <a:r>
              <a:rPr lang="en-US" dirty="0" smtClean="0"/>
              <a:t>SPEC and </a:t>
            </a:r>
            <a:r>
              <a:rPr lang="en-US" dirty="0" smtClean="0"/>
              <a:t>power: </a:t>
            </a:r>
            <a:r>
              <a:rPr lang="en-US" dirty="0" err="1" smtClean="0"/>
              <a:t>ssj_ops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(server-side java operations/sec)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AU" dirty="0" smtClean="0"/>
              <a:t>Power consumption of server at different workload levels</a:t>
            </a:r>
          </a:p>
          <a:p>
            <a:pPr lvl="1"/>
            <a:r>
              <a:rPr lang="en-AU" dirty="0" smtClean="0"/>
              <a:t>Performance: ssj_ops/sec</a:t>
            </a:r>
          </a:p>
          <a:p>
            <a:pPr lvl="1"/>
            <a:r>
              <a:rPr lang="en-AU" dirty="0" smtClean="0"/>
              <a:t>Power: Watts (Joules/sec)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CS2710 Computer Organization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fld id="{F1E505A4-AD39-4171-9374-320723FB6CC6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1219200" y="3962400"/>
          <a:ext cx="7288212" cy="914400"/>
        </p:xfrm>
        <a:graphic>
          <a:graphicData uri="http://schemas.openxmlformats.org/presentationml/2006/ole">
            <p:oleObj spid="_x0000_s27650" name="Equation" r:id="rId7" imgW="3644640" imgH="457200" progId="Equation.DSMT4">
              <p:embed/>
            </p:oleObj>
          </a:graphicData>
        </a:graphic>
      </p:graphicFrame>
    </p:spTree>
  </p:cSld>
  <p:clrMapOvr>
    <a:masterClrMapping/>
  </p:clrMapOvr>
  <p:transition spd="slow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52400" y="152400"/>
            <a:ext cx="8763000" cy="1143000"/>
          </a:xfrm>
        </p:spPr>
        <p:txBody>
          <a:bodyPr/>
          <a:lstStyle/>
          <a:p>
            <a:r>
              <a:rPr lang="en-US" dirty="0" smtClean="0"/>
              <a:t>A Power benchmark: SPEC </a:t>
            </a:r>
            <a:r>
              <a:rPr lang="en-US" dirty="0" smtClean="0"/>
              <a:t>Power versus load</a:t>
            </a:r>
            <a:br>
              <a:rPr lang="en-US" dirty="0" smtClean="0"/>
            </a:br>
            <a:r>
              <a:rPr lang="en-AU" dirty="0" smtClean="0"/>
              <a:t>SPECpower_ssj2008 for X4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CS2710 Computer Organization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F1E505A4-AD39-4171-9374-320723FB6CC6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graphicFrame>
        <p:nvGraphicFramePr>
          <p:cNvPr id="6" name="Group 232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762000" y="1295400"/>
          <a:ext cx="7343775" cy="4693920"/>
        </p:xfrm>
        <a:graphic>
          <a:graphicData uri="http://schemas.openxmlformats.org/drawingml/2006/table">
            <a:tbl>
              <a:tblPr/>
              <a:tblGrid>
                <a:gridCol w="1368425"/>
                <a:gridCol w="431800"/>
                <a:gridCol w="1871663"/>
                <a:gridCol w="900112"/>
                <a:gridCol w="1620838"/>
                <a:gridCol w="1150937"/>
              </a:tblGrid>
              <a:tr h="19685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Target Load 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Performance (ssj_ops/sec)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Average Power (Watts)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231,867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90%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211,282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80%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185,803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163,427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140,160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50%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118,324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920,35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70,500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47,126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23,066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0%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8438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Overall sum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1,283,590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2,605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850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∑ssj_ops/ ∑power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r>
                        <a:rPr kumimoji="0" lang="en-A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493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60000"/>
                        <a:buFont typeface="Wingdings" pitchFamily="2" charset="2"/>
                        <a:buNone/>
                        <a:tabLst/>
                      </a:pPr>
                      <a:endParaRPr kumimoji="0" lang="en-A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Low power at low usage</a:t>
            </a:r>
            <a:r>
              <a:rPr lang="en-US" dirty="0" smtClean="0"/>
              <a:t>? </a:t>
            </a:r>
            <a:r>
              <a:rPr lang="en-US" dirty="0" smtClean="0"/>
              <a:t>No!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152400" y="1219200"/>
            <a:ext cx="7162800" cy="4678363"/>
          </a:xfrm>
        </p:spPr>
        <p:txBody>
          <a:bodyPr/>
          <a:lstStyle/>
          <a:p>
            <a:r>
              <a:rPr lang="en-AU" dirty="0" smtClean="0"/>
              <a:t>Look back at X4 power benchmark</a:t>
            </a:r>
          </a:p>
          <a:p>
            <a:pPr lvl="1"/>
            <a:r>
              <a:rPr lang="en-AU" dirty="0" smtClean="0"/>
              <a:t>At 100% load: 295W</a:t>
            </a:r>
          </a:p>
          <a:p>
            <a:pPr lvl="1"/>
            <a:r>
              <a:rPr lang="en-AU" dirty="0" smtClean="0"/>
              <a:t>At 50% load: 246W (83%)</a:t>
            </a:r>
          </a:p>
          <a:p>
            <a:pPr lvl="1"/>
            <a:r>
              <a:rPr lang="en-AU" dirty="0" smtClean="0"/>
              <a:t>At 10% load: 180W (61%)</a:t>
            </a:r>
          </a:p>
          <a:p>
            <a:r>
              <a:rPr lang="en-AU" dirty="0" smtClean="0"/>
              <a:t>Google data center</a:t>
            </a:r>
          </a:p>
          <a:p>
            <a:pPr lvl="1"/>
            <a:r>
              <a:rPr lang="en-AU" dirty="0" smtClean="0"/>
              <a:t>Mostly operates at 10% </a:t>
            </a:r>
            <a:r>
              <a:rPr lang="en-AU" dirty="0" smtClean="0">
                <a:cs typeface="Arial" charset="0"/>
              </a:rPr>
              <a:t>– 50% load</a:t>
            </a:r>
          </a:p>
          <a:p>
            <a:pPr lvl="1"/>
            <a:r>
              <a:rPr lang="en-AU" dirty="0" smtClean="0">
                <a:cs typeface="Arial" charset="0"/>
              </a:rPr>
              <a:t>At 100% load less than 1% of the time</a:t>
            </a:r>
          </a:p>
          <a:p>
            <a:r>
              <a:rPr lang="en-AU" dirty="0" smtClean="0">
                <a:cs typeface="Arial" charset="0"/>
              </a:rPr>
              <a:t>Future research/development: Design </a:t>
            </a:r>
            <a:r>
              <a:rPr lang="en-AU" dirty="0" smtClean="0">
                <a:cs typeface="Arial" charset="0"/>
              </a:rPr>
              <a:t>processors to make power proportional to load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CS2710 Computer Organization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fld id="{F1E505A4-AD39-4171-9374-320723FB6CC6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pic>
        <p:nvPicPr>
          <p:cNvPr id="38914" name="Picture 2" descr="http://ts1.mm.bing.net/th?id=H.4900721712958192&amp;pid=1.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800600" y="1752600"/>
            <a:ext cx="2857500" cy="1590675"/>
          </a:xfrm>
          <a:prstGeom prst="rect">
            <a:avLst/>
          </a:prstGeom>
          <a:noFill/>
        </p:spPr>
      </p:pic>
      <p:pic>
        <p:nvPicPr>
          <p:cNvPr id="38916" name="Picture 4" descr="http://ts3.mm.bing.net/th?id=H.4556394183394978&amp;pid=1.7&amp;w=223&amp;h=96&amp;c=7&amp;rs=1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134897" y="3200400"/>
            <a:ext cx="3009103" cy="12954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CS2710 Computer Organization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E505A4-AD39-4171-9374-320723FB6CC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custDataLst>
              <p:tags r:id="rId1"/>
            </p:custDataLst>
            <p:extLst>
              <p:ext uri="{D42A27DB-BD31-4B8C-83A1-F6EECF244321}">
                <p14:modId xmlns="" xmlns:p14="http://schemas.microsoft.com/office/powerpoint/2010/main" val="2247240075"/>
              </p:ext>
            </p:extLst>
          </p:nvPr>
        </p:nvGraphicFramePr>
        <p:xfrm>
          <a:off x="762000" y="1752600"/>
          <a:ext cx="7924800" cy="4373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0" y="381000"/>
            <a:ext cx="8686800" cy="1143000"/>
          </a:xfrm>
        </p:spPr>
        <p:txBody>
          <a:bodyPr/>
          <a:lstStyle/>
          <a:p>
            <a:pPr algn="l"/>
            <a:r>
              <a:rPr lang="en-US" dirty="0" smtClean="0"/>
              <a:t>What effect does increasing voltage to a microprocessor have on power? </a:t>
            </a:r>
            <a:br>
              <a:rPr lang="en-US" dirty="0" smtClean="0"/>
            </a:br>
            <a:r>
              <a:rPr lang="en-US" dirty="0" smtClean="0"/>
              <a:t>On speed?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057400" y="5181600"/>
            <a:ext cx="477085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solidFill>
                  <a:srgbClr val="0070C0"/>
                </a:solidFill>
              </a:rPr>
              <a:t>Below around 2.5v (for this microprocessor), the transistors simply stop working </a:t>
            </a:r>
            <a:endParaRPr lang="en-US" sz="11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52400" y="152400"/>
            <a:ext cx="8610600" cy="1143000"/>
          </a:xfrm>
        </p:spPr>
        <p:txBody>
          <a:bodyPr/>
          <a:lstStyle/>
          <a:p>
            <a:r>
              <a:rPr lang="en-US" dirty="0" smtClean="0"/>
              <a:t>The Power Wall: Why haven’t clock rates continued to increase at historical rates?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CS2710 Computer Organization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pPr>
              <a:defRPr/>
            </a:pPr>
            <a:fld id="{F1E505A4-AD39-4171-9374-320723FB6CC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6" name="Picture 10" descr="f01-15-P374493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1000" y="1600200"/>
            <a:ext cx="8465934" cy="41148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85800"/>
            <a:ext cx="8305800" cy="1143000"/>
          </a:xfrm>
        </p:spPr>
        <p:txBody>
          <a:bodyPr/>
          <a:lstStyle/>
          <a:p>
            <a:pPr algn="l"/>
            <a:r>
              <a:rPr lang="en-US" dirty="0" smtClean="0"/>
              <a:t>Manufacturers have turned to multi-core architectures to bypass the Power Wall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CS2710 Computer Organization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E505A4-AD39-4171-9374-320723FB6CC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33795" name="Picture 3" descr="D:\MyDocs\Pictures\Embedded Systems\PerformanceTre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905000"/>
            <a:ext cx="6248400" cy="382905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6400800" y="3886200"/>
            <a:ext cx="2438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+mn-lt"/>
              </a:rPr>
              <a:t>Clock speed decrease, but overall performance</a:t>
            </a:r>
            <a:br>
              <a:rPr lang="en-US" dirty="0" smtClean="0">
                <a:solidFill>
                  <a:srgbClr val="0070C0"/>
                </a:solidFill>
                <a:latin typeface="+mn-lt"/>
              </a:rPr>
            </a:br>
            <a:r>
              <a:rPr lang="en-US" dirty="0" smtClean="0">
                <a:solidFill>
                  <a:srgbClr val="0070C0"/>
                </a:solidFill>
                <a:latin typeface="+mn-lt"/>
              </a:rPr>
              <a:t>increase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5334000" y="3886200"/>
            <a:ext cx="114300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Benchmarking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Explain the SPEC benchmarks.</a:t>
            </a:r>
          </a:p>
          <a:p>
            <a:r>
              <a:rPr lang="en-US" dirty="0" smtClean="0"/>
              <a:t>Define Amdahl's law</a:t>
            </a:r>
          </a:p>
          <a:p>
            <a:r>
              <a:rPr lang="en-US" dirty="0" smtClean="0"/>
              <a:t>Define MIPS</a:t>
            </a:r>
          </a:p>
          <a:p>
            <a:endParaRPr lang="en-US" dirty="0"/>
          </a:p>
        </p:txBody>
      </p:sp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Amdahl’s Law </a:t>
            </a:r>
            <a:r>
              <a:rPr lang="en-US" dirty="0" smtClean="0"/>
              <a:t>(p51)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 smtClean="0"/>
              <a:t>The performance enhancement possible with a given improvement is limited by the amount that the improved feature is </a:t>
            </a:r>
            <a:r>
              <a:rPr lang="en-US" dirty="0" smtClean="0"/>
              <a:t>used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CS2710 Computer Organization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fld id="{F1E505A4-AD39-4171-9374-320723FB6CC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143000" y="4267200"/>
          <a:ext cx="7341178" cy="682625"/>
        </p:xfrm>
        <a:graphic>
          <a:graphicData uri="http://schemas.openxmlformats.org/presentationml/2006/ole">
            <p:oleObj spid="_x0000_s3074" name="Equation" r:id="rId7" imgW="4787640" imgH="444240" progId="Equation.DSMT4">
              <p:embed/>
            </p:oleObj>
          </a:graphicData>
        </a:graphic>
      </p:graphicFrame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Amdahl’s Law Applied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228600" y="1143000"/>
            <a:ext cx="7162800" cy="4678363"/>
          </a:xfrm>
        </p:spPr>
        <p:txBody>
          <a:bodyPr/>
          <a:lstStyle/>
          <a:p>
            <a:r>
              <a:rPr lang="en-US" dirty="0" smtClean="0"/>
              <a:t>A Program spends 40 seconds performing network transfers and 60 seconds generating reports.  </a:t>
            </a:r>
            <a:endParaRPr lang="en-US" dirty="0" smtClean="0"/>
          </a:p>
          <a:p>
            <a:pPr lvl="1"/>
            <a:r>
              <a:rPr lang="en-US" dirty="0" smtClean="0"/>
              <a:t>Suppose we could rewrite the </a:t>
            </a:r>
            <a:r>
              <a:rPr lang="en-US" b="1" dirty="0" smtClean="0"/>
              <a:t>report generator</a:t>
            </a:r>
            <a:r>
              <a:rPr lang="en-US" dirty="0" smtClean="0"/>
              <a:t> </a:t>
            </a:r>
            <a:r>
              <a:rPr lang="en-US" dirty="0" smtClean="0"/>
              <a:t>to make it more efficient.</a:t>
            </a:r>
          </a:p>
          <a:p>
            <a:pPr lvl="1"/>
            <a:r>
              <a:rPr lang="en-US" dirty="0" smtClean="0"/>
              <a:t>What </a:t>
            </a:r>
            <a:r>
              <a:rPr lang="en-US" dirty="0" smtClean="0"/>
              <a:t>improvement in performance in the report generator would be necessary to increase the </a:t>
            </a:r>
            <a:r>
              <a:rPr lang="en-US" dirty="0" smtClean="0"/>
              <a:t>overall speed </a:t>
            </a:r>
            <a:r>
              <a:rPr lang="en-US" dirty="0" smtClean="0"/>
              <a:t>of the program by a factor of 2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How about by a factor of 3?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CS2710 Computer Organization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fld id="{F1E505A4-AD39-4171-9374-320723FB6CC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14850" y="3338513"/>
          <a:ext cx="114300" cy="177800"/>
        </p:xfrm>
        <a:graphic>
          <a:graphicData uri="http://schemas.openxmlformats.org/presentationml/2006/ole">
            <p:oleObj spid="_x0000_s4098" name="Equation" r:id="rId7" imgW="114120" imgH="177480" progId="Equation.DSMT4">
              <p:embed/>
            </p:oleObj>
          </a:graphicData>
        </a:graphic>
      </p:graphicFrame>
      <p:graphicFrame>
        <p:nvGraphicFramePr>
          <p:cNvPr id="4099" name="Object 3" hidden="1"/>
          <p:cNvGraphicFramePr>
            <a:graphicFrameLocks noChangeAspect="1"/>
          </p:cNvGraphicFramePr>
          <p:nvPr/>
        </p:nvGraphicFramePr>
        <p:xfrm>
          <a:off x="1447800" y="3733800"/>
          <a:ext cx="7340600" cy="2263775"/>
        </p:xfrm>
        <a:graphic>
          <a:graphicData uri="http://schemas.openxmlformats.org/presentationml/2006/ole">
            <p:oleObj spid="_x0000_s4099" name="Equation" r:id="rId8" imgW="4787640" imgH="1473120" progId="Equation.DSMT4">
              <p:embed/>
            </p:oleObj>
          </a:graphicData>
        </a:graphic>
      </p:graphicFrame>
    </p:spTree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A Performance Metric: MIPS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762000" y="3733800"/>
            <a:ext cx="7772400" cy="17526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Units: millions of instructions per second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CS2710 Computer Organization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pPr>
              <a:defRPr/>
            </a:pPr>
            <a:fld id="{F1E505A4-AD39-4171-9374-320723FB6CC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295400" y="1523999"/>
          <a:ext cx="5791200" cy="1246717"/>
        </p:xfrm>
        <a:graphic>
          <a:graphicData uri="http://schemas.openxmlformats.org/presentationml/2006/ole">
            <p:oleObj spid="_x0000_s40962" name="Equation" r:id="rId7" imgW="1828800" imgH="393480" progId="Equation.DSMT4">
              <p:embed/>
            </p:oleObj>
          </a:graphicData>
        </a:graphic>
      </p:graphicFrame>
    </p:spTree>
  </p:cSld>
  <p:clrMapOvr>
    <a:masterClrMapping/>
  </p:clrMapOvr>
  <p:transition spd="slow">
    <p:fad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40874</TotalTime>
  <Words>1176</Words>
  <Application>Microsoft Office PowerPoint</Application>
  <PresentationFormat>On-screen Show (4:3)</PresentationFormat>
  <Paragraphs>386</Paragraphs>
  <Slides>23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Calibri</vt:lpstr>
      <vt:lpstr>Times New Roman</vt:lpstr>
      <vt:lpstr>Wingdings</vt:lpstr>
      <vt:lpstr>Arial Black</vt:lpstr>
      <vt:lpstr>Office Theme</vt:lpstr>
      <vt:lpstr>MathType 6.0 Equation</vt:lpstr>
      <vt:lpstr>Equation</vt:lpstr>
      <vt:lpstr>Power calculation for transistor operation</vt:lpstr>
      <vt:lpstr>Measuring the current used by the Atmega microprocessor shows a linear relationship</vt:lpstr>
      <vt:lpstr>What effect does increasing voltage to a microprocessor have on power?  On speed?</vt:lpstr>
      <vt:lpstr>The Power Wall: Why haven’t clock rates continued to increase at historical rates?</vt:lpstr>
      <vt:lpstr>Manufacturers have turned to multi-core architectures to bypass the Power Wall</vt:lpstr>
      <vt:lpstr>Benchmarking</vt:lpstr>
      <vt:lpstr>Amdahl’s Law (p51)</vt:lpstr>
      <vt:lpstr>Amdahl’s Law Applied</vt:lpstr>
      <vt:lpstr>A Performance Metric: MIPS</vt:lpstr>
      <vt:lpstr>Issues with MIPS metrics</vt:lpstr>
      <vt:lpstr>Benchmarking: How do you decide which computer to buy? </vt:lpstr>
      <vt:lpstr>SPEC Benchmark</vt:lpstr>
      <vt:lpstr>Geometric vs. Arithmetic Mean</vt:lpstr>
      <vt:lpstr>Which computer has better overall performance?</vt:lpstr>
      <vt:lpstr>Which computer has better overall performance?</vt:lpstr>
      <vt:lpstr>Benchmarking often computes performance relative to a standard reference</vt:lpstr>
      <vt:lpstr>Arithmetic and Geometric means based on the normalized values:</vt:lpstr>
      <vt:lpstr>Now consider computer B to be the “reference” computer and normalize A and C w.r.t. B</vt:lpstr>
      <vt:lpstr>The SPECjvm2008 application</vt:lpstr>
      <vt:lpstr>CINT2006 integer performance benchmarks for the Opteron X4 2356</vt:lpstr>
      <vt:lpstr>SPEC and power: ssj_ops (server-side java operations/sec)</vt:lpstr>
      <vt:lpstr>A Power benchmark: SPEC Power versus load SPECpower_ssj2008 for X4</vt:lpstr>
      <vt:lpstr>Low power at low usage? No!</vt:lpstr>
    </vt:vector>
  </TitlesOfParts>
  <Company>MSOE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 Album</dc:title>
  <dc:creator>Paul Roberts</dc:creator>
  <cp:lastModifiedBy>Mark Hornick</cp:lastModifiedBy>
  <cp:revision>231</cp:revision>
  <dcterms:created xsi:type="dcterms:W3CDTF">2005-10-07T17:32:44Z</dcterms:created>
  <dcterms:modified xsi:type="dcterms:W3CDTF">2012-12-06T13:26:20Z</dcterms:modified>
</cp:coreProperties>
</file>