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tags/tag86.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80.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tags/tag6.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816" r:id="rId1"/>
  </p:sldMasterIdLst>
  <p:notesMasterIdLst>
    <p:notesMasterId r:id="rId28"/>
  </p:notesMasterIdLst>
  <p:handoutMasterIdLst>
    <p:handoutMasterId r:id="rId29"/>
  </p:handoutMasterIdLst>
  <p:sldIdLst>
    <p:sldId id="417" r:id="rId2"/>
    <p:sldId id="528" r:id="rId3"/>
    <p:sldId id="418" r:id="rId4"/>
    <p:sldId id="416" r:id="rId5"/>
    <p:sldId id="419" r:id="rId6"/>
    <p:sldId id="420" r:id="rId7"/>
    <p:sldId id="527" r:id="rId8"/>
    <p:sldId id="514" r:id="rId9"/>
    <p:sldId id="421" r:id="rId10"/>
    <p:sldId id="530" r:id="rId11"/>
    <p:sldId id="533" r:id="rId12"/>
    <p:sldId id="515" r:id="rId13"/>
    <p:sldId id="531" r:id="rId14"/>
    <p:sldId id="522" r:id="rId15"/>
    <p:sldId id="532" r:id="rId16"/>
    <p:sldId id="524" r:id="rId17"/>
    <p:sldId id="523" r:id="rId18"/>
    <p:sldId id="534" r:id="rId19"/>
    <p:sldId id="540" r:id="rId20"/>
    <p:sldId id="541" r:id="rId21"/>
    <p:sldId id="542" r:id="rId22"/>
    <p:sldId id="535" r:id="rId23"/>
    <p:sldId id="536" r:id="rId24"/>
    <p:sldId id="537" r:id="rId25"/>
    <p:sldId id="538" r:id="rId26"/>
    <p:sldId id="539" r:id="rId27"/>
  </p:sldIdLst>
  <p:sldSz cx="9144000" cy="6858000" type="screen4x3"/>
  <p:notesSz cx="6934200" cy="9220200"/>
  <p:embeddedFontLst>
    <p:embeddedFont>
      <p:font typeface="Calibri" pitchFamily="34" charset="0"/>
      <p:regular r:id="rId30"/>
      <p:bold r:id="rId31"/>
      <p:italic r:id="rId32"/>
      <p:boldItalic r:id="rId33"/>
    </p:embeddedFont>
    <p:embeddedFont>
      <p:font typeface="Lucida Console" pitchFamily="49" charset="0"/>
      <p:regular r:id="rId34"/>
    </p:embeddedFont>
    <p:embeddedFont>
      <p:font typeface="Tahoma" pitchFamily="34" charset="0"/>
      <p:regular r:id="rId35"/>
      <p:bold r:id="rId36"/>
    </p:embeddedFont>
    <p:embeddedFont>
      <p:font typeface="Arial Black" pitchFamily="34" charset="0"/>
      <p:bold r:id="rId37"/>
    </p:embeddedFont>
  </p:embeddedFontLst>
  <p:custDataLst>
    <p:tags r:id="rId38"/>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00"/>
    <a:srgbClr val="8000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4" autoAdjust="0"/>
    <p:restoredTop sz="79259" autoAdjust="0"/>
  </p:normalViewPr>
  <p:slideViewPr>
    <p:cSldViewPr>
      <p:cViewPr varScale="1">
        <p:scale>
          <a:sx n="92" d="100"/>
          <a:sy n="92" d="100"/>
        </p:scale>
        <p:origin x="-2184" y="-108"/>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80" y="-114"/>
      </p:cViewPr>
      <p:guideLst>
        <p:guide orient="horz" pos="2904"/>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5122" cy="461926"/>
          </a:xfrm>
          <a:prstGeom prst="rect">
            <a:avLst/>
          </a:prstGeom>
        </p:spPr>
        <p:txBody>
          <a:bodyPr vert="horz" lIns="90433" tIns="45214" rIns="90433" bIns="45214" rtlCol="0"/>
          <a:lstStyle>
            <a:lvl1pPr algn="l">
              <a:defRPr sz="1100"/>
            </a:lvl1pPr>
          </a:lstStyle>
          <a:p>
            <a:pPr>
              <a:defRPr/>
            </a:pPr>
            <a:endParaRPr lang="en-US"/>
          </a:p>
        </p:txBody>
      </p:sp>
      <p:sp>
        <p:nvSpPr>
          <p:cNvPr id="3" name="Date Placeholder 2"/>
          <p:cNvSpPr>
            <a:spLocks noGrp="1"/>
          </p:cNvSpPr>
          <p:nvPr>
            <p:ph type="dt" sz="quarter" idx="1"/>
          </p:nvPr>
        </p:nvSpPr>
        <p:spPr>
          <a:xfrm>
            <a:off x="3927575" y="0"/>
            <a:ext cx="3005122" cy="461926"/>
          </a:xfrm>
          <a:prstGeom prst="rect">
            <a:avLst/>
          </a:prstGeom>
        </p:spPr>
        <p:txBody>
          <a:bodyPr vert="horz" lIns="90433" tIns="45214" rIns="90433" bIns="45214" rtlCol="0"/>
          <a:lstStyle>
            <a:lvl1pPr algn="r">
              <a:defRPr sz="1100"/>
            </a:lvl1pPr>
          </a:lstStyle>
          <a:p>
            <a:pPr>
              <a:defRPr/>
            </a:pPr>
            <a:fld id="{93809A16-619C-43BE-93C3-B9D896425E4F}" type="datetimeFigureOut">
              <a:rPr lang="en-US"/>
              <a:pPr>
                <a:defRPr/>
              </a:pPr>
              <a:t>1/23/2013</a:t>
            </a:fld>
            <a:endParaRPr lang="en-US"/>
          </a:p>
        </p:txBody>
      </p:sp>
      <p:sp>
        <p:nvSpPr>
          <p:cNvPr id="4" name="Footer Placeholder 3"/>
          <p:cNvSpPr>
            <a:spLocks noGrp="1"/>
          </p:cNvSpPr>
          <p:nvPr>
            <p:ph type="ftr" sz="quarter" idx="2"/>
          </p:nvPr>
        </p:nvSpPr>
        <p:spPr>
          <a:xfrm>
            <a:off x="2" y="8756751"/>
            <a:ext cx="3005122" cy="461926"/>
          </a:xfrm>
          <a:prstGeom prst="rect">
            <a:avLst/>
          </a:prstGeom>
        </p:spPr>
        <p:txBody>
          <a:bodyPr vert="horz" lIns="90433" tIns="45214" rIns="90433" bIns="45214" rtlCol="0" anchor="b"/>
          <a:lstStyle>
            <a:lvl1pPr algn="l">
              <a:defRPr sz="1100"/>
            </a:lvl1pPr>
          </a:lstStyle>
          <a:p>
            <a:pPr>
              <a:defRPr/>
            </a:pPr>
            <a:endParaRPr lang="en-US"/>
          </a:p>
        </p:txBody>
      </p:sp>
      <p:sp>
        <p:nvSpPr>
          <p:cNvPr id="5" name="Slide Number Placeholder 4"/>
          <p:cNvSpPr>
            <a:spLocks noGrp="1"/>
          </p:cNvSpPr>
          <p:nvPr>
            <p:ph type="sldNum" sz="quarter" idx="3"/>
          </p:nvPr>
        </p:nvSpPr>
        <p:spPr>
          <a:xfrm>
            <a:off x="3927575" y="8756751"/>
            <a:ext cx="3005122" cy="461926"/>
          </a:xfrm>
          <a:prstGeom prst="rect">
            <a:avLst/>
          </a:prstGeom>
        </p:spPr>
        <p:txBody>
          <a:bodyPr vert="horz" lIns="90433" tIns="45214" rIns="90433" bIns="45214" rtlCol="0" anchor="b"/>
          <a:lstStyle>
            <a:lvl1pPr algn="r">
              <a:defRPr sz="1100"/>
            </a:lvl1pPr>
          </a:lstStyle>
          <a:p>
            <a:pPr>
              <a:defRPr/>
            </a:pPr>
            <a:fld id="{B4C9BAF6-4BC9-4DB7-A556-6AA83959C7E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05122" cy="461926"/>
          </a:xfrm>
          <a:prstGeom prst="rect">
            <a:avLst/>
          </a:prstGeom>
        </p:spPr>
        <p:txBody>
          <a:bodyPr vert="horz" lIns="91363" tIns="45680" rIns="91363" bIns="45680" rtlCol="0"/>
          <a:lstStyle>
            <a:lvl1pPr algn="l">
              <a:defRPr sz="1100"/>
            </a:lvl1pPr>
          </a:lstStyle>
          <a:p>
            <a:pPr>
              <a:defRPr/>
            </a:pPr>
            <a:endParaRPr lang="en-US"/>
          </a:p>
        </p:txBody>
      </p:sp>
      <p:sp>
        <p:nvSpPr>
          <p:cNvPr id="3" name="Date Placeholder 2"/>
          <p:cNvSpPr>
            <a:spLocks noGrp="1"/>
          </p:cNvSpPr>
          <p:nvPr>
            <p:ph type="dt" idx="1"/>
          </p:nvPr>
        </p:nvSpPr>
        <p:spPr>
          <a:xfrm>
            <a:off x="3927575" y="0"/>
            <a:ext cx="3005122" cy="461926"/>
          </a:xfrm>
          <a:prstGeom prst="rect">
            <a:avLst/>
          </a:prstGeom>
        </p:spPr>
        <p:txBody>
          <a:bodyPr vert="horz" lIns="91363" tIns="45680" rIns="91363" bIns="45680" rtlCol="0"/>
          <a:lstStyle>
            <a:lvl1pPr algn="r">
              <a:defRPr sz="1100"/>
            </a:lvl1pPr>
          </a:lstStyle>
          <a:p>
            <a:pPr>
              <a:defRPr/>
            </a:pPr>
            <a:fld id="{361610AA-3CE9-47EB-A7A7-39C3D74D08C8}" type="datetimeFigureOut">
              <a:rPr lang="en-US"/>
              <a:pPr>
                <a:defRPr/>
              </a:pPr>
              <a:t>1/23/2013</a:t>
            </a:fld>
            <a:endParaRPr lang="en-US"/>
          </a:p>
        </p:txBody>
      </p:sp>
      <p:sp>
        <p:nvSpPr>
          <p:cNvPr id="4" name="Slide Image Placeholder 3"/>
          <p:cNvSpPr>
            <a:spLocks noGrp="1" noRot="1" noChangeAspect="1"/>
          </p:cNvSpPr>
          <p:nvPr>
            <p:ph type="sldImg" idx="2"/>
          </p:nvPr>
        </p:nvSpPr>
        <p:spPr>
          <a:xfrm>
            <a:off x="1163638" y="692150"/>
            <a:ext cx="4608512" cy="3455988"/>
          </a:xfrm>
          <a:prstGeom prst="rect">
            <a:avLst/>
          </a:prstGeom>
          <a:noFill/>
          <a:ln w="12700">
            <a:solidFill>
              <a:prstClr val="black"/>
            </a:solidFill>
          </a:ln>
        </p:spPr>
        <p:txBody>
          <a:bodyPr vert="horz" lIns="91363" tIns="45680" rIns="91363" bIns="45680" rtlCol="0" anchor="ctr"/>
          <a:lstStyle/>
          <a:p>
            <a:pPr lvl="0"/>
            <a:endParaRPr lang="en-US" noProof="0" smtClean="0"/>
          </a:p>
        </p:txBody>
      </p:sp>
      <p:sp>
        <p:nvSpPr>
          <p:cNvPr id="5" name="Notes Placeholder 4"/>
          <p:cNvSpPr>
            <a:spLocks noGrp="1"/>
          </p:cNvSpPr>
          <p:nvPr>
            <p:ph type="body" sz="quarter" idx="3"/>
          </p:nvPr>
        </p:nvSpPr>
        <p:spPr>
          <a:xfrm>
            <a:off x="693722" y="4379905"/>
            <a:ext cx="5546758" cy="4148174"/>
          </a:xfrm>
          <a:prstGeom prst="rect">
            <a:avLst/>
          </a:prstGeom>
        </p:spPr>
        <p:txBody>
          <a:bodyPr vert="horz" lIns="91363" tIns="45680" rIns="91363" bIns="456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756751"/>
            <a:ext cx="3005122" cy="461926"/>
          </a:xfrm>
          <a:prstGeom prst="rect">
            <a:avLst/>
          </a:prstGeom>
        </p:spPr>
        <p:txBody>
          <a:bodyPr vert="horz" lIns="91363" tIns="45680" rIns="91363" bIns="45680" rtlCol="0" anchor="b"/>
          <a:lstStyle>
            <a:lvl1pPr algn="l">
              <a:defRPr sz="1100"/>
            </a:lvl1pPr>
          </a:lstStyle>
          <a:p>
            <a:pPr>
              <a:defRPr/>
            </a:pPr>
            <a:endParaRPr lang="en-US"/>
          </a:p>
        </p:txBody>
      </p:sp>
      <p:sp>
        <p:nvSpPr>
          <p:cNvPr id="7" name="Slide Number Placeholder 6"/>
          <p:cNvSpPr>
            <a:spLocks noGrp="1"/>
          </p:cNvSpPr>
          <p:nvPr>
            <p:ph type="sldNum" sz="quarter" idx="5"/>
          </p:nvPr>
        </p:nvSpPr>
        <p:spPr>
          <a:xfrm>
            <a:off x="3927575" y="8756751"/>
            <a:ext cx="3005122" cy="461926"/>
          </a:xfrm>
          <a:prstGeom prst="rect">
            <a:avLst/>
          </a:prstGeom>
        </p:spPr>
        <p:txBody>
          <a:bodyPr vert="horz" lIns="91363" tIns="45680" rIns="91363" bIns="45680" rtlCol="0" anchor="b"/>
          <a:lstStyle>
            <a:lvl1pPr algn="r">
              <a:defRPr sz="1100"/>
            </a:lvl1pPr>
          </a:lstStyle>
          <a:p>
            <a:pPr>
              <a:defRPr/>
            </a:pPr>
            <a:fld id="{E4FAD218-59E3-4FF9-B903-69A0540835C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Highlight that 3 and 3 are operands</a:t>
            </a:r>
          </a:p>
          <a:p>
            <a:r>
              <a:rPr lang="en-US" dirty="0" smtClean="0"/>
              <a:t>Highlight</a:t>
            </a:r>
            <a:r>
              <a:rPr lang="en-US" baseline="0" dirty="0" smtClean="0"/>
              <a:t> that the + is the operation</a:t>
            </a:r>
          </a:p>
          <a:p>
            <a:r>
              <a:rPr lang="en-US" baseline="0" dirty="0" smtClean="0"/>
              <a:t>Highlight that 6 is the operation</a:t>
            </a:r>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1C0B0C6F-CC5C-4CE2-B697-68E0AFA7D671}" type="datetime3">
              <a:rPr lang="en-US"/>
              <a:pPr/>
              <a:t>23 January 2013</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6A1B5A90-CD6F-4CBE-8F5E-2B2F93956D3B}" type="slidenum">
              <a:rPr lang="en-US"/>
              <a:pPr/>
              <a:t>24</a:t>
            </a:fld>
            <a:endParaRPr lang="en-US"/>
          </a:p>
        </p:txBody>
      </p:sp>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80706860-43CE-40AD-A38E-B4A42414AA82}" type="datetime3">
              <a:rPr lang="en-US"/>
              <a:pPr/>
              <a:t>23 January 2013</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C7A87D36-3DA3-4BCA-B75F-FAAFD1A53BAE}" type="slidenum">
              <a:rPr lang="en-US"/>
              <a:pPr/>
              <a:t>25</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323AA2B-560E-40A4-8058-EF7478A346DD}" type="datetime3">
              <a:rPr lang="en-US"/>
              <a:pPr/>
              <a:t>23 January 2013</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FFFD4CB3-DB4B-4FC7-BBFC-96E5B94D1120}" type="slidenum">
              <a:rPr lang="en-US"/>
              <a:pPr/>
              <a:t>26</a:t>
            </a:fld>
            <a:endParaRPr 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Harvard Architecture</a:t>
            </a:r>
          </a:p>
          <a:p>
            <a:r>
              <a:rPr lang="en-US" dirty="0" smtClean="0"/>
              <a:t>Assign data and program instructions to different memory spaces.</a:t>
            </a:r>
          </a:p>
          <a:p>
            <a:r>
              <a:rPr lang="en-US" dirty="0" smtClean="0"/>
              <a:t>Each memory space has a separate bus.</a:t>
            </a:r>
          </a:p>
          <a:p>
            <a:r>
              <a:rPr lang="en-US" dirty="0" smtClean="0"/>
              <a:t>This allows:</a:t>
            </a:r>
          </a:p>
          <a:p>
            <a:r>
              <a:rPr lang="en-US" dirty="0" smtClean="0"/>
              <a:t>-&gt; Different timing, size, and structure for program instructions and data.</a:t>
            </a:r>
          </a:p>
          <a:p>
            <a:r>
              <a:rPr lang="en-US" dirty="0" smtClean="0"/>
              <a:t>-&gt; Concurrent access to data and instructions.</a:t>
            </a:r>
          </a:p>
          <a:p>
            <a:r>
              <a:rPr lang="en-US" dirty="0" smtClean="0"/>
              <a:t>-&gt; Clear partitioning of data and instructions (=&gt; security)</a:t>
            </a:r>
          </a:p>
          <a:p>
            <a:r>
              <a:rPr lang="en-US" dirty="0" smtClean="0"/>
              <a:t>-&gt; This makes it harder to program, because static data can be in the program space or in the data space.</a:t>
            </a:r>
          </a:p>
          <a:p>
            <a:r>
              <a:rPr lang="en-US" dirty="0" smtClean="0"/>
              <a:t>-&gt; If the program space and the data space are incompatible, copying data is no longer a </a:t>
            </a:r>
            <a:r>
              <a:rPr lang="en-US" i="1" dirty="0" smtClean="0"/>
              <a:t>(&lt;start&gt;,</a:t>
            </a:r>
            <a:r>
              <a:rPr lang="en-US" i="1" dirty="0" err="1" smtClean="0"/>
              <a:t>len</a:t>
            </a:r>
            <a:r>
              <a:rPr lang="en-US" i="1" dirty="0" smtClean="0"/>
              <a:t>) dump.</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add is the instruction</a:t>
            </a:r>
          </a:p>
          <a:p>
            <a:r>
              <a:rPr lang="en-US" dirty="0" smtClean="0"/>
              <a:t>A is the destination</a:t>
            </a:r>
          </a:p>
          <a:p>
            <a:r>
              <a:rPr lang="en-US" dirty="0" smtClean="0"/>
              <a:t>B is one of the operands</a:t>
            </a:r>
          </a:p>
          <a:p>
            <a:r>
              <a:rPr lang="en-US" dirty="0" smtClean="0"/>
              <a:t>C</a:t>
            </a:r>
            <a:r>
              <a:rPr lang="en-US" baseline="0" dirty="0" smtClean="0"/>
              <a:t> is the other operand</a:t>
            </a:r>
          </a:p>
          <a:p>
            <a:r>
              <a:rPr lang="en-US" dirty="0" smtClean="0"/>
              <a:t>All arithmetic operations have this form</a:t>
            </a:r>
          </a:p>
          <a:p>
            <a:r>
              <a:rPr lang="en-US" i="1" dirty="0" smtClean="0"/>
              <a:t>Design Principle 1:</a:t>
            </a:r>
            <a:r>
              <a:rPr lang="en-US" dirty="0" smtClean="0"/>
              <a:t> Simplicity </a:t>
            </a:r>
            <a:r>
              <a:rPr lang="en-US" dirty="0" err="1" smtClean="0"/>
              <a:t>favours</a:t>
            </a:r>
            <a:r>
              <a:rPr lang="en-US" dirty="0" smtClean="0"/>
              <a:t> regularity</a:t>
            </a:r>
          </a:p>
          <a:p>
            <a:pPr lvl="1"/>
            <a:r>
              <a:rPr lang="en-US" dirty="0" smtClean="0"/>
              <a:t>Regularity makes implementation simpler</a:t>
            </a:r>
          </a:p>
          <a:p>
            <a:pPr lvl="1"/>
            <a:r>
              <a:rPr lang="en-US" dirty="0" smtClean="0"/>
              <a:t>Simplicity enables higher performance at lower cost</a:t>
            </a:r>
            <a:endParaRPr lang="en-AU"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add is the instruction</a:t>
            </a:r>
          </a:p>
          <a:p>
            <a:r>
              <a:rPr lang="en-US" dirty="0" smtClean="0"/>
              <a:t>A is the destination</a:t>
            </a:r>
          </a:p>
          <a:p>
            <a:r>
              <a:rPr lang="en-US" dirty="0" smtClean="0"/>
              <a:t>B is one of the operands</a:t>
            </a:r>
          </a:p>
          <a:p>
            <a:r>
              <a:rPr lang="en-US" dirty="0" smtClean="0"/>
              <a:t>C</a:t>
            </a:r>
            <a:r>
              <a:rPr lang="en-US" baseline="0" dirty="0" smtClean="0"/>
              <a:t> is the other operand</a:t>
            </a:r>
          </a:p>
          <a:p>
            <a:r>
              <a:rPr lang="en-US" dirty="0" smtClean="0"/>
              <a:t>All arithmetic operations have this form</a:t>
            </a:r>
          </a:p>
          <a:p>
            <a:r>
              <a:rPr lang="en-US" i="1" dirty="0" smtClean="0"/>
              <a:t>Design Principle 1:</a:t>
            </a:r>
            <a:r>
              <a:rPr lang="en-US" dirty="0" smtClean="0"/>
              <a:t> Simplicity </a:t>
            </a:r>
            <a:r>
              <a:rPr lang="en-US" dirty="0" err="1" smtClean="0"/>
              <a:t>favours</a:t>
            </a:r>
            <a:r>
              <a:rPr lang="en-US" dirty="0" smtClean="0"/>
              <a:t> regularity</a:t>
            </a:r>
          </a:p>
          <a:p>
            <a:pPr lvl="1"/>
            <a:r>
              <a:rPr lang="en-US" dirty="0" smtClean="0"/>
              <a:t>Regularity makes implementation simpler</a:t>
            </a:r>
          </a:p>
          <a:p>
            <a:pPr lvl="1"/>
            <a:r>
              <a:rPr lang="en-US" dirty="0" smtClean="0"/>
              <a:t>Simplicity enables higher performance at lower cost</a:t>
            </a:r>
            <a:endParaRPr lang="en-AU"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add is the instruction</a:t>
            </a:r>
          </a:p>
          <a:p>
            <a:r>
              <a:rPr lang="en-US" dirty="0" smtClean="0"/>
              <a:t>A is the destination</a:t>
            </a:r>
          </a:p>
          <a:p>
            <a:r>
              <a:rPr lang="en-US" dirty="0" smtClean="0"/>
              <a:t>B is one of the operands</a:t>
            </a:r>
          </a:p>
          <a:p>
            <a:r>
              <a:rPr lang="en-US" dirty="0" smtClean="0"/>
              <a:t>C</a:t>
            </a:r>
            <a:r>
              <a:rPr lang="en-US" baseline="0" dirty="0" smtClean="0"/>
              <a:t> is the other operand</a:t>
            </a:r>
          </a:p>
          <a:p>
            <a:r>
              <a:rPr lang="en-US" dirty="0" smtClean="0"/>
              <a:t>All arithmetic operations have this form</a:t>
            </a:r>
          </a:p>
          <a:p>
            <a:r>
              <a:rPr lang="en-US" i="1" dirty="0" smtClean="0"/>
              <a:t>Design Principle 1:</a:t>
            </a:r>
            <a:r>
              <a:rPr lang="en-US" dirty="0" smtClean="0"/>
              <a:t> Simplicity </a:t>
            </a:r>
            <a:r>
              <a:rPr lang="en-US" dirty="0" err="1" smtClean="0"/>
              <a:t>favours</a:t>
            </a:r>
            <a:r>
              <a:rPr lang="en-US" dirty="0" smtClean="0"/>
              <a:t> regularity</a:t>
            </a:r>
          </a:p>
          <a:p>
            <a:pPr lvl="1"/>
            <a:r>
              <a:rPr lang="en-US" dirty="0" smtClean="0"/>
              <a:t>Regularity makes implementation simpler</a:t>
            </a:r>
          </a:p>
          <a:p>
            <a:pPr lvl="1"/>
            <a:r>
              <a:rPr lang="en-US" dirty="0" smtClean="0"/>
              <a:t>Simplicity enables higher performance at lower cost</a:t>
            </a:r>
            <a:endParaRPr lang="en-AU"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li</a:t>
            </a:r>
            <a:r>
              <a:rPr lang="en-US" baseline="0" dirty="0" smtClean="0"/>
              <a:t> $t0, 6</a:t>
            </a:r>
          </a:p>
          <a:p>
            <a:r>
              <a:rPr lang="en-US" baseline="0" dirty="0" err="1" smtClean="0"/>
              <a:t>ai</a:t>
            </a:r>
            <a:r>
              <a:rPr lang="en-US" baseline="0" dirty="0" smtClean="0"/>
              <a:t> $t1, 3</a:t>
            </a:r>
          </a:p>
          <a:p>
            <a:r>
              <a:rPr lang="en-US" baseline="0" dirty="0" smtClean="0"/>
              <a:t>add $s0, $t0, $t1 </a:t>
            </a:r>
            <a:endParaRPr lang="en-US" dirty="0"/>
          </a:p>
        </p:txBody>
      </p:sp>
      <p:sp>
        <p:nvSpPr>
          <p:cNvPr id="4" name="Slide Number Placeholder 3"/>
          <p:cNvSpPr>
            <a:spLocks noGrp="1"/>
          </p:cNvSpPr>
          <p:nvPr>
            <p:ph type="sldNum" sz="quarter" idx="10"/>
          </p:nvPr>
        </p:nvSpPr>
        <p:spPr/>
        <p:txBody>
          <a:bodyPr/>
          <a:lstStyle/>
          <a:p>
            <a:pPr>
              <a:defRPr/>
            </a:pPr>
            <a:fld id="{E4FAD218-59E3-4FF9-B903-69A0540835C3}" type="slidenum">
              <a:rPr lang="en-US" smtClean="0"/>
              <a:pPr>
                <a:defRPr/>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5C6ECFB8-3F45-4A86-8354-5DBDA893AE1E}" type="datetime3">
              <a:rPr lang="en-US"/>
              <a:pPr/>
              <a:t>23 January 2013</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40047DB0-B50F-465F-9E9A-7EA4DFBE178E}" type="slidenum">
              <a:rPr lang="en-US"/>
              <a:pPr/>
              <a:t>18</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A867DF82-8B9B-4095-9713-BA09309B6F7C}" type="datetime3">
              <a:rPr lang="en-US"/>
              <a:pPr/>
              <a:t>23 January 2013</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7DD5E8E-2F64-4A7C-9392-F58157ED8859}" type="slidenum">
              <a:rPr lang="en-US"/>
              <a:pPr/>
              <a:t>22</a:t>
            </a:fld>
            <a:endParaRPr lang="en-US"/>
          </a:p>
        </p:txBody>
      </p:sp>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p:txBody>
          <a:bodyPr/>
          <a:lstStyle/>
          <a:p>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35F64B9B-2640-4ECA-95A5-06170350CBC9}" type="datetime3">
              <a:rPr lang="en-US"/>
              <a:pPr/>
              <a:t>23 January 2013</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7BA52B37-48BD-4FAB-97BD-E182417426C1}" type="slidenum">
              <a:rPr lang="en-US"/>
              <a:pPr/>
              <a:t>23</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752600" y="228600"/>
            <a:ext cx="7239000" cy="1470025"/>
          </a:xfrm>
          <a:noFill/>
        </p:spPr>
        <p:txBody>
          <a:bodyPr/>
          <a:lstStyle>
            <a:lvl1pPr>
              <a:defRPr b="1" cap="none" spc="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52400" y="2438400"/>
            <a:ext cx="8839200" cy="3200400"/>
          </a:xfrm>
        </p:spPr>
        <p:txBody>
          <a:bodyPr/>
          <a:lstStyle>
            <a:lvl1pPr marL="514350" indent="-514350" algn="l">
              <a:buFont typeface="+mj-lt"/>
              <a:buAutoNum type="arabicParenR"/>
              <a:defRPr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CS2710 Computer Organization</a:t>
            </a:r>
            <a:endParaRPr lang="en-US"/>
          </a:p>
        </p:txBody>
      </p:sp>
      <p:sp>
        <p:nvSpPr>
          <p:cNvPr id="6" name="Slide Number Placeholder 5"/>
          <p:cNvSpPr>
            <a:spLocks noGrp="1"/>
          </p:cNvSpPr>
          <p:nvPr>
            <p:ph type="sldNum" sz="quarter" idx="12"/>
          </p:nvPr>
        </p:nvSpPr>
        <p:spPr/>
        <p:txBody>
          <a:bodyPr/>
          <a:lstStyle>
            <a:lvl1pPr>
              <a:defRPr/>
            </a:lvl1pPr>
          </a:lstStyle>
          <a:p>
            <a:pPr>
              <a:defRPr/>
            </a:pPr>
            <a:fld id="{4AEADE71-659F-4D3C-9686-11060184D635}" type="slidenum">
              <a:rPr lang="en-US"/>
              <a:pPr>
                <a:defRPr/>
              </a:pPr>
              <a:t>‹#›</a:t>
            </a:fld>
            <a:endParaRPr lang="en-US"/>
          </a:p>
        </p:txBody>
      </p:sp>
      <p:pic>
        <p:nvPicPr>
          <p:cNvPr id="7" name="Picture 10"/>
          <p:cNvPicPr>
            <a:picLocks noChangeAspect="1" noChangeArrowheads="1"/>
          </p:cNvPicPr>
          <p:nvPr userDrawn="1">
            <p:custDataLst>
              <p:tags r:id="rId3"/>
            </p:custDataLst>
          </p:nvPr>
        </p:nvPicPr>
        <p:blipFill>
          <a:blip r:embed="rId6" cstate="print"/>
          <a:srcRect/>
          <a:stretch>
            <a:fillRect/>
          </a:stretch>
        </p:blipFill>
        <p:spPr bwMode="auto">
          <a:xfrm>
            <a:off x="152400" y="228600"/>
            <a:ext cx="1523637" cy="1447800"/>
          </a:xfrm>
          <a:prstGeom prst="rect">
            <a:avLst/>
          </a:prstGeom>
          <a:noFill/>
          <a:ln w="9525">
            <a:solidFill>
              <a:schemeClr val="tx1"/>
            </a:solidFill>
            <a:miter lim="800000"/>
            <a:headEnd/>
            <a:tailEnd/>
          </a:ln>
        </p:spPr>
      </p:pic>
      <p:sp>
        <p:nvSpPr>
          <p:cNvPr id="8" name="TextBox 7"/>
          <p:cNvSpPr txBox="1"/>
          <p:nvPr userDrawn="1">
            <p:custDataLst>
              <p:tags r:id="rId4"/>
            </p:custDataLst>
          </p:nvPr>
        </p:nvSpPr>
        <p:spPr>
          <a:xfrm>
            <a:off x="152400" y="1828800"/>
            <a:ext cx="4038600" cy="523220"/>
          </a:xfrm>
          <a:prstGeom prst="rect">
            <a:avLst/>
          </a:prstGeom>
          <a:noFill/>
        </p:spPr>
        <p:txBody>
          <a:bodyPr wrap="square" rtlCol="0">
            <a:spAutoFit/>
          </a:bodyPr>
          <a:lstStyle/>
          <a:p>
            <a:r>
              <a:rPr lang="en-US" sz="2800" dirty="0" smtClean="0">
                <a:latin typeface="Arial Black" pitchFamily="34" charset="0"/>
              </a:rPr>
              <a:t>Lecture Objectives:</a:t>
            </a:r>
            <a:endParaRPr lang="en-US" sz="2800" dirty="0">
              <a:latin typeface="Arial Black" pitchFamily="34" charset="0"/>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28600"/>
            <a:ext cx="6629400" cy="1143000"/>
          </a:xfrm>
        </p:spPr>
        <p:txBody>
          <a:bodyPr/>
          <a:lstStyle>
            <a:lvl1pPr>
              <a:defRPr sz="3600" baseline="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1524000" y="1524000"/>
            <a:ext cx="7162800" cy="4602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CS2710 Computer Organization</a:t>
            </a:r>
            <a:endParaRPr lang="en-US"/>
          </a:p>
        </p:txBody>
      </p:sp>
      <p:sp>
        <p:nvSpPr>
          <p:cNvPr id="6" name="Slide Number Placeholder 5"/>
          <p:cNvSpPr>
            <a:spLocks noGrp="1"/>
          </p:cNvSpPr>
          <p:nvPr>
            <p:ph type="sldNum" sz="quarter" idx="12"/>
            <p:custDataLst>
              <p:tags r:id="rId3"/>
            </p:custDataLst>
          </p:nvPr>
        </p:nvSpPr>
        <p:spPr>
          <a:xfrm>
            <a:off x="6553200" y="6356350"/>
            <a:ext cx="1371600" cy="365125"/>
          </a:xfrm>
        </p:spPr>
        <p:txBody>
          <a:bodyPr/>
          <a:lstStyle>
            <a:lvl1pPr>
              <a:defRPr/>
            </a:lvl1pPr>
          </a:lstStyle>
          <a:p>
            <a:pPr>
              <a:defRPr/>
            </a:pPr>
            <a:fld id="{F1E505A4-AD39-4171-9374-320723FB6CC6}" type="slidenum">
              <a:rPr lang="en-US"/>
              <a:pPr>
                <a:defRPr/>
              </a:pPr>
              <a:t>‹#›</a:t>
            </a:fld>
            <a:endParaRPr lang="en-US"/>
          </a:p>
        </p:txBody>
      </p:sp>
      <p:pic>
        <p:nvPicPr>
          <p:cNvPr id="7" name="Picture 10"/>
          <p:cNvPicPr>
            <a:picLocks noChangeAspect="1" noChangeArrowheads="1"/>
          </p:cNvPicPr>
          <p:nvPr userDrawn="1">
            <p:custDataLst>
              <p:tags r:id="rId4"/>
            </p:custDataLst>
          </p:nvPr>
        </p:nvPicPr>
        <p:blipFill>
          <a:blip r:embed="rId6" cstate="print"/>
          <a:srcRect/>
          <a:stretch>
            <a:fillRect/>
          </a:stretch>
        </p:blipFill>
        <p:spPr bwMode="auto">
          <a:xfrm>
            <a:off x="8001000" y="6096000"/>
            <a:ext cx="701675" cy="666750"/>
          </a:xfrm>
          <a:prstGeom prst="rect">
            <a:avLst/>
          </a:prstGeom>
          <a:noFill/>
          <a:ln w="9525">
            <a:solidFill>
              <a:schemeClr val="tx1"/>
            </a:solidFill>
            <a:miter lim="800000"/>
            <a:headEnd/>
            <a:tailEnd/>
          </a:ln>
        </p:spPr>
      </p:pic>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CS2710 Computer Organization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EFBD06-C426-490F-B3C2-38D879E455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27" r:id="rId2"/>
  </p:sldLayoutIdLst>
  <p:transition spd="slow">
    <p:fade/>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notesSlide" Target="../notesSlides/notesSlide4.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Layout" Target="../slideLayouts/slideLayout2.xml"/><Relationship Id="rId5" Type="http://schemas.openxmlformats.org/officeDocument/2006/relationships/tags" Target="../tags/tag45.xml"/><Relationship Id="rId4" Type="http://schemas.openxmlformats.org/officeDocument/2006/relationships/tags" Target="../tags/tag44.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notesSlide" Target="../notesSlides/notesSlide5.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Layout" Target="../slideLayouts/slideLayout2.xml"/><Relationship Id="rId5" Type="http://schemas.openxmlformats.org/officeDocument/2006/relationships/tags" Target="../tags/tag50.xml"/><Relationship Id="rId4" Type="http://schemas.openxmlformats.org/officeDocument/2006/relationships/tags" Target="../tags/tag49.xml"/></Relationships>
</file>

<file path=ppt/slides/_rels/slide12.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Layout" Target="../slideLayouts/slideLayout2.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notesSlide" Target="../notesSlides/notesSlide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s>
</file>

<file path=ppt/slides/_rels/slide17.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Layout" Target="../slideLayouts/slideLayout2.xml"/><Relationship Id="rId4" Type="http://schemas.openxmlformats.org/officeDocument/2006/relationships/tags" Target="../tags/tag67.xml"/></Relationships>
</file>

<file path=ppt/slides/_rels/slide18.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notesSlide" Target="../notesSlides/notesSlide8.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tags" Target="../tags/tag74.xml"/></Relationships>
</file>

<file path=ppt/slides/_rels/slide2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wmf"/><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tags" Target="../tags/tag18.xml"/><Relationship Id="rId7" Type="http://schemas.openxmlformats.org/officeDocument/2006/relationships/notesSlide" Target="../notesSlides/notesSlide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Layout" Target="../slideLayouts/slideLayout2.xml"/><Relationship Id="rId5" Type="http://schemas.openxmlformats.org/officeDocument/2006/relationships/tags" Target="../tags/tag20.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6.wmf"/><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wmf"/><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hyperlink" Target="http://www.mips.com/" TargetMode="External"/><Relationship Id="rId5" Type="http://schemas.openxmlformats.org/officeDocument/2006/relationships/slideLayout" Target="../slideLayouts/slideLayout2.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notesSlide" Target="../notesSlides/notesSlide3.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5" Type="http://schemas.openxmlformats.org/officeDocument/2006/relationships/tags" Target="../tags/tag40.xml"/><Relationship Id="rId4" Type="http://schemas.openxmlformats.org/officeDocument/2006/relationships/tags" Target="../tags/tag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lstStyle/>
          <a:p>
            <a:r>
              <a:rPr lang="en-US" dirty="0" smtClean="0"/>
              <a:t>Instruction Set-Intro</a:t>
            </a:r>
            <a:endParaRPr lang="en-US" dirty="0"/>
          </a:p>
        </p:txBody>
      </p:sp>
      <p:sp>
        <p:nvSpPr>
          <p:cNvPr id="3" name="Subtitle 2"/>
          <p:cNvSpPr>
            <a:spLocks noGrp="1"/>
          </p:cNvSpPr>
          <p:nvPr>
            <p:ph type="subTitle" idx="1"/>
            <p:custDataLst>
              <p:tags r:id="rId2"/>
            </p:custDataLst>
          </p:nvPr>
        </p:nvSpPr>
        <p:spPr>
          <a:xfrm>
            <a:off x="152400" y="2438400"/>
            <a:ext cx="6324600" cy="3200400"/>
          </a:xfrm>
        </p:spPr>
        <p:txBody>
          <a:bodyPr/>
          <a:lstStyle/>
          <a:p>
            <a:r>
              <a:rPr lang="en-US" sz="2000" dirty="0" smtClean="0"/>
              <a:t>Explain the difference between Harvard and Von Neumann architectures in a computer.</a:t>
            </a:r>
          </a:p>
          <a:p>
            <a:r>
              <a:rPr lang="en-US" sz="2000" dirty="0" smtClean="0"/>
              <a:t>Define instruction set</a:t>
            </a:r>
          </a:p>
          <a:p>
            <a:r>
              <a:rPr lang="en-US" sz="2000" dirty="0" smtClean="0"/>
              <a:t>Explain the concept of the source and destination registers for the MIPS instruction set.</a:t>
            </a:r>
          </a:p>
          <a:p>
            <a:r>
              <a:rPr lang="en-US" sz="2000" dirty="0" smtClean="0"/>
              <a:t>Using the MIPS instruction set, explain how to add a set of variables.</a:t>
            </a:r>
          </a:p>
          <a:p>
            <a:r>
              <a:rPr lang="en-US" sz="2000" dirty="0" smtClean="0"/>
              <a:t>Define the term computer register</a:t>
            </a:r>
          </a:p>
          <a:p>
            <a:r>
              <a:rPr lang="en-US" sz="2000" dirty="0" smtClean="0"/>
              <a:t>Define the term data transfer instruction</a:t>
            </a:r>
          </a:p>
          <a:p>
            <a:r>
              <a:rPr lang="en-US" sz="2000" dirty="0" smtClean="0"/>
              <a:t>Using the MIPS instruction set, initialize a register to a fixed value.</a:t>
            </a:r>
          </a:p>
          <a:p>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28600"/>
            <a:ext cx="8153400" cy="1143000"/>
          </a:xfrm>
        </p:spPr>
        <p:txBody>
          <a:bodyPr/>
          <a:lstStyle/>
          <a:p>
            <a:pPr algn="l"/>
            <a:r>
              <a:rPr lang="en-US" dirty="0" smtClean="0"/>
              <a:t>Another Java vs. MIPS Assembly Language Statement – multiple adds</a:t>
            </a:r>
            <a:endParaRPr lang="en-US" dirty="0"/>
          </a:p>
        </p:txBody>
      </p:sp>
      <p:sp>
        <p:nvSpPr>
          <p:cNvPr id="3" name="Content Placeholder 2"/>
          <p:cNvSpPr>
            <a:spLocks noGrp="1"/>
          </p:cNvSpPr>
          <p:nvPr>
            <p:ph idx="1"/>
            <p:custDataLst>
              <p:tags r:id="rId2"/>
            </p:custDataLst>
          </p:nvPr>
        </p:nvSpPr>
        <p:spPr>
          <a:xfrm>
            <a:off x="533400" y="1447800"/>
            <a:ext cx="8305800" cy="4602163"/>
          </a:xfrm>
        </p:spPr>
        <p:txBody>
          <a:bodyPr/>
          <a:lstStyle/>
          <a:p>
            <a:pPr>
              <a:buNone/>
            </a:pPr>
            <a:r>
              <a:rPr lang="en-US" sz="2400" dirty="0" smtClean="0"/>
              <a:t>a = b + c + d;   </a:t>
            </a:r>
            <a:r>
              <a:rPr lang="en-US" sz="2400" dirty="0" smtClean="0">
                <a:solidFill>
                  <a:srgbClr val="006600"/>
                </a:solidFill>
              </a:rPr>
              <a:t>// assign sum of b, c and d to a</a:t>
            </a:r>
          </a:p>
          <a:p>
            <a:pPr>
              <a:buNone/>
            </a:pPr>
            <a:endParaRPr lang="en-US" sz="2400" dirty="0" smtClean="0"/>
          </a:p>
          <a:p>
            <a:pPr>
              <a:buNone/>
            </a:pPr>
            <a:r>
              <a:rPr lang="en-US" sz="2400" b="1" dirty="0" smtClean="0">
                <a:solidFill>
                  <a:srgbClr val="0070C0"/>
                </a:solidFill>
              </a:rPr>
              <a:t>How would you rewrite the above Java statement if  you could only perform one addition per instruction?</a:t>
            </a:r>
          </a:p>
          <a:p>
            <a:pPr>
              <a:buNone/>
            </a:pPr>
            <a:endParaRPr lang="en-US" sz="2400" dirty="0">
              <a:solidFill>
                <a:srgbClr val="006600"/>
              </a:solidFill>
            </a:endParaRPr>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10</a:t>
            </a:fld>
            <a:endParaRPr lang="en-US"/>
          </a:p>
        </p:txBody>
      </p:sp>
      <p:sp>
        <p:nvSpPr>
          <p:cNvPr id="6" name="TextBox 5" hidden="1"/>
          <p:cNvSpPr txBox="1"/>
          <p:nvPr>
            <p:custDataLst>
              <p:tags r:id="rId5"/>
            </p:custDataLst>
          </p:nvPr>
        </p:nvSpPr>
        <p:spPr>
          <a:xfrm>
            <a:off x="3200400" y="2438400"/>
            <a:ext cx="5791200" cy="4524315"/>
          </a:xfrm>
          <a:prstGeom prst="rect">
            <a:avLst/>
          </a:prstGeom>
          <a:noFill/>
        </p:spPr>
        <p:txBody>
          <a:bodyPr wrap="square" rtlCol="0">
            <a:spAutoFit/>
          </a:bodyPr>
          <a:lstStyle/>
          <a:p>
            <a:r>
              <a:rPr lang="en-US" dirty="0" smtClean="0">
                <a:solidFill>
                  <a:srgbClr val="FF0000"/>
                </a:solidFill>
              </a:rPr>
              <a:t>Note that add is the instruction</a:t>
            </a:r>
          </a:p>
          <a:p>
            <a:r>
              <a:rPr lang="en-US" dirty="0" smtClean="0">
                <a:solidFill>
                  <a:srgbClr val="FF0000"/>
                </a:solidFill>
              </a:rPr>
              <a:t>A is the destination</a:t>
            </a:r>
          </a:p>
          <a:p>
            <a:r>
              <a:rPr lang="en-US" dirty="0" smtClean="0">
                <a:solidFill>
                  <a:srgbClr val="FF0000"/>
                </a:solidFill>
              </a:rPr>
              <a:t>B is one of the operands</a:t>
            </a:r>
          </a:p>
          <a:p>
            <a:r>
              <a:rPr lang="en-US" dirty="0" smtClean="0">
                <a:solidFill>
                  <a:srgbClr val="FF0000"/>
                </a:solidFill>
              </a:rPr>
              <a:t>C is the other operand</a:t>
            </a:r>
          </a:p>
          <a:p>
            <a:r>
              <a:rPr lang="en-US" dirty="0" smtClean="0">
                <a:solidFill>
                  <a:srgbClr val="FF0000"/>
                </a:solidFill>
              </a:rPr>
              <a:t>All arithmetic operations have this form</a:t>
            </a:r>
          </a:p>
          <a:p>
            <a:r>
              <a:rPr lang="en-US" i="1" dirty="0" smtClean="0">
                <a:solidFill>
                  <a:srgbClr val="FF0000"/>
                </a:solidFill>
              </a:rPr>
              <a:t>Design Principle 1:</a:t>
            </a:r>
            <a:r>
              <a:rPr lang="en-US" dirty="0" smtClean="0">
                <a:solidFill>
                  <a:srgbClr val="FF0000"/>
                </a:solidFill>
              </a:rPr>
              <a:t> Simplicity </a:t>
            </a:r>
            <a:r>
              <a:rPr lang="en-US" dirty="0" err="1" smtClean="0">
                <a:solidFill>
                  <a:srgbClr val="FF0000"/>
                </a:solidFill>
              </a:rPr>
              <a:t>favours</a:t>
            </a:r>
            <a:r>
              <a:rPr lang="en-US" dirty="0" smtClean="0">
                <a:solidFill>
                  <a:srgbClr val="FF0000"/>
                </a:solidFill>
              </a:rPr>
              <a:t> regularity</a:t>
            </a:r>
          </a:p>
          <a:p>
            <a:pPr lvl="1"/>
            <a:r>
              <a:rPr lang="en-US" dirty="0" smtClean="0">
                <a:solidFill>
                  <a:srgbClr val="FF0000"/>
                </a:solidFill>
              </a:rPr>
              <a:t>Regularity makes implementation simpler</a:t>
            </a:r>
          </a:p>
          <a:p>
            <a:pPr lvl="1"/>
            <a:r>
              <a:rPr lang="en-US" dirty="0" smtClean="0">
                <a:solidFill>
                  <a:srgbClr val="FF0000"/>
                </a:solidFill>
              </a:rPr>
              <a:t>Simplicity enables higher performance at lower cost</a:t>
            </a:r>
            <a:endParaRPr lang="en-AU" dirty="0" smtClean="0">
              <a:solidFill>
                <a:srgbClr val="FF0000"/>
              </a:solidFill>
            </a:endParaRPr>
          </a:p>
          <a:p>
            <a:endParaRPr lang="en-US" dirty="0" smtClean="0">
              <a:solidFill>
                <a:srgbClr val="FF0000"/>
              </a:solidFill>
            </a:endParaRPr>
          </a:p>
          <a:p>
            <a:endParaRPr lang="en-US" dirty="0"/>
          </a:p>
        </p:txBody>
      </p:sp>
      <p:sp>
        <p:nvSpPr>
          <p:cNvPr id="7" name="TextBox 6"/>
          <p:cNvSpPr txBox="1"/>
          <p:nvPr/>
        </p:nvSpPr>
        <p:spPr>
          <a:xfrm>
            <a:off x="457200" y="3581400"/>
            <a:ext cx="8001000" cy="2308324"/>
          </a:xfrm>
          <a:prstGeom prst="rect">
            <a:avLst/>
          </a:prstGeom>
          <a:noFill/>
        </p:spPr>
        <p:txBody>
          <a:bodyPr wrap="square" rtlCol="0">
            <a:spAutoFit/>
          </a:bodyPr>
          <a:lstStyle/>
          <a:p>
            <a:pPr marL="457200" indent="-457200">
              <a:buFont typeface="+mj-lt"/>
              <a:buAutoNum type="arabicPeriod"/>
            </a:pPr>
            <a:r>
              <a:rPr lang="en-US" dirty="0" smtClean="0">
                <a:solidFill>
                  <a:srgbClr val="C00000"/>
                </a:solidFill>
                <a:latin typeface="+mj-lt"/>
              </a:rPr>
              <a:t>Each line of assembly contains at most, 1 instruction.</a:t>
            </a:r>
          </a:p>
          <a:p>
            <a:pPr marL="914400" lvl="1" indent="-457200">
              <a:buFont typeface="Arial" pitchFamily="34" charset="0"/>
              <a:buChar char="•"/>
            </a:pPr>
            <a:r>
              <a:rPr lang="en-US" i="1" dirty="0" smtClean="0">
                <a:solidFill>
                  <a:srgbClr val="002060"/>
                </a:solidFill>
                <a:latin typeface="+mj-lt"/>
              </a:rPr>
              <a:t>“Smaller is faster”</a:t>
            </a:r>
          </a:p>
          <a:p>
            <a:pPr marL="457200" indent="-457200">
              <a:buFont typeface="+mj-lt"/>
              <a:buAutoNum type="arabicPeriod"/>
            </a:pPr>
            <a:endParaRPr lang="en-US" dirty="0" smtClean="0">
              <a:solidFill>
                <a:srgbClr val="C00000"/>
              </a:solidFill>
              <a:latin typeface="+mj-lt"/>
            </a:endParaRPr>
          </a:p>
          <a:p>
            <a:pPr marL="457200" indent="-457200">
              <a:buFont typeface="+mj-lt"/>
              <a:buAutoNum type="arabicPeriod"/>
            </a:pPr>
            <a:r>
              <a:rPr lang="en-US" dirty="0" smtClean="0">
                <a:solidFill>
                  <a:srgbClr val="C00000"/>
                </a:solidFill>
                <a:latin typeface="+mj-lt"/>
              </a:rPr>
              <a:t>The MIPs </a:t>
            </a:r>
            <a:r>
              <a:rPr lang="en-US" b="1" dirty="0" smtClean="0">
                <a:solidFill>
                  <a:srgbClr val="C00000"/>
                </a:solidFill>
                <a:latin typeface="+mj-lt"/>
              </a:rPr>
              <a:t>add</a:t>
            </a:r>
            <a:r>
              <a:rPr lang="en-US" dirty="0" smtClean="0">
                <a:solidFill>
                  <a:srgbClr val="C00000"/>
                </a:solidFill>
                <a:latin typeface="+mj-lt"/>
              </a:rPr>
              <a:t> instruction has exactly 3 operands; </a:t>
            </a:r>
            <a:r>
              <a:rPr lang="en-US" i="1" dirty="0" smtClean="0">
                <a:solidFill>
                  <a:srgbClr val="C00000"/>
                </a:solidFill>
                <a:latin typeface="+mj-lt"/>
              </a:rPr>
              <a:t>no more and no less</a:t>
            </a:r>
          </a:p>
          <a:p>
            <a:pPr marL="914400" lvl="1" indent="-457200">
              <a:buFont typeface="Arial" pitchFamily="34" charset="0"/>
              <a:buChar char="•"/>
            </a:pPr>
            <a:r>
              <a:rPr lang="en-US" i="1" dirty="0" smtClean="0">
                <a:solidFill>
                  <a:srgbClr val="C00000"/>
                </a:solidFill>
                <a:latin typeface="+mj-lt"/>
              </a:rPr>
              <a:t>“</a:t>
            </a:r>
            <a:r>
              <a:rPr lang="en-US" i="1" dirty="0" smtClean="0">
                <a:solidFill>
                  <a:srgbClr val="002060"/>
                </a:solidFill>
                <a:latin typeface="+mj-lt"/>
              </a:rPr>
              <a:t>Simplicity favors regularity”</a:t>
            </a:r>
            <a:endParaRPr lang="en-US" i="1" dirty="0">
              <a:solidFill>
                <a:srgbClr val="002060"/>
              </a:solidFill>
              <a:latin typeface="+mj-lt"/>
            </a:endParaRPr>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algn="l"/>
            <a:r>
              <a:rPr lang="en-US" dirty="0" smtClean="0"/>
              <a:t>Stepwise addition</a:t>
            </a:r>
            <a:endParaRPr lang="en-US" dirty="0"/>
          </a:p>
        </p:txBody>
      </p:sp>
      <p:sp>
        <p:nvSpPr>
          <p:cNvPr id="3" name="Content Placeholder 2"/>
          <p:cNvSpPr>
            <a:spLocks noGrp="1"/>
          </p:cNvSpPr>
          <p:nvPr>
            <p:ph idx="1"/>
            <p:custDataLst>
              <p:tags r:id="rId2"/>
            </p:custDataLst>
          </p:nvPr>
        </p:nvSpPr>
        <p:spPr>
          <a:xfrm>
            <a:off x="533400" y="1447800"/>
            <a:ext cx="8305800" cy="4602163"/>
          </a:xfrm>
        </p:spPr>
        <p:txBody>
          <a:bodyPr/>
          <a:lstStyle/>
          <a:p>
            <a:pPr>
              <a:buNone/>
            </a:pPr>
            <a:r>
              <a:rPr lang="en-US" sz="2400" dirty="0" smtClean="0"/>
              <a:t>a = b + c + d;   </a:t>
            </a:r>
            <a:r>
              <a:rPr lang="en-US" sz="2400" dirty="0" smtClean="0">
                <a:solidFill>
                  <a:srgbClr val="006600"/>
                </a:solidFill>
              </a:rPr>
              <a:t>// assign sum of b, c and d to a</a:t>
            </a:r>
          </a:p>
          <a:p>
            <a:pPr>
              <a:buNone/>
            </a:pPr>
            <a:endParaRPr lang="en-US" sz="2400" dirty="0" smtClean="0"/>
          </a:p>
          <a:p>
            <a:pPr>
              <a:buNone/>
            </a:pPr>
            <a:r>
              <a:rPr lang="en-US" sz="2400" dirty="0" smtClean="0">
                <a:solidFill>
                  <a:srgbClr val="00B050"/>
                </a:solidFill>
              </a:rPr>
              <a:t>add</a:t>
            </a:r>
            <a:r>
              <a:rPr lang="en-US" sz="2400" dirty="0" smtClean="0"/>
              <a:t> </a:t>
            </a:r>
            <a:r>
              <a:rPr lang="en-US" sz="2400" dirty="0" smtClean="0">
                <a:solidFill>
                  <a:srgbClr val="0070C0"/>
                </a:solidFill>
              </a:rPr>
              <a:t>t0, b, c  </a:t>
            </a:r>
            <a:r>
              <a:rPr lang="en-US" sz="2400" dirty="0" smtClean="0">
                <a:solidFill>
                  <a:srgbClr val="006600"/>
                </a:solidFill>
              </a:rPr>
              <a:t># Adds the values b and c and places the sum in t0.</a:t>
            </a:r>
            <a:endParaRPr lang="en-US" sz="2400" dirty="0" smtClean="0">
              <a:solidFill>
                <a:srgbClr val="00B050"/>
              </a:solidFill>
            </a:endParaRPr>
          </a:p>
          <a:p>
            <a:pPr>
              <a:buNone/>
            </a:pPr>
            <a:r>
              <a:rPr lang="en-US" sz="2400" dirty="0" smtClean="0">
                <a:solidFill>
                  <a:srgbClr val="00B050"/>
                </a:solidFill>
              </a:rPr>
              <a:t>add</a:t>
            </a:r>
            <a:r>
              <a:rPr lang="en-US" sz="2400" dirty="0" smtClean="0"/>
              <a:t> </a:t>
            </a:r>
            <a:r>
              <a:rPr lang="en-US" sz="2400" dirty="0" smtClean="0">
                <a:solidFill>
                  <a:srgbClr val="0070C0"/>
                </a:solidFill>
              </a:rPr>
              <a:t>a, t0, d  </a:t>
            </a:r>
            <a:r>
              <a:rPr lang="en-US" sz="2400" dirty="0" smtClean="0">
                <a:solidFill>
                  <a:srgbClr val="006600"/>
                </a:solidFill>
              </a:rPr>
              <a:t># Adds the values t0 and d and places the sum in a.</a:t>
            </a:r>
          </a:p>
          <a:p>
            <a:pPr>
              <a:buNone/>
            </a:pPr>
            <a:endParaRPr lang="en-US" sz="2400" dirty="0">
              <a:solidFill>
                <a:srgbClr val="006600"/>
              </a:solidFill>
            </a:endParaRPr>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11</a:t>
            </a:fld>
            <a:endParaRPr lang="en-US"/>
          </a:p>
        </p:txBody>
      </p:sp>
      <p:sp>
        <p:nvSpPr>
          <p:cNvPr id="6" name="TextBox 5" hidden="1"/>
          <p:cNvSpPr txBox="1"/>
          <p:nvPr>
            <p:custDataLst>
              <p:tags r:id="rId5"/>
            </p:custDataLst>
          </p:nvPr>
        </p:nvSpPr>
        <p:spPr>
          <a:xfrm>
            <a:off x="3200400" y="2438400"/>
            <a:ext cx="5791200" cy="4524315"/>
          </a:xfrm>
          <a:prstGeom prst="rect">
            <a:avLst/>
          </a:prstGeom>
          <a:noFill/>
        </p:spPr>
        <p:txBody>
          <a:bodyPr wrap="square" rtlCol="0">
            <a:spAutoFit/>
          </a:bodyPr>
          <a:lstStyle/>
          <a:p>
            <a:r>
              <a:rPr lang="en-US" dirty="0" smtClean="0">
                <a:solidFill>
                  <a:srgbClr val="FF0000"/>
                </a:solidFill>
              </a:rPr>
              <a:t>Note that add is the instruction</a:t>
            </a:r>
          </a:p>
          <a:p>
            <a:r>
              <a:rPr lang="en-US" dirty="0" smtClean="0">
                <a:solidFill>
                  <a:srgbClr val="FF0000"/>
                </a:solidFill>
              </a:rPr>
              <a:t>A is the destination</a:t>
            </a:r>
          </a:p>
          <a:p>
            <a:r>
              <a:rPr lang="en-US" dirty="0" smtClean="0">
                <a:solidFill>
                  <a:srgbClr val="FF0000"/>
                </a:solidFill>
              </a:rPr>
              <a:t>B is one of the operands</a:t>
            </a:r>
          </a:p>
          <a:p>
            <a:r>
              <a:rPr lang="en-US" dirty="0" smtClean="0">
                <a:solidFill>
                  <a:srgbClr val="FF0000"/>
                </a:solidFill>
              </a:rPr>
              <a:t>C is the other operand</a:t>
            </a:r>
          </a:p>
          <a:p>
            <a:r>
              <a:rPr lang="en-US" dirty="0" smtClean="0">
                <a:solidFill>
                  <a:srgbClr val="FF0000"/>
                </a:solidFill>
              </a:rPr>
              <a:t>All arithmetic operations have this form</a:t>
            </a:r>
          </a:p>
          <a:p>
            <a:r>
              <a:rPr lang="en-US" i="1" dirty="0" smtClean="0">
                <a:solidFill>
                  <a:srgbClr val="FF0000"/>
                </a:solidFill>
              </a:rPr>
              <a:t>Design Principle 1:</a:t>
            </a:r>
            <a:r>
              <a:rPr lang="en-US" dirty="0" smtClean="0">
                <a:solidFill>
                  <a:srgbClr val="FF0000"/>
                </a:solidFill>
              </a:rPr>
              <a:t> Simplicity </a:t>
            </a:r>
            <a:r>
              <a:rPr lang="en-US" dirty="0" err="1" smtClean="0">
                <a:solidFill>
                  <a:srgbClr val="FF0000"/>
                </a:solidFill>
              </a:rPr>
              <a:t>favours</a:t>
            </a:r>
            <a:r>
              <a:rPr lang="en-US" dirty="0" smtClean="0">
                <a:solidFill>
                  <a:srgbClr val="FF0000"/>
                </a:solidFill>
              </a:rPr>
              <a:t> regularity</a:t>
            </a:r>
          </a:p>
          <a:p>
            <a:pPr lvl="1"/>
            <a:r>
              <a:rPr lang="en-US" dirty="0" smtClean="0">
                <a:solidFill>
                  <a:srgbClr val="FF0000"/>
                </a:solidFill>
              </a:rPr>
              <a:t>Regularity makes implementation simpler</a:t>
            </a:r>
          </a:p>
          <a:p>
            <a:pPr lvl="1"/>
            <a:r>
              <a:rPr lang="en-US" dirty="0" smtClean="0">
                <a:solidFill>
                  <a:srgbClr val="FF0000"/>
                </a:solidFill>
              </a:rPr>
              <a:t>Simplicity enables higher performance at lower cost</a:t>
            </a:r>
            <a:endParaRPr lang="en-AU" dirty="0" smtClean="0">
              <a:solidFill>
                <a:srgbClr val="FF0000"/>
              </a:solidFill>
            </a:endParaRPr>
          </a:p>
          <a:p>
            <a:endParaRPr lang="en-US" dirty="0" smtClean="0">
              <a:solidFill>
                <a:srgbClr val="FF0000"/>
              </a:solidFill>
            </a:endParaRPr>
          </a:p>
          <a:p>
            <a:endParaRPr lang="en-US" dirty="0"/>
          </a:p>
        </p:txBody>
      </p:sp>
      <p:sp>
        <p:nvSpPr>
          <p:cNvPr id="7" name="TextBox 6"/>
          <p:cNvSpPr txBox="1"/>
          <p:nvPr/>
        </p:nvSpPr>
        <p:spPr>
          <a:xfrm>
            <a:off x="457200" y="3581400"/>
            <a:ext cx="8001000" cy="2308324"/>
          </a:xfrm>
          <a:prstGeom prst="rect">
            <a:avLst/>
          </a:prstGeom>
          <a:noFill/>
        </p:spPr>
        <p:txBody>
          <a:bodyPr wrap="square" rtlCol="0">
            <a:spAutoFit/>
          </a:bodyPr>
          <a:lstStyle/>
          <a:p>
            <a:pPr marL="457200" indent="-457200">
              <a:buFont typeface="+mj-lt"/>
              <a:buAutoNum type="arabicPeriod"/>
            </a:pPr>
            <a:r>
              <a:rPr lang="en-US" dirty="0" smtClean="0">
                <a:solidFill>
                  <a:srgbClr val="C00000"/>
                </a:solidFill>
                <a:latin typeface="+mj-lt"/>
              </a:rPr>
              <a:t>Each line of assembly contains at most, 1 instruction.</a:t>
            </a:r>
          </a:p>
          <a:p>
            <a:pPr marL="914400" lvl="1" indent="-457200">
              <a:buFont typeface="Arial" pitchFamily="34" charset="0"/>
              <a:buChar char="•"/>
            </a:pPr>
            <a:r>
              <a:rPr lang="en-US" i="1" dirty="0" smtClean="0">
                <a:solidFill>
                  <a:srgbClr val="002060"/>
                </a:solidFill>
                <a:latin typeface="+mj-lt"/>
              </a:rPr>
              <a:t>“Smaller is faster”</a:t>
            </a:r>
          </a:p>
          <a:p>
            <a:pPr marL="457200" indent="-457200">
              <a:buFont typeface="+mj-lt"/>
              <a:buAutoNum type="arabicPeriod"/>
            </a:pPr>
            <a:endParaRPr lang="en-US" dirty="0" smtClean="0">
              <a:solidFill>
                <a:srgbClr val="C00000"/>
              </a:solidFill>
              <a:latin typeface="+mj-lt"/>
            </a:endParaRPr>
          </a:p>
          <a:p>
            <a:pPr marL="457200" indent="-457200">
              <a:buFont typeface="+mj-lt"/>
              <a:buAutoNum type="arabicPeriod"/>
            </a:pPr>
            <a:r>
              <a:rPr lang="en-US" dirty="0" smtClean="0">
                <a:solidFill>
                  <a:srgbClr val="C00000"/>
                </a:solidFill>
                <a:latin typeface="+mj-lt"/>
              </a:rPr>
              <a:t>The MIPs </a:t>
            </a:r>
            <a:r>
              <a:rPr lang="en-US" b="1" dirty="0" smtClean="0">
                <a:solidFill>
                  <a:srgbClr val="C00000"/>
                </a:solidFill>
                <a:latin typeface="+mj-lt"/>
              </a:rPr>
              <a:t>add</a:t>
            </a:r>
            <a:r>
              <a:rPr lang="en-US" dirty="0" smtClean="0">
                <a:solidFill>
                  <a:srgbClr val="C00000"/>
                </a:solidFill>
                <a:latin typeface="+mj-lt"/>
              </a:rPr>
              <a:t> instruction has exactly 3 operands; </a:t>
            </a:r>
            <a:r>
              <a:rPr lang="en-US" i="1" dirty="0" smtClean="0">
                <a:solidFill>
                  <a:srgbClr val="C00000"/>
                </a:solidFill>
                <a:latin typeface="+mj-lt"/>
              </a:rPr>
              <a:t>no more and no less</a:t>
            </a:r>
          </a:p>
          <a:p>
            <a:pPr marL="914400" lvl="1" indent="-457200">
              <a:buFont typeface="Arial" pitchFamily="34" charset="0"/>
              <a:buChar char="•"/>
            </a:pPr>
            <a:r>
              <a:rPr lang="en-US" i="1" dirty="0" smtClean="0">
                <a:solidFill>
                  <a:srgbClr val="C00000"/>
                </a:solidFill>
                <a:latin typeface="+mj-lt"/>
              </a:rPr>
              <a:t>“</a:t>
            </a:r>
            <a:r>
              <a:rPr lang="en-US" i="1" dirty="0" smtClean="0">
                <a:solidFill>
                  <a:srgbClr val="002060"/>
                </a:solidFill>
                <a:latin typeface="+mj-lt"/>
              </a:rPr>
              <a:t>Simplicity favors regularity”</a:t>
            </a:r>
            <a:endParaRPr lang="en-US" i="1" dirty="0">
              <a:solidFill>
                <a:srgbClr val="002060"/>
              </a:solidFill>
              <a:latin typeface="+mj-lt"/>
            </a:endParaRP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1066800"/>
            <a:ext cx="8763000" cy="1143000"/>
          </a:xfrm>
        </p:spPr>
        <p:txBody>
          <a:bodyPr/>
          <a:lstStyle/>
          <a:p>
            <a:pPr algn="l"/>
            <a:r>
              <a:rPr lang="en-US" sz="3200" dirty="0" smtClean="0"/>
              <a:t>In Java, we use </a:t>
            </a:r>
            <a:r>
              <a:rPr lang="en-US" sz="3200" b="1" dirty="0" smtClean="0"/>
              <a:t>variables</a:t>
            </a:r>
            <a:r>
              <a:rPr lang="en-US" sz="3200" dirty="0" smtClean="0"/>
              <a:t> (or </a:t>
            </a:r>
            <a:r>
              <a:rPr lang="en-US" sz="3200" b="1" dirty="0" smtClean="0"/>
              <a:t>literals</a:t>
            </a:r>
            <a:r>
              <a:rPr lang="en-US" sz="3200" dirty="0" smtClean="0"/>
              <a:t>) to represent operands </a:t>
            </a:r>
            <a:br>
              <a:rPr lang="en-US" sz="3200" dirty="0" smtClean="0"/>
            </a:br>
            <a:r>
              <a:rPr lang="en-US" sz="3200" dirty="0" smtClean="0"/>
              <a:t/>
            </a:r>
            <a:br>
              <a:rPr lang="en-US" sz="3200" dirty="0" smtClean="0"/>
            </a:br>
            <a:r>
              <a:rPr lang="en-US" sz="3200" dirty="0" smtClean="0"/>
              <a:t>In assembly, operands are restricted to a limited number of locations called </a:t>
            </a:r>
            <a:r>
              <a:rPr lang="en-US" sz="3200" b="1" dirty="0" smtClean="0"/>
              <a:t>registers</a:t>
            </a:r>
            <a:r>
              <a:rPr lang="en-US" sz="2400" dirty="0" smtClean="0"/>
              <a:t> </a:t>
            </a:r>
            <a:r>
              <a:rPr lang="en-US" sz="1100" dirty="0" smtClean="0"/>
              <a:t>(with exceptions to be discussed later)</a:t>
            </a:r>
            <a:endParaRPr lang="en-US" sz="2400" dirty="0"/>
          </a:p>
        </p:txBody>
      </p:sp>
      <p:sp>
        <p:nvSpPr>
          <p:cNvPr id="3" name="Content Placeholder 2"/>
          <p:cNvSpPr>
            <a:spLocks noGrp="1"/>
          </p:cNvSpPr>
          <p:nvPr>
            <p:ph idx="1"/>
            <p:custDataLst>
              <p:tags r:id="rId2"/>
            </p:custDataLst>
          </p:nvPr>
        </p:nvSpPr>
        <p:spPr>
          <a:xfrm>
            <a:off x="381000" y="3352800"/>
            <a:ext cx="8610600" cy="2849563"/>
          </a:xfrm>
        </p:spPr>
        <p:txBody>
          <a:bodyPr/>
          <a:lstStyle/>
          <a:p>
            <a:pPr>
              <a:buNone/>
            </a:pPr>
            <a:r>
              <a:rPr lang="en-US" sz="2400" b="1" dirty="0" smtClean="0"/>
              <a:t>Register:</a:t>
            </a:r>
          </a:p>
          <a:p>
            <a:pPr lvl="1"/>
            <a:r>
              <a:rPr lang="en-US" sz="2000" dirty="0" smtClean="0"/>
              <a:t>A hardware part of the central processing unit used as a storage location.</a:t>
            </a:r>
          </a:p>
          <a:p>
            <a:pPr lvl="1"/>
            <a:r>
              <a:rPr lang="en-US" sz="2000" dirty="0" smtClean="0"/>
              <a:t>The storage capacity of a register is generally a single </a:t>
            </a:r>
            <a:r>
              <a:rPr lang="en-US" sz="2000" b="1" dirty="0" smtClean="0"/>
              <a:t>word</a:t>
            </a:r>
            <a:r>
              <a:rPr lang="en-US" sz="2000" dirty="0" smtClean="0"/>
              <a:t>. </a:t>
            </a:r>
          </a:p>
          <a:p>
            <a:pPr>
              <a:buNone/>
            </a:pPr>
            <a:r>
              <a:rPr lang="en-US" sz="2400" b="1" dirty="0" smtClean="0"/>
              <a:t>Word:</a:t>
            </a:r>
          </a:p>
          <a:p>
            <a:pPr lvl="1"/>
            <a:r>
              <a:rPr lang="en-US" sz="2000" dirty="0" smtClean="0"/>
              <a:t>The natural unit of data/instruction size (in bits) in a computer.  </a:t>
            </a:r>
          </a:p>
          <a:p>
            <a:pPr lvl="1"/>
            <a:r>
              <a:rPr lang="en-US" sz="2000" dirty="0" smtClean="0"/>
              <a:t>A word normally corresponds to the size of a CPU register.</a:t>
            </a:r>
          </a:p>
          <a:p>
            <a:pPr lvl="1"/>
            <a:r>
              <a:rPr lang="en-US" sz="2000" dirty="0" smtClean="0"/>
              <a:t>In MIPs, a word is 32 bits</a:t>
            </a:r>
            <a:endParaRPr lang="en-US" sz="2000"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12</a:t>
            </a:fld>
            <a:endParaRPr lang="en-US"/>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cstate="print"/>
          <a:srcRect/>
          <a:stretch>
            <a:fillRect/>
          </a:stretch>
        </p:blipFill>
        <p:spPr bwMode="auto">
          <a:xfrm>
            <a:off x="4975225" y="457200"/>
            <a:ext cx="4168775" cy="5562600"/>
          </a:xfrm>
          <a:prstGeom prst="rect">
            <a:avLst/>
          </a:prstGeom>
          <a:noFill/>
          <a:ln w="9525">
            <a:noFill/>
            <a:miter lim="800000"/>
            <a:headEnd/>
            <a:tailEnd/>
          </a:ln>
        </p:spPr>
      </p:pic>
      <p:sp>
        <p:nvSpPr>
          <p:cNvPr id="2" name="Title 1"/>
          <p:cNvSpPr>
            <a:spLocks noGrp="1"/>
          </p:cNvSpPr>
          <p:nvPr>
            <p:ph type="title"/>
          </p:nvPr>
        </p:nvSpPr>
        <p:spPr>
          <a:xfrm>
            <a:off x="304800" y="609600"/>
            <a:ext cx="4724400" cy="5943600"/>
          </a:xfrm>
        </p:spPr>
        <p:txBody>
          <a:bodyPr/>
          <a:lstStyle/>
          <a:p>
            <a:pPr algn="l"/>
            <a:r>
              <a:rPr lang="en-US" sz="2400" b="1" dirty="0" smtClean="0">
                <a:solidFill>
                  <a:schemeClr val="tx1"/>
                </a:solidFill>
              </a:rPr>
              <a:t>At right: a block diagram of a computer’s </a:t>
            </a:r>
            <a:br>
              <a:rPr lang="en-US" sz="2400" b="1" dirty="0" smtClean="0">
                <a:solidFill>
                  <a:schemeClr val="tx1"/>
                </a:solidFill>
              </a:rPr>
            </a:br>
            <a:r>
              <a:rPr lang="en-US" sz="2400" b="1" dirty="0" smtClean="0">
                <a:solidFill>
                  <a:schemeClr val="tx1"/>
                </a:solidFill>
              </a:rPr>
              <a:t>Central Processing Unit (CPU).</a:t>
            </a:r>
            <a:r>
              <a:rPr lang="en-US" sz="2400" dirty="0" smtClean="0">
                <a:solidFill>
                  <a:schemeClr val="tx1"/>
                </a:solidFill>
              </a:rPr>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Note: Although the areas not highlighted (Program Flash and SRAM) might sometimes be physically located on the same chip, they are generally not considered to be part of the CPU. </a:t>
            </a:r>
            <a:br>
              <a:rPr lang="en-US" sz="2400" dirty="0" smtClean="0">
                <a:solidFill>
                  <a:schemeClr val="tx1"/>
                </a:solidFill>
              </a:rPr>
            </a:br>
            <a:r>
              <a:rPr lang="en-US" sz="2400" dirty="0" smtClean="0">
                <a:solidFill>
                  <a:schemeClr val="tx1"/>
                </a:solidFill>
              </a:rPr>
              <a:t>These two elements are often absent from the microprocessor chip and instead located on nearby chips. </a:t>
            </a:r>
            <a:br>
              <a:rPr lang="en-US" sz="2400" dirty="0" smtClean="0">
                <a:solidFill>
                  <a:schemeClr val="tx1"/>
                </a:solidFill>
              </a:rPr>
            </a:br>
            <a:r>
              <a:rPr lang="en-US" sz="2400" dirty="0" smtClean="0">
                <a:solidFill>
                  <a:schemeClr val="tx1"/>
                </a:solidFill>
              </a:rPr>
              <a:t>They are combined on the same chip with the CPU primarily to reduce cost for simple systems.</a:t>
            </a:r>
            <a:r>
              <a:rPr lang="en-US" sz="3200" dirty="0" smtClean="0">
                <a:solidFill>
                  <a:schemeClr val="tx1"/>
                </a:solidFill>
              </a:rPr>
              <a:t/>
            </a:r>
            <a:br>
              <a:rPr lang="en-US" sz="3200" dirty="0" smtClean="0">
                <a:solidFill>
                  <a:schemeClr val="tx1"/>
                </a:solidFill>
              </a:rPr>
            </a:br>
            <a:endParaRPr lang="en-US" sz="3200" dirty="0">
              <a:solidFill>
                <a:schemeClr val="tx1"/>
              </a:solidFill>
            </a:endParaRPr>
          </a:p>
        </p:txBody>
      </p:sp>
      <p:sp>
        <p:nvSpPr>
          <p:cNvPr id="4" name="Footer Placeholder 3"/>
          <p:cNvSpPr>
            <a:spLocks noGrp="1"/>
          </p:cNvSpPr>
          <p:nvPr>
            <p:ph type="ftr" sz="quarter" idx="11"/>
          </p:nvPr>
        </p:nvSpPr>
        <p:spPr/>
        <p:txBody>
          <a:bodyPr/>
          <a:lstStyle/>
          <a:p>
            <a:pPr>
              <a:defRPr/>
            </a:pPr>
            <a:r>
              <a:rPr lang="en-US" dirty="0" smtClean="0"/>
              <a:t>CS2710 Computer Organization</a:t>
            </a:r>
            <a:endParaRPr lang="en-US" dirty="0"/>
          </a:p>
        </p:txBody>
      </p:sp>
      <p:sp>
        <p:nvSpPr>
          <p:cNvPr id="5" name="Slide Number Placeholder 4"/>
          <p:cNvSpPr>
            <a:spLocks noGrp="1"/>
          </p:cNvSpPr>
          <p:nvPr>
            <p:ph type="sldNum" sz="quarter" idx="12"/>
          </p:nvPr>
        </p:nvSpPr>
        <p:spPr/>
        <p:txBody>
          <a:bodyPr/>
          <a:lstStyle/>
          <a:p>
            <a:pPr>
              <a:defRPr/>
            </a:pPr>
            <a:fld id="{F1E505A4-AD39-4171-9374-320723FB6CC6}" type="slidenum">
              <a:rPr lang="en-US" smtClean="0"/>
              <a:pPr>
                <a:defRPr/>
              </a:pPr>
              <a:t>13</a:t>
            </a:fld>
            <a:endParaRPr lang="en-US"/>
          </a:p>
        </p:txBody>
      </p:sp>
      <p:sp>
        <p:nvSpPr>
          <p:cNvPr id="6" name="Freeform 5"/>
          <p:cNvSpPr>
            <a:spLocks/>
          </p:cNvSpPr>
          <p:nvPr/>
        </p:nvSpPr>
        <p:spPr bwMode="auto">
          <a:xfrm>
            <a:off x="5127625" y="457200"/>
            <a:ext cx="3657600" cy="5334000"/>
          </a:xfrm>
          <a:custGeom>
            <a:avLst/>
            <a:gdLst>
              <a:gd name="T0" fmla="*/ 2147483647 w 1008"/>
              <a:gd name="T1" fmla="*/ 2147483647 h 1440"/>
              <a:gd name="T2" fmla="*/ 0 w 1008"/>
              <a:gd name="T3" fmla="*/ 2147483647 h 1440"/>
              <a:gd name="T4" fmla="*/ 0 w 1008"/>
              <a:gd name="T5" fmla="*/ 0 h 1440"/>
              <a:gd name="T6" fmla="*/ 2147483647 w 1008"/>
              <a:gd name="T7" fmla="*/ 0 h 1440"/>
              <a:gd name="T8" fmla="*/ 2147483647 w 1008"/>
              <a:gd name="T9" fmla="*/ 2147483647 h 1440"/>
              <a:gd name="T10" fmla="*/ 2147483647 w 1008"/>
              <a:gd name="T11" fmla="*/ 2147483647 h 1440"/>
              <a:gd name="T12" fmla="*/ 2147483647 w 1008"/>
              <a:gd name="T13" fmla="*/ 2147483647 h 1440"/>
              <a:gd name="T14" fmla="*/ 2147483647 w 1008"/>
              <a:gd name="T15" fmla="*/ 2147483647 h 1440"/>
              <a:gd name="T16" fmla="*/ 2147483647 w 1008"/>
              <a:gd name="T17" fmla="*/ 2147483647 h 14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440"/>
              <a:gd name="T29" fmla="*/ 1008 w 1008"/>
              <a:gd name="T30" fmla="*/ 1440 h 14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440">
                <a:moveTo>
                  <a:pt x="1008" y="1440"/>
                </a:moveTo>
                <a:lnTo>
                  <a:pt x="0" y="1440"/>
                </a:lnTo>
                <a:lnTo>
                  <a:pt x="0" y="0"/>
                </a:lnTo>
                <a:lnTo>
                  <a:pt x="1008" y="0"/>
                </a:lnTo>
                <a:lnTo>
                  <a:pt x="1008" y="240"/>
                </a:lnTo>
                <a:lnTo>
                  <a:pt x="96" y="240"/>
                </a:lnTo>
                <a:lnTo>
                  <a:pt x="96" y="528"/>
                </a:lnTo>
                <a:lnTo>
                  <a:pt x="1008" y="528"/>
                </a:lnTo>
                <a:lnTo>
                  <a:pt x="1008" y="1440"/>
                </a:lnTo>
                <a:close/>
              </a:path>
            </a:pathLst>
          </a:custGeom>
          <a:solidFill>
            <a:schemeClr val="hlink">
              <a:alpha val="16862"/>
            </a:schemeClr>
          </a:solidFill>
          <a:ln w="15875">
            <a:solidFill>
              <a:schemeClr val="hlink"/>
            </a:solidFill>
            <a:miter lim="800000"/>
            <a:headEnd/>
            <a:tailEnd/>
          </a:ln>
        </p:spPr>
        <p:txBody>
          <a:bodyPr wrap="none"/>
          <a:lstStyle/>
          <a:p>
            <a:endParaRPr lang="en-US"/>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28600"/>
            <a:ext cx="6629400" cy="762000"/>
          </a:xfrm>
        </p:spPr>
        <p:txBody>
          <a:bodyPr/>
          <a:lstStyle/>
          <a:p>
            <a:r>
              <a:rPr lang="en-US" dirty="0" smtClean="0"/>
              <a:t>MIPS Architecture</a:t>
            </a:r>
            <a:endParaRPr lang="en-US" dirty="0"/>
          </a:p>
        </p:txBody>
      </p:sp>
      <p:sp>
        <p:nvSpPr>
          <p:cNvPr id="3" name="Content Placeholder 2"/>
          <p:cNvSpPr>
            <a:spLocks noGrp="1"/>
          </p:cNvSpPr>
          <p:nvPr>
            <p:ph idx="1"/>
            <p:custDataLst>
              <p:tags r:id="rId2"/>
            </p:custDataLst>
          </p:nvPr>
        </p:nvSpPr>
        <p:spPr>
          <a:xfrm>
            <a:off x="381000" y="914400"/>
            <a:ext cx="8458200" cy="4602163"/>
          </a:xfrm>
        </p:spPr>
        <p:txBody>
          <a:bodyPr/>
          <a:lstStyle/>
          <a:p>
            <a:pPr>
              <a:lnSpc>
                <a:spcPct val="90000"/>
              </a:lnSpc>
            </a:pPr>
            <a:r>
              <a:rPr lang="en-US" sz="2800" dirty="0" smtClean="0"/>
              <a:t>Arithmetic instructions use (mainly) register operands</a:t>
            </a:r>
            <a:br>
              <a:rPr lang="en-US" sz="2800" dirty="0" smtClean="0"/>
            </a:br>
            <a:endParaRPr lang="en-US" sz="2800" dirty="0" smtClean="0"/>
          </a:p>
          <a:p>
            <a:pPr>
              <a:lnSpc>
                <a:spcPct val="90000"/>
              </a:lnSpc>
            </a:pPr>
            <a:r>
              <a:rPr lang="en-US" sz="2800" dirty="0" smtClean="0"/>
              <a:t>MIPS has 32 32-bit registers</a:t>
            </a:r>
          </a:p>
          <a:p>
            <a:pPr lvl="1">
              <a:lnSpc>
                <a:spcPct val="90000"/>
              </a:lnSpc>
            </a:pPr>
            <a:r>
              <a:rPr lang="en-US" sz="2400" dirty="0" smtClean="0"/>
              <a:t>Use for frequently accessed data</a:t>
            </a:r>
          </a:p>
          <a:p>
            <a:pPr lvl="1">
              <a:lnSpc>
                <a:spcPct val="90000"/>
              </a:lnSpc>
            </a:pPr>
            <a:r>
              <a:rPr lang="en-US" sz="2400" dirty="0" smtClean="0"/>
              <a:t>Numbered 0 to 31</a:t>
            </a:r>
          </a:p>
          <a:p>
            <a:pPr lvl="1">
              <a:lnSpc>
                <a:spcPct val="90000"/>
              </a:lnSpc>
            </a:pPr>
            <a:r>
              <a:rPr lang="en-US" sz="2400" dirty="0" smtClean="0"/>
              <a:t>These registers are given special mnemonic designations, and are </a:t>
            </a:r>
            <a:r>
              <a:rPr lang="en-US" sz="2400" i="1" dirty="0" smtClean="0"/>
              <a:t>by convention</a:t>
            </a:r>
            <a:r>
              <a:rPr lang="en-US" sz="2400" dirty="0" smtClean="0"/>
              <a:t>, used as follows:</a:t>
            </a:r>
          </a:p>
          <a:p>
            <a:pPr lvl="2">
              <a:lnSpc>
                <a:spcPct val="90000"/>
              </a:lnSpc>
            </a:pPr>
            <a:r>
              <a:rPr lang="en-US" sz="2000" dirty="0" smtClean="0">
                <a:solidFill>
                  <a:srgbClr val="0070C0"/>
                </a:solidFill>
              </a:rPr>
              <a:t>$zero (by definition, contains the value 0) </a:t>
            </a:r>
          </a:p>
          <a:p>
            <a:pPr lvl="2">
              <a:lnSpc>
                <a:spcPct val="90000"/>
              </a:lnSpc>
            </a:pPr>
            <a:r>
              <a:rPr lang="en-US" sz="2000" dirty="0" smtClean="0">
                <a:solidFill>
                  <a:srgbClr val="0070C0"/>
                </a:solidFill>
              </a:rPr>
              <a:t>$s0-$s7 (for saved values)</a:t>
            </a:r>
          </a:p>
          <a:p>
            <a:pPr lvl="2">
              <a:lnSpc>
                <a:spcPct val="90000"/>
              </a:lnSpc>
            </a:pPr>
            <a:r>
              <a:rPr lang="en-US" sz="2000" dirty="0" smtClean="0">
                <a:solidFill>
                  <a:srgbClr val="0070C0"/>
                </a:solidFill>
              </a:rPr>
              <a:t>$at, $t0-$t7, $t8-$t9 (for temporary values)</a:t>
            </a:r>
          </a:p>
          <a:p>
            <a:pPr lvl="2">
              <a:lnSpc>
                <a:spcPct val="90000"/>
              </a:lnSpc>
            </a:pPr>
            <a:r>
              <a:rPr lang="en-US" sz="2000" dirty="0" smtClean="0">
                <a:solidFill>
                  <a:srgbClr val="0070C0"/>
                </a:solidFill>
              </a:rPr>
              <a:t>$a0-$a3 (arguments)</a:t>
            </a:r>
          </a:p>
          <a:p>
            <a:pPr lvl="2">
              <a:lnSpc>
                <a:spcPct val="90000"/>
              </a:lnSpc>
            </a:pPr>
            <a:r>
              <a:rPr lang="en-US" sz="2000" dirty="0" smtClean="0">
                <a:solidFill>
                  <a:srgbClr val="0070C0"/>
                </a:solidFill>
              </a:rPr>
              <a:t>$v0-v1 (return values)</a:t>
            </a:r>
          </a:p>
          <a:p>
            <a:pPr lvl="2">
              <a:lnSpc>
                <a:spcPct val="90000"/>
              </a:lnSpc>
            </a:pPr>
            <a:r>
              <a:rPr lang="en-US" sz="2000" dirty="0" smtClean="0">
                <a:solidFill>
                  <a:srgbClr val="0070C0"/>
                </a:solidFill>
              </a:rPr>
              <a:t>and others, see p 78 (fig 2.1)</a:t>
            </a:r>
          </a:p>
          <a:p>
            <a:pPr lvl="2">
              <a:lnSpc>
                <a:spcPct val="90000"/>
              </a:lnSpc>
            </a:pPr>
            <a:endParaRPr lang="en-US" sz="2000" dirty="0" smtClean="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14</a:t>
            </a:fld>
            <a:endParaRPr lang="en-US"/>
          </a:p>
        </p:txBody>
      </p:sp>
      <p:sp>
        <p:nvSpPr>
          <p:cNvPr id="6" name="TextBox 5"/>
          <p:cNvSpPr txBox="1"/>
          <p:nvPr/>
        </p:nvSpPr>
        <p:spPr>
          <a:xfrm>
            <a:off x="2209800" y="5791200"/>
            <a:ext cx="4875245" cy="338554"/>
          </a:xfrm>
          <a:prstGeom prst="rect">
            <a:avLst/>
          </a:prstGeom>
          <a:noFill/>
        </p:spPr>
        <p:txBody>
          <a:bodyPr wrap="none" rtlCol="0">
            <a:spAutoFit/>
          </a:bodyPr>
          <a:lstStyle/>
          <a:p>
            <a:r>
              <a:rPr lang="en-US" sz="1600" dirty="0" smtClean="0">
                <a:solidFill>
                  <a:srgbClr val="006600"/>
                </a:solidFill>
              </a:rPr>
              <a:t>Also: see the green tear-off card that came with your text</a:t>
            </a:r>
            <a:endParaRPr lang="en-US" sz="1600" dirty="0">
              <a:solidFill>
                <a:srgbClr val="006600"/>
              </a:solidFill>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registers?</a:t>
            </a:r>
            <a:endParaRPr lang="en-US" dirty="0"/>
          </a:p>
        </p:txBody>
      </p:sp>
      <p:sp>
        <p:nvSpPr>
          <p:cNvPr id="3" name="Content Placeholder 2"/>
          <p:cNvSpPr>
            <a:spLocks noGrp="1"/>
          </p:cNvSpPr>
          <p:nvPr>
            <p:ph idx="1"/>
          </p:nvPr>
        </p:nvSpPr>
        <p:spPr/>
        <p:txBody>
          <a:bodyPr/>
          <a:lstStyle/>
          <a:p>
            <a:pPr>
              <a:buNone/>
            </a:pPr>
            <a:r>
              <a:rPr lang="en-US" dirty="0" smtClean="0"/>
              <a:t>Q: What is the speed of light in a vacuum?</a:t>
            </a:r>
            <a:br>
              <a:rPr lang="en-US" dirty="0" smtClean="0"/>
            </a:br>
            <a:endParaRPr lang="en-US" dirty="0" smtClean="0"/>
          </a:p>
          <a:p>
            <a:pPr>
              <a:buNone/>
            </a:pPr>
            <a:r>
              <a:rPr lang="en-US" dirty="0" smtClean="0"/>
              <a:t>Q: Do electrical signals always propagate at the speed of light?</a:t>
            </a:r>
            <a:br>
              <a:rPr lang="en-US" dirty="0" smtClean="0"/>
            </a:br>
            <a:endParaRPr lang="en-US" dirty="0" smtClean="0"/>
          </a:p>
          <a:p>
            <a:pPr>
              <a:buNone/>
            </a:pPr>
            <a:r>
              <a:rPr lang="en-US" dirty="0" smtClean="0"/>
              <a:t>Q: How far can an electrical signal propagate in 0.25 ns?</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nvPr>
        </p:nvSpPr>
        <p:spPr/>
        <p:txBody>
          <a:bodyPr/>
          <a:lstStyle/>
          <a:p>
            <a:pPr>
              <a:defRPr/>
            </a:pPr>
            <a:fld id="{F1E505A4-AD39-4171-9374-320723FB6CC6}" type="slidenum">
              <a:rPr lang="en-US" smtClean="0"/>
              <a:pPr>
                <a:defRPr/>
              </a:pPr>
              <a:t>15</a:t>
            </a:fld>
            <a:endParaRPr lang="en-US"/>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Problem</a:t>
            </a:r>
            <a:endParaRPr lang="en-US" dirty="0"/>
          </a:p>
        </p:txBody>
      </p:sp>
      <p:sp>
        <p:nvSpPr>
          <p:cNvPr id="3" name="Content Placeholder 2"/>
          <p:cNvSpPr>
            <a:spLocks noGrp="1"/>
          </p:cNvSpPr>
          <p:nvPr>
            <p:ph idx="1"/>
            <p:custDataLst>
              <p:tags r:id="rId2"/>
            </p:custDataLst>
          </p:nvPr>
        </p:nvSpPr>
        <p:spPr/>
        <p:txBody>
          <a:bodyPr/>
          <a:lstStyle/>
          <a:p>
            <a:r>
              <a:rPr lang="en-US" dirty="0" smtClean="0"/>
              <a:t>Java/C: 	</a:t>
            </a:r>
            <a:r>
              <a:rPr lang="en-US" dirty="0" smtClean="0">
                <a:solidFill>
                  <a:srgbClr val="0070C0"/>
                </a:solidFill>
              </a:rPr>
              <a:t>f = (g + h)-(</a:t>
            </a:r>
            <a:r>
              <a:rPr lang="en-US" dirty="0" err="1" smtClean="0">
                <a:solidFill>
                  <a:srgbClr val="0070C0"/>
                </a:solidFill>
              </a:rPr>
              <a:t>i</a:t>
            </a:r>
            <a:r>
              <a:rPr lang="en-US" dirty="0" smtClean="0">
                <a:solidFill>
                  <a:srgbClr val="0070C0"/>
                </a:solidFill>
              </a:rPr>
              <a:t> + j);</a:t>
            </a:r>
          </a:p>
          <a:p>
            <a:pPr lvl="1"/>
            <a:r>
              <a:rPr lang="en-US" dirty="0" smtClean="0"/>
              <a:t>Assume f…j are in $s0…$s4</a:t>
            </a:r>
          </a:p>
          <a:p>
            <a:endParaRPr lang="en-US" dirty="0" smtClean="0"/>
          </a:p>
          <a:p>
            <a:r>
              <a:rPr lang="en-US" dirty="0" smtClean="0"/>
              <a:t>How might we do it in MIPs assembly?</a:t>
            </a:r>
          </a:p>
          <a:p>
            <a:r>
              <a:rPr lang="en-US" dirty="0" smtClean="0"/>
              <a:t>What would a Java/C compiler produce?</a:t>
            </a: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16</a:t>
            </a:fld>
            <a:endParaRPr lang="en-US"/>
          </a:p>
        </p:txBody>
      </p:sp>
      <p:sp>
        <p:nvSpPr>
          <p:cNvPr id="7" name="TextBox 6" hidden="1"/>
          <p:cNvSpPr txBox="1"/>
          <p:nvPr>
            <p:custDataLst>
              <p:tags r:id="rId5"/>
            </p:custDataLst>
          </p:nvPr>
        </p:nvSpPr>
        <p:spPr>
          <a:xfrm>
            <a:off x="1828800" y="2438400"/>
            <a:ext cx="6096000" cy="1569660"/>
          </a:xfrm>
          <a:prstGeom prst="rect">
            <a:avLst/>
          </a:prstGeom>
          <a:noFill/>
        </p:spPr>
        <p:txBody>
          <a:bodyPr wrap="square" rtlCol="0">
            <a:spAutoFit/>
          </a:bodyPr>
          <a:lstStyle/>
          <a:p>
            <a:r>
              <a:rPr lang="en-US" dirty="0" err="1" smtClean="0">
                <a:solidFill>
                  <a:srgbClr val="FF0000"/>
                </a:solidFill>
              </a:rPr>
              <a:t>li</a:t>
            </a:r>
            <a:r>
              <a:rPr lang="en-US" dirty="0" smtClean="0">
                <a:solidFill>
                  <a:srgbClr val="FF0000"/>
                </a:solidFill>
              </a:rPr>
              <a:t> $t0, 6</a:t>
            </a:r>
          </a:p>
          <a:p>
            <a:r>
              <a:rPr lang="en-US" dirty="0" err="1" smtClean="0">
                <a:solidFill>
                  <a:srgbClr val="FF0000"/>
                </a:solidFill>
              </a:rPr>
              <a:t>ai</a:t>
            </a:r>
            <a:r>
              <a:rPr lang="en-US" dirty="0" smtClean="0">
                <a:solidFill>
                  <a:srgbClr val="FF0000"/>
                </a:solidFill>
              </a:rPr>
              <a:t> $t1, 3</a:t>
            </a:r>
          </a:p>
          <a:p>
            <a:r>
              <a:rPr lang="en-US" dirty="0" smtClean="0">
                <a:solidFill>
                  <a:srgbClr val="FF0000"/>
                </a:solidFill>
              </a:rPr>
              <a:t>add $s0, $t0, $t1 </a:t>
            </a:r>
          </a:p>
          <a:p>
            <a:endParaRPr lang="en-US" dirty="0"/>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Fully worked register example</a:t>
            </a:r>
            <a:endParaRPr lang="en-US" dirty="0"/>
          </a:p>
        </p:txBody>
      </p:sp>
      <p:sp>
        <p:nvSpPr>
          <p:cNvPr id="3" name="Content Placeholder 2"/>
          <p:cNvSpPr>
            <a:spLocks noGrp="1"/>
          </p:cNvSpPr>
          <p:nvPr>
            <p:ph idx="1"/>
            <p:custDataLst>
              <p:tags r:id="rId2"/>
            </p:custDataLst>
          </p:nvPr>
        </p:nvSpPr>
        <p:spPr/>
        <p:txBody>
          <a:bodyPr/>
          <a:lstStyle/>
          <a:p>
            <a:r>
              <a:rPr lang="en-US" dirty="0" smtClean="0"/>
              <a:t>C/Java code:</a:t>
            </a:r>
          </a:p>
          <a:p>
            <a:pPr>
              <a:buFont typeface="Wingdings" pitchFamily="2" charset="2"/>
              <a:buNone/>
            </a:pPr>
            <a:r>
              <a:rPr lang="en-US" sz="2800" dirty="0" smtClean="0">
                <a:latin typeface="Lucida Console" pitchFamily="49" charset="0"/>
              </a:rPr>
              <a:t>	</a:t>
            </a:r>
            <a:r>
              <a:rPr lang="en-US" sz="2800" dirty="0" smtClean="0">
                <a:solidFill>
                  <a:srgbClr val="0070C0"/>
                </a:solidFill>
                <a:latin typeface="Lucida Console" pitchFamily="49" charset="0"/>
              </a:rPr>
              <a:t>f = (g + h) - (</a:t>
            </a:r>
            <a:r>
              <a:rPr lang="en-US" sz="2800" dirty="0" err="1" smtClean="0">
                <a:solidFill>
                  <a:srgbClr val="0070C0"/>
                </a:solidFill>
                <a:latin typeface="Lucida Console" pitchFamily="49" charset="0"/>
              </a:rPr>
              <a:t>i</a:t>
            </a:r>
            <a:r>
              <a:rPr lang="en-US" sz="2800" dirty="0" smtClean="0">
                <a:solidFill>
                  <a:srgbClr val="0070C0"/>
                </a:solidFill>
                <a:latin typeface="Lucida Console" pitchFamily="49" charset="0"/>
              </a:rPr>
              <a:t> + j);</a:t>
            </a:r>
          </a:p>
          <a:p>
            <a:pPr lvl="1"/>
            <a:r>
              <a:rPr lang="en-US" dirty="0" smtClean="0"/>
              <a:t> assume f, …, j in $s0, …, $s4</a:t>
            </a:r>
            <a:br>
              <a:rPr lang="en-US" dirty="0" smtClean="0"/>
            </a:br>
            <a:endParaRPr lang="en-US" dirty="0" smtClean="0"/>
          </a:p>
          <a:p>
            <a:r>
              <a:rPr lang="en-US" dirty="0" smtClean="0"/>
              <a:t>Equivalent MIPS assembly code:</a:t>
            </a:r>
          </a:p>
          <a:p>
            <a:pPr>
              <a:buFont typeface="Wingdings" pitchFamily="2" charset="2"/>
              <a:buNone/>
            </a:pPr>
            <a:r>
              <a:rPr lang="en-US" sz="2800" dirty="0" smtClean="0">
                <a:latin typeface="Lucida Console" pitchFamily="49" charset="0"/>
              </a:rPr>
              <a:t>	</a:t>
            </a:r>
            <a:r>
              <a:rPr lang="en-US" sz="2800" dirty="0" smtClean="0">
                <a:solidFill>
                  <a:srgbClr val="0070C0"/>
                </a:solidFill>
                <a:latin typeface="Lucida Console" pitchFamily="49" charset="0"/>
              </a:rPr>
              <a:t>add $t0, $s1, $s2</a:t>
            </a:r>
            <a:br>
              <a:rPr lang="en-US" sz="2800" dirty="0" smtClean="0">
                <a:solidFill>
                  <a:srgbClr val="0070C0"/>
                </a:solidFill>
                <a:latin typeface="Lucida Console" pitchFamily="49" charset="0"/>
              </a:rPr>
            </a:br>
            <a:r>
              <a:rPr lang="en-US" sz="2800" dirty="0" smtClean="0">
                <a:solidFill>
                  <a:srgbClr val="0070C0"/>
                </a:solidFill>
                <a:latin typeface="Lucida Console" pitchFamily="49" charset="0"/>
              </a:rPr>
              <a:t>add $t1, $s3, $s4</a:t>
            </a:r>
            <a:br>
              <a:rPr lang="en-US" sz="2800" dirty="0" smtClean="0">
                <a:solidFill>
                  <a:srgbClr val="0070C0"/>
                </a:solidFill>
                <a:latin typeface="Lucida Console" pitchFamily="49" charset="0"/>
              </a:rPr>
            </a:br>
            <a:r>
              <a:rPr lang="en-US" sz="2800" dirty="0" smtClean="0">
                <a:solidFill>
                  <a:srgbClr val="0070C0"/>
                </a:solidFill>
                <a:latin typeface="Lucida Console" pitchFamily="49" charset="0"/>
              </a:rPr>
              <a:t>sub $s0, $t0, $t1</a:t>
            </a:r>
            <a:endParaRPr lang="en-AU" sz="2800" dirty="0" smtClean="0">
              <a:solidFill>
                <a:srgbClr val="0070C0"/>
              </a:solidFill>
              <a:latin typeface="Lucida Console" pitchFamily="49" charset="0"/>
            </a:endParaRP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17</a:t>
            </a:fld>
            <a:endParaRPr lang="en-US"/>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p>
            <a:r>
              <a:rPr lang="en-AU"/>
              <a:t>Chapter 2 — Instructions: Language of the Computer — </a:t>
            </a:r>
            <a:fld id="{315DAD9F-0E62-484D-ABD5-FCDC0274032B}" type="slidenum">
              <a:rPr lang="en-AU"/>
              <a:pPr/>
              <a:t>18</a:t>
            </a:fld>
            <a:endParaRPr lang="en-AU"/>
          </a:p>
        </p:txBody>
      </p:sp>
      <p:sp>
        <p:nvSpPr>
          <p:cNvPr id="254980" name="Rectangle 4"/>
          <p:cNvSpPr>
            <a:spLocks noGrp="1" noChangeArrowheads="1"/>
          </p:cNvSpPr>
          <p:nvPr>
            <p:ph type="title"/>
            <p:custDataLst>
              <p:tags r:id="rId2"/>
            </p:custDataLst>
          </p:nvPr>
        </p:nvSpPr>
        <p:spPr/>
        <p:txBody>
          <a:bodyPr/>
          <a:lstStyle/>
          <a:p>
            <a:r>
              <a:rPr lang="en-US"/>
              <a:t>Memory Operands</a:t>
            </a:r>
            <a:endParaRPr lang="en-AU"/>
          </a:p>
        </p:txBody>
      </p:sp>
      <p:sp>
        <p:nvSpPr>
          <p:cNvPr id="254981" name="Rectangle 5"/>
          <p:cNvSpPr>
            <a:spLocks noGrp="1" noChangeArrowheads="1"/>
          </p:cNvSpPr>
          <p:nvPr>
            <p:ph type="body" idx="1"/>
            <p:custDataLst>
              <p:tags r:id="rId3"/>
            </p:custDataLst>
          </p:nvPr>
        </p:nvSpPr>
        <p:spPr>
          <a:xfrm>
            <a:off x="152400" y="1524000"/>
            <a:ext cx="8534400" cy="4602163"/>
          </a:xfrm>
        </p:spPr>
        <p:txBody>
          <a:bodyPr/>
          <a:lstStyle/>
          <a:p>
            <a:pPr>
              <a:lnSpc>
                <a:spcPct val="80000"/>
              </a:lnSpc>
            </a:pPr>
            <a:r>
              <a:rPr lang="en-US" sz="2800" dirty="0"/>
              <a:t>Main memory used for composite data</a:t>
            </a:r>
          </a:p>
          <a:p>
            <a:pPr lvl="1">
              <a:lnSpc>
                <a:spcPct val="80000"/>
              </a:lnSpc>
            </a:pPr>
            <a:r>
              <a:rPr lang="en-US" sz="2400" dirty="0"/>
              <a:t>Arrays, structures, dynamic data</a:t>
            </a:r>
          </a:p>
          <a:p>
            <a:pPr>
              <a:lnSpc>
                <a:spcPct val="80000"/>
              </a:lnSpc>
            </a:pPr>
            <a:r>
              <a:rPr lang="en-US" sz="2800" dirty="0"/>
              <a:t>To apply arithmetic operations</a:t>
            </a:r>
          </a:p>
          <a:p>
            <a:pPr lvl="1">
              <a:lnSpc>
                <a:spcPct val="80000"/>
              </a:lnSpc>
            </a:pPr>
            <a:r>
              <a:rPr lang="en-US" sz="2400" dirty="0"/>
              <a:t>Load values from memory into registers</a:t>
            </a:r>
          </a:p>
          <a:p>
            <a:pPr lvl="1">
              <a:lnSpc>
                <a:spcPct val="80000"/>
              </a:lnSpc>
            </a:pPr>
            <a:r>
              <a:rPr lang="en-US" sz="2400" dirty="0"/>
              <a:t>Store result from register to memory</a:t>
            </a:r>
          </a:p>
          <a:p>
            <a:pPr>
              <a:lnSpc>
                <a:spcPct val="80000"/>
              </a:lnSpc>
            </a:pPr>
            <a:r>
              <a:rPr lang="en-US" sz="2800" dirty="0"/>
              <a:t>Memory is byte addressed</a:t>
            </a:r>
          </a:p>
          <a:p>
            <a:pPr lvl="1">
              <a:lnSpc>
                <a:spcPct val="80000"/>
              </a:lnSpc>
            </a:pPr>
            <a:r>
              <a:rPr lang="en-US" sz="2400" dirty="0"/>
              <a:t>Each address identifies an 8-bit byte</a:t>
            </a:r>
          </a:p>
          <a:p>
            <a:pPr>
              <a:lnSpc>
                <a:spcPct val="80000"/>
              </a:lnSpc>
            </a:pPr>
            <a:r>
              <a:rPr lang="en-US" sz="2800" dirty="0"/>
              <a:t>Words are aligned in memory</a:t>
            </a:r>
          </a:p>
          <a:p>
            <a:pPr lvl="1">
              <a:lnSpc>
                <a:spcPct val="80000"/>
              </a:lnSpc>
            </a:pPr>
            <a:r>
              <a:rPr lang="en-US" sz="2400" dirty="0"/>
              <a:t>Address must be a multiple of 4</a:t>
            </a:r>
          </a:p>
          <a:p>
            <a:pPr>
              <a:lnSpc>
                <a:spcPct val="80000"/>
              </a:lnSpc>
            </a:pPr>
            <a:r>
              <a:rPr lang="en-US" sz="2800" dirty="0"/>
              <a:t>MIPS is Big </a:t>
            </a:r>
            <a:r>
              <a:rPr lang="en-US" sz="2800" dirty="0" err="1"/>
              <a:t>Endian</a:t>
            </a:r>
            <a:endParaRPr lang="en-US" sz="2800" dirty="0"/>
          </a:p>
          <a:p>
            <a:pPr lvl="1">
              <a:lnSpc>
                <a:spcPct val="80000"/>
              </a:lnSpc>
            </a:pPr>
            <a:r>
              <a:rPr lang="en-US" sz="2400" dirty="0"/>
              <a:t>Most-significant byte at least address of a word</a:t>
            </a:r>
          </a:p>
          <a:p>
            <a:pPr lvl="1">
              <a:lnSpc>
                <a:spcPct val="80000"/>
              </a:lnSpc>
            </a:pPr>
            <a:r>
              <a:rPr lang="en-AU" sz="2400" i="1" dirty="0"/>
              <a:t>c.f.</a:t>
            </a:r>
            <a:r>
              <a:rPr lang="en-AU" sz="2400" dirty="0"/>
              <a:t> Little </a:t>
            </a:r>
            <a:r>
              <a:rPr lang="en-AU" sz="2400" dirty="0" err="1"/>
              <a:t>Endian</a:t>
            </a:r>
            <a:r>
              <a:rPr lang="en-AU" sz="2400" dirty="0"/>
              <a:t>: least-significant byte at least address</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altLang="en-US" smtClean="0">
                <a:latin typeface="Arial" pitchFamily="34" charset="0"/>
              </a:rPr>
              <a:t>CS-280</a:t>
            </a:r>
          </a:p>
          <a:p>
            <a:r>
              <a:rPr lang="en-US" altLang="en-US" smtClean="0">
                <a:latin typeface="Arial" pitchFamily="34" charset="0"/>
              </a:rPr>
              <a:t>Dr. Mark L. Hornick</a:t>
            </a:r>
          </a:p>
        </p:txBody>
      </p:sp>
      <p:sp>
        <p:nvSpPr>
          <p:cNvPr id="5123" name="Slide Number Placeholder 5"/>
          <p:cNvSpPr>
            <a:spLocks noGrp="1"/>
          </p:cNvSpPr>
          <p:nvPr>
            <p:ph type="sldNum" sz="quarter" idx="12"/>
          </p:nvPr>
        </p:nvSpPr>
        <p:spPr>
          <a:noFill/>
        </p:spPr>
        <p:txBody>
          <a:bodyPr/>
          <a:lstStyle/>
          <a:p>
            <a:fld id="{AED27103-B40E-4770-B035-E46A8AF2B200}" type="slidenum">
              <a:rPr lang="en-US" altLang="en-US" smtClean="0">
                <a:latin typeface="Arial" pitchFamily="34" charset="0"/>
              </a:rPr>
              <a:pPr/>
              <a:t>19</a:t>
            </a:fld>
            <a:endParaRPr lang="en-US" altLang="en-US" smtClean="0">
              <a:latin typeface="Arial" pitchFamily="34" charset="0"/>
            </a:endParaRPr>
          </a:p>
        </p:txBody>
      </p:sp>
      <p:sp>
        <p:nvSpPr>
          <p:cNvPr id="5124" name="Rectangle 2"/>
          <p:cNvSpPr>
            <a:spLocks noGrp="1" noChangeArrowheads="1"/>
          </p:cNvSpPr>
          <p:nvPr>
            <p:ph type="title"/>
          </p:nvPr>
        </p:nvSpPr>
        <p:spPr>
          <a:xfrm>
            <a:off x="152400" y="228600"/>
            <a:ext cx="8458200" cy="1143000"/>
          </a:xfrm>
        </p:spPr>
        <p:txBody>
          <a:bodyPr/>
          <a:lstStyle/>
          <a:p>
            <a:pPr algn="l" eaLnBrk="1" hangingPunct="1"/>
            <a:r>
              <a:rPr lang="en-US" dirty="0" smtClean="0"/>
              <a:t>Registers can only hold a small amount of data. The rest is kept in main memory.</a:t>
            </a:r>
          </a:p>
        </p:txBody>
      </p:sp>
      <p:sp>
        <p:nvSpPr>
          <p:cNvPr id="5125" name="Rectangle 3"/>
          <p:cNvSpPr>
            <a:spLocks noGrp="1" noChangeArrowheads="1"/>
          </p:cNvSpPr>
          <p:nvPr>
            <p:ph type="body" idx="1"/>
          </p:nvPr>
        </p:nvSpPr>
        <p:spPr>
          <a:xfrm>
            <a:off x="457200" y="1719263"/>
            <a:ext cx="4800600" cy="4411662"/>
          </a:xfrm>
        </p:spPr>
        <p:txBody>
          <a:bodyPr/>
          <a:lstStyle/>
          <a:p>
            <a:pPr eaLnBrk="1" hangingPunct="1"/>
            <a:r>
              <a:rPr lang="en-US" sz="2600" dirty="0" smtClean="0"/>
              <a:t>MIPS </a:t>
            </a:r>
            <a:r>
              <a:rPr lang="en-US" sz="2600" dirty="0" smtClean="0">
                <a:solidFill>
                  <a:srgbClr val="800080"/>
                </a:solidFill>
              </a:rPr>
              <a:t>Memory</a:t>
            </a:r>
            <a:r>
              <a:rPr lang="en-US" sz="2600" dirty="0" smtClean="0"/>
              <a:t> is organized and accessed in a linear array of (billions of) </a:t>
            </a:r>
            <a:r>
              <a:rPr lang="en-US" sz="2600" b="1" dirty="0" smtClean="0"/>
              <a:t>bytes</a:t>
            </a:r>
          </a:p>
          <a:p>
            <a:pPr lvl="1" eaLnBrk="1" hangingPunct="1"/>
            <a:r>
              <a:rPr lang="en-US" sz="2200" dirty="0" smtClean="0">
                <a:solidFill>
                  <a:srgbClr val="006600"/>
                </a:solidFill>
              </a:rPr>
              <a:t>Recall: a byte is 8 bits</a:t>
            </a:r>
          </a:p>
          <a:p>
            <a:pPr lvl="1" eaLnBrk="1" hangingPunct="1"/>
            <a:r>
              <a:rPr lang="en-US" sz="2200" dirty="0" smtClean="0">
                <a:solidFill>
                  <a:srgbClr val="800080"/>
                </a:solidFill>
              </a:rPr>
              <a:t>Each byte has a unique address</a:t>
            </a:r>
          </a:p>
          <a:p>
            <a:pPr lvl="1" eaLnBrk="1" hangingPunct="1"/>
            <a:r>
              <a:rPr lang="en-US" sz="2200" dirty="0" smtClean="0">
                <a:solidFill>
                  <a:srgbClr val="0070C0"/>
                </a:solidFill>
              </a:rPr>
              <a:t>In MIPS, a word is 4 bytes</a:t>
            </a:r>
          </a:p>
          <a:p>
            <a:pPr lvl="1" eaLnBrk="1" hangingPunct="1"/>
            <a:r>
              <a:rPr lang="en-US" sz="2200" dirty="0" smtClean="0">
                <a:solidFill>
                  <a:srgbClr val="C00000"/>
                </a:solidFill>
              </a:rPr>
              <a:t>In MIPS, words must start at addresses that are multiples of 4</a:t>
            </a:r>
          </a:p>
        </p:txBody>
      </p:sp>
      <p:sp>
        <p:nvSpPr>
          <p:cNvPr id="5137" name="Rectangle 36"/>
          <p:cNvSpPr>
            <a:spLocks noChangeArrowheads="1"/>
          </p:cNvSpPr>
          <p:nvPr/>
        </p:nvSpPr>
        <p:spPr bwMode="auto">
          <a:xfrm>
            <a:off x="7086600" y="1524000"/>
            <a:ext cx="685800" cy="457200"/>
          </a:xfrm>
          <a:prstGeom prst="rect">
            <a:avLst/>
          </a:prstGeom>
          <a:noFill/>
          <a:ln w="12700">
            <a:solidFill>
              <a:schemeClr val="tx1"/>
            </a:solidFill>
            <a:miter lim="800000"/>
            <a:headEnd/>
            <a:tailEnd/>
          </a:ln>
        </p:spPr>
        <p:txBody>
          <a:bodyPr wrap="none" anchor="ctr"/>
          <a:lstStyle/>
          <a:p>
            <a:pPr algn="ctr"/>
            <a:r>
              <a:rPr lang="en-US" sz="1400" dirty="0" smtClean="0">
                <a:solidFill>
                  <a:srgbClr val="006600"/>
                </a:solidFill>
              </a:rPr>
              <a:t>Byte 3</a:t>
            </a:r>
            <a:endParaRPr lang="en-US" sz="1400" dirty="0">
              <a:solidFill>
                <a:srgbClr val="006600"/>
              </a:solidFill>
            </a:endParaRPr>
          </a:p>
        </p:txBody>
      </p:sp>
      <p:sp>
        <p:nvSpPr>
          <p:cNvPr id="5138" name="Rectangle 37"/>
          <p:cNvSpPr>
            <a:spLocks noChangeArrowheads="1"/>
          </p:cNvSpPr>
          <p:nvPr/>
        </p:nvSpPr>
        <p:spPr bwMode="auto">
          <a:xfrm>
            <a:off x="7086600" y="19812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4</a:t>
            </a:r>
            <a:endParaRPr lang="en-US" sz="1400" dirty="0">
              <a:solidFill>
                <a:srgbClr val="006600"/>
              </a:solidFill>
            </a:endParaRPr>
          </a:p>
        </p:txBody>
      </p:sp>
      <p:sp>
        <p:nvSpPr>
          <p:cNvPr id="5139" name="Rectangle 38"/>
          <p:cNvSpPr>
            <a:spLocks noChangeArrowheads="1"/>
          </p:cNvSpPr>
          <p:nvPr/>
        </p:nvSpPr>
        <p:spPr bwMode="auto">
          <a:xfrm>
            <a:off x="7086600" y="24384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1</a:t>
            </a:r>
            <a:endParaRPr lang="en-US" sz="1400" dirty="0">
              <a:solidFill>
                <a:srgbClr val="006600"/>
              </a:solidFill>
            </a:endParaRPr>
          </a:p>
        </p:txBody>
      </p:sp>
      <p:sp>
        <p:nvSpPr>
          <p:cNvPr id="5140" name="Rectangle 39"/>
          <p:cNvSpPr>
            <a:spLocks noChangeArrowheads="1"/>
          </p:cNvSpPr>
          <p:nvPr/>
        </p:nvSpPr>
        <p:spPr bwMode="auto">
          <a:xfrm>
            <a:off x="7086600" y="28956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2</a:t>
            </a:r>
            <a:endParaRPr lang="en-US" sz="1400" dirty="0">
              <a:solidFill>
                <a:srgbClr val="006600"/>
              </a:solidFill>
            </a:endParaRPr>
          </a:p>
        </p:txBody>
      </p:sp>
      <p:sp>
        <p:nvSpPr>
          <p:cNvPr id="5141" name="Rectangle 40"/>
          <p:cNvSpPr>
            <a:spLocks noChangeArrowheads="1"/>
          </p:cNvSpPr>
          <p:nvPr/>
        </p:nvSpPr>
        <p:spPr bwMode="auto">
          <a:xfrm>
            <a:off x="7086600" y="33528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3</a:t>
            </a:r>
            <a:endParaRPr lang="en-US" sz="1400" dirty="0">
              <a:solidFill>
                <a:srgbClr val="006600"/>
              </a:solidFill>
            </a:endParaRPr>
          </a:p>
        </p:txBody>
      </p:sp>
      <p:sp>
        <p:nvSpPr>
          <p:cNvPr id="5142" name="Text Box 41"/>
          <p:cNvSpPr txBox="1">
            <a:spLocks noChangeArrowheads="1"/>
          </p:cNvSpPr>
          <p:nvPr/>
        </p:nvSpPr>
        <p:spPr bwMode="auto">
          <a:xfrm>
            <a:off x="5410200" y="1524000"/>
            <a:ext cx="1600200" cy="2225675"/>
          </a:xfrm>
          <a:prstGeom prst="rect">
            <a:avLst/>
          </a:prstGeom>
          <a:noFill/>
          <a:ln w="12700">
            <a:noFill/>
            <a:miter lim="800000"/>
            <a:headEnd/>
            <a:tailEnd/>
          </a:ln>
        </p:spPr>
        <p:txBody>
          <a:bodyPr>
            <a:spAutoFit/>
          </a:bodyPr>
          <a:lstStyle/>
          <a:p>
            <a:pPr algn="ctr">
              <a:spcBef>
                <a:spcPct val="50000"/>
              </a:spcBef>
            </a:pPr>
            <a:r>
              <a:rPr lang="en-US" sz="2000" dirty="0" smtClean="0">
                <a:solidFill>
                  <a:srgbClr val="9A0075"/>
                </a:solidFill>
                <a:latin typeface="Tahoma" pitchFamily="34" charset="0"/>
              </a:rPr>
              <a:t>0x00000009</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0x00000008</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0x00000007</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0x00000006</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0x00000005</a:t>
            </a:r>
            <a:endParaRPr lang="en-US" sz="2000" dirty="0">
              <a:solidFill>
                <a:srgbClr val="9A0075"/>
              </a:solidFill>
              <a:latin typeface="Tahoma" pitchFamily="34" charset="0"/>
            </a:endParaRPr>
          </a:p>
        </p:txBody>
      </p:sp>
      <p:sp>
        <p:nvSpPr>
          <p:cNvPr id="23" name="Rectangle 36"/>
          <p:cNvSpPr>
            <a:spLocks noChangeArrowheads="1"/>
          </p:cNvSpPr>
          <p:nvPr/>
        </p:nvSpPr>
        <p:spPr bwMode="auto">
          <a:xfrm>
            <a:off x="7086600" y="38100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4</a:t>
            </a:r>
            <a:endParaRPr lang="en-US" sz="1400" dirty="0">
              <a:solidFill>
                <a:srgbClr val="006600"/>
              </a:solidFill>
            </a:endParaRPr>
          </a:p>
        </p:txBody>
      </p:sp>
      <p:sp>
        <p:nvSpPr>
          <p:cNvPr id="24" name="Rectangle 37"/>
          <p:cNvSpPr>
            <a:spLocks noChangeArrowheads="1"/>
          </p:cNvSpPr>
          <p:nvPr/>
        </p:nvSpPr>
        <p:spPr bwMode="auto">
          <a:xfrm>
            <a:off x="7086600" y="42672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1</a:t>
            </a:r>
            <a:endParaRPr lang="en-US" sz="1400" dirty="0">
              <a:solidFill>
                <a:srgbClr val="006600"/>
              </a:solidFill>
            </a:endParaRPr>
          </a:p>
        </p:txBody>
      </p:sp>
      <p:sp>
        <p:nvSpPr>
          <p:cNvPr id="25" name="Rectangle 38"/>
          <p:cNvSpPr>
            <a:spLocks noChangeArrowheads="1"/>
          </p:cNvSpPr>
          <p:nvPr/>
        </p:nvSpPr>
        <p:spPr bwMode="auto">
          <a:xfrm>
            <a:off x="7086600" y="47244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2</a:t>
            </a:r>
            <a:endParaRPr lang="en-US" sz="1400" dirty="0">
              <a:solidFill>
                <a:srgbClr val="006600"/>
              </a:solidFill>
            </a:endParaRPr>
          </a:p>
        </p:txBody>
      </p:sp>
      <p:sp>
        <p:nvSpPr>
          <p:cNvPr id="26" name="Rectangle 39"/>
          <p:cNvSpPr>
            <a:spLocks noChangeArrowheads="1"/>
          </p:cNvSpPr>
          <p:nvPr/>
        </p:nvSpPr>
        <p:spPr bwMode="auto">
          <a:xfrm>
            <a:off x="7086600" y="51816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3</a:t>
            </a:r>
            <a:endParaRPr lang="en-US" sz="1400" dirty="0">
              <a:solidFill>
                <a:srgbClr val="006600"/>
              </a:solidFill>
            </a:endParaRPr>
          </a:p>
        </p:txBody>
      </p:sp>
      <p:sp>
        <p:nvSpPr>
          <p:cNvPr id="27" name="Rectangle 40"/>
          <p:cNvSpPr>
            <a:spLocks noChangeArrowheads="1"/>
          </p:cNvSpPr>
          <p:nvPr/>
        </p:nvSpPr>
        <p:spPr bwMode="auto">
          <a:xfrm>
            <a:off x="7086600" y="56388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4</a:t>
            </a:r>
            <a:endParaRPr lang="en-US" sz="1400" dirty="0">
              <a:solidFill>
                <a:srgbClr val="006600"/>
              </a:solidFill>
            </a:endParaRPr>
          </a:p>
        </p:txBody>
      </p:sp>
      <p:sp>
        <p:nvSpPr>
          <p:cNvPr id="28" name="Text Box 41"/>
          <p:cNvSpPr txBox="1">
            <a:spLocks noChangeArrowheads="1"/>
          </p:cNvSpPr>
          <p:nvPr/>
        </p:nvSpPr>
        <p:spPr bwMode="auto">
          <a:xfrm>
            <a:off x="5410200" y="3810000"/>
            <a:ext cx="1600200" cy="2225675"/>
          </a:xfrm>
          <a:prstGeom prst="rect">
            <a:avLst/>
          </a:prstGeom>
          <a:noFill/>
          <a:ln w="12700">
            <a:noFill/>
            <a:miter lim="800000"/>
            <a:headEnd/>
            <a:tailEnd/>
          </a:ln>
        </p:spPr>
        <p:txBody>
          <a:bodyPr>
            <a:spAutoFit/>
          </a:bodyPr>
          <a:lstStyle/>
          <a:p>
            <a:pPr algn="ctr">
              <a:spcBef>
                <a:spcPct val="50000"/>
              </a:spcBef>
            </a:pPr>
            <a:r>
              <a:rPr lang="en-US" sz="2000" dirty="0" smtClean="0">
                <a:solidFill>
                  <a:srgbClr val="9A0075"/>
                </a:solidFill>
                <a:latin typeface="Tahoma" pitchFamily="34" charset="0"/>
              </a:rPr>
              <a:t>0x00000004</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0x00000003</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0x00000002</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0x00000001</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0x00000000</a:t>
            </a:r>
            <a:endParaRPr lang="en-US" sz="2000" dirty="0">
              <a:solidFill>
                <a:srgbClr val="9A0075"/>
              </a:solidFill>
              <a:latin typeface="Tahoma" pitchFamily="34" charset="0"/>
            </a:endParaRPr>
          </a:p>
        </p:txBody>
      </p:sp>
      <p:cxnSp>
        <p:nvCxnSpPr>
          <p:cNvPr id="30" name="Straight Arrow Connector 29"/>
          <p:cNvCxnSpPr>
            <a:endCxn id="5137" idx="1"/>
          </p:cNvCxnSpPr>
          <p:nvPr/>
        </p:nvCxnSpPr>
        <p:spPr>
          <a:xfrm flipV="1">
            <a:off x="3810000" y="1752600"/>
            <a:ext cx="3276600" cy="144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V="1">
            <a:off x="4876800" y="31242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40"/>
          <p:cNvSpPr>
            <a:spLocks noChangeArrowheads="1"/>
          </p:cNvSpPr>
          <p:nvPr/>
        </p:nvSpPr>
        <p:spPr bwMode="auto">
          <a:xfrm>
            <a:off x="7772400" y="4267200"/>
            <a:ext cx="685800" cy="1828800"/>
          </a:xfrm>
          <a:prstGeom prst="rect">
            <a:avLst/>
          </a:prstGeom>
          <a:noFill/>
          <a:ln w="12700">
            <a:solidFill>
              <a:schemeClr val="tx1"/>
            </a:solidFill>
            <a:miter lim="800000"/>
            <a:headEnd/>
            <a:tailEnd/>
          </a:ln>
        </p:spPr>
        <p:txBody>
          <a:bodyPr wrap="none" anchor="ctr"/>
          <a:lstStyle/>
          <a:p>
            <a:pPr algn="ctr"/>
            <a:r>
              <a:rPr lang="en-US" sz="1400" dirty="0" smtClean="0">
                <a:solidFill>
                  <a:srgbClr val="0070C0"/>
                </a:solidFill>
              </a:rPr>
              <a:t>Word 1</a:t>
            </a:r>
            <a:endParaRPr lang="en-US" sz="1400" dirty="0">
              <a:solidFill>
                <a:srgbClr val="0070C0"/>
              </a:solidFill>
            </a:endParaRPr>
          </a:p>
        </p:txBody>
      </p:sp>
      <p:sp>
        <p:nvSpPr>
          <p:cNvPr id="36" name="Rectangle 40"/>
          <p:cNvSpPr>
            <a:spLocks noChangeArrowheads="1"/>
          </p:cNvSpPr>
          <p:nvPr/>
        </p:nvSpPr>
        <p:spPr bwMode="auto">
          <a:xfrm>
            <a:off x="7772400" y="2438400"/>
            <a:ext cx="685800" cy="1828800"/>
          </a:xfrm>
          <a:prstGeom prst="rect">
            <a:avLst/>
          </a:prstGeom>
          <a:noFill/>
          <a:ln w="12700">
            <a:solidFill>
              <a:schemeClr val="tx1"/>
            </a:solidFill>
            <a:miter lim="800000"/>
            <a:headEnd/>
            <a:tailEnd/>
          </a:ln>
        </p:spPr>
        <p:txBody>
          <a:bodyPr wrap="none" anchor="ctr"/>
          <a:lstStyle/>
          <a:p>
            <a:pPr algn="ctr"/>
            <a:r>
              <a:rPr lang="en-US" sz="1400" dirty="0" smtClean="0">
                <a:solidFill>
                  <a:srgbClr val="0070C0"/>
                </a:solidFill>
              </a:rPr>
              <a:t>Word 2</a:t>
            </a:r>
            <a:endParaRPr lang="en-US" sz="1400" dirty="0">
              <a:solidFill>
                <a:srgbClr val="0070C0"/>
              </a:solidFill>
            </a:endParaRPr>
          </a:p>
        </p:txBody>
      </p:sp>
      <p:sp>
        <p:nvSpPr>
          <p:cNvPr id="37" name="TextBox 36"/>
          <p:cNvSpPr txBox="1"/>
          <p:nvPr/>
        </p:nvSpPr>
        <p:spPr>
          <a:xfrm>
            <a:off x="1143000" y="5105400"/>
            <a:ext cx="3929281" cy="830997"/>
          </a:xfrm>
          <a:prstGeom prst="rect">
            <a:avLst/>
          </a:prstGeom>
          <a:noFill/>
        </p:spPr>
        <p:txBody>
          <a:bodyPr wrap="none" rtlCol="0">
            <a:spAutoFit/>
          </a:bodyPr>
          <a:lstStyle/>
          <a:p>
            <a:r>
              <a:rPr lang="en-US" b="1" dirty="0" smtClean="0"/>
              <a:t>Why does the byte-ordering </a:t>
            </a:r>
            <a:br>
              <a:rPr lang="en-US" b="1" dirty="0" smtClean="0"/>
            </a:br>
            <a:r>
              <a:rPr lang="en-US" b="1" dirty="0" smtClean="0"/>
              <a:t>appear backward???</a:t>
            </a:r>
            <a:endParaRPr lang="en-US" b="1" dirty="0"/>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nvPr>
        </p:nvSpPr>
        <p:spPr/>
        <p:txBody>
          <a:bodyPr/>
          <a:lstStyle/>
          <a:p>
            <a:pPr>
              <a:defRPr/>
            </a:pPr>
            <a:fld id="{F1E505A4-AD39-4171-9374-320723FB6CC6}" type="slidenum">
              <a:rPr lang="en-US" smtClean="0"/>
              <a:pPr>
                <a:defRPr/>
              </a:pPr>
              <a:t>2</a:t>
            </a:fld>
            <a:endParaRPr lang="en-US"/>
          </a:p>
        </p:txBody>
      </p:sp>
      <p:pic>
        <p:nvPicPr>
          <p:cNvPr id="6" name="Picture 2"/>
          <p:cNvPicPr>
            <a:picLocks noGrp="1" noChangeAspect="1" noChangeArrowheads="1"/>
          </p:cNvPicPr>
          <p:nvPr>
            <p:ph idx="1"/>
          </p:nvPr>
        </p:nvPicPr>
        <p:blipFill>
          <a:blip r:embed="rId2" cstate="print"/>
          <a:srcRect/>
          <a:stretch>
            <a:fillRect/>
          </a:stretch>
        </p:blipFill>
        <p:spPr>
          <a:xfrm>
            <a:off x="2767572" y="1981200"/>
            <a:ext cx="5843028" cy="4510088"/>
          </a:xfrm>
          <a:noFill/>
        </p:spPr>
      </p:pic>
      <p:pic>
        <p:nvPicPr>
          <p:cNvPr id="7" name="Picture 6"/>
          <p:cNvPicPr>
            <a:picLocks noChangeAspect="1" noChangeArrowheads="1"/>
          </p:cNvPicPr>
          <p:nvPr/>
        </p:nvPicPr>
        <p:blipFill>
          <a:blip r:embed="rId3" cstate="print"/>
          <a:srcRect l="30000" t="16000" r="12000" b="16000"/>
          <a:stretch>
            <a:fillRect/>
          </a:stretch>
        </p:blipFill>
        <p:spPr bwMode="auto">
          <a:xfrm>
            <a:off x="609600" y="304800"/>
            <a:ext cx="2892399" cy="25431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MIPS is “big-endian”</a:t>
            </a:r>
            <a:endParaRPr lang="en-US" dirty="0"/>
          </a:p>
        </p:txBody>
      </p:sp>
      <p:sp>
        <p:nvSpPr>
          <p:cNvPr id="3" name="Content Placeholder 2"/>
          <p:cNvSpPr>
            <a:spLocks noGrp="1"/>
          </p:cNvSpPr>
          <p:nvPr>
            <p:ph idx="1"/>
          </p:nvPr>
        </p:nvSpPr>
        <p:spPr>
          <a:xfrm>
            <a:off x="381000" y="1295401"/>
            <a:ext cx="8229600" cy="3200400"/>
          </a:xfrm>
        </p:spPr>
        <p:txBody>
          <a:bodyPr/>
          <a:lstStyle/>
          <a:p>
            <a:r>
              <a:rPr lang="en-US" dirty="0" smtClean="0"/>
              <a:t>Consider the integer value 305,419,896</a:t>
            </a:r>
            <a:br>
              <a:rPr lang="en-US" dirty="0" smtClean="0"/>
            </a:br>
            <a:endParaRPr lang="en-US" dirty="0" smtClean="0"/>
          </a:p>
          <a:p>
            <a:pPr lvl="1">
              <a:buNone/>
            </a:pPr>
            <a:r>
              <a:rPr lang="en-US" sz="2400" dirty="0" smtClean="0"/>
              <a:t>With hexadecimal and binary representations as:</a:t>
            </a:r>
            <a:br>
              <a:rPr lang="en-US" sz="2400" dirty="0" smtClean="0"/>
            </a:br>
            <a:r>
              <a:rPr lang="en-US" sz="2400" dirty="0" smtClean="0"/>
              <a:t/>
            </a:r>
            <a:br>
              <a:rPr lang="en-US" sz="2400" dirty="0" smtClean="0"/>
            </a:br>
            <a:r>
              <a:rPr lang="en-US" dirty="0" smtClean="0"/>
              <a:t>0x        </a:t>
            </a:r>
            <a:r>
              <a:rPr lang="en-US" dirty="0" smtClean="0">
                <a:solidFill>
                  <a:srgbClr val="FF0000"/>
                </a:solidFill>
              </a:rPr>
              <a:t>12              </a:t>
            </a:r>
            <a:r>
              <a:rPr lang="en-US" dirty="0" smtClean="0">
                <a:solidFill>
                  <a:srgbClr val="00B050"/>
                </a:solidFill>
              </a:rPr>
              <a:t>34              </a:t>
            </a:r>
            <a:r>
              <a:rPr lang="en-US" dirty="0" smtClean="0">
                <a:solidFill>
                  <a:srgbClr val="FF0000"/>
                </a:solidFill>
              </a:rPr>
              <a:t>56             </a:t>
            </a:r>
            <a:r>
              <a:rPr lang="en-US" dirty="0" smtClean="0">
                <a:solidFill>
                  <a:srgbClr val="00B050"/>
                </a:solidFill>
              </a:rPr>
              <a:t>78</a:t>
            </a:r>
            <a:br>
              <a:rPr lang="en-US" dirty="0" smtClean="0">
                <a:solidFill>
                  <a:srgbClr val="00B050"/>
                </a:solidFill>
              </a:rPr>
            </a:br>
            <a:r>
              <a:rPr lang="en-US" dirty="0" smtClean="0"/>
              <a:t>0b </a:t>
            </a:r>
            <a:r>
              <a:rPr lang="en-US" dirty="0" smtClean="0">
                <a:solidFill>
                  <a:srgbClr val="FF0000"/>
                </a:solidFill>
              </a:rPr>
              <a:t>00010010</a:t>
            </a:r>
            <a:r>
              <a:rPr lang="en-US" dirty="0" smtClean="0">
                <a:solidFill>
                  <a:srgbClr val="00B050"/>
                </a:solidFill>
              </a:rPr>
              <a:t>00110100</a:t>
            </a:r>
            <a:r>
              <a:rPr lang="en-US" dirty="0" smtClean="0">
                <a:solidFill>
                  <a:srgbClr val="FF0000"/>
                </a:solidFill>
              </a:rPr>
              <a:t>01010110</a:t>
            </a:r>
            <a:r>
              <a:rPr lang="en-US" dirty="0" smtClean="0">
                <a:solidFill>
                  <a:srgbClr val="00B050"/>
                </a:solidFill>
              </a:rPr>
              <a:t>01111000</a:t>
            </a:r>
            <a:br>
              <a:rPr lang="en-US" dirty="0" smtClean="0">
                <a:solidFill>
                  <a:srgbClr val="00B050"/>
                </a:solidFill>
              </a:rPr>
            </a:br>
            <a:r>
              <a:rPr lang="en-US" dirty="0" smtClean="0">
                <a:solidFill>
                  <a:srgbClr val="00B050"/>
                </a:solidFill>
              </a:rPr>
              <a:t>           </a:t>
            </a:r>
            <a:r>
              <a:rPr lang="en-US" dirty="0" smtClean="0">
                <a:solidFill>
                  <a:srgbClr val="FF0000"/>
                </a:solidFill>
              </a:rPr>
              <a:t>byte4</a:t>
            </a:r>
            <a:r>
              <a:rPr lang="en-US" dirty="0" smtClean="0">
                <a:solidFill>
                  <a:srgbClr val="00B050"/>
                </a:solidFill>
              </a:rPr>
              <a:t>        byte3        </a:t>
            </a:r>
            <a:r>
              <a:rPr lang="en-US" dirty="0" smtClean="0">
                <a:solidFill>
                  <a:srgbClr val="FF0000"/>
                </a:solidFill>
              </a:rPr>
              <a:t>byte2</a:t>
            </a:r>
            <a:r>
              <a:rPr lang="en-US" dirty="0" smtClean="0">
                <a:solidFill>
                  <a:srgbClr val="00B050"/>
                </a:solidFill>
              </a:rPr>
              <a:t>       byte1</a:t>
            </a:r>
            <a:br>
              <a:rPr lang="en-US" dirty="0" smtClean="0">
                <a:solidFill>
                  <a:srgbClr val="00B050"/>
                </a:solidFill>
              </a:rPr>
            </a:br>
            <a:r>
              <a:rPr lang="en-US" dirty="0" smtClean="0">
                <a:solidFill>
                  <a:srgbClr val="00B050"/>
                </a:solidFill>
              </a:rPr>
              <a:t> </a:t>
            </a:r>
            <a:endParaRPr lang="en-US" dirty="0">
              <a:solidFill>
                <a:srgbClr val="00B050"/>
              </a:solidFill>
            </a:endParaRPr>
          </a:p>
        </p:txBody>
      </p:sp>
      <p:sp>
        <p:nvSpPr>
          <p:cNvPr id="4" name="Footer Placeholder 3"/>
          <p:cNvSpPr>
            <a:spLocks noGrp="1"/>
          </p:cNvSpPr>
          <p:nvPr>
            <p:ph type="ftr" sz="quarter" idx="11"/>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nvPr>
        </p:nvSpPr>
        <p:spPr/>
        <p:txBody>
          <a:bodyPr/>
          <a:lstStyle/>
          <a:p>
            <a:pPr>
              <a:defRPr/>
            </a:pPr>
            <a:fld id="{F1E505A4-AD39-4171-9374-320723FB6CC6}" type="slidenum">
              <a:rPr lang="en-US" smtClean="0"/>
              <a:pPr>
                <a:defRPr/>
              </a:pPr>
              <a:t>20</a:t>
            </a:fld>
            <a:endParaRPr lang="en-US"/>
          </a:p>
        </p:txBody>
      </p:sp>
      <p:sp>
        <p:nvSpPr>
          <p:cNvPr id="6" name="TextBox 5"/>
          <p:cNvSpPr txBox="1"/>
          <p:nvPr/>
        </p:nvSpPr>
        <p:spPr>
          <a:xfrm>
            <a:off x="7467600" y="4953000"/>
            <a:ext cx="790601" cy="461665"/>
          </a:xfrm>
          <a:prstGeom prst="rect">
            <a:avLst/>
          </a:prstGeom>
          <a:noFill/>
        </p:spPr>
        <p:txBody>
          <a:bodyPr wrap="none" rtlCol="0">
            <a:spAutoFit/>
          </a:bodyPr>
          <a:lstStyle/>
          <a:p>
            <a:r>
              <a:rPr lang="en-US" dirty="0" smtClean="0">
                <a:solidFill>
                  <a:srgbClr val="0070C0"/>
                </a:solidFill>
              </a:rPr>
              <a:t>Bit 0</a:t>
            </a:r>
            <a:endParaRPr lang="en-US" dirty="0">
              <a:solidFill>
                <a:srgbClr val="0070C0"/>
              </a:solidFill>
            </a:endParaRPr>
          </a:p>
        </p:txBody>
      </p:sp>
      <p:sp>
        <p:nvSpPr>
          <p:cNvPr id="7" name="TextBox 6"/>
          <p:cNvSpPr txBox="1"/>
          <p:nvPr/>
        </p:nvSpPr>
        <p:spPr>
          <a:xfrm>
            <a:off x="1219200" y="5105400"/>
            <a:ext cx="944489" cy="461665"/>
          </a:xfrm>
          <a:prstGeom prst="rect">
            <a:avLst/>
          </a:prstGeom>
          <a:noFill/>
        </p:spPr>
        <p:txBody>
          <a:bodyPr wrap="none" rtlCol="0">
            <a:spAutoFit/>
          </a:bodyPr>
          <a:lstStyle/>
          <a:p>
            <a:r>
              <a:rPr lang="en-US" dirty="0" smtClean="0">
                <a:solidFill>
                  <a:srgbClr val="0070C0"/>
                </a:solidFill>
              </a:rPr>
              <a:t>Bit 31</a:t>
            </a:r>
            <a:endParaRPr lang="en-US" dirty="0">
              <a:solidFill>
                <a:srgbClr val="0070C0"/>
              </a:solidFill>
            </a:endParaRPr>
          </a:p>
        </p:txBody>
      </p:sp>
      <p:cxnSp>
        <p:nvCxnSpPr>
          <p:cNvPr id="9" name="Straight Arrow Connector 8"/>
          <p:cNvCxnSpPr>
            <a:stCxn id="6" idx="0"/>
          </p:cNvCxnSpPr>
          <p:nvPr/>
        </p:nvCxnSpPr>
        <p:spPr>
          <a:xfrm flipH="1" flipV="1">
            <a:off x="7467600" y="3962400"/>
            <a:ext cx="395301"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p:cNvCxnSpPr>
          <p:nvPr/>
        </p:nvCxnSpPr>
        <p:spPr>
          <a:xfrm flipV="1">
            <a:off x="1691445" y="3886200"/>
            <a:ext cx="61155"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19400" y="4876800"/>
            <a:ext cx="4159537" cy="1200329"/>
          </a:xfrm>
          <a:prstGeom prst="rect">
            <a:avLst/>
          </a:prstGeom>
          <a:noFill/>
        </p:spPr>
        <p:txBody>
          <a:bodyPr wrap="none" rtlCol="0">
            <a:spAutoFit/>
          </a:bodyPr>
          <a:lstStyle/>
          <a:p>
            <a:r>
              <a:rPr lang="en-US" dirty="0" smtClean="0">
                <a:solidFill>
                  <a:srgbClr val="C00000"/>
                </a:solidFill>
                <a:latin typeface="+mn-lt"/>
              </a:rPr>
              <a:t>Note: sometimes the bytes</a:t>
            </a:r>
            <a:br>
              <a:rPr lang="en-US" dirty="0" smtClean="0">
                <a:solidFill>
                  <a:srgbClr val="C00000"/>
                </a:solidFill>
                <a:latin typeface="+mn-lt"/>
              </a:rPr>
            </a:br>
            <a:r>
              <a:rPr lang="en-US" dirty="0" smtClean="0">
                <a:solidFill>
                  <a:srgbClr val="C00000"/>
                </a:solidFill>
                <a:latin typeface="+mn-lt"/>
              </a:rPr>
              <a:t>are numbered from 0-3 instead </a:t>
            </a:r>
            <a:br>
              <a:rPr lang="en-US" dirty="0" smtClean="0">
                <a:solidFill>
                  <a:srgbClr val="C00000"/>
                </a:solidFill>
                <a:latin typeface="+mn-lt"/>
              </a:rPr>
            </a:br>
            <a:r>
              <a:rPr lang="en-US" dirty="0" smtClean="0">
                <a:solidFill>
                  <a:srgbClr val="C00000"/>
                </a:solidFill>
                <a:latin typeface="+mn-lt"/>
              </a:rPr>
              <a:t>of from 1-4</a:t>
            </a:r>
            <a:endParaRPr lang="en-US" dirty="0">
              <a:solidFill>
                <a:srgbClr val="C00000"/>
              </a:solidFill>
              <a:latin typeface="+mn-lt"/>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p>
            <a:r>
              <a:rPr lang="en-US" altLang="en-US" smtClean="0">
                <a:latin typeface="Arial" pitchFamily="34" charset="0"/>
              </a:rPr>
              <a:t>CS-280</a:t>
            </a:r>
          </a:p>
          <a:p>
            <a:r>
              <a:rPr lang="en-US" altLang="en-US" smtClean="0">
                <a:latin typeface="Arial" pitchFamily="34" charset="0"/>
              </a:rPr>
              <a:t>Dr. Mark L. Hornick</a:t>
            </a:r>
          </a:p>
        </p:txBody>
      </p:sp>
      <p:sp>
        <p:nvSpPr>
          <p:cNvPr id="5123" name="Slide Number Placeholder 5"/>
          <p:cNvSpPr>
            <a:spLocks noGrp="1"/>
          </p:cNvSpPr>
          <p:nvPr>
            <p:ph type="sldNum" sz="quarter" idx="12"/>
          </p:nvPr>
        </p:nvSpPr>
        <p:spPr>
          <a:noFill/>
        </p:spPr>
        <p:txBody>
          <a:bodyPr/>
          <a:lstStyle/>
          <a:p>
            <a:fld id="{AED27103-B40E-4770-B035-E46A8AF2B200}" type="slidenum">
              <a:rPr lang="en-US" altLang="en-US" smtClean="0">
                <a:latin typeface="Arial" pitchFamily="34" charset="0"/>
              </a:rPr>
              <a:pPr/>
              <a:t>21</a:t>
            </a:fld>
            <a:endParaRPr lang="en-US" altLang="en-US" smtClean="0">
              <a:latin typeface="Arial" pitchFamily="34" charset="0"/>
            </a:endParaRPr>
          </a:p>
        </p:txBody>
      </p:sp>
      <p:sp>
        <p:nvSpPr>
          <p:cNvPr id="5124" name="Rectangle 2"/>
          <p:cNvSpPr>
            <a:spLocks noGrp="1" noChangeArrowheads="1"/>
          </p:cNvSpPr>
          <p:nvPr>
            <p:ph type="title"/>
          </p:nvPr>
        </p:nvSpPr>
        <p:spPr>
          <a:xfrm>
            <a:off x="152400" y="228600"/>
            <a:ext cx="8458200" cy="1143000"/>
          </a:xfrm>
        </p:spPr>
        <p:txBody>
          <a:bodyPr/>
          <a:lstStyle/>
          <a:p>
            <a:pPr algn="l" eaLnBrk="1" hangingPunct="1"/>
            <a:r>
              <a:rPr lang="en-US" sz="2800" dirty="0" smtClean="0">
                <a:solidFill>
                  <a:schemeClr val="tx1"/>
                </a:solidFill>
              </a:rPr>
              <a:t>In a </a:t>
            </a:r>
            <a:r>
              <a:rPr lang="en-US" sz="2800" dirty="0" smtClean="0">
                <a:solidFill>
                  <a:srgbClr val="FF0000"/>
                </a:solidFill>
              </a:rPr>
              <a:t>big-endian</a:t>
            </a:r>
            <a:r>
              <a:rPr lang="en-US" sz="2800" dirty="0" smtClean="0">
                <a:solidFill>
                  <a:schemeClr val="tx1"/>
                </a:solidFill>
              </a:rPr>
              <a:t> representation, the </a:t>
            </a:r>
            <a:r>
              <a:rPr lang="en-US" sz="2800" i="1" dirty="0" smtClean="0">
                <a:solidFill>
                  <a:schemeClr val="tx1"/>
                </a:solidFill>
              </a:rPr>
              <a:t>least</a:t>
            </a:r>
            <a:r>
              <a:rPr lang="en-US" sz="2800" dirty="0" smtClean="0">
                <a:solidFill>
                  <a:schemeClr val="tx1"/>
                </a:solidFill>
              </a:rPr>
              <a:t> significant byte has a </a:t>
            </a:r>
            <a:r>
              <a:rPr lang="en-US" sz="2800" dirty="0" smtClean="0">
                <a:solidFill>
                  <a:srgbClr val="FF0000"/>
                </a:solidFill>
              </a:rPr>
              <a:t>higher</a:t>
            </a:r>
            <a:r>
              <a:rPr lang="en-US" sz="2800" dirty="0" smtClean="0">
                <a:solidFill>
                  <a:schemeClr val="tx1"/>
                </a:solidFill>
              </a:rPr>
              <a:t> address than the </a:t>
            </a:r>
            <a:r>
              <a:rPr lang="en-US" sz="2800" i="1" dirty="0" smtClean="0">
                <a:solidFill>
                  <a:schemeClr val="tx1"/>
                </a:solidFill>
              </a:rPr>
              <a:t>most</a:t>
            </a:r>
            <a:r>
              <a:rPr lang="en-US" sz="2800" dirty="0" smtClean="0">
                <a:solidFill>
                  <a:schemeClr val="tx1"/>
                </a:solidFill>
              </a:rPr>
              <a:t> significant byte</a:t>
            </a:r>
          </a:p>
        </p:txBody>
      </p:sp>
      <p:sp>
        <p:nvSpPr>
          <p:cNvPr id="5125" name="Rectangle 3"/>
          <p:cNvSpPr>
            <a:spLocks noGrp="1" noChangeArrowheads="1"/>
          </p:cNvSpPr>
          <p:nvPr>
            <p:ph type="body" idx="1"/>
          </p:nvPr>
        </p:nvSpPr>
        <p:spPr>
          <a:xfrm>
            <a:off x="457200" y="1719263"/>
            <a:ext cx="4800600" cy="4411662"/>
          </a:xfrm>
        </p:spPr>
        <p:txBody>
          <a:bodyPr/>
          <a:lstStyle/>
          <a:p>
            <a:pPr eaLnBrk="1" hangingPunct="1"/>
            <a:r>
              <a:rPr lang="en-US" sz="2200" dirty="0" smtClean="0"/>
              <a:t>In our example of </a:t>
            </a:r>
            <a:r>
              <a:rPr lang="en-US" sz="2400" dirty="0" smtClean="0"/>
              <a:t>305,419,896</a:t>
            </a:r>
            <a:r>
              <a:rPr lang="en-US" sz="2200" dirty="0" smtClean="0"/>
              <a:t> </a:t>
            </a:r>
            <a:br>
              <a:rPr lang="en-US" sz="2200" dirty="0" smtClean="0"/>
            </a:br>
            <a:r>
              <a:rPr lang="en-US" sz="2200" dirty="0" smtClean="0">
                <a:solidFill>
                  <a:srgbClr val="0070C0"/>
                </a:solidFill>
              </a:rPr>
              <a:t>(0x12345678)</a:t>
            </a:r>
            <a:r>
              <a:rPr lang="en-US" sz="2200" dirty="0" smtClean="0"/>
              <a:t>, the bytes of the 32-bit word representing that value would appear as shown at the right</a:t>
            </a:r>
            <a:r>
              <a:rPr lang="en-US" sz="2200" dirty="0" smtClean="0">
                <a:solidFill>
                  <a:srgbClr val="002060"/>
                </a:solidFill>
              </a:rPr>
              <a:t/>
            </a:r>
            <a:br>
              <a:rPr lang="en-US" sz="2200" dirty="0" smtClean="0">
                <a:solidFill>
                  <a:srgbClr val="002060"/>
                </a:solidFill>
              </a:rPr>
            </a:br>
            <a:endParaRPr lang="en-US" sz="2200" dirty="0" smtClean="0">
              <a:solidFill>
                <a:srgbClr val="002060"/>
              </a:solidFill>
            </a:endParaRPr>
          </a:p>
          <a:p>
            <a:pPr eaLnBrk="1" hangingPunct="1"/>
            <a:r>
              <a:rPr lang="en-US" sz="2200" dirty="0" smtClean="0">
                <a:solidFill>
                  <a:srgbClr val="C00000"/>
                </a:solidFill>
              </a:rPr>
              <a:t>The address of the entire </a:t>
            </a:r>
            <a:r>
              <a:rPr lang="en-US" sz="2200" b="1" dirty="0" smtClean="0">
                <a:solidFill>
                  <a:srgbClr val="C00000"/>
                </a:solidFill>
              </a:rPr>
              <a:t>word</a:t>
            </a:r>
            <a:r>
              <a:rPr lang="en-US" sz="2200" dirty="0" smtClean="0">
                <a:solidFill>
                  <a:srgbClr val="C00000"/>
                </a:solidFill>
              </a:rPr>
              <a:t> is the address of the </a:t>
            </a:r>
            <a:r>
              <a:rPr lang="en-US" sz="2200" u="sng" dirty="0" smtClean="0">
                <a:solidFill>
                  <a:srgbClr val="C00000"/>
                </a:solidFill>
              </a:rPr>
              <a:t>most </a:t>
            </a:r>
            <a:r>
              <a:rPr lang="en-US" sz="2200" u="sng" dirty="0" err="1" smtClean="0">
                <a:solidFill>
                  <a:srgbClr val="C00000"/>
                </a:solidFill>
              </a:rPr>
              <a:t>signficant</a:t>
            </a:r>
            <a:r>
              <a:rPr lang="en-US" sz="2200" u="sng" dirty="0" smtClean="0">
                <a:solidFill>
                  <a:srgbClr val="C00000"/>
                </a:solidFill>
              </a:rPr>
              <a:t> byte </a:t>
            </a:r>
            <a:r>
              <a:rPr lang="en-US" sz="2200" dirty="0" smtClean="0">
                <a:solidFill>
                  <a:srgbClr val="C00000"/>
                </a:solidFill>
              </a:rPr>
              <a:t>(MSB) – in this case the byte 0x12</a:t>
            </a:r>
          </a:p>
          <a:p>
            <a:pPr eaLnBrk="1" hangingPunct="1"/>
            <a:endParaRPr lang="en-US" sz="2200" dirty="0" smtClean="0">
              <a:solidFill>
                <a:srgbClr val="C00000"/>
              </a:solidFill>
            </a:endParaRPr>
          </a:p>
          <a:p>
            <a:pPr eaLnBrk="1" hangingPunct="1"/>
            <a:r>
              <a:rPr lang="en-US" sz="2200" dirty="0" smtClean="0">
                <a:solidFill>
                  <a:srgbClr val="7030A0"/>
                </a:solidFill>
              </a:rPr>
              <a:t>Thus, the address of 0x12345678 is 0x00000000</a:t>
            </a:r>
          </a:p>
          <a:p>
            <a:pPr lvl="1" eaLnBrk="1" hangingPunct="1"/>
            <a:r>
              <a:rPr lang="en-US" sz="1800" dirty="0" smtClean="0">
                <a:solidFill>
                  <a:srgbClr val="7030A0"/>
                </a:solidFill>
              </a:rPr>
              <a:t>This is where the </a:t>
            </a:r>
            <a:r>
              <a:rPr lang="en-US" sz="1800" b="1" dirty="0" smtClean="0">
                <a:solidFill>
                  <a:srgbClr val="7030A0"/>
                </a:solidFill>
              </a:rPr>
              <a:t>word</a:t>
            </a:r>
            <a:r>
              <a:rPr lang="en-US" sz="1800" dirty="0" smtClean="0">
                <a:solidFill>
                  <a:srgbClr val="7030A0"/>
                </a:solidFill>
              </a:rPr>
              <a:t> starts in memory in this example</a:t>
            </a:r>
          </a:p>
        </p:txBody>
      </p:sp>
      <p:sp>
        <p:nvSpPr>
          <p:cNvPr id="5137" name="Rectangle 36"/>
          <p:cNvSpPr>
            <a:spLocks noChangeArrowheads="1"/>
          </p:cNvSpPr>
          <p:nvPr/>
        </p:nvSpPr>
        <p:spPr bwMode="auto">
          <a:xfrm>
            <a:off x="7086600" y="1524000"/>
            <a:ext cx="685800" cy="457200"/>
          </a:xfrm>
          <a:prstGeom prst="rect">
            <a:avLst/>
          </a:prstGeom>
          <a:noFill/>
          <a:ln w="12700">
            <a:solidFill>
              <a:schemeClr val="tx1"/>
            </a:solidFill>
            <a:miter lim="800000"/>
            <a:headEnd/>
            <a:tailEnd/>
          </a:ln>
        </p:spPr>
        <p:txBody>
          <a:bodyPr wrap="none" anchor="ctr"/>
          <a:lstStyle/>
          <a:p>
            <a:pPr algn="ctr"/>
            <a:r>
              <a:rPr lang="en-US" sz="1400" dirty="0" smtClean="0">
                <a:solidFill>
                  <a:srgbClr val="006600"/>
                </a:solidFill>
              </a:rPr>
              <a:t>Byte 3</a:t>
            </a:r>
            <a:endParaRPr lang="en-US" sz="1400" dirty="0">
              <a:solidFill>
                <a:srgbClr val="006600"/>
              </a:solidFill>
            </a:endParaRPr>
          </a:p>
        </p:txBody>
      </p:sp>
      <p:sp>
        <p:nvSpPr>
          <p:cNvPr id="5138" name="Rectangle 37"/>
          <p:cNvSpPr>
            <a:spLocks noChangeArrowheads="1"/>
          </p:cNvSpPr>
          <p:nvPr/>
        </p:nvSpPr>
        <p:spPr bwMode="auto">
          <a:xfrm>
            <a:off x="7086600" y="19812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4</a:t>
            </a:r>
            <a:endParaRPr lang="en-US" sz="1400" dirty="0">
              <a:solidFill>
                <a:srgbClr val="006600"/>
              </a:solidFill>
            </a:endParaRPr>
          </a:p>
        </p:txBody>
      </p:sp>
      <p:sp>
        <p:nvSpPr>
          <p:cNvPr id="5139" name="Rectangle 38"/>
          <p:cNvSpPr>
            <a:spLocks noChangeArrowheads="1"/>
          </p:cNvSpPr>
          <p:nvPr/>
        </p:nvSpPr>
        <p:spPr bwMode="auto">
          <a:xfrm>
            <a:off x="7086600" y="24384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1</a:t>
            </a:r>
            <a:br>
              <a:rPr lang="en-US" sz="1400" dirty="0" smtClean="0">
                <a:solidFill>
                  <a:srgbClr val="006600"/>
                </a:solidFill>
              </a:rPr>
            </a:br>
            <a:r>
              <a:rPr lang="en-US" sz="1400" dirty="0" smtClean="0">
                <a:solidFill>
                  <a:srgbClr val="006600"/>
                </a:solidFill>
              </a:rPr>
              <a:t>(LSB)</a:t>
            </a:r>
            <a:endParaRPr lang="en-US" sz="1400" dirty="0">
              <a:solidFill>
                <a:srgbClr val="006600"/>
              </a:solidFill>
            </a:endParaRPr>
          </a:p>
        </p:txBody>
      </p:sp>
      <p:sp>
        <p:nvSpPr>
          <p:cNvPr id="5140" name="Rectangle 39"/>
          <p:cNvSpPr>
            <a:spLocks noChangeArrowheads="1"/>
          </p:cNvSpPr>
          <p:nvPr/>
        </p:nvSpPr>
        <p:spPr bwMode="auto">
          <a:xfrm>
            <a:off x="7086600" y="28956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2</a:t>
            </a:r>
            <a:endParaRPr lang="en-US" sz="1400" dirty="0">
              <a:solidFill>
                <a:srgbClr val="006600"/>
              </a:solidFill>
            </a:endParaRPr>
          </a:p>
        </p:txBody>
      </p:sp>
      <p:sp>
        <p:nvSpPr>
          <p:cNvPr id="5141" name="Rectangle 40"/>
          <p:cNvSpPr>
            <a:spLocks noChangeArrowheads="1"/>
          </p:cNvSpPr>
          <p:nvPr/>
        </p:nvSpPr>
        <p:spPr bwMode="auto">
          <a:xfrm>
            <a:off x="7086600" y="33528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3</a:t>
            </a:r>
            <a:endParaRPr lang="en-US" sz="1400" dirty="0">
              <a:solidFill>
                <a:srgbClr val="006600"/>
              </a:solidFill>
            </a:endParaRPr>
          </a:p>
        </p:txBody>
      </p:sp>
      <p:sp>
        <p:nvSpPr>
          <p:cNvPr id="23" name="Rectangle 36"/>
          <p:cNvSpPr>
            <a:spLocks noChangeArrowheads="1"/>
          </p:cNvSpPr>
          <p:nvPr/>
        </p:nvSpPr>
        <p:spPr bwMode="auto">
          <a:xfrm>
            <a:off x="7086600" y="3810000"/>
            <a:ext cx="685800" cy="457200"/>
          </a:xfrm>
          <a:prstGeom prst="rect">
            <a:avLst/>
          </a:prstGeom>
          <a:noFill/>
          <a:ln w="12700">
            <a:solidFill>
              <a:schemeClr val="tx1"/>
            </a:solidFill>
            <a:miter lim="800000"/>
            <a:headEnd/>
            <a:tailEnd/>
          </a:ln>
        </p:spPr>
        <p:txBody>
          <a:bodyPr wrap="none" anchor="ctr"/>
          <a:lstStyle/>
          <a:p>
            <a:pPr algn="ctr"/>
            <a:r>
              <a:rPr lang="en-US" sz="1400" dirty="0">
                <a:solidFill>
                  <a:srgbClr val="006600"/>
                </a:solidFill>
              </a:rPr>
              <a:t>Byte </a:t>
            </a:r>
            <a:r>
              <a:rPr lang="en-US" sz="1400" dirty="0" smtClean="0">
                <a:solidFill>
                  <a:srgbClr val="006600"/>
                </a:solidFill>
              </a:rPr>
              <a:t>4</a:t>
            </a:r>
            <a:br>
              <a:rPr lang="en-US" sz="1400" dirty="0" smtClean="0">
                <a:solidFill>
                  <a:srgbClr val="006600"/>
                </a:solidFill>
              </a:rPr>
            </a:br>
            <a:r>
              <a:rPr lang="en-US" sz="1400" dirty="0" smtClean="0">
                <a:solidFill>
                  <a:srgbClr val="006600"/>
                </a:solidFill>
              </a:rPr>
              <a:t>(MSB)</a:t>
            </a:r>
            <a:endParaRPr lang="en-US" sz="1400" dirty="0">
              <a:solidFill>
                <a:srgbClr val="006600"/>
              </a:solidFill>
            </a:endParaRPr>
          </a:p>
        </p:txBody>
      </p:sp>
      <p:sp>
        <p:nvSpPr>
          <p:cNvPr id="24" name="Rectangle 37"/>
          <p:cNvSpPr>
            <a:spLocks noChangeArrowheads="1"/>
          </p:cNvSpPr>
          <p:nvPr/>
        </p:nvSpPr>
        <p:spPr bwMode="auto">
          <a:xfrm>
            <a:off x="7086600" y="4267200"/>
            <a:ext cx="685800" cy="457200"/>
          </a:xfrm>
          <a:prstGeom prst="rect">
            <a:avLst/>
          </a:prstGeom>
          <a:noFill/>
          <a:ln w="12700">
            <a:solidFill>
              <a:schemeClr val="tx1"/>
            </a:solidFill>
            <a:miter lim="800000"/>
            <a:headEnd/>
            <a:tailEnd/>
          </a:ln>
        </p:spPr>
        <p:txBody>
          <a:bodyPr wrap="none" anchor="ctr"/>
          <a:lstStyle/>
          <a:p>
            <a:pPr algn="ctr"/>
            <a:r>
              <a:rPr lang="en-US" sz="1400" dirty="0" smtClean="0">
                <a:solidFill>
                  <a:srgbClr val="C00000"/>
                </a:solidFill>
              </a:rPr>
              <a:t>0x78</a:t>
            </a:r>
            <a:endParaRPr lang="en-US" sz="1400" dirty="0">
              <a:solidFill>
                <a:srgbClr val="C00000"/>
              </a:solidFill>
            </a:endParaRPr>
          </a:p>
        </p:txBody>
      </p:sp>
      <p:sp>
        <p:nvSpPr>
          <p:cNvPr id="25" name="Rectangle 38"/>
          <p:cNvSpPr>
            <a:spLocks noChangeArrowheads="1"/>
          </p:cNvSpPr>
          <p:nvPr/>
        </p:nvSpPr>
        <p:spPr bwMode="auto">
          <a:xfrm>
            <a:off x="7086600" y="4724400"/>
            <a:ext cx="685800" cy="457200"/>
          </a:xfrm>
          <a:prstGeom prst="rect">
            <a:avLst/>
          </a:prstGeom>
          <a:noFill/>
          <a:ln w="12700">
            <a:solidFill>
              <a:schemeClr val="tx1"/>
            </a:solidFill>
            <a:miter lim="800000"/>
            <a:headEnd/>
            <a:tailEnd/>
          </a:ln>
        </p:spPr>
        <p:txBody>
          <a:bodyPr wrap="none" anchor="ctr"/>
          <a:lstStyle/>
          <a:p>
            <a:pPr algn="ctr"/>
            <a:r>
              <a:rPr lang="en-US" sz="1400" dirty="0" smtClean="0">
                <a:solidFill>
                  <a:srgbClr val="C00000"/>
                </a:solidFill>
              </a:rPr>
              <a:t>0x56</a:t>
            </a:r>
            <a:endParaRPr lang="en-US" sz="1400" dirty="0">
              <a:solidFill>
                <a:srgbClr val="C00000"/>
              </a:solidFill>
            </a:endParaRPr>
          </a:p>
        </p:txBody>
      </p:sp>
      <p:sp>
        <p:nvSpPr>
          <p:cNvPr id="26" name="Rectangle 39"/>
          <p:cNvSpPr>
            <a:spLocks noChangeArrowheads="1"/>
          </p:cNvSpPr>
          <p:nvPr/>
        </p:nvSpPr>
        <p:spPr bwMode="auto">
          <a:xfrm>
            <a:off x="7086600" y="5181600"/>
            <a:ext cx="685800" cy="457200"/>
          </a:xfrm>
          <a:prstGeom prst="rect">
            <a:avLst/>
          </a:prstGeom>
          <a:noFill/>
          <a:ln w="12700">
            <a:solidFill>
              <a:schemeClr val="tx1"/>
            </a:solidFill>
            <a:miter lim="800000"/>
            <a:headEnd/>
            <a:tailEnd/>
          </a:ln>
        </p:spPr>
        <p:txBody>
          <a:bodyPr wrap="none" anchor="ctr"/>
          <a:lstStyle/>
          <a:p>
            <a:pPr algn="ctr"/>
            <a:r>
              <a:rPr lang="en-US" sz="1400" dirty="0" smtClean="0">
                <a:solidFill>
                  <a:srgbClr val="C00000"/>
                </a:solidFill>
              </a:rPr>
              <a:t>0x34</a:t>
            </a:r>
            <a:endParaRPr lang="en-US" sz="1400" dirty="0">
              <a:solidFill>
                <a:srgbClr val="C00000"/>
              </a:solidFill>
            </a:endParaRPr>
          </a:p>
        </p:txBody>
      </p:sp>
      <p:sp>
        <p:nvSpPr>
          <p:cNvPr id="27" name="Rectangle 40"/>
          <p:cNvSpPr>
            <a:spLocks noChangeArrowheads="1"/>
          </p:cNvSpPr>
          <p:nvPr/>
        </p:nvSpPr>
        <p:spPr bwMode="auto">
          <a:xfrm>
            <a:off x="7086600" y="5638800"/>
            <a:ext cx="685800" cy="457200"/>
          </a:xfrm>
          <a:prstGeom prst="rect">
            <a:avLst/>
          </a:prstGeom>
          <a:noFill/>
          <a:ln w="12700">
            <a:solidFill>
              <a:schemeClr val="tx1"/>
            </a:solidFill>
            <a:miter lim="800000"/>
            <a:headEnd/>
            <a:tailEnd/>
          </a:ln>
        </p:spPr>
        <p:txBody>
          <a:bodyPr wrap="none" anchor="ctr"/>
          <a:lstStyle/>
          <a:p>
            <a:pPr algn="ctr"/>
            <a:r>
              <a:rPr lang="en-US" sz="1400" dirty="0" smtClean="0">
                <a:solidFill>
                  <a:srgbClr val="C00000"/>
                </a:solidFill>
              </a:rPr>
              <a:t>0x12</a:t>
            </a:r>
            <a:endParaRPr lang="en-US" sz="1400" dirty="0">
              <a:solidFill>
                <a:srgbClr val="C00000"/>
              </a:solidFill>
            </a:endParaRPr>
          </a:p>
        </p:txBody>
      </p:sp>
      <p:sp>
        <p:nvSpPr>
          <p:cNvPr id="35" name="Rectangle 40"/>
          <p:cNvSpPr>
            <a:spLocks noChangeArrowheads="1"/>
          </p:cNvSpPr>
          <p:nvPr/>
        </p:nvSpPr>
        <p:spPr bwMode="auto">
          <a:xfrm>
            <a:off x="7772400" y="4267200"/>
            <a:ext cx="1219200" cy="1828800"/>
          </a:xfrm>
          <a:prstGeom prst="rect">
            <a:avLst/>
          </a:prstGeom>
          <a:noFill/>
          <a:ln w="12700">
            <a:solidFill>
              <a:schemeClr val="tx1"/>
            </a:solidFill>
            <a:miter lim="800000"/>
            <a:headEnd/>
            <a:tailEnd/>
          </a:ln>
        </p:spPr>
        <p:txBody>
          <a:bodyPr wrap="none" anchor="ctr"/>
          <a:lstStyle/>
          <a:p>
            <a:pPr algn="ctr"/>
            <a:r>
              <a:rPr lang="en-US" sz="1400" dirty="0" smtClean="0">
                <a:solidFill>
                  <a:srgbClr val="0070C0"/>
                </a:solidFill>
              </a:rPr>
              <a:t>0x12345678</a:t>
            </a:r>
            <a:endParaRPr lang="en-US" sz="1400" dirty="0">
              <a:solidFill>
                <a:srgbClr val="0070C0"/>
              </a:solidFill>
            </a:endParaRPr>
          </a:p>
        </p:txBody>
      </p:sp>
      <p:sp>
        <p:nvSpPr>
          <p:cNvPr id="36" name="Rectangle 40"/>
          <p:cNvSpPr>
            <a:spLocks noChangeArrowheads="1"/>
          </p:cNvSpPr>
          <p:nvPr/>
        </p:nvSpPr>
        <p:spPr bwMode="auto">
          <a:xfrm>
            <a:off x="7772400" y="2438400"/>
            <a:ext cx="1219200" cy="1828800"/>
          </a:xfrm>
          <a:prstGeom prst="rect">
            <a:avLst/>
          </a:prstGeom>
          <a:noFill/>
          <a:ln w="12700">
            <a:solidFill>
              <a:schemeClr val="tx1"/>
            </a:solidFill>
            <a:miter lim="800000"/>
            <a:headEnd/>
            <a:tailEnd/>
          </a:ln>
        </p:spPr>
        <p:txBody>
          <a:bodyPr wrap="none" anchor="ctr"/>
          <a:lstStyle/>
          <a:p>
            <a:pPr algn="ctr"/>
            <a:r>
              <a:rPr lang="en-US" sz="1400" dirty="0" smtClean="0">
                <a:solidFill>
                  <a:srgbClr val="0070C0"/>
                </a:solidFill>
              </a:rPr>
              <a:t>Word 2</a:t>
            </a:r>
            <a:endParaRPr lang="en-US" sz="1400" dirty="0">
              <a:solidFill>
                <a:srgbClr val="0070C0"/>
              </a:solidFill>
            </a:endParaRPr>
          </a:p>
        </p:txBody>
      </p:sp>
      <p:sp>
        <p:nvSpPr>
          <p:cNvPr id="22" name="Text Box 41"/>
          <p:cNvSpPr txBox="1">
            <a:spLocks noChangeArrowheads="1"/>
          </p:cNvSpPr>
          <p:nvPr/>
        </p:nvSpPr>
        <p:spPr bwMode="auto">
          <a:xfrm>
            <a:off x="5410200" y="1524000"/>
            <a:ext cx="1600200" cy="2225675"/>
          </a:xfrm>
          <a:prstGeom prst="rect">
            <a:avLst/>
          </a:prstGeom>
          <a:noFill/>
          <a:ln w="12700">
            <a:noFill/>
            <a:miter lim="800000"/>
            <a:headEnd/>
            <a:tailEnd/>
          </a:ln>
        </p:spPr>
        <p:txBody>
          <a:bodyPr>
            <a:spAutoFit/>
          </a:bodyPr>
          <a:lstStyle/>
          <a:p>
            <a:pPr algn="ctr">
              <a:spcBef>
                <a:spcPct val="50000"/>
              </a:spcBef>
            </a:pPr>
            <a:r>
              <a:rPr lang="en-US" sz="2000" dirty="0" smtClean="0">
                <a:solidFill>
                  <a:srgbClr val="9A0075"/>
                </a:solidFill>
                <a:latin typeface="Tahoma" pitchFamily="34" charset="0"/>
              </a:rPr>
              <a:t>0x00000009</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0x00000008</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0x00000007</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0x00000006</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0x00000005</a:t>
            </a:r>
            <a:endParaRPr lang="en-US" sz="2000" dirty="0">
              <a:solidFill>
                <a:srgbClr val="9A0075"/>
              </a:solidFill>
              <a:latin typeface="Tahoma" pitchFamily="34" charset="0"/>
            </a:endParaRPr>
          </a:p>
        </p:txBody>
      </p:sp>
      <p:sp>
        <p:nvSpPr>
          <p:cNvPr id="29" name="Text Box 41"/>
          <p:cNvSpPr txBox="1">
            <a:spLocks noChangeArrowheads="1"/>
          </p:cNvSpPr>
          <p:nvPr/>
        </p:nvSpPr>
        <p:spPr bwMode="auto">
          <a:xfrm>
            <a:off x="5410200" y="3810000"/>
            <a:ext cx="1600200" cy="2225675"/>
          </a:xfrm>
          <a:prstGeom prst="rect">
            <a:avLst/>
          </a:prstGeom>
          <a:noFill/>
          <a:ln w="12700">
            <a:noFill/>
            <a:miter lim="800000"/>
            <a:headEnd/>
            <a:tailEnd/>
          </a:ln>
        </p:spPr>
        <p:txBody>
          <a:bodyPr>
            <a:spAutoFit/>
          </a:bodyPr>
          <a:lstStyle/>
          <a:p>
            <a:pPr algn="ctr">
              <a:spcBef>
                <a:spcPct val="50000"/>
              </a:spcBef>
            </a:pPr>
            <a:r>
              <a:rPr lang="en-US" sz="2000" dirty="0" smtClean="0">
                <a:solidFill>
                  <a:srgbClr val="9A0075"/>
                </a:solidFill>
                <a:latin typeface="Tahoma" pitchFamily="34" charset="0"/>
              </a:rPr>
              <a:t>0x00000004</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0x00000003</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0x00000002</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0x00000001</a:t>
            </a:r>
            <a:endParaRPr lang="en-US" sz="2000" dirty="0">
              <a:solidFill>
                <a:srgbClr val="9A0075"/>
              </a:solidFill>
              <a:latin typeface="Tahoma" pitchFamily="34" charset="0"/>
            </a:endParaRPr>
          </a:p>
          <a:p>
            <a:pPr algn="ctr">
              <a:spcBef>
                <a:spcPct val="50000"/>
              </a:spcBef>
            </a:pPr>
            <a:r>
              <a:rPr lang="en-US" sz="2000" dirty="0" smtClean="0">
                <a:solidFill>
                  <a:srgbClr val="9A0075"/>
                </a:solidFill>
                <a:latin typeface="Tahoma" pitchFamily="34" charset="0"/>
              </a:rPr>
              <a:t>0x00000000</a:t>
            </a:r>
            <a:endParaRPr lang="en-US" sz="2000" dirty="0">
              <a:solidFill>
                <a:srgbClr val="9A0075"/>
              </a:solidFill>
              <a:latin typeface="Tahoma"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custDataLst>
              <p:tags r:id="rId1"/>
            </p:custDataLst>
          </p:nvPr>
        </p:nvSpPr>
        <p:spPr/>
        <p:txBody>
          <a:bodyPr/>
          <a:lstStyle/>
          <a:p>
            <a:r>
              <a:rPr lang="en-AU"/>
              <a:t>Chapter 2 — Instructions: Language of the Computer — </a:t>
            </a:r>
            <a:fld id="{294B5AAB-91E8-41AD-BD76-D55E9D97DE39}" type="slidenum">
              <a:rPr lang="en-AU"/>
              <a:pPr/>
              <a:t>22</a:t>
            </a:fld>
            <a:endParaRPr lang="en-AU"/>
          </a:p>
        </p:txBody>
      </p:sp>
      <p:sp>
        <p:nvSpPr>
          <p:cNvPr id="257028" name="Rectangle 4"/>
          <p:cNvSpPr>
            <a:spLocks noGrp="1" noChangeArrowheads="1"/>
          </p:cNvSpPr>
          <p:nvPr>
            <p:ph type="title"/>
            <p:custDataLst>
              <p:tags r:id="rId2"/>
            </p:custDataLst>
          </p:nvPr>
        </p:nvSpPr>
        <p:spPr>
          <a:xfrm>
            <a:off x="152400" y="228600"/>
            <a:ext cx="6629400" cy="609600"/>
          </a:xfrm>
        </p:spPr>
        <p:txBody>
          <a:bodyPr/>
          <a:lstStyle/>
          <a:p>
            <a:r>
              <a:rPr lang="en-US" dirty="0"/>
              <a:t>Memory Operand Example 1</a:t>
            </a:r>
            <a:endParaRPr lang="en-AU" dirty="0"/>
          </a:p>
        </p:txBody>
      </p:sp>
      <p:sp>
        <p:nvSpPr>
          <p:cNvPr id="257029" name="Rectangle 5"/>
          <p:cNvSpPr>
            <a:spLocks noGrp="1" noChangeArrowheads="1"/>
          </p:cNvSpPr>
          <p:nvPr>
            <p:ph type="body" idx="1"/>
            <p:custDataLst>
              <p:tags r:id="rId3"/>
            </p:custDataLst>
          </p:nvPr>
        </p:nvSpPr>
        <p:spPr>
          <a:xfrm>
            <a:off x="762000" y="838200"/>
            <a:ext cx="8153400" cy="4602163"/>
          </a:xfrm>
        </p:spPr>
        <p:txBody>
          <a:bodyPr/>
          <a:lstStyle/>
          <a:p>
            <a:r>
              <a:rPr lang="en-US" dirty="0" smtClean="0"/>
              <a:t>Java/C </a:t>
            </a:r>
            <a:r>
              <a:rPr lang="en-US" dirty="0"/>
              <a:t>code:</a:t>
            </a:r>
          </a:p>
          <a:p>
            <a:pPr>
              <a:buFont typeface="Wingdings" pitchFamily="2" charset="2"/>
              <a:buNone/>
            </a:pPr>
            <a:r>
              <a:rPr lang="en-US" sz="2800" dirty="0">
                <a:latin typeface="Lucida Console" pitchFamily="49" charset="0"/>
              </a:rPr>
              <a:t>	</a:t>
            </a:r>
            <a:r>
              <a:rPr lang="en-US" sz="2800" dirty="0">
                <a:solidFill>
                  <a:srgbClr val="0070C0"/>
                </a:solidFill>
                <a:latin typeface="Lucida Console" pitchFamily="49" charset="0"/>
              </a:rPr>
              <a:t>g = h + A[8];</a:t>
            </a:r>
          </a:p>
          <a:p>
            <a:pPr lvl="1"/>
            <a:r>
              <a:rPr lang="en-US" dirty="0"/>
              <a:t>g in $s1, h in $s2, base address of A in $s3</a:t>
            </a:r>
          </a:p>
          <a:p>
            <a:r>
              <a:rPr lang="en-US" dirty="0"/>
              <a:t>Compiled MIPS code:</a:t>
            </a:r>
          </a:p>
          <a:p>
            <a:pPr lvl="1"/>
            <a:r>
              <a:rPr lang="en-US" dirty="0">
                <a:solidFill>
                  <a:srgbClr val="800080"/>
                </a:solidFill>
              </a:rPr>
              <a:t>Index 8 requires offset of 32</a:t>
            </a:r>
          </a:p>
          <a:p>
            <a:pPr lvl="2"/>
            <a:r>
              <a:rPr lang="en-US" dirty="0"/>
              <a:t>4 bytes per </a:t>
            </a:r>
            <a:r>
              <a:rPr lang="en-US" dirty="0" smtClean="0"/>
              <a:t>word!</a:t>
            </a:r>
            <a:endParaRPr lang="en-US" dirty="0"/>
          </a:p>
          <a:p>
            <a:pPr>
              <a:buFont typeface="Wingdings" pitchFamily="2" charset="2"/>
              <a:buNone/>
            </a:pPr>
            <a:r>
              <a:rPr lang="en-US" sz="2800" dirty="0">
                <a:latin typeface="Lucida Console" pitchFamily="49" charset="0"/>
              </a:rPr>
              <a:t>	</a:t>
            </a:r>
            <a:r>
              <a:rPr lang="en-US" sz="2800" dirty="0" err="1">
                <a:solidFill>
                  <a:srgbClr val="0070C0"/>
                </a:solidFill>
                <a:latin typeface="Lucida Console" pitchFamily="49" charset="0"/>
              </a:rPr>
              <a:t>lw</a:t>
            </a:r>
            <a:r>
              <a:rPr lang="en-US" sz="2800" dirty="0">
                <a:solidFill>
                  <a:srgbClr val="0070C0"/>
                </a:solidFill>
                <a:latin typeface="Lucida Console" pitchFamily="49" charset="0"/>
              </a:rPr>
              <a:t>  $t0, 32($s3)    </a:t>
            </a:r>
            <a:r>
              <a:rPr lang="en-US" sz="2800" dirty="0">
                <a:solidFill>
                  <a:srgbClr val="006600"/>
                </a:solidFill>
                <a:latin typeface="Lucida Console" pitchFamily="49" charset="0"/>
              </a:rPr>
              <a:t># load word</a:t>
            </a:r>
            <a:br>
              <a:rPr lang="en-US" sz="2800" dirty="0">
                <a:solidFill>
                  <a:srgbClr val="006600"/>
                </a:solidFill>
                <a:latin typeface="Lucida Console" pitchFamily="49" charset="0"/>
              </a:rPr>
            </a:br>
            <a:r>
              <a:rPr lang="en-US" sz="2800" dirty="0">
                <a:solidFill>
                  <a:srgbClr val="0070C0"/>
                </a:solidFill>
                <a:latin typeface="Lucida Console" pitchFamily="49" charset="0"/>
              </a:rPr>
              <a:t>add $s1, $s2, $t0</a:t>
            </a:r>
            <a:endParaRPr lang="en-AU" sz="2800" dirty="0">
              <a:solidFill>
                <a:srgbClr val="0070C0"/>
              </a:solidFill>
              <a:latin typeface="Lucida Console" pitchFamily="49" charset="0"/>
            </a:endParaRPr>
          </a:p>
        </p:txBody>
      </p:sp>
      <p:sp>
        <p:nvSpPr>
          <p:cNvPr id="257030" name="AutoShape 6"/>
          <p:cNvSpPr>
            <a:spLocks/>
          </p:cNvSpPr>
          <p:nvPr>
            <p:custDataLst>
              <p:tags r:id="rId4"/>
            </p:custDataLst>
          </p:nvPr>
        </p:nvSpPr>
        <p:spPr bwMode="auto">
          <a:xfrm>
            <a:off x="838200" y="5562600"/>
            <a:ext cx="914400" cy="403225"/>
          </a:xfrm>
          <a:prstGeom prst="borderCallout1">
            <a:avLst>
              <a:gd name="adj1" fmla="val 28347"/>
              <a:gd name="adj2" fmla="val 108333"/>
              <a:gd name="adj3" fmla="val -319448"/>
              <a:gd name="adj4" fmla="val 250069"/>
            </a:avLst>
          </a:prstGeom>
          <a:solidFill>
            <a:schemeClr val="accent1"/>
          </a:solidFill>
          <a:ln w="9525">
            <a:solidFill>
              <a:schemeClr val="tx1"/>
            </a:solidFill>
            <a:miter lim="800000"/>
            <a:headEnd/>
            <a:tailEnd type="triangle" w="med" len="med"/>
          </a:ln>
          <a:effectLst/>
        </p:spPr>
        <p:txBody>
          <a:bodyPr/>
          <a:lstStyle/>
          <a:p>
            <a:pPr algn="ctr"/>
            <a:r>
              <a:rPr lang="en-AU" dirty="0"/>
              <a:t>offset</a:t>
            </a:r>
          </a:p>
        </p:txBody>
      </p:sp>
      <p:sp>
        <p:nvSpPr>
          <p:cNvPr id="257031" name="AutoShape 7"/>
          <p:cNvSpPr>
            <a:spLocks/>
          </p:cNvSpPr>
          <p:nvPr>
            <p:custDataLst>
              <p:tags r:id="rId5"/>
            </p:custDataLst>
          </p:nvPr>
        </p:nvSpPr>
        <p:spPr bwMode="auto">
          <a:xfrm>
            <a:off x="4140200" y="5445125"/>
            <a:ext cx="1655763" cy="803275"/>
          </a:xfrm>
          <a:prstGeom prst="borderCallout1">
            <a:avLst>
              <a:gd name="adj1" fmla="val 28347"/>
              <a:gd name="adj2" fmla="val -4602"/>
              <a:gd name="adj3" fmla="val -123507"/>
              <a:gd name="adj4" fmla="val -248"/>
            </a:avLst>
          </a:prstGeom>
          <a:solidFill>
            <a:schemeClr val="accent1"/>
          </a:solidFill>
          <a:ln w="9525">
            <a:solidFill>
              <a:schemeClr val="tx1"/>
            </a:solidFill>
            <a:miter lim="800000"/>
            <a:headEnd/>
            <a:tailEnd type="triangle" w="med" len="med"/>
          </a:ln>
          <a:effectLst/>
        </p:spPr>
        <p:txBody>
          <a:bodyPr/>
          <a:lstStyle/>
          <a:p>
            <a:pPr algn="ctr"/>
            <a:r>
              <a:rPr lang="en-AU"/>
              <a:t>base register</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p>
            <a:r>
              <a:rPr lang="en-AU"/>
              <a:t>Chapter 2 — Instructions: Language of the Computer — </a:t>
            </a:r>
            <a:fld id="{98EFE936-EC0E-44D1-9276-1172E66B8A10}" type="slidenum">
              <a:rPr lang="en-AU"/>
              <a:pPr/>
              <a:t>23</a:t>
            </a:fld>
            <a:endParaRPr lang="en-AU"/>
          </a:p>
        </p:txBody>
      </p:sp>
      <p:sp>
        <p:nvSpPr>
          <p:cNvPr id="259076" name="Rectangle 4"/>
          <p:cNvSpPr>
            <a:spLocks noGrp="1" noChangeArrowheads="1"/>
          </p:cNvSpPr>
          <p:nvPr>
            <p:ph type="title"/>
            <p:custDataLst>
              <p:tags r:id="rId2"/>
            </p:custDataLst>
          </p:nvPr>
        </p:nvSpPr>
        <p:spPr/>
        <p:txBody>
          <a:bodyPr/>
          <a:lstStyle/>
          <a:p>
            <a:r>
              <a:rPr lang="en-US"/>
              <a:t>Memory Operand Example 2</a:t>
            </a:r>
            <a:endParaRPr lang="en-AU"/>
          </a:p>
        </p:txBody>
      </p:sp>
      <p:sp>
        <p:nvSpPr>
          <p:cNvPr id="259077" name="Rectangle 5"/>
          <p:cNvSpPr>
            <a:spLocks noGrp="1" noChangeArrowheads="1"/>
          </p:cNvSpPr>
          <p:nvPr>
            <p:ph type="body" idx="1"/>
            <p:custDataLst>
              <p:tags r:id="rId3"/>
            </p:custDataLst>
          </p:nvPr>
        </p:nvSpPr>
        <p:spPr>
          <a:xfrm>
            <a:off x="228600" y="1524000"/>
            <a:ext cx="8458200" cy="4602163"/>
          </a:xfrm>
        </p:spPr>
        <p:txBody>
          <a:bodyPr/>
          <a:lstStyle/>
          <a:p>
            <a:r>
              <a:rPr lang="en-US" dirty="0" smtClean="0"/>
              <a:t>Java/C </a:t>
            </a:r>
            <a:r>
              <a:rPr lang="en-US" dirty="0"/>
              <a:t>code:</a:t>
            </a:r>
          </a:p>
          <a:p>
            <a:pPr>
              <a:buFont typeface="Wingdings" pitchFamily="2" charset="2"/>
              <a:buNone/>
            </a:pPr>
            <a:r>
              <a:rPr lang="en-US" sz="2800" dirty="0">
                <a:latin typeface="Lucida Console" pitchFamily="49" charset="0"/>
              </a:rPr>
              <a:t>	</a:t>
            </a:r>
            <a:r>
              <a:rPr lang="en-US" sz="2800" dirty="0">
                <a:solidFill>
                  <a:srgbClr val="0070C0"/>
                </a:solidFill>
                <a:latin typeface="Lucida Console" pitchFamily="49" charset="0"/>
              </a:rPr>
              <a:t>A[12] = h + A[8];</a:t>
            </a:r>
          </a:p>
          <a:p>
            <a:pPr lvl="1"/>
            <a:r>
              <a:rPr lang="en-US" dirty="0" smtClean="0"/>
              <a:t>Assume h </a:t>
            </a:r>
            <a:r>
              <a:rPr lang="en-US" dirty="0"/>
              <a:t>in $s2, base address of A in $s3</a:t>
            </a:r>
          </a:p>
          <a:p>
            <a:r>
              <a:rPr lang="en-US" dirty="0"/>
              <a:t>Compiled MIPS code:</a:t>
            </a:r>
          </a:p>
          <a:p>
            <a:pPr lvl="1"/>
            <a:r>
              <a:rPr lang="en-US" dirty="0"/>
              <a:t>Index 8 requires offset of 32</a:t>
            </a:r>
          </a:p>
          <a:p>
            <a:pPr>
              <a:buFont typeface="Wingdings" pitchFamily="2" charset="2"/>
              <a:buNone/>
            </a:pPr>
            <a:r>
              <a:rPr lang="en-US" sz="2800" dirty="0">
                <a:latin typeface="Lucida Console" pitchFamily="49" charset="0"/>
              </a:rPr>
              <a:t>	</a:t>
            </a:r>
            <a:r>
              <a:rPr lang="en-US" sz="2800" dirty="0" err="1">
                <a:solidFill>
                  <a:srgbClr val="0070C0"/>
                </a:solidFill>
                <a:latin typeface="Lucida Console" pitchFamily="49" charset="0"/>
              </a:rPr>
              <a:t>lw</a:t>
            </a:r>
            <a:r>
              <a:rPr lang="en-US" sz="2800" dirty="0">
                <a:solidFill>
                  <a:srgbClr val="0070C0"/>
                </a:solidFill>
                <a:latin typeface="Lucida Console" pitchFamily="49" charset="0"/>
              </a:rPr>
              <a:t>  $t0, 32($s3)    </a:t>
            </a:r>
            <a:r>
              <a:rPr lang="en-US" sz="2800" dirty="0">
                <a:solidFill>
                  <a:srgbClr val="006600"/>
                </a:solidFill>
                <a:latin typeface="Lucida Console" pitchFamily="49" charset="0"/>
              </a:rPr>
              <a:t># load word</a:t>
            </a:r>
            <a:r>
              <a:rPr lang="en-US" sz="2800" dirty="0">
                <a:solidFill>
                  <a:srgbClr val="0070C0"/>
                </a:solidFill>
                <a:latin typeface="Lucida Console" pitchFamily="49" charset="0"/>
              </a:rPr>
              <a:t/>
            </a:r>
            <a:br>
              <a:rPr lang="en-US" sz="2800" dirty="0">
                <a:solidFill>
                  <a:srgbClr val="0070C0"/>
                </a:solidFill>
                <a:latin typeface="Lucida Console" pitchFamily="49" charset="0"/>
              </a:rPr>
            </a:br>
            <a:r>
              <a:rPr lang="en-US" sz="2800" dirty="0">
                <a:solidFill>
                  <a:srgbClr val="0070C0"/>
                </a:solidFill>
                <a:latin typeface="Lucida Console" pitchFamily="49" charset="0"/>
              </a:rPr>
              <a:t>add $t0, $s2, $t0</a:t>
            </a:r>
            <a:br>
              <a:rPr lang="en-US" sz="2800" dirty="0">
                <a:solidFill>
                  <a:srgbClr val="0070C0"/>
                </a:solidFill>
                <a:latin typeface="Lucida Console" pitchFamily="49" charset="0"/>
              </a:rPr>
            </a:br>
            <a:r>
              <a:rPr lang="en-US" sz="2800" dirty="0" err="1">
                <a:solidFill>
                  <a:srgbClr val="0070C0"/>
                </a:solidFill>
                <a:latin typeface="Lucida Console" pitchFamily="49" charset="0"/>
              </a:rPr>
              <a:t>sw</a:t>
            </a:r>
            <a:r>
              <a:rPr lang="en-US" sz="2800" dirty="0">
                <a:solidFill>
                  <a:srgbClr val="0070C0"/>
                </a:solidFill>
                <a:latin typeface="Lucida Console" pitchFamily="49" charset="0"/>
              </a:rPr>
              <a:t>  $t0, 48($s3)    </a:t>
            </a:r>
            <a:r>
              <a:rPr lang="en-US" sz="2800" dirty="0">
                <a:solidFill>
                  <a:srgbClr val="006600"/>
                </a:solidFill>
                <a:latin typeface="Lucida Console" pitchFamily="49" charset="0"/>
              </a:rPr>
              <a:t># store word</a:t>
            </a:r>
            <a:endParaRPr lang="en-AU" sz="2800" dirty="0">
              <a:solidFill>
                <a:srgbClr val="006600"/>
              </a:solidFill>
              <a:latin typeface="Lucida Console" pitchFamily="49" charset="0"/>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p>
            <a:r>
              <a:rPr lang="en-AU"/>
              <a:t>Chapter 2 — Instructions: Language of the Computer — </a:t>
            </a:r>
            <a:fld id="{0660B831-98C0-4B5A-932E-1267463F0EF6}" type="slidenum">
              <a:rPr lang="en-AU"/>
              <a:pPr/>
              <a:t>24</a:t>
            </a:fld>
            <a:endParaRPr lang="en-AU"/>
          </a:p>
        </p:txBody>
      </p:sp>
      <p:sp>
        <p:nvSpPr>
          <p:cNvPr id="261124" name="Rectangle 4"/>
          <p:cNvSpPr>
            <a:spLocks noGrp="1" noChangeArrowheads="1"/>
          </p:cNvSpPr>
          <p:nvPr>
            <p:ph type="title"/>
            <p:custDataLst>
              <p:tags r:id="rId2"/>
            </p:custDataLst>
          </p:nvPr>
        </p:nvSpPr>
        <p:spPr/>
        <p:txBody>
          <a:bodyPr/>
          <a:lstStyle/>
          <a:p>
            <a:r>
              <a:rPr lang="en-US"/>
              <a:t>Registers vs. Memory</a:t>
            </a:r>
            <a:endParaRPr lang="en-AU"/>
          </a:p>
        </p:txBody>
      </p:sp>
      <p:sp>
        <p:nvSpPr>
          <p:cNvPr id="261125" name="Rectangle 5"/>
          <p:cNvSpPr>
            <a:spLocks noGrp="1" noChangeArrowheads="1"/>
          </p:cNvSpPr>
          <p:nvPr>
            <p:ph type="body" idx="1"/>
            <p:custDataLst>
              <p:tags r:id="rId3"/>
            </p:custDataLst>
          </p:nvPr>
        </p:nvSpPr>
        <p:spPr>
          <a:xfrm>
            <a:off x="304800" y="1524000"/>
            <a:ext cx="8382000" cy="4602163"/>
          </a:xfrm>
        </p:spPr>
        <p:txBody>
          <a:bodyPr/>
          <a:lstStyle/>
          <a:p>
            <a:pPr>
              <a:lnSpc>
                <a:spcPct val="90000"/>
              </a:lnSpc>
            </a:pPr>
            <a:r>
              <a:rPr lang="en-US" dirty="0">
                <a:solidFill>
                  <a:srgbClr val="C00000"/>
                </a:solidFill>
              </a:rPr>
              <a:t>Registers are </a:t>
            </a:r>
            <a:r>
              <a:rPr lang="en-US" dirty="0" smtClean="0">
                <a:solidFill>
                  <a:srgbClr val="C00000"/>
                </a:solidFill>
              </a:rPr>
              <a:t>much faster </a:t>
            </a:r>
            <a:r>
              <a:rPr lang="en-US" dirty="0">
                <a:solidFill>
                  <a:srgbClr val="C00000"/>
                </a:solidFill>
              </a:rPr>
              <a:t>to access than memory</a:t>
            </a:r>
          </a:p>
          <a:p>
            <a:pPr>
              <a:lnSpc>
                <a:spcPct val="90000"/>
              </a:lnSpc>
            </a:pPr>
            <a:r>
              <a:rPr lang="en-US" dirty="0">
                <a:solidFill>
                  <a:srgbClr val="006600"/>
                </a:solidFill>
              </a:rPr>
              <a:t>Operating on memory data requires loads and stores</a:t>
            </a:r>
          </a:p>
          <a:p>
            <a:pPr lvl="1">
              <a:lnSpc>
                <a:spcPct val="90000"/>
              </a:lnSpc>
            </a:pPr>
            <a:r>
              <a:rPr lang="en-US" dirty="0">
                <a:solidFill>
                  <a:srgbClr val="006600"/>
                </a:solidFill>
              </a:rPr>
              <a:t>More instructions to be executed</a:t>
            </a:r>
          </a:p>
          <a:p>
            <a:pPr>
              <a:lnSpc>
                <a:spcPct val="90000"/>
              </a:lnSpc>
            </a:pPr>
            <a:r>
              <a:rPr lang="en-US" dirty="0">
                <a:solidFill>
                  <a:srgbClr val="0070C0"/>
                </a:solidFill>
              </a:rPr>
              <a:t>Compiler must use registers for variables as much as possible</a:t>
            </a:r>
          </a:p>
          <a:p>
            <a:pPr lvl="1">
              <a:lnSpc>
                <a:spcPct val="90000"/>
              </a:lnSpc>
            </a:pPr>
            <a:r>
              <a:rPr lang="en-US" dirty="0">
                <a:solidFill>
                  <a:srgbClr val="0070C0"/>
                </a:solidFill>
              </a:rPr>
              <a:t>Only </a:t>
            </a:r>
            <a:r>
              <a:rPr lang="en-US" dirty="0" smtClean="0">
                <a:solidFill>
                  <a:srgbClr val="0070C0"/>
                </a:solidFill>
              </a:rPr>
              <a:t>“spill” </a:t>
            </a:r>
            <a:r>
              <a:rPr lang="en-US" dirty="0">
                <a:solidFill>
                  <a:srgbClr val="0070C0"/>
                </a:solidFill>
              </a:rPr>
              <a:t>to memory for less frequently used variables</a:t>
            </a:r>
          </a:p>
          <a:p>
            <a:pPr lvl="1">
              <a:lnSpc>
                <a:spcPct val="90000"/>
              </a:lnSpc>
            </a:pPr>
            <a:r>
              <a:rPr lang="en-US" dirty="0">
                <a:solidFill>
                  <a:srgbClr val="0070C0"/>
                </a:solidFill>
              </a:rPr>
              <a:t>Register optimization is important!</a:t>
            </a:r>
            <a:endParaRPr lang="en-AU" dirty="0">
              <a:solidFill>
                <a:srgbClr val="0070C0"/>
              </a:solidFil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p>
            <a:r>
              <a:rPr lang="en-AU"/>
              <a:t>Chapter 2 — Instructions: Language of the Computer — </a:t>
            </a:r>
            <a:fld id="{D190B733-442F-4087-8A83-C356115BA6DC}" type="slidenum">
              <a:rPr lang="en-AU"/>
              <a:pPr/>
              <a:t>25</a:t>
            </a:fld>
            <a:endParaRPr lang="en-AU"/>
          </a:p>
        </p:txBody>
      </p:sp>
      <p:sp>
        <p:nvSpPr>
          <p:cNvPr id="263172" name="Rectangle 4"/>
          <p:cNvSpPr>
            <a:spLocks noGrp="1" noChangeArrowheads="1"/>
          </p:cNvSpPr>
          <p:nvPr>
            <p:ph type="title"/>
            <p:custDataLst>
              <p:tags r:id="rId2"/>
            </p:custDataLst>
          </p:nvPr>
        </p:nvSpPr>
        <p:spPr/>
        <p:txBody>
          <a:bodyPr/>
          <a:lstStyle/>
          <a:p>
            <a:r>
              <a:rPr lang="en-US"/>
              <a:t>Immediate Operands</a:t>
            </a:r>
            <a:endParaRPr lang="en-AU"/>
          </a:p>
        </p:txBody>
      </p:sp>
      <p:sp>
        <p:nvSpPr>
          <p:cNvPr id="263173" name="Rectangle 5"/>
          <p:cNvSpPr>
            <a:spLocks noGrp="1" noChangeArrowheads="1"/>
          </p:cNvSpPr>
          <p:nvPr>
            <p:ph type="body" idx="1"/>
            <p:custDataLst>
              <p:tags r:id="rId3"/>
            </p:custDataLst>
          </p:nvPr>
        </p:nvSpPr>
        <p:spPr>
          <a:xfrm>
            <a:off x="152400" y="1524000"/>
            <a:ext cx="8534400" cy="4602163"/>
          </a:xfrm>
        </p:spPr>
        <p:txBody>
          <a:bodyPr/>
          <a:lstStyle/>
          <a:p>
            <a:r>
              <a:rPr lang="en-US" dirty="0"/>
              <a:t>Constant data specified in an </a:t>
            </a:r>
            <a:r>
              <a:rPr lang="en-US" dirty="0" smtClean="0"/>
              <a:t>instruction:</a:t>
            </a:r>
            <a:endParaRPr lang="en-US" dirty="0"/>
          </a:p>
          <a:p>
            <a:pPr>
              <a:buFont typeface="Wingdings" pitchFamily="2" charset="2"/>
              <a:buNone/>
            </a:pPr>
            <a:r>
              <a:rPr lang="en-US" sz="2800" dirty="0">
                <a:latin typeface="Lucida Console" pitchFamily="49" charset="0"/>
              </a:rPr>
              <a:t>	</a:t>
            </a:r>
            <a:r>
              <a:rPr lang="en-US" sz="2800" dirty="0" err="1">
                <a:solidFill>
                  <a:srgbClr val="0070C0"/>
                </a:solidFill>
                <a:latin typeface="Lucida Console" pitchFamily="49" charset="0"/>
              </a:rPr>
              <a:t>addi</a:t>
            </a:r>
            <a:r>
              <a:rPr lang="en-US" sz="2800" dirty="0">
                <a:solidFill>
                  <a:srgbClr val="0070C0"/>
                </a:solidFill>
                <a:latin typeface="Lucida Console" pitchFamily="49" charset="0"/>
              </a:rPr>
              <a:t> $s3, $s3, 4</a:t>
            </a:r>
          </a:p>
          <a:p>
            <a:r>
              <a:rPr lang="en-US" dirty="0">
                <a:solidFill>
                  <a:srgbClr val="002060"/>
                </a:solidFill>
              </a:rPr>
              <a:t>No subtract immediate instruction</a:t>
            </a:r>
          </a:p>
          <a:p>
            <a:pPr lvl="1"/>
            <a:r>
              <a:rPr lang="en-US" dirty="0">
                <a:solidFill>
                  <a:srgbClr val="002060"/>
                </a:solidFill>
              </a:rPr>
              <a:t>Just use a negative constant</a:t>
            </a:r>
          </a:p>
          <a:p>
            <a:pPr lvl="1">
              <a:buFont typeface="Wingdings" pitchFamily="2" charset="2"/>
              <a:buNone/>
            </a:pPr>
            <a:r>
              <a:rPr lang="en-US" sz="2400" dirty="0">
                <a:latin typeface="Lucida Console" pitchFamily="49" charset="0"/>
              </a:rPr>
              <a:t>	</a:t>
            </a:r>
            <a:r>
              <a:rPr lang="en-US" sz="2400" dirty="0" err="1">
                <a:solidFill>
                  <a:srgbClr val="0070C0"/>
                </a:solidFill>
                <a:latin typeface="Lucida Console" pitchFamily="49" charset="0"/>
              </a:rPr>
              <a:t>addi</a:t>
            </a:r>
            <a:r>
              <a:rPr lang="en-US" sz="2400" dirty="0">
                <a:solidFill>
                  <a:srgbClr val="0070C0"/>
                </a:solidFill>
                <a:latin typeface="Lucida Console" pitchFamily="49" charset="0"/>
              </a:rPr>
              <a:t> $s2, $s1, -1</a:t>
            </a:r>
          </a:p>
          <a:p>
            <a:r>
              <a:rPr lang="en-US" i="1" dirty="0">
                <a:solidFill>
                  <a:srgbClr val="C00000"/>
                </a:solidFill>
              </a:rPr>
              <a:t>Design Principle 3:</a:t>
            </a:r>
            <a:r>
              <a:rPr lang="en-US" dirty="0">
                <a:solidFill>
                  <a:srgbClr val="C00000"/>
                </a:solidFill>
              </a:rPr>
              <a:t> Make the common case fast</a:t>
            </a:r>
          </a:p>
          <a:p>
            <a:pPr lvl="1"/>
            <a:r>
              <a:rPr lang="en-US" dirty="0">
                <a:solidFill>
                  <a:srgbClr val="C00000"/>
                </a:solidFill>
              </a:rPr>
              <a:t>Small constants are common</a:t>
            </a:r>
          </a:p>
          <a:p>
            <a:pPr lvl="1"/>
            <a:r>
              <a:rPr lang="en-US" dirty="0">
                <a:solidFill>
                  <a:srgbClr val="C00000"/>
                </a:solidFill>
              </a:rPr>
              <a:t>Immediate operand avoids a load instruction</a:t>
            </a:r>
            <a:endParaRPr lang="en-AU" dirty="0">
              <a:solidFill>
                <a:srgbClr val="C00000"/>
              </a:solidFill>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custDataLst>
              <p:tags r:id="rId1"/>
            </p:custDataLst>
          </p:nvPr>
        </p:nvSpPr>
        <p:spPr/>
        <p:txBody>
          <a:bodyPr/>
          <a:lstStyle/>
          <a:p>
            <a:r>
              <a:rPr lang="en-AU"/>
              <a:t>Chapter 2 — Instructions: Language of the Computer — </a:t>
            </a:r>
            <a:fld id="{E590CBEF-AEF0-483E-B10F-77A9ADC1F178}" type="slidenum">
              <a:rPr lang="en-AU"/>
              <a:pPr/>
              <a:t>26</a:t>
            </a:fld>
            <a:endParaRPr lang="en-AU"/>
          </a:p>
        </p:txBody>
      </p:sp>
      <p:sp>
        <p:nvSpPr>
          <p:cNvPr id="439298" name="Rectangle 2"/>
          <p:cNvSpPr>
            <a:spLocks noGrp="1" noChangeArrowheads="1"/>
          </p:cNvSpPr>
          <p:nvPr>
            <p:ph type="title"/>
            <p:custDataLst>
              <p:tags r:id="rId2"/>
            </p:custDataLst>
          </p:nvPr>
        </p:nvSpPr>
        <p:spPr/>
        <p:txBody>
          <a:bodyPr/>
          <a:lstStyle/>
          <a:p>
            <a:r>
              <a:rPr lang="en-AU"/>
              <a:t>The Constant Zero</a:t>
            </a:r>
          </a:p>
        </p:txBody>
      </p:sp>
      <p:sp>
        <p:nvSpPr>
          <p:cNvPr id="439299" name="Rectangle 3"/>
          <p:cNvSpPr>
            <a:spLocks noGrp="1" noChangeArrowheads="1"/>
          </p:cNvSpPr>
          <p:nvPr>
            <p:ph type="body" idx="1"/>
            <p:custDataLst>
              <p:tags r:id="rId3"/>
            </p:custDataLst>
          </p:nvPr>
        </p:nvSpPr>
        <p:spPr>
          <a:xfrm>
            <a:off x="0" y="1524001"/>
            <a:ext cx="8686800" cy="2819400"/>
          </a:xfrm>
        </p:spPr>
        <p:txBody>
          <a:bodyPr/>
          <a:lstStyle/>
          <a:p>
            <a:r>
              <a:rPr lang="en-AU" dirty="0"/>
              <a:t>MIPS register 0 ($zero) is the constant 0</a:t>
            </a:r>
          </a:p>
          <a:p>
            <a:pPr lvl="1"/>
            <a:r>
              <a:rPr lang="en-AU" dirty="0">
                <a:solidFill>
                  <a:srgbClr val="C00000"/>
                </a:solidFill>
              </a:rPr>
              <a:t>Cannot be overwritten</a:t>
            </a:r>
          </a:p>
          <a:p>
            <a:r>
              <a:rPr lang="en-AU" dirty="0"/>
              <a:t>Useful for common operations</a:t>
            </a:r>
          </a:p>
          <a:p>
            <a:pPr lvl="1"/>
            <a:r>
              <a:rPr lang="en-AU" dirty="0"/>
              <a:t>E.g., move </a:t>
            </a:r>
            <a:r>
              <a:rPr lang="en-AU" dirty="0" smtClean="0"/>
              <a:t>values between </a:t>
            </a:r>
            <a:r>
              <a:rPr lang="en-AU" dirty="0"/>
              <a:t>registers</a:t>
            </a:r>
          </a:p>
          <a:p>
            <a:pPr lvl="1">
              <a:buFont typeface="Wingdings" pitchFamily="2" charset="2"/>
              <a:buNone/>
            </a:pPr>
            <a:r>
              <a:rPr lang="en-AU" dirty="0">
                <a:latin typeface="Lucida Console" pitchFamily="49" charset="0"/>
              </a:rPr>
              <a:t>	</a:t>
            </a:r>
            <a:r>
              <a:rPr lang="en-AU" dirty="0">
                <a:solidFill>
                  <a:srgbClr val="0070C0"/>
                </a:solidFill>
                <a:latin typeface="Lucida Console" pitchFamily="49" charset="0"/>
              </a:rPr>
              <a:t>add $t2, $s1, </a:t>
            </a:r>
            <a:r>
              <a:rPr lang="en-AU" dirty="0" smtClean="0">
                <a:solidFill>
                  <a:srgbClr val="0070C0"/>
                </a:solidFill>
                <a:latin typeface="Lucida Console" pitchFamily="49" charset="0"/>
              </a:rPr>
              <a:t>$zero</a:t>
            </a:r>
            <a:r>
              <a:rPr lang="en-US" dirty="0" smtClean="0">
                <a:solidFill>
                  <a:srgbClr val="006600"/>
                </a:solidFill>
                <a:latin typeface="Lucida Console" pitchFamily="49" charset="0"/>
              </a:rPr>
              <a:t> # t2 = s1+0 = s1</a:t>
            </a:r>
            <a:endParaRPr lang="en-AU" dirty="0">
              <a:solidFill>
                <a:srgbClr val="0070C0"/>
              </a:solidFill>
              <a:latin typeface="Lucida Console" pitchFamily="49" charset="0"/>
            </a:endParaRPr>
          </a:p>
        </p:txBody>
      </p:sp>
      <p:sp>
        <p:nvSpPr>
          <p:cNvPr id="6" name="TextBox 5"/>
          <p:cNvSpPr txBox="1"/>
          <p:nvPr/>
        </p:nvSpPr>
        <p:spPr>
          <a:xfrm>
            <a:off x="1447800" y="4800600"/>
            <a:ext cx="6407523" cy="1200329"/>
          </a:xfrm>
          <a:prstGeom prst="rect">
            <a:avLst/>
          </a:prstGeom>
          <a:noFill/>
        </p:spPr>
        <p:txBody>
          <a:bodyPr wrap="none" rtlCol="0">
            <a:spAutoFit/>
          </a:bodyPr>
          <a:lstStyle/>
          <a:p>
            <a:r>
              <a:rPr lang="en-US" dirty="0" smtClean="0"/>
              <a:t>Note: Some other instruction sets have a dedicated</a:t>
            </a:r>
          </a:p>
          <a:p>
            <a:r>
              <a:rPr lang="en-US" dirty="0" smtClean="0"/>
              <a:t>MOV instruction to perform this operation.</a:t>
            </a:r>
          </a:p>
          <a:p>
            <a:r>
              <a:rPr lang="en-US" dirty="0" smtClean="0"/>
              <a:t>Why did MIPS decide not to have a MOV?</a:t>
            </a:r>
            <a:endParaRPr lang="en-US"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28600"/>
            <a:ext cx="6629400" cy="685800"/>
          </a:xfrm>
        </p:spPr>
        <p:txBody>
          <a:bodyPr/>
          <a:lstStyle/>
          <a:p>
            <a:r>
              <a:rPr lang="en-US" dirty="0" smtClean="0"/>
              <a:t>Instruction Sets</a:t>
            </a:r>
            <a:endParaRPr lang="en-US" dirty="0"/>
          </a:p>
        </p:txBody>
      </p:sp>
      <p:sp>
        <p:nvSpPr>
          <p:cNvPr id="3" name="Content Placeholder 2"/>
          <p:cNvSpPr>
            <a:spLocks noGrp="1"/>
          </p:cNvSpPr>
          <p:nvPr>
            <p:ph idx="1"/>
            <p:custDataLst>
              <p:tags r:id="rId2"/>
            </p:custDataLst>
          </p:nvPr>
        </p:nvSpPr>
        <p:spPr>
          <a:xfrm>
            <a:off x="685800" y="1295400"/>
            <a:ext cx="7162800" cy="4953000"/>
          </a:xfrm>
        </p:spPr>
        <p:txBody>
          <a:bodyPr/>
          <a:lstStyle/>
          <a:p>
            <a:pPr>
              <a:buNone/>
            </a:pPr>
            <a:r>
              <a:rPr lang="en-US" sz="2400" i="1" dirty="0" smtClean="0">
                <a:solidFill>
                  <a:schemeClr val="accent1">
                    <a:lumMod val="75000"/>
                  </a:schemeClr>
                </a:solidFill>
              </a:rPr>
              <a:t>	The vocabulary of commands understood by a given computer architecture</a:t>
            </a:r>
            <a:r>
              <a:rPr lang="en-US" sz="2400" dirty="0" smtClean="0">
                <a:solidFill>
                  <a:schemeClr val="accent1">
                    <a:lumMod val="75000"/>
                  </a:schemeClr>
                </a:solidFill>
              </a:rPr>
              <a:t>.</a:t>
            </a:r>
          </a:p>
          <a:p>
            <a:r>
              <a:rPr lang="en-US" sz="2000" dirty="0" smtClean="0"/>
              <a:t>Different computers have different instruction sets</a:t>
            </a:r>
          </a:p>
          <a:p>
            <a:pPr lvl="1">
              <a:lnSpc>
                <a:spcPct val="90000"/>
              </a:lnSpc>
            </a:pPr>
            <a:r>
              <a:rPr lang="en-US" sz="2000" dirty="0" smtClean="0"/>
              <a:t>But with many aspects in common, since generally computer hardware architectures are similar</a:t>
            </a:r>
          </a:p>
          <a:p>
            <a:pPr lvl="2">
              <a:lnSpc>
                <a:spcPct val="90000"/>
              </a:lnSpc>
            </a:pPr>
            <a:r>
              <a:rPr lang="en-US" sz="1600" dirty="0" smtClean="0">
                <a:solidFill>
                  <a:srgbClr val="C00000"/>
                </a:solidFill>
              </a:rPr>
              <a:t>Design principle: “Simplicity favors regularity”</a:t>
            </a:r>
          </a:p>
          <a:p>
            <a:pPr lvl="1">
              <a:lnSpc>
                <a:spcPct val="90000"/>
              </a:lnSpc>
            </a:pPr>
            <a:r>
              <a:rPr lang="en-US" sz="2000" dirty="0" smtClean="0"/>
              <a:t>Once you learn one instruction set, learning others is relatively easy</a:t>
            </a:r>
          </a:p>
          <a:p>
            <a:pPr lvl="2">
              <a:lnSpc>
                <a:spcPct val="90000"/>
              </a:lnSpc>
            </a:pPr>
            <a:r>
              <a:rPr lang="en-US" sz="1600" dirty="0" smtClean="0">
                <a:solidFill>
                  <a:srgbClr val="C00000"/>
                </a:solidFill>
              </a:rPr>
              <a:t>“More like dialects than separate languages” </a:t>
            </a:r>
            <a:br>
              <a:rPr lang="en-US" sz="1600" dirty="0" smtClean="0">
                <a:solidFill>
                  <a:srgbClr val="C00000"/>
                </a:solidFill>
              </a:rPr>
            </a:br>
            <a:endParaRPr lang="en-US" sz="1600" dirty="0" smtClean="0">
              <a:solidFill>
                <a:srgbClr val="C00000"/>
              </a:solidFill>
            </a:endParaRPr>
          </a:p>
          <a:p>
            <a:pPr>
              <a:lnSpc>
                <a:spcPct val="90000"/>
              </a:lnSpc>
            </a:pPr>
            <a:r>
              <a:rPr lang="en-US" sz="2400" dirty="0" smtClean="0"/>
              <a:t>Early computers had very simple instruction sets</a:t>
            </a:r>
          </a:p>
          <a:p>
            <a:pPr lvl="1">
              <a:lnSpc>
                <a:spcPct val="90000"/>
              </a:lnSpc>
            </a:pPr>
            <a:r>
              <a:rPr lang="en-US" sz="2000" dirty="0" smtClean="0"/>
              <a:t>Simplified implementation</a:t>
            </a:r>
          </a:p>
          <a:p>
            <a:pPr lvl="1">
              <a:lnSpc>
                <a:spcPct val="90000"/>
              </a:lnSpc>
            </a:pPr>
            <a:r>
              <a:rPr lang="en-US" sz="2000" dirty="0" smtClean="0"/>
              <a:t>Today, most modern computers also have simple instruction sets</a:t>
            </a:r>
          </a:p>
          <a:p>
            <a:pPr lvl="2">
              <a:lnSpc>
                <a:spcPct val="90000"/>
              </a:lnSpc>
            </a:pPr>
            <a:r>
              <a:rPr lang="en-US" sz="1600" dirty="0" smtClean="0">
                <a:solidFill>
                  <a:srgbClr val="C00000"/>
                </a:solidFill>
              </a:rPr>
              <a:t>Design principle: “Smaller is faster”</a:t>
            </a:r>
          </a:p>
          <a:p>
            <a:pPr lvl="1">
              <a:lnSpc>
                <a:spcPct val="90000"/>
              </a:lnSpc>
            </a:pPr>
            <a:endParaRPr lang="en-US" sz="2000" dirty="0" smtClean="0"/>
          </a:p>
          <a:p>
            <a:endParaRPr lang="en-US" sz="2400"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3</a:t>
            </a:fld>
            <a:endParaRPr lang="en-US"/>
          </a:p>
        </p:txBody>
      </p:sp>
      <p:pic>
        <p:nvPicPr>
          <p:cNvPr id="17412" name="Picture 4" descr="C:\Users\hornick\AppData\Local\Microsoft\Windows\Temporary Internet Files\Content.IE5\RQ4KYTOI\MC900250879[1].wmf"/>
          <p:cNvPicPr>
            <a:picLocks noChangeAspect="1" noChangeArrowheads="1"/>
          </p:cNvPicPr>
          <p:nvPr/>
        </p:nvPicPr>
        <p:blipFill>
          <a:blip r:embed="rId6" cstate="print"/>
          <a:srcRect/>
          <a:stretch>
            <a:fillRect/>
          </a:stretch>
        </p:blipFill>
        <p:spPr bwMode="auto">
          <a:xfrm>
            <a:off x="7162800" y="1828800"/>
            <a:ext cx="1542107" cy="1925370"/>
          </a:xfrm>
          <a:prstGeom prst="rect">
            <a:avLst/>
          </a:prstGeom>
          <a:noFill/>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Operands and Operations in Math</a:t>
            </a:r>
            <a:endParaRPr lang="en-US" dirty="0"/>
          </a:p>
        </p:txBody>
      </p:sp>
      <p:sp>
        <p:nvSpPr>
          <p:cNvPr id="4" name="Footer Placeholder 3"/>
          <p:cNvSpPr>
            <a:spLocks noGrp="1"/>
          </p:cNvSpPr>
          <p:nvPr>
            <p:ph type="ftr" sz="quarter" idx="11"/>
            <p:custDataLst>
              <p:tags r:id="rId2"/>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3"/>
            </p:custDataLst>
          </p:nvPr>
        </p:nvSpPr>
        <p:spPr/>
        <p:txBody>
          <a:bodyPr/>
          <a:lstStyle/>
          <a:p>
            <a:pPr>
              <a:defRPr/>
            </a:pPr>
            <a:fld id="{F1E505A4-AD39-4171-9374-320723FB6CC6}" type="slidenum">
              <a:rPr lang="en-US" smtClean="0"/>
              <a:pPr>
                <a:defRPr/>
              </a:pPr>
              <a:t>4</a:t>
            </a:fld>
            <a:endParaRPr lang="en-US"/>
          </a:p>
        </p:txBody>
      </p:sp>
      <p:sp>
        <p:nvSpPr>
          <p:cNvPr id="7" name="TextBox 6" hidden="1"/>
          <p:cNvSpPr txBox="1"/>
          <p:nvPr>
            <p:custDataLst>
              <p:tags r:id="rId4"/>
            </p:custDataLst>
          </p:nvPr>
        </p:nvSpPr>
        <p:spPr>
          <a:xfrm>
            <a:off x="4191000" y="685800"/>
            <a:ext cx="4573688" cy="1569660"/>
          </a:xfrm>
          <a:prstGeom prst="rect">
            <a:avLst/>
          </a:prstGeom>
          <a:noFill/>
        </p:spPr>
        <p:txBody>
          <a:bodyPr wrap="none" rtlCol="0">
            <a:spAutoFit/>
          </a:bodyPr>
          <a:lstStyle/>
          <a:p>
            <a:r>
              <a:rPr lang="en-US" dirty="0" smtClean="0">
                <a:solidFill>
                  <a:srgbClr val="FF0000"/>
                </a:solidFill>
              </a:rPr>
              <a:t>Highlight that 3 and 3 are operands</a:t>
            </a:r>
          </a:p>
          <a:p>
            <a:r>
              <a:rPr lang="en-US" dirty="0" smtClean="0">
                <a:solidFill>
                  <a:srgbClr val="FF0000"/>
                </a:solidFill>
              </a:rPr>
              <a:t>Highlight that the + is the operation</a:t>
            </a:r>
          </a:p>
          <a:p>
            <a:r>
              <a:rPr lang="en-US" dirty="0" smtClean="0">
                <a:solidFill>
                  <a:srgbClr val="FF0000"/>
                </a:solidFill>
              </a:rPr>
              <a:t>Highlight that 6 is the operation</a:t>
            </a:r>
          </a:p>
          <a:p>
            <a:endParaRPr lang="en-US" dirty="0"/>
          </a:p>
        </p:txBody>
      </p:sp>
      <p:sp>
        <p:nvSpPr>
          <p:cNvPr id="8" name="Content Placeholder 7"/>
          <p:cNvSpPr>
            <a:spLocks noGrp="1"/>
          </p:cNvSpPr>
          <p:nvPr>
            <p:ph idx="1"/>
          </p:nvPr>
        </p:nvSpPr>
        <p:spPr>
          <a:xfrm>
            <a:off x="762000" y="1600200"/>
            <a:ext cx="7162800" cy="4602163"/>
          </a:xfrm>
        </p:spPr>
        <p:txBody>
          <a:bodyPr/>
          <a:lstStyle/>
          <a:p>
            <a:pPr>
              <a:buNone/>
            </a:pPr>
            <a:r>
              <a:rPr lang="en-US" sz="5400" dirty="0" smtClean="0">
                <a:solidFill>
                  <a:srgbClr val="0070C0"/>
                </a:solidFill>
              </a:rPr>
              <a:t>3</a:t>
            </a:r>
            <a:r>
              <a:rPr lang="en-US" sz="5400" dirty="0" smtClean="0"/>
              <a:t> </a:t>
            </a:r>
            <a:r>
              <a:rPr lang="en-US" sz="5400" dirty="0" smtClean="0">
                <a:solidFill>
                  <a:srgbClr val="00B050"/>
                </a:solidFill>
              </a:rPr>
              <a:t>+</a:t>
            </a:r>
            <a:r>
              <a:rPr lang="en-US" sz="5400" dirty="0" smtClean="0"/>
              <a:t> </a:t>
            </a:r>
            <a:r>
              <a:rPr lang="en-US" sz="5400" dirty="0" smtClean="0">
                <a:solidFill>
                  <a:srgbClr val="0070C0"/>
                </a:solidFill>
              </a:rPr>
              <a:t>2</a:t>
            </a:r>
            <a:endParaRPr lang="en-US" sz="5400" dirty="0">
              <a:solidFill>
                <a:srgbClr val="0070C0"/>
              </a:solidFill>
            </a:endParaRPr>
          </a:p>
        </p:txBody>
      </p:sp>
      <p:sp>
        <p:nvSpPr>
          <p:cNvPr id="9" name="Content Placeholder 2"/>
          <p:cNvSpPr txBox="1">
            <a:spLocks/>
          </p:cNvSpPr>
          <p:nvPr>
            <p:custDataLst>
              <p:tags r:id="rId5"/>
            </p:custDataLst>
          </p:nvPr>
        </p:nvSpPr>
        <p:spPr bwMode="auto">
          <a:xfrm>
            <a:off x="609600" y="2438400"/>
            <a:ext cx="71628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values 3 and 2 are the </a:t>
            </a:r>
            <a:r>
              <a:rPr kumimoji="0" lang="en-US" sz="3200" b="0" i="1" u="none" strike="noStrike" kern="1200" cap="none" spc="0" normalizeH="0" baseline="0" noProof="0" dirty="0" smtClean="0">
                <a:ln>
                  <a:noFill/>
                </a:ln>
                <a:solidFill>
                  <a:schemeClr val="tx2">
                    <a:lumMod val="60000"/>
                    <a:lumOff val="40000"/>
                  </a:schemeClr>
                </a:solidFill>
                <a:effectLst/>
                <a:uLnTx/>
                <a:uFillTx/>
                <a:latin typeface="+mn-lt"/>
                <a:ea typeface="+mn-ea"/>
                <a:cs typeface="+mn-cs"/>
              </a:rPr>
              <a:t>operands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rPr>
              <a:t>The </a:t>
            </a:r>
            <a:r>
              <a:rPr lang="en-US" sz="3200" i="1" dirty="0" smtClean="0">
                <a:solidFill>
                  <a:srgbClr val="00B050"/>
                </a:solidFill>
                <a:latin typeface="+mn-lt"/>
              </a:rPr>
              <a:t>operation</a:t>
            </a:r>
            <a:r>
              <a:rPr lang="en-US" sz="3200" dirty="0" smtClean="0">
                <a:latin typeface="+mn-lt"/>
              </a:rPr>
              <a:t> is addition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027" name="Picture 3" descr="C:\Users\hornick\AppData\Local\Microsoft\Windows\Temporary Internet Files\Content.IE5\QNN9W9EU\MC900436129[1].wmf"/>
          <p:cNvPicPr>
            <a:picLocks noChangeAspect="1" noChangeArrowheads="1"/>
          </p:cNvPicPr>
          <p:nvPr/>
        </p:nvPicPr>
        <p:blipFill>
          <a:blip r:embed="rId8" cstate="print"/>
          <a:srcRect/>
          <a:stretch>
            <a:fillRect/>
          </a:stretch>
        </p:blipFill>
        <p:spPr bwMode="auto">
          <a:xfrm>
            <a:off x="7086600" y="914400"/>
            <a:ext cx="1882775" cy="1698625"/>
          </a:xfrm>
          <a:prstGeom prst="rect">
            <a:avLst/>
          </a:prstGeom>
          <a:noFill/>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28600"/>
            <a:ext cx="8610600" cy="1143000"/>
          </a:xfrm>
        </p:spPr>
        <p:txBody>
          <a:bodyPr/>
          <a:lstStyle/>
          <a:p>
            <a:pPr algn="l"/>
            <a:r>
              <a:rPr lang="en-US" dirty="0" smtClean="0"/>
              <a:t>Mathematical Operations supported by typical instruction sets</a:t>
            </a:r>
            <a:endParaRPr lang="en-US" dirty="0"/>
          </a:p>
        </p:txBody>
      </p:sp>
      <p:sp>
        <p:nvSpPr>
          <p:cNvPr id="3" name="Content Placeholder 2"/>
          <p:cNvSpPr>
            <a:spLocks noGrp="1"/>
          </p:cNvSpPr>
          <p:nvPr>
            <p:ph idx="1"/>
            <p:custDataLst>
              <p:tags r:id="rId2"/>
            </p:custDataLst>
          </p:nvPr>
        </p:nvSpPr>
        <p:spPr/>
        <p:txBody>
          <a:bodyPr/>
          <a:lstStyle/>
          <a:p>
            <a:r>
              <a:rPr lang="en-US" dirty="0" smtClean="0"/>
              <a:t>Addition</a:t>
            </a:r>
          </a:p>
          <a:p>
            <a:r>
              <a:rPr lang="en-US" dirty="0" smtClean="0"/>
              <a:t>Subtraction</a:t>
            </a:r>
          </a:p>
          <a:p>
            <a:r>
              <a:rPr lang="en-US" dirty="0" smtClean="0"/>
              <a:t>Multiplication</a:t>
            </a:r>
          </a:p>
          <a:p>
            <a:r>
              <a:rPr lang="en-US" dirty="0" smtClean="0"/>
              <a:t>Division</a:t>
            </a:r>
          </a:p>
          <a:p>
            <a:endParaRPr lang="en-US" dirty="0" smtClean="0"/>
          </a:p>
          <a:p>
            <a:r>
              <a:rPr lang="en-US" i="1" dirty="0" smtClean="0"/>
              <a:t>What about </a:t>
            </a:r>
            <a:r>
              <a:rPr lang="en-US" i="1" dirty="0" err="1" smtClean="0"/>
              <a:t>y</a:t>
            </a:r>
            <a:r>
              <a:rPr lang="en-US" i="1" baseline="30000" dirty="0" err="1" smtClean="0"/>
              <a:t>x</a:t>
            </a:r>
            <a:r>
              <a:rPr lang="en-US" i="1" dirty="0" smtClean="0"/>
              <a:t> ?</a:t>
            </a:r>
            <a:endParaRPr lang="en-US" i="1"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5</a:t>
            </a:fld>
            <a:endParaRPr lang="en-US"/>
          </a:p>
        </p:txBody>
      </p:sp>
      <p:pic>
        <p:nvPicPr>
          <p:cNvPr id="16386" name="Picture 2" descr="C:\Users\hornick\AppData\Local\Microsoft\Windows\Temporary Internet Files\Content.IE5\RQ4KYTOI\MC900325240[1].wmf"/>
          <p:cNvPicPr>
            <a:picLocks noChangeAspect="1" noChangeArrowheads="1"/>
          </p:cNvPicPr>
          <p:nvPr/>
        </p:nvPicPr>
        <p:blipFill>
          <a:blip r:embed="rId6" cstate="print"/>
          <a:srcRect/>
          <a:stretch>
            <a:fillRect/>
          </a:stretch>
        </p:blipFill>
        <p:spPr bwMode="auto">
          <a:xfrm>
            <a:off x="6329363" y="1654175"/>
            <a:ext cx="1817687" cy="1219200"/>
          </a:xfrm>
          <a:prstGeom prst="rect">
            <a:avLst/>
          </a:prstGeom>
          <a:noFill/>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Stored Program Concept</a:t>
            </a:r>
            <a:endParaRPr lang="en-US" dirty="0"/>
          </a:p>
        </p:txBody>
      </p:sp>
      <p:sp>
        <p:nvSpPr>
          <p:cNvPr id="3" name="Content Placeholder 2"/>
          <p:cNvSpPr>
            <a:spLocks noGrp="1"/>
          </p:cNvSpPr>
          <p:nvPr>
            <p:ph idx="1"/>
            <p:custDataLst>
              <p:tags r:id="rId2"/>
            </p:custDataLst>
          </p:nvPr>
        </p:nvSpPr>
        <p:spPr>
          <a:xfrm>
            <a:off x="533400" y="1447800"/>
            <a:ext cx="7162800" cy="4602163"/>
          </a:xfrm>
        </p:spPr>
        <p:txBody>
          <a:bodyPr/>
          <a:lstStyle/>
          <a:p>
            <a:r>
              <a:rPr lang="en-US" dirty="0" smtClean="0"/>
              <a:t>The idea that instructions (</a:t>
            </a:r>
            <a:r>
              <a:rPr lang="en-US" dirty="0" smtClean="0">
                <a:solidFill>
                  <a:srgbClr val="00B050"/>
                </a:solidFill>
              </a:rPr>
              <a:t>operations</a:t>
            </a:r>
            <a:r>
              <a:rPr lang="en-US" dirty="0" smtClean="0"/>
              <a:t>) and data (</a:t>
            </a:r>
            <a:r>
              <a:rPr lang="en-US" dirty="0" smtClean="0">
                <a:solidFill>
                  <a:srgbClr val="0070C0"/>
                </a:solidFill>
              </a:rPr>
              <a:t>operands</a:t>
            </a:r>
            <a:r>
              <a:rPr lang="en-US" dirty="0" smtClean="0"/>
              <a:t>) of many types can </a:t>
            </a:r>
            <a:r>
              <a:rPr lang="en-US" u="sng" dirty="0" smtClean="0"/>
              <a:t>both</a:t>
            </a:r>
            <a:r>
              <a:rPr lang="en-US" dirty="0" smtClean="0"/>
              <a:t> be stored in  memory as numbers.</a:t>
            </a:r>
          </a:p>
          <a:p>
            <a:pPr lvl="1"/>
            <a:r>
              <a:rPr lang="en-US" i="1" dirty="0" smtClean="0"/>
              <a:t>John von </a:t>
            </a:r>
            <a:r>
              <a:rPr lang="en-US" i="1" dirty="0" smtClean="0"/>
              <a:t>Neumann</a:t>
            </a:r>
            <a:r>
              <a:rPr lang="en-US" i="1" dirty="0" smtClean="0"/>
              <a:t>, 1940’s</a:t>
            </a:r>
            <a:endParaRPr lang="en-US" i="1"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6</a:t>
            </a:fld>
            <a:endParaRPr lang="en-US"/>
          </a:p>
        </p:txBody>
      </p:sp>
      <p:pic>
        <p:nvPicPr>
          <p:cNvPr id="15362" name="Picture 2" descr="C:\Users\hornick\AppData\Local\Microsoft\Windows\Temporary Internet Files\Content.IE5\I0WHCKG2\MC900292594[1].wmf"/>
          <p:cNvPicPr>
            <a:picLocks noChangeAspect="1" noChangeArrowheads="1"/>
          </p:cNvPicPr>
          <p:nvPr/>
        </p:nvPicPr>
        <p:blipFill>
          <a:blip r:embed="rId6" cstate="print"/>
          <a:srcRect/>
          <a:stretch>
            <a:fillRect/>
          </a:stretch>
        </p:blipFill>
        <p:spPr bwMode="auto">
          <a:xfrm>
            <a:off x="7467600" y="2895600"/>
            <a:ext cx="1450975" cy="1808162"/>
          </a:xfrm>
          <a:prstGeom prst="rect">
            <a:avLst/>
          </a:prstGeom>
          <a:noFill/>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custDataLst>
              <p:tags r:id="rId1"/>
            </p:custDataLst>
          </p:nvPr>
        </p:nvSpPr>
        <p:spPr/>
        <p:txBody>
          <a:bodyPr/>
          <a:lstStyle/>
          <a:p>
            <a:pPr>
              <a:defRPr/>
            </a:pPr>
            <a:r>
              <a:rPr lang="en-US" smtClean="0"/>
              <a:t>Microcontroller Components</a:t>
            </a:r>
            <a:endParaRPr lang="en-US"/>
          </a:p>
        </p:txBody>
      </p:sp>
      <p:sp>
        <p:nvSpPr>
          <p:cNvPr id="6" name="Slide Number Placeholder 5"/>
          <p:cNvSpPr>
            <a:spLocks noGrp="1"/>
          </p:cNvSpPr>
          <p:nvPr>
            <p:ph type="sldNum" sz="quarter" idx="12"/>
            <p:custDataLst>
              <p:tags r:id="rId2"/>
            </p:custDataLst>
          </p:nvPr>
        </p:nvSpPr>
        <p:spPr/>
        <p:txBody>
          <a:bodyPr/>
          <a:lstStyle/>
          <a:p>
            <a:pPr>
              <a:defRPr/>
            </a:pPr>
            <a:fld id="{F1E505A4-AD39-4171-9374-320723FB6CC6}" type="slidenum">
              <a:rPr lang="en-US" smtClean="0"/>
              <a:pPr>
                <a:defRPr/>
              </a:pPr>
              <a:t>7</a:t>
            </a:fld>
            <a:endParaRPr lang="en-US"/>
          </a:p>
        </p:txBody>
      </p:sp>
      <p:grpSp>
        <p:nvGrpSpPr>
          <p:cNvPr id="2" name="Group 10"/>
          <p:cNvGrpSpPr/>
          <p:nvPr/>
        </p:nvGrpSpPr>
        <p:grpSpPr>
          <a:xfrm>
            <a:off x="1219200" y="228600"/>
            <a:ext cx="7010400" cy="2895600"/>
            <a:chOff x="277707" y="1600200"/>
            <a:chExt cx="8615680" cy="3657600"/>
          </a:xfrm>
        </p:grpSpPr>
        <p:pic>
          <p:nvPicPr>
            <p:cNvPr id="27650" name="Picture 2"/>
            <p:cNvPicPr>
              <a:picLocks noChangeAspect="1" noChangeArrowheads="1"/>
            </p:cNvPicPr>
            <p:nvPr>
              <p:custDataLst>
                <p:tags r:id="rId3"/>
              </p:custDataLst>
            </p:nvPr>
          </p:nvPicPr>
          <p:blipFill>
            <a:blip r:embed="rId6" cstate="print"/>
            <a:srcRect l="12500" t="25333" r="39402" b="24572"/>
            <a:stretch>
              <a:fillRect/>
            </a:stretch>
          </p:blipFill>
          <p:spPr bwMode="auto">
            <a:xfrm>
              <a:off x="277707" y="1600200"/>
              <a:ext cx="8615680" cy="3657600"/>
            </a:xfrm>
            <a:prstGeom prst="rect">
              <a:avLst/>
            </a:prstGeom>
            <a:noFill/>
            <a:ln w="9525">
              <a:noFill/>
              <a:miter lim="800000"/>
              <a:headEnd/>
              <a:tailEnd/>
            </a:ln>
            <a:effectLst/>
          </p:spPr>
        </p:pic>
        <p:sp>
          <p:nvSpPr>
            <p:cNvPr id="7" name="Rectangle 6"/>
            <p:cNvSpPr/>
            <p:nvPr/>
          </p:nvSpPr>
          <p:spPr>
            <a:xfrm>
              <a:off x="1676400" y="3810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05200" y="3810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10400" y="3810000"/>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4343400" y="3276600"/>
            <a:ext cx="4572000" cy="3293209"/>
          </a:xfrm>
          <a:prstGeom prst="rect">
            <a:avLst/>
          </a:prstGeom>
        </p:spPr>
        <p:txBody>
          <a:bodyPr>
            <a:spAutoFit/>
          </a:bodyPr>
          <a:lstStyle/>
          <a:p>
            <a:pPr lvl="1">
              <a:buFont typeface="Arial" pitchFamily="34" charset="0"/>
              <a:buChar char="•"/>
            </a:pPr>
            <a:r>
              <a:rPr lang="en-US" sz="1600" dirty="0" smtClean="0">
                <a:solidFill>
                  <a:srgbClr val="006600"/>
                </a:solidFill>
              </a:rPr>
              <a:t>Data and instructions are both stored in a single main memory space</a:t>
            </a:r>
            <a:br>
              <a:rPr lang="en-US" sz="1600" dirty="0" smtClean="0">
                <a:solidFill>
                  <a:srgbClr val="006600"/>
                </a:solidFill>
              </a:rPr>
            </a:br>
            <a:endParaRPr lang="en-US" sz="1600" dirty="0" smtClean="0">
              <a:solidFill>
                <a:srgbClr val="006600"/>
              </a:solidFill>
            </a:endParaRPr>
          </a:p>
          <a:p>
            <a:pPr lvl="1">
              <a:buFont typeface="Arial" pitchFamily="34" charset="0"/>
              <a:buChar char="•"/>
            </a:pPr>
            <a:r>
              <a:rPr lang="en-US" sz="1600" dirty="0" smtClean="0">
                <a:solidFill>
                  <a:srgbClr val="006600"/>
                </a:solidFill>
              </a:rPr>
              <a:t>The content of the memory is addressable by location (without regard to what is stored in that location – either data or instructions)</a:t>
            </a:r>
          </a:p>
          <a:p>
            <a:pPr lvl="2">
              <a:buFont typeface="Arial" pitchFamily="34" charset="0"/>
              <a:buChar char="•"/>
            </a:pPr>
            <a:r>
              <a:rPr lang="en-US" sz="1600" dirty="0" smtClean="0">
                <a:solidFill>
                  <a:srgbClr val="006600"/>
                </a:solidFill>
              </a:rPr>
              <a:t>Same timing/size/structure for accessing either data or instructions</a:t>
            </a:r>
          </a:p>
          <a:p>
            <a:pPr lvl="2">
              <a:buFont typeface="Arial" pitchFamily="34" charset="0"/>
              <a:buChar char="•"/>
            </a:pPr>
            <a:r>
              <a:rPr lang="en-US" sz="1600" dirty="0" smtClean="0">
                <a:solidFill>
                  <a:srgbClr val="006600"/>
                </a:solidFill>
              </a:rPr>
              <a:t>Non-concurrent access to data and instructions (rather, sequential)</a:t>
            </a:r>
          </a:p>
          <a:p>
            <a:pPr lvl="2">
              <a:buFont typeface="Arial" pitchFamily="34" charset="0"/>
              <a:buChar char="•"/>
            </a:pPr>
            <a:r>
              <a:rPr lang="en-US" sz="1600" dirty="0" smtClean="0">
                <a:solidFill>
                  <a:srgbClr val="006600"/>
                </a:solidFill>
              </a:rPr>
              <a:t>Allows data to be executed as instructions! (=&gt;insecure)</a:t>
            </a:r>
            <a:br>
              <a:rPr lang="en-US" sz="1600" dirty="0" smtClean="0">
                <a:solidFill>
                  <a:srgbClr val="006600"/>
                </a:solidFill>
              </a:rPr>
            </a:br>
            <a:endParaRPr lang="en-US" sz="1600" dirty="0" smtClean="0">
              <a:solidFill>
                <a:srgbClr val="006600"/>
              </a:solidFill>
            </a:endParaRPr>
          </a:p>
        </p:txBody>
      </p:sp>
      <p:sp>
        <p:nvSpPr>
          <p:cNvPr id="13" name="Rectangle 12"/>
          <p:cNvSpPr/>
          <p:nvPr/>
        </p:nvSpPr>
        <p:spPr>
          <a:xfrm>
            <a:off x="152400" y="3276600"/>
            <a:ext cx="4038600" cy="2800767"/>
          </a:xfrm>
          <a:prstGeom prst="rect">
            <a:avLst/>
          </a:prstGeom>
        </p:spPr>
        <p:txBody>
          <a:bodyPr wrap="square">
            <a:spAutoFit/>
          </a:bodyPr>
          <a:lstStyle/>
          <a:p>
            <a:pPr>
              <a:buFont typeface="Arial" pitchFamily="34" charset="0"/>
              <a:buChar char="•"/>
            </a:pPr>
            <a:r>
              <a:rPr lang="en-US" sz="1600" dirty="0" smtClean="0">
                <a:solidFill>
                  <a:schemeClr val="accent1">
                    <a:lumMod val="75000"/>
                  </a:schemeClr>
                </a:solidFill>
              </a:rPr>
              <a:t>Data and program instructions are stored in different memory spaces.</a:t>
            </a:r>
            <a:br>
              <a:rPr lang="en-US" sz="1600" dirty="0" smtClean="0">
                <a:solidFill>
                  <a:schemeClr val="accent1">
                    <a:lumMod val="75000"/>
                  </a:schemeClr>
                </a:solidFill>
              </a:rPr>
            </a:br>
            <a:endParaRPr lang="en-US" sz="1600" dirty="0" smtClean="0">
              <a:solidFill>
                <a:schemeClr val="accent1">
                  <a:lumMod val="75000"/>
                </a:schemeClr>
              </a:solidFill>
            </a:endParaRPr>
          </a:p>
          <a:p>
            <a:pPr>
              <a:buFont typeface="Arial" pitchFamily="34" charset="0"/>
              <a:buChar char="•"/>
            </a:pPr>
            <a:r>
              <a:rPr lang="en-US" sz="1600" dirty="0" smtClean="0">
                <a:solidFill>
                  <a:schemeClr val="accent1">
                    <a:lumMod val="75000"/>
                  </a:schemeClr>
                </a:solidFill>
              </a:rPr>
              <a:t>Each memory space has a separate </a:t>
            </a:r>
            <a:r>
              <a:rPr lang="en-US" sz="1600" u="sng" dirty="0" smtClean="0">
                <a:solidFill>
                  <a:schemeClr val="accent1">
                    <a:lumMod val="75000"/>
                  </a:schemeClr>
                </a:solidFill>
              </a:rPr>
              <a:t>bus</a:t>
            </a:r>
            <a:r>
              <a:rPr lang="en-US" sz="1600" dirty="0" smtClean="0">
                <a:solidFill>
                  <a:schemeClr val="accent1">
                    <a:lumMod val="75000"/>
                  </a:schemeClr>
                </a:solidFill>
              </a:rPr>
              <a:t>, which allows:</a:t>
            </a:r>
          </a:p>
          <a:p>
            <a:pPr lvl="1">
              <a:buFont typeface="Arial" pitchFamily="34" charset="0"/>
              <a:buChar char="•"/>
            </a:pPr>
            <a:r>
              <a:rPr lang="en-US" sz="1600" dirty="0" smtClean="0">
                <a:solidFill>
                  <a:schemeClr val="accent1">
                    <a:lumMod val="75000"/>
                  </a:schemeClr>
                </a:solidFill>
              </a:rPr>
              <a:t> Different timing, size, and structure for program instructions and data.</a:t>
            </a:r>
          </a:p>
          <a:p>
            <a:pPr lvl="1">
              <a:buFont typeface="Arial" pitchFamily="34" charset="0"/>
              <a:buChar char="•"/>
            </a:pPr>
            <a:r>
              <a:rPr lang="en-US" sz="1600" dirty="0" smtClean="0">
                <a:solidFill>
                  <a:schemeClr val="accent1">
                    <a:lumMod val="75000"/>
                  </a:schemeClr>
                </a:solidFill>
              </a:rPr>
              <a:t>Concurrent access to data and instructions.</a:t>
            </a:r>
          </a:p>
          <a:p>
            <a:pPr lvl="1">
              <a:buFont typeface="Arial" pitchFamily="34" charset="0"/>
              <a:buChar char="•"/>
            </a:pPr>
            <a:r>
              <a:rPr lang="en-US" sz="1600" dirty="0" smtClean="0">
                <a:solidFill>
                  <a:schemeClr val="accent1">
                    <a:lumMod val="75000"/>
                  </a:schemeClr>
                </a:solidFill>
              </a:rPr>
              <a:t>Clear partitioning of data and instructions (=&gt; security)</a:t>
            </a:r>
          </a:p>
        </p:txBody>
      </p:sp>
      <p:sp>
        <p:nvSpPr>
          <p:cNvPr id="14" name="Rectangle 13"/>
          <p:cNvSpPr/>
          <p:nvPr/>
        </p:nvSpPr>
        <p:spPr>
          <a:xfrm>
            <a:off x="1371600" y="609600"/>
            <a:ext cx="3810000" cy="243840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10200" y="533400"/>
            <a:ext cx="2514600" cy="2438400"/>
          </a:xfrm>
          <a:prstGeom prst="rect">
            <a:avLst/>
          </a:prstGeom>
          <a:solidFill>
            <a:srgbClr val="00B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581400" y="5410200"/>
            <a:ext cx="1345240" cy="461665"/>
          </a:xfrm>
          <a:prstGeom prst="rect">
            <a:avLst/>
          </a:prstGeom>
          <a:noFill/>
        </p:spPr>
        <p:txBody>
          <a:bodyPr wrap="none" rtlCol="0">
            <a:spAutoFit/>
          </a:bodyPr>
          <a:lstStyle/>
          <a:p>
            <a:r>
              <a:rPr lang="en-US" dirty="0" smtClean="0">
                <a:solidFill>
                  <a:srgbClr val="FF0000"/>
                </a:solidFill>
              </a:rPr>
              <a:t>Remove?</a:t>
            </a:r>
            <a:endParaRPr lang="en-US" dirty="0">
              <a:solidFill>
                <a:srgbClr val="FF0000"/>
              </a:solidFill>
            </a:endParaRPr>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The MIPS Instruction Set</a:t>
            </a:r>
            <a:endParaRPr lang="en-US" dirty="0"/>
          </a:p>
        </p:txBody>
      </p:sp>
      <p:sp>
        <p:nvSpPr>
          <p:cNvPr id="3" name="Content Placeholder 2"/>
          <p:cNvSpPr>
            <a:spLocks noGrp="1"/>
          </p:cNvSpPr>
          <p:nvPr>
            <p:ph idx="1"/>
            <p:custDataLst>
              <p:tags r:id="rId2"/>
            </p:custDataLst>
          </p:nvPr>
        </p:nvSpPr>
        <p:spPr>
          <a:xfrm>
            <a:off x="457200" y="1524000"/>
            <a:ext cx="8229600" cy="4602163"/>
          </a:xfrm>
        </p:spPr>
        <p:txBody>
          <a:bodyPr/>
          <a:lstStyle/>
          <a:p>
            <a:r>
              <a:rPr lang="en-US" sz="2400" dirty="0" smtClean="0"/>
              <a:t>Used for most examples in textbook</a:t>
            </a:r>
          </a:p>
          <a:p>
            <a:r>
              <a:rPr lang="en-US" sz="2400" dirty="0" smtClean="0"/>
              <a:t>Will be used as example language for the course</a:t>
            </a:r>
          </a:p>
          <a:p>
            <a:r>
              <a:rPr lang="en-US" sz="2400" dirty="0" smtClean="0"/>
              <a:t>Stanford MIPS commercialized by MIPS Technologies (</a:t>
            </a:r>
            <a:r>
              <a:rPr lang="en-US" sz="2400" dirty="0" smtClean="0">
                <a:hlinkClick r:id="rId6"/>
              </a:rPr>
              <a:t>www.mips.com</a:t>
            </a:r>
            <a:r>
              <a:rPr lang="en-US" sz="2400" dirty="0" smtClean="0"/>
              <a:t>)</a:t>
            </a:r>
          </a:p>
          <a:p>
            <a:r>
              <a:rPr lang="en-US" sz="2400" dirty="0" smtClean="0"/>
              <a:t>Large share of embedded core market</a:t>
            </a:r>
          </a:p>
          <a:p>
            <a:pPr lvl="1"/>
            <a:r>
              <a:rPr lang="en-US" sz="2000" dirty="0" smtClean="0"/>
              <a:t>Applications in consumer electronics, network/storage equipment, cameras, printers, …</a:t>
            </a:r>
            <a:br>
              <a:rPr lang="en-US" sz="2000" dirty="0" smtClean="0"/>
            </a:br>
            <a:endParaRPr lang="en-US" sz="2000" dirty="0" smtClean="0"/>
          </a:p>
          <a:p>
            <a:r>
              <a:rPr lang="en-US" sz="2400" dirty="0" smtClean="0"/>
              <a:t>Typical </a:t>
            </a:r>
            <a:r>
              <a:rPr lang="en-US" sz="2400" dirty="0" smtClean="0"/>
              <a:t>of many modern Instruction Set Architectures (ISA’s)</a:t>
            </a:r>
          </a:p>
          <a:p>
            <a:pPr lvl="1"/>
            <a:r>
              <a:rPr lang="en-US" sz="2000" dirty="0" smtClean="0"/>
              <a:t>See MIPS Reference Data tear-out card, and Appendixes B and E</a:t>
            </a:r>
          </a:p>
          <a:p>
            <a:endParaRPr lang="en-US" dirty="0"/>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8</a:t>
            </a:fld>
            <a:endParaRPr lang="en-US"/>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 y="228600"/>
            <a:ext cx="8610600" cy="838200"/>
          </a:xfrm>
        </p:spPr>
        <p:txBody>
          <a:bodyPr/>
          <a:lstStyle/>
          <a:p>
            <a:pPr algn="l"/>
            <a:r>
              <a:rPr lang="en-US" sz="3200" dirty="0" smtClean="0"/>
              <a:t>Java vs. MIPS Assembly Language Statement</a:t>
            </a:r>
            <a:endParaRPr lang="en-US" sz="3200" dirty="0"/>
          </a:p>
        </p:txBody>
      </p:sp>
      <p:sp>
        <p:nvSpPr>
          <p:cNvPr id="3" name="Content Placeholder 2"/>
          <p:cNvSpPr>
            <a:spLocks noGrp="1"/>
          </p:cNvSpPr>
          <p:nvPr>
            <p:ph idx="1"/>
            <p:custDataLst>
              <p:tags r:id="rId2"/>
            </p:custDataLst>
          </p:nvPr>
        </p:nvSpPr>
        <p:spPr>
          <a:xfrm>
            <a:off x="533400" y="990600"/>
            <a:ext cx="8305800" cy="4602163"/>
          </a:xfrm>
        </p:spPr>
        <p:txBody>
          <a:bodyPr/>
          <a:lstStyle/>
          <a:p>
            <a:pPr>
              <a:buNone/>
            </a:pPr>
            <a:r>
              <a:rPr lang="en-US" sz="2400" dirty="0" smtClean="0"/>
              <a:t>a = b + c;   </a:t>
            </a:r>
            <a:r>
              <a:rPr lang="en-US" sz="2400" dirty="0" smtClean="0">
                <a:solidFill>
                  <a:srgbClr val="006600"/>
                </a:solidFill>
              </a:rPr>
              <a:t>// assign sum of b and c to a</a:t>
            </a:r>
          </a:p>
          <a:p>
            <a:pPr>
              <a:buNone/>
            </a:pPr>
            <a:endParaRPr lang="en-US" sz="2400" dirty="0" smtClean="0"/>
          </a:p>
          <a:p>
            <a:pPr>
              <a:buNone/>
            </a:pPr>
            <a:r>
              <a:rPr lang="en-US" sz="2400" dirty="0" smtClean="0">
                <a:solidFill>
                  <a:srgbClr val="00B050"/>
                </a:solidFill>
              </a:rPr>
              <a:t>add</a:t>
            </a:r>
            <a:r>
              <a:rPr lang="en-US" sz="2400" dirty="0" smtClean="0"/>
              <a:t> </a:t>
            </a:r>
            <a:r>
              <a:rPr lang="en-US" sz="2400" dirty="0" smtClean="0">
                <a:solidFill>
                  <a:srgbClr val="0070C0"/>
                </a:solidFill>
              </a:rPr>
              <a:t>a, b, c  </a:t>
            </a:r>
            <a:r>
              <a:rPr lang="en-US" sz="2400" dirty="0" smtClean="0">
                <a:solidFill>
                  <a:srgbClr val="006600"/>
                </a:solidFill>
              </a:rPr>
              <a:t># Adds the values b and c and places the sum in a.</a:t>
            </a:r>
            <a:endParaRPr lang="en-US" sz="2400" dirty="0">
              <a:solidFill>
                <a:srgbClr val="006600"/>
              </a:solidFill>
            </a:endParaRPr>
          </a:p>
        </p:txBody>
      </p:sp>
      <p:sp>
        <p:nvSpPr>
          <p:cNvPr id="4" name="Footer Placeholder 3"/>
          <p:cNvSpPr>
            <a:spLocks noGrp="1"/>
          </p:cNvSpPr>
          <p:nvPr>
            <p:ph type="ftr" sz="quarter" idx="11"/>
            <p:custDataLst>
              <p:tags r:id="rId3"/>
            </p:custDataLst>
          </p:nvPr>
        </p:nvSpPr>
        <p:spPr/>
        <p:txBody>
          <a:bodyPr/>
          <a:lstStyle/>
          <a:p>
            <a:pPr>
              <a:defRPr/>
            </a:pPr>
            <a:r>
              <a:rPr lang="en-US" smtClean="0"/>
              <a:t>CS2710 Computer Organization</a:t>
            </a:r>
            <a:endParaRPr lang="en-US"/>
          </a:p>
        </p:txBody>
      </p:sp>
      <p:sp>
        <p:nvSpPr>
          <p:cNvPr id="5" name="Slide Number Placeholder 4"/>
          <p:cNvSpPr>
            <a:spLocks noGrp="1"/>
          </p:cNvSpPr>
          <p:nvPr>
            <p:ph type="sldNum" sz="quarter" idx="12"/>
            <p:custDataLst>
              <p:tags r:id="rId4"/>
            </p:custDataLst>
          </p:nvPr>
        </p:nvSpPr>
        <p:spPr/>
        <p:txBody>
          <a:bodyPr/>
          <a:lstStyle/>
          <a:p>
            <a:pPr>
              <a:defRPr/>
            </a:pPr>
            <a:fld id="{F1E505A4-AD39-4171-9374-320723FB6CC6}" type="slidenum">
              <a:rPr lang="en-US" smtClean="0"/>
              <a:pPr>
                <a:defRPr/>
              </a:pPr>
              <a:t>9</a:t>
            </a:fld>
            <a:endParaRPr lang="en-US"/>
          </a:p>
        </p:txBody>
      </p:sp>
      <p:sp>
        <p:nvSpPr>
          <p:cNvPr id="6" name="TextBox 5" hidden="1"/>
          <p:cNvSpPr txBox="1"/>
          <p:nvPr>
            <p:custDataLst>
              <p:tags r:id="rId5"/>
            </p:custDataLst>
          </p:nvPr>
        </p:nvSpPr>
        <p:spPr>
          <a:xfrm>
            <a:off x="3200400" y="2438400"/>
            <a:ext cx="5791200" cy="4524315"/>
          </a:xfrm>
          <a:prstGeom prst="rect">
            <a:avLst/>
          </a:prstGeom>
          <a:noFill/>
        </p:spPr>
        <p:txBody>
          <a:bodyPr wrap="square" rtlCol="0">
            <a:spAutoFit/>
          </a:bodyPr>
          <a:lstStyle/>
          <a:p>
            <a:r>
              <a:rPr lang="en-US" dirty="0" smtClean="0">
                <a:solidFill>
                  <a:srgbClr val="FF0000"/>
                </a:solidFill>
              </a:rPr>
              <a:t>Note that add is the instruction</a:t>
            </a:r>
          </a:p>
          <a:p>
            <a:r>
              <a:rPr lang="en-US" dirty="0" smtClean="0">
                <a:solidFill>
                  <a:srgbClr val="FF0000"/>
                </a:solidFill>
              </a:rPr>
              <a:t>A is the destination</a:t>
            </a:r>
          </a:p>
          <a:p>
            <a:r>
              <a:rPr lang="en-US" dirty="0" smtClean="0">
                <a:solidFill>
                  <a:srgbClr val="FF0000"/>
                </a:solidFill>
              </a:rPr>
              <a:t>B is one of the operands</a:t>
            </a:r>
          </a:p>
          <a:p>
            <a:r>
              <a:rPr lang="en-US" dirty="0" smtClean="0">
                <a:solidFill>
                  <a:srgbClr val="FF0000"/>
                </a:solidFill>
              </a:rPr>
              <a:t>C is the other operand</a:t>
            </a:r>
          </a:p>
          <a:p>
            <a:r>
              <a:rPr lang="en-US" dirty="0" smtClean="0">
                <a:solidFill>
                  <a:srgbClr val="FF0000"/>
                </a:solidFill>
              </a:rPr>
              <a:t>All arithmetic operations have this form</a:t>
            </a:r>
          </a:p>
          <a:p>
            <a:r>
              <a:rPr lang="en-US" i="1" dirty="0" smtClean="0">
                <a:solidFill>
                  <a:srgbClr val="FF0000"/>
                </a:solidFill>
              </a:rPr>
              <a:t>Design Principle 1:</a:t>
            </a:r>
            <a:r>
              <a:rPr lang="en-US" dirty="0" smtClean="0">
                <a:solidFill>
                  <a:srgbClr val="FF0000"/>
                </a:solidFill>
              </a:rPr>
              <a:t> Simplicity </a:t>
            </a:r>
            <a:r>
              <a:rPr lang="en-US" dirty="0" err="1" smtClean="0">
                <a:solidFill>
                  <a:srgbClr val="FF0000"/>
                </a:solidFill>
              </a:rPr>
              <a:t>favours</a:t>
            </a:r>
            <a:r>
              <a:rPr lang="en-US" dirty="0" smtClean="0">
                <a:solidFill>
                  <a:srgbClr val="FF0000"/>
                </a:solidFill>
              </a:rPr>
              <a:t> regularity</a:t>
            </a:r>
          </a:p>
          <a:p>
            <a:pPr lvl="1"/>
            <a:r>
              <a:rPr lang="en-US" dirty="0" smtClean="0">
                <a:solidFill>
                  <a:srgbClr val="FF0000"/>
                </a:solidFill>
              </a:rPr>
              <a:t>Regularity makes implementation simpler</a:t>
            </a:r>
          </a:p>
          <a:p>
            <a:pPr lvl="1"/>
            <a:r>
              <a:rPr lang="en-US" dirty="0" smtClean="0">
                <a:solidFill>
                  <a:srgbClr val="FF0000"/>
                </a:solidFill>
              </a:rPr>
              <a:t>Simplicity enables higher performance at lower cost</a:t>
            </a:r>
            <a:endParaRPr lang="en-AU" dirty="0" smtClean="0">
              <a:solidFill>
                <a:srgbClr val="FF0000"/>
              </a:solidFill>
            </a:endParaRPr>
          </a:p>
          <a:p>
            <a:endParaRPr lang="en-US" dirty="0" smtClean="0">
              <a:solidFill>
                <a:srgbClr val="FF0000"/>
              </a:solidFill>
            </a:endParaRPr>
          </a:p>
          <a:p>
            <a:endParaRPr lang="en-US" dirty="0"/>
          </a:p>
        </p:txBody>
      </p:sp>
      <p:sp>
        <p:nvSpPr>
          <p:cNvPr id="7" name="TextBox 6"/>
          <p:cNvSpPr txBox="1"/>
          <p:nvPr/>
        </p:nvSpPr>
        <p:spPr>
          <a:xfrm>
            <a:off x="533400" y="2819400"/>
            <a:ext cx="8229600" cy="4154984"/>
          </a:xfrm>
          <a:prstGeom prst="rect">
            <a:avLst/>
          </a:prstGeom>
          <a:noFill/>
        </p:spPr>
        <p:txBody>
          <a:bodyPr wrap="square" rtlCol="0">
            <a:spAutoFit/>
          </a:bodyPr>
          <a:lstStyle/>
          <a:p>
            <a:r>
              <a:rPr lang="en-US" sz="2000" b="1" dirty="0" smtClean="0">
                <a:solidFill>
                  <a:srgbClr val="002060"/>
                </a:solidFill>
                <a:latin typeface="+mj-lt"/>
              </a:rPr>
              <a:t>add</a:t>
            </a:r>
            <a:r>
              <a:rPr lang="en-US" sz="2000" dirty="0" smtClean="0">
                <a:solidFill>
                  <a:srgbClr val="002060"/>
                </a:solidFill>
                <a:latin typeface="+mj-lt"/>
              </a:rPr>
              <a:t> is an </a:t>
            </a:r>
            <a:r>
              <a:rPr lang="en-US" sz="2000" u="sng" dirty="0" smtClean="0">
                <a:solidFill>
                  <a:srgbClr val="002060"/>
                </a:solidFill>
                <a:latin typeface="+mj-lt"/>
              </a:rPr>
              <a:t>assembly language </a:t>
            </a:r>
            <a:r>
              <a:rPr lang="en-US" sz="2000" b="1" dirty="0" smtClean="0">
                <a:solidFill>
                  <a:srgbClr val="002060"/>
                </a:solidFill>
                <a:latin typeface="+mj-lt"/>
              </a:rPr>
              <a:t>mnemonic</a:t>
            </a:r>
            <a:r>
              <a:rPr lang="en-US" sz="2000" dirty="0" smtClean="0">
                <a:solidFill>
                  <a:srgbClr val="002060"/>
                </a:solidFill>
                <a:latin typeface="+mj-lt"/>
              </a:rPr>
              <a:t> that represents the operation to be performed on the operands a, b, and c</a:t>
            </a:r>
          </a:p>
          <a:p>
            <a:endParaRPr lang="en-US" sz="2000" dirty="0" smtClean="0">
              <a:solidFill>
                <a:srgbClr val="002060"/>
              </a:solidFill>
              <a:latin typeface="+mj-lt"/>
            </a:endParaRPr>
          </a:p>
          <a:p>
            <a:r>
              <a:rPr lang="en-US" sz="2000" dirty="0" smtClean="0">
                <a:solidFill>
                  <a:srgbClr val="002060"/>
                </a:solidFill>
                <a:latin typeface="+mj-lt"/>
              </a:rPr>
              <a:t>People are much better using </a:t>
            </a:r>
            <a:r>
              <a:rPr lang="en-US" sz="2000" b="1" dirty="0" smtClean="0">
                <a:solidFill>
                  <a:srgbClr val="002060"/>
                </a:solidFill>
                <a:latin typeface="+mj-lt"/>
              </a:rPr>
              <a:t>mnemonics</a:t>
            </a:r>
            <a:r>
              <a:rPr lang="en-US" sz="2000" dirty="0" smtClean="0">
                <a:solidFill>
                  <a:srgbClr val="002060"/>
                </a:solidFill>
                <a:latin typeface="+mj-lt"/>
              </a:rPr>
              <a:t> than </a:t>
            </a:r>
            <a:r>
              <a:rPr lang="en-US" sz="2000" b="1" dirty="0" smtClean="0">
                <a:solidFill>
                  <a:srgbClr val="002060"/>
                </a:solidFill>
                <a:latin typeface="+mj-lt"/>
              </a:rPr>
              <a:t>operation code-values</a:t>
            </a:r>
            <a:r>
              <a:rPr lang="en-US" sz="2000" dirty="0" smtClean="0">
                <a:solidFill>
                  <a:srgbClr val="002060"/>
                </a:solidFill>
                <a:latin typeface="+mj-lt"/>
              </a:rPr>
              <a:t> (</a:t>
            </a:r>
            <a:r>
              <a:rPr lang="en-US" sz="2000" i="1" dirty="0" err="1" smtClean="0">
                <a:solidFill>
                  <a:srgbClr val="002060"/>
                </a:solidFill>
                <a:latin typeface="+mj-lt"/>
              </a:rPr>
              <a:t>opcodes</a:t>
            </a:r>
            <a:r>
              <a:rPr lang="en-US" sz="2000" dirty="0" smtClean="0">
                <a:solidFill>
                  <a:srgbClr val="002060"/>
                </a:solidFill>
                <a:latin typeface="+mj-lt"/>
              </a:rPr>
              <a:t>) to represent operations.</a:t>
            </a:r>
          </a:p>
          <a:p>
            <a:endParaRPr lang="en-US" sz="2000" dirty="0" smtClean="0">
              <a:solidFill>
                <a:srgbClr val="002060"/>
              </a:solidFill>
              <a:latin typeface="+mj-lt"/>
            </a:endParaRPr>
          </a:p>
          <a:p>
            <a:r>
              <a:rPr lang="en-US" sz="2000" dirty="0" smtClean="0">
                <a:solidFill>
                  <a:srgbClr val="002060"/>
                </a:solidFill>
                <a:latin typeface="+mj-lt"/>
              </a:rPr>
              <a:t>We use a program called an </a:t>
            </a:r>
            <a:r>
              <a:rPr lang="en-US" sz="2000" b="1" dirty="0" smtClean="0">
                <a:solidFill>
                  <a:srgbClr val="002060"/>
                </a:solidFill>
                <a:latin typeface="+mj-lt"/>
              </a:rPr>
              <a:t>assembler</a:t>
            </a:r>
            <a:r>
              <a:rPr lang="en-US" sz="2000" dirty="0" smtClean="0">
                <a:solidFill>
                  <a:srgbClr val="002060"/>
                </a:solidFill>
                <a:latin typeface="+mj-lt"/>
              </a:rPr>
              <a:t> to convert assembly language mnemonics into </a:t>
            </a:r>
            <a:r>
              <a:rPr lang="en-US" sz="2000" dirty="0" err="1" smtClean="0">
                <a:solidFill>
                  <a:srgbClr val="002060"/>
                </a:solidFill>
                <a:latin typeface="+mj-lt"/>
              </a:rPr>
              <a:t>opcodes</a:t>
            </a:r>
            <a:r>
              <a:rPr lang="en-US" sz="2000" dirty="0" smtClean="0">
                <a:solidFill>
                  <a:srgbClr val="002060"/>
                </a:solidFill>
                <a:latin typeface="+mj-lt"/>
              </a:rPr>
              <a:t> (</a:t>
            </a:r>
            <a:r>
              <a:rPr lang="en-US" sz="2000" i="1" dirty="0" smtClean="0">
                <a:solidFill>
                  <a:srgbClr val="002060"/>
                </a:solidFill>
                <a:latin typeface="+mj-lt"/>
              </a:rPr>
              <a:t>machine instructions</a:t>
            </a:r>
            <a:r>
              <a:rPr lang="en-US" sz="2000" dirty="0" smtClean="0">
                <a:solidFill>
                  <a:srgbClr val="002060"/>
                </a:solidFill>
                <a:latin typeface="+mj-lt"/>
              </a:rPr>
              <a:t>)</a:t>
            </a:r>
          </a:p>
          <a:p>
            <a:r>
              <a:rPr lang="en-US" sz="2000" dirty="0" smtClean="0">
                <a:solidFill>
                  <a:srgbClr val="FF0000"/>
                </a:solidFill>
                <a:latin typeface="+mj-lt"/>
              </a:rPr>
              <a:t>Note: we’re cheating a bit here; this is not real MIPs assembly language (coming soon)</a:t>
            </a:r>
          </a:p>
          <a:p>
            <a:endParaRPr lang="en-US" sz="2000" dirty="0" smtClean="0">
              <a:solidFill>
                <a:srgbClr val="FF0000"/>
              </a:solidFill>
              <a:latin typeface="+mj-lt"/>
            </a:endParaRPr>
          </a:p>
          <a:p>
            <a:r>
              <a:rPr lang="en-US" sz="2000" dirty="0" smtClean="0">
                <a:solidFill>
                  <a:srgbClr val="0070C0"/>
                </a:solidFill>
                <a:latin typeface="+mj-lt"/>
              </a:rPr>
              <a:t>We use </a:t>
            </a:r>
            <a:r>
              <a:rPr lang="en-US" sz="2000" u="sng" dirty="0" smtClean="0">
                <a:solidFill>
                  <a:srgbClr val="0070C0"/>
                </a:solidFill>
                <a:latin typeface="+mj-lt"/>
              </a:rPr>
              <a:t>compilers</a:t>
            </a:r>
            <a:r>
              <a:rPr lang="en-US" sz="2000" dirty="0" smtClean="0">
                <a:solidFill>
                  <a:srgbClr val="0070C0"/>
                </a:solidFill>
                <a:latin typeface="+mj-lt"/>
              </a:rPr>
              <a:t> to convert Java/C/C++ to machine instructions.</a:t>
            </a:r>
          </a:p>
          <a:p>
            <a:endParaRPr lang="en-US" dirty="0">
              <a:solidFill>
                <a:srgbClr val="002060"/>
              </a:solidFill>
              <a:latin typeface="+mj-lt"/>
            </a:endParaRPr>
          </a:p>
        </p:txBody>
      </p:sp>
    </p:spTree>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40021</TotalTime>
  <Words>1761</Words>
  <Application>Microsoft Office PowerPoint</Application>
  <PresentationFormat>On-screen Show (4:3)</PresentationFormat>
  <Paragraphs>384</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Times New Roman</vt:lpstr>
      <vt:lpstr>Lucida Console</vt:lpstr>
      <vt:lpstr>Wingdings</vt:lpstr>
      <vt:lpstr>Tahoma</vt:lpstr>
      <vt:lpstr>Arial Black</vt:lpstr>
      <vt:lpstr>Office Theme</vt:lpstr>
      <vt:lpstr>Instruction Set-Intro</vt:lpstr>
      <vt:lpstr>Slide 2</vt:lpstr>
      <vt:lpstr>Instruction Sets</vt:lpstr>
      <vt:lpstr>Operands and Operations in Math</vt:lpstr>
      <vt:lpstr>Mathematical Operations supported by typical instruction sets</vt:lpstr>
      <vt:lpstr>The Stored Program Concept</vt:lpstr>
      <vt:lpstr>Slide 7</vt:lpstr>
      <vt:lpstr>The MIPS Instruction Set</vt:lpstr>
      <vt:lpstr>Java vs. MIPS Assembly Language Statement</vt:lpstr>
      <vt:lpstr>Another Java vs. MIPS Assembly Language Statement – multiple adds</vt:lpstr>
      <vt:lpstr>Stepwise addition</vt:lpstr>
      <vt:lpstr>In Java, we use variables (or literals) to represent operands   In assembly, operands are restricted to a limited number of locations called registers (with exceptions to be discussed later)</vt:lpstr>
      <vt:lpstr>At right: a block diagram of a computer’s  Central Processing Unit (CPU).  Note: Although the areas not highlighted (Program Flash and SRAM) might sometimes be physically located on the same chip, they are generally not considered to be part of the CPU.  These two elements are often absent from the microprocessor chip and instead located on nearby chips.  They are combined on the same chip with the CPU primarily to reduce cost for simple systems. </vt:lpstr>
      <vt:lpstr>MIPS Architecture</vt:lpstr>
      <vt:lpstr>Why registers?</vt:lpstr>
      <vt:lpstr>Problem</vt:lpstr>
      <vt:lpstr>Fully worked register example</vt:lpstr>
      <vt:lpstr>Memory Operands</vt:lpstr>
      <vt:lpstr>Registers can only hold a small amount of data. The rest is kept in main memory.</vt:lpstr>
      <vt:lpstr>MIPS is “big-endian”</vt:lpstr>
      <vt:lpstr>In a big-endian representation, the least significant byte has a higher address than the most significant byte</vt:lpstr>
      <vt:lpstr>Memory Operand Example 1</vt:lpstr>
      <vt:lpstr>Memory Operand Example 2</vt:lpstr>
      <vt:lpstr>Registers vs. Memory</vt:lpstr>
      <vt:lpstr>Immediate Operands</vt:lpstr>
      <vt:lpstr>The Constant Zero</vt:lpstr>
    </vt:vector>
  </TitlesOfParts>
  <Company>MSOE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Paul Roberts</dc:creator>
  <cp:lastModifiedBy>Mark Hornick</cp:lastModifiedBy>
  <cp:revision>301</cp:revision>
  <dcterms:created xsi:type="dcterms:W3CDTF">2005-10-07T17:32:44Z</dcterms:created>
  <dcterms:modified xsi:type="dcterms:W3CDTF">2013-01-23T20:57:11Z</dcterms:modified>
</cp:coreProperties>
</file>