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tags/tag152.xml" ContentType="application/vnd.openxmlformats-officedocument.presentationml.tags+xml"/>
  <Override PartName="/ppt/slides/slide5.xml" ContentType="application/vnd.openxmlformats-officedocument.presentationml.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417" r:id="rId2"/>
    <p:sldId id="542" r:id="rId3"/>
    <p:sldId id="540" r:id="rId4"/>
    <p:sldId id="552" r:id="rId5"/>
    <p:sldId id="543" r:id="rId6"/>
    <p:sldId id="541" r:id="rId7"/>
    <p:sldId id="544" r:id="rId8"/>
    <p:sldId id="546" r:id="rId9"/>
    <p:sldId id="547" r:id="rId10"/>
    <p:sldId id="548" r:id="rId11"/>
    <p:sldId id="549" r:id="rId12"/>
    <p:sldId id="550" r:id="rId13"/>
    <p:sldId id="440" r:id="rId14"/>
    <p:sldId id="441" r:id="rId15"/>
    <p:sldId id="554" r:id="rId16"/>
    <p:sldId id="555" r:id="rId17"/>
    <p:sldId id="556" r:id="rId18"/>
  </p:sldIdLst>
  <p:sldSz cx="9144000" cy="6858000" type="screen4x3"/>
  <p:notesSz cx="6934200" cy="92202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Arial Black" pitchFamily="34" charset="0"/>
      <p:bold r:id="rId25"/>
    </p:embeddedFont>
  </p:embeddedFont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4" autoAdjust="0"/>
    <p:restoredTop sz="79222" autoAdjust="0"/>
  </p:normalViewPr>
  <p:slideViewPr>
    <p:cSldViewPr>
      <p:cViewPr varScale="1">
        <p:scale>
          <a:sx n="87" d="100"/>
          <a:sy n="87" d="100"/>
        </p:scale>
        <p:origin x="-15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8DF82E-460F-4E8B-924C-6E855EA5034A}" type="datetime3">
              <a:rPr lang="en-US"/>
              <a:pPr/>
              <a:t>12 December 2012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B4E45-C457-4CDD-A2BD-05ED563BEAF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415A49-D8C9-4C4C-AC5F-20CA78EE6CCD}" type="datetime3">
              <a:rPr lang="en-US"/>
              <a:pPr/>
              <a:t>12 December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BAE4D-AD47-459D-BAE2-1446F646A2DB}" type="slidenum">
              <a:rPr lang="en-US"/>
              <a:pPr/>
              <a:t>14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415A49-D8C9-4C4C-AC5F-20CA78EE6CCD}" type="datetime3">
              <a:rPr lang="en-US"/>
              <a:pPr/>
              <a:t>12 December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BAE4D-AD47-459D-BAE2-1446F646A2DB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415A49-D8C9-4C4C-AC5F-20CA78EE6CCD}" type="datetime3">
              <a:rPr lang="en-US"/>
              <a:pPr/>
              <a:t>12 December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BAE4D-AD47-459D-BAE2-1446F646A2DB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415A49-D8C9-4C4C-AC5F-20CA78EE6CCD}" type="datetime3">
              <a:rPr lang="en-US"/>
              <a:pPr/>
              <a:t>12 December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BAE4D-AD47-459D-BAE2-1446F646A2DB}" type="slidenum">
              <a:rPr lang="en-US"/>
              <a:pPr/>
              <a:t>17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685800"/>
          </a:xfrm>
        </p:spPr>
        <p:txBody>
          <a:bodyPr/>
          <a:lstStyle>
            <a:lvl1pPr algn="l"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5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9" Type="http://schemas.openxmlformats.org/officeDocument/2006/relationships/tags" Target="../tags/tag110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34" Type="http://schemas.openxmlformats.org/officeDocument/2006/relationships/tags" Target="../tags/tag10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tags" Target="../tags/tag104.xml"/><Relationship Id="rId38" Type="http://schemas.openxmlformats.org/officeDocument/2006/relationships/tags" Target="../tags/tag109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41" Type="http://schemas.openxmlformats.org/officeDocument/2006/relationships/tags" Target="../tags/tag112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tags" Target="../tags/tag103.xml"/><Relationship Id="rId37" Type="http://schemas.openxmlformats.org/officeDocument/2006/relationships/tags" Target="../tags/tag108.xml"/><Relationship Id="rId40" Type="http://schemas.openxmlformats.org/officeDocument/2006/relationships/tags" Target="../tags/tag111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36" Type="http://schemas.openxmlformats.org/officeDocument/2006/relationships/tags" Target="../tags/tag107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tags" Target="../tags/tag106.xml"/><Relationship Id="rId43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3" Type="http://schemas.openxmlformats.org/officeDocument/2006/relationships/tags" Target="../tags/tag11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3" Type="http://schemas.openxmlformats.org/officeDocument/2006/relationships/tags" Target="../tags/tag13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0" Type="http://schemas.openxmlformats.org/officeDocument/2006/relationships/tags" Target="../tags/tag152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5" Type="http://schemas.openxmlformats.org/officeDocument/2006/relationships/tags" Target="../tags/tag137.xml"/><Relationship Id="rId15" Type="http://schemas.openxmlformats.org/officeDocument/2006/relationships/tags" Target="../tags/tag147.xml"/><Relationship Id="rId10" Type="http://schemas.openxmlformats.org/officeDocument/2006/relationships/tags" Target="../tags/tag142.xml"/><Relationship Id="rId19" Type="http://schemas.openxmlformats.org/officeDocument/2006/relationships/tags" Target="../tags/tag151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Relationship Id="rId2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oleObject" Target="../embeddings/oleObject3.bin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oleObject" Target="../embeddings/oleObject4.bin"/><Relationship Id="rId2" Type="http://schemas.openxmlformats.org/officeDocument/2006/relationships/tags" Target="../tags/tag29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Numeric/Instruction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000" dirty="0" smtClean="0"/>
              <a:t>Define the terms least significant bit and most significant bit.</a:t>
            </a:r>
          </a:p>
          <a:p>
            <a:r>
              <a:rPr lang="en-US" sz="2000" dirty="0" smtClean="0"/>
              <a:t>Explain how unsigned integer numbers are represented in memory</a:t>
            </a:r>
          </a:p>
          <a:p>
            <a:r>
              <a:rPr lang="en-US" sz="2000" dirty="0" smtClean="0"/>
              <a:t>Understand the limitations of using sign and magnitude to represent signed integer numbers</a:t>
            </a:r>
          </a:p>
          <a:p>
            <a:r>
              <a:rPr lang="en-US" sz="2000" dirty="0" smtClean="0"/>
              <a:t>Explain how signed integer numbers are represented in memory using twos complement notation.</a:t>
            </a:r>
          </a:p>
          <a:p>
            <a:r>
              <a:rPr lang="en-US" sz="2000" dirty="0" smtClean="0"/>
              <a:t>Convert twos complement numbers into decimal.</a:t>
            </a:r>
          </a:p>
          <a:p>
            <a:r>
              <a:rPr lang="en-US" sz="2000" dirty="0" smtClean="0"/>
              <a:t>Convert decimal numbers into twos </a:t>
            </a:r>
            <a:r>
              <a:rPr lang="en-US" sz="2000" dirty="0" smtClean="0"/>
              <a:t>complement </a:t>
            </a:r>
            <a:r>
              <a:rPr lang="en-US" sz="2000" dirty="0" smtClean="0"/>
              <a:t>format.</a:t>
            </a:r>
          </a:p>
          <a:p>
            <a:r>
              <a:rPr lang="en-US" sz="2000" dirty="0" smtClean="0"/>
              <a:t>Explain the concept of sign extension</a:t>
            </a:r>
          </a:p>
          <a:p>
            <a:r>
              <a:rPr lang="en-US" sz="2000" dirty="0" smtClean="0"/>
              <a:t>Convert a binary number into </a:t>
            </a:r>
            <a:r>
              <a:rPr lang="en-US" sz="2000" dirty="0" smtClean="0"/>
              <a:t>hexadecimal</a:t>
            </a:r>
          </a:p>
          <a:p>
            <a:r>
              <a:rPr lang="en-US" sz="2000" dirty="0" smtClean="0"/>
              <a:t>Explain how instructions are represented in memory as machine code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Convert -51 to a 16 bit signed binary </a:t>
            </a:r>
            <a:r>
              <a:rPr lang="en-US" dirty="0" smtClean="0"/>
              <a:t>(base 2) representation </a:t>
            </a:r>
            <a:r>
              <a:rPr lang="en-US" dirty="0" smtClean="0"/>
              <a:t>based on the 2’s complement value from before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600" dirty="0" smtClean="0"/>
              <a:t>Converting </a:t>
            </a:r>
            <a:r>
              <a:rPr lang="en-US" sz="3600" dirty="0" smtClean="0"/>
              <a:t>binary to hex (CE1900 review)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Hexadecimal – Base 16</a:t>
            </a:r>
          </a:p>
          <a:p>
            <a:pPr lvl="1"/>
            <a:r>
              <a:rPr lang="en-US" dirty="0" smtClean="0"/>
              <a:t>Group binary digits into sets of 4</a:t>
            </a:r>
          </a:p>
          <a:p>
            <a:pPr lvl="1"/>
            <a:r>
              <a:rPr lang="en-US" dirty="0" smtClean="0"/>
              <a:t>Convert each group into a hex digit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676400" y="2743200"/>
          <a:ext cx="5562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650"/>
                <a:gridCol w="1390650"/>
                <a:gridCol w="1390650"/>
                <a:gridCol w="1390650"/>
              </a:tblGrid>
              <a:tr h="2269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Convert the number 10100101 to hex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 the number 1100100 to hex</a:t>
            </a:r>
          </a:p>
          <a:p>
            <a:pPr lvl="1"/>
            <a:r>
              <a:rPr lang="en-US" dirty="0" smtClean="0"/>
              <a:t>What decimal number is this?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1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Representing Instructions</a:t>
            </a:r>
            <a:endParaRPr lang="en-AU" dirty="0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/>
              <a:t>Instructions </a:t>
            </a:r>
            <a:r>
              <a:rPr lang="en-US" sz="2800" dirty="0" smtClean="0"/>
              <a:t>are represented in binary</a:t>
            </a:r>
            <a:endParaRPr lang="en-US" sz="2800" dirty="0"/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Called machine code</a:t>
            </a:r>
          </a:p>
          <a:p>
            <a:r>
              <a:rPr lang="en-US" sz="2800" dirty="0"/>
              <a:t>MIPS </a:t>
            </a:r>
            <a:r>
              <a:rPr lang="en-US" sz="2800" dirty="0" smtClean="0"/>
              <a:t>instructions (e.g. </a:t>
            </a:r>
            <a:r>
              <a:rPr lang="en-US" sz="2800" dirty="0" smtClean="0">
                <a:solidFill>
                  <a:srgbClr val="0070C0"/>
                </a:solidFill>
              </a:rPr>
              <a:t>add $t0, $s1, $s2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Encoded as 32-bit </a:t>
            </a:r>
            <a:r>
              <a:rPr lang="en-US" sz="2400" dirty="0" smtClean="0">
                <a:solidFill>
                  <a:srgbClr val="002060"/>
                </a:solidFill>
              </a:rPr>
              <a:t>words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Small number of </a:t>
            </a:r>
            <a:r>
              <a:rPr lang="en-US" sz="2400" dirty="0" smtClean="0">
                <a:solidFill>
                  <a:srgbClr val="002060"/>
                </a:solidFill>
              </a:rPr>
              <a:t>formats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Regularity in the pattern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800" dirty="0" smtClean="0"/>
              <a:t>Register </a:t>
            </a:r>
            <a:r>
              <a:rPr lang="en-US" sz="2800" dirty="0"/>
              <a:t>numbers</a:t>
            </a:r>
          </a:p>
          <a:p>
            <a:pPr lvl="1">
              <a:buNone/>
            </a:pPr>
            <a:r>
              <a:rPr lang="en-US" sz="2400" dirty="0">
                <a:solidFill>
                  <a:srgbClr val="0070C0"/>
                </a:solidFill>
              </a:rPr>
              <a:t>$t0 – $t7 are </a:t>
            </a:r>
            <a:r>
              <a:rPr lang="en-US" sz="2400" dirty="0" smtClean="0">
                <a:solidFill>
                  <a:srgbClr val="0070C0"/>
                </a:solidFill>
              </a:rPr>
              <a:t>reg</a:t>
            </a:r>
            <a:r>
              <a:rPr lang="en-US" sz="2400" dirty="0" smtClean="0">
                <a:solidFill>
                  <a:srgbClr val="0070C0"/>
                </a:solidFill>
              </a:rPr>
              <a:t>isters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8 – 15</a:t>
            </a:r>
          </a:p>
          <a:p>
            <a:pPr lvl="1">
              <a:buNone/>
            </a:pPr>
            <a:r>
              <a:rPr lang="en-US" sz="2400" dirty="0">
                <a:solidFill>
                  <a:srgbClr val="0070C0"/>
                </a:solidFill>
              </a:rPr>
              <a:t>$t8 – $t9 are </a:t>
            </a:r>
            <a:r>
              <a:rPr lang="en-US" sz="2400" dirty="0" smtClean="0">
                <a:solidFill>
                  <a:srgbClr val="0070C0"/>
                </a:solidFill>
              </a:rPr>
              <a:t>reg</a:t>
            </a:r>
            <a:r>
              <a:rPr lang="en-US" sz="2400" dirty="0" smtClean="0">
                <a:solidFill>
                  <a:srgbClr val="0070C0"/>
                </a:solidFill>
              </a:rPr>
              <a:t>isters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24 – 25</a:t>
            </a:r>
          </a:p>
          <a:p>
            <a:pPr lvl="1">
              <a:buNone/>
            </a:pPr>
            <a:r>
              <a:rPr lang="en-US" sz="2400" dirty="0">
                <a:solidFill>
                  <a:srgbClr val="0070C0"/>
                </a:solidFill>
              </a:rPr>
              <a:t>$s0 – $s7 are </a:t>
            </a:r>
            <a:r>
              <a:rPr lang="en-US" sz="2400" dirty="0" smtClean="0">
                <a:solidFill>
                  <a:srgbClr val="0070C0"/>
                </a:solidFill>
              </a:rPr>
              <a:t>reg</a:t>
            </a:r>
            <a:r>
              <a:rPr lang="en-US" sz="2400" dirty="0" smtClean="0">
                <a:solidFill>
                  <a:srgbClr val="0070C0"/>
                </a:solidFill>
              </a:rPr>
              <a:t>isters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16 – 23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96000"/>
            <a:ext cx="6400800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§2.5 Representing Instructions in the Computer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81" name="Rectangle 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MIPS </a:t>
            </a:r>
            <a:r>
              <a:rPr lang="en-US" dirty="0" smtClean="0"/>
              <a:t>R[</a:t>
            </a:r>
            <a:r>
              <a:rPr lang="en-US" dirty="0" err="1" smtClean="0"/>
              <a:t>egister</a:t>
            </a:r>
            <a:r>
              <a:rPr lang="en-US" dirty="0" smtClean="0"/>
              <a:t>]-format </a:t>
            </a:r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267282" name="Rectangle 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81200"/>
            <a:ext cx="8270875" cy="3960813"/>
          </a:xfrm>
        </p:spPr>
        <p:txBody>
          <a:bodyPr/>
          <a:lstStyle/>
          <a:p>
            <a:r>
              <a:rPr lang="en-US" sz="2400" dirty="0"/>
              <a:t>Instruction fields</a:t>
            </a:r>
          </a:p>
          <a:p>
            <a:pPr lvl="1"/>
            <a:r>
              <a:rPr lang="en-US" sz="1600" dirty="0"/>
              <a:t>op: operation code (opcode)</a:t>
            </a:r>
          </a:p>
          <a:p>
            <a:pPr lvl="1"/>
            <a:r>
              <a:rPr lang="en-US" sz="1600" dirty="0"/>
              <a:t>rs: first source register number</a:t>
            </a:r>
          </a:p>
          <a:p>
            <a:pPr lvl="1"/>
            <a:r>
              <a:rPr lang="en-US" sz="1600" dirty="0" err="1"/>
              <a:t>rt</a:t>
            </a:r>
            <a:r>
              <a:rPr lang="en-US" sz="1600" dirty="0"/>
              <a:t>: second source register number</a:t>
            </a:r>
          </a:p>
          <a:p>
            <a:pPr lvl="1"/>
            <a:r>
              <a:rPr lang="en-US" sz="1600" dirty="0"/>
              <a:t>rd: destination register number</a:t>
            </a:r>
          </a:p>
          <a:p>
            <a:pPr lvl="1"/>
            <a:r>
              <a:rPr lang="en-US" sz="1600" dirty="0" err="1"/>
              <a:t>shamt</a:t>
            </a:r>
            <a:r>
              <a:rPr lang="en-US" sz="1600" dirty="0"/>
              <a:t>: shift amount (00000 for now)</a:t>
            </a:r>
          </a:p>
          <a:p>
            <a:pPr lvl="1"/>
            <a:r>
              <a:rPr lang="en-US" sz="1600" dirty="0" err="1"/>
              <a:t>funct</a:t>
            </a:r>
            <a:r>
              <a:rPr lang="en-US" sz="1600" dirty="0"/>
              <a:t>: function code (extends </a:t>
            </a:r>
            <a:r>
              <a:rPr lang="en-US" sz="1600" dirty="0" err="1"/>
              <a:t>opcode</a:t>
            </a:r>
            <a:r>
              <a:rPr lang="en-US" sz="1600" dirty="0" smtClean="0"/>
              <a:t>)</a:t>
            </a:r>
          </a:p>
          <a:p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0070C0"/>
                </a:solidFill>
              </a:rPr>
              <a:t>add, $t0, $s1, $s2</a:t>
            </a:r>
            <a:r>
              <a:rPr lang="en-US" sz="2400" dirty="0" smtClean="0"/>
              <a:t> (see the green card in the textbook)</a:t>
            </a:r>
          </a:p>
          <a:p>
            <a:pPr lvl="1"/>
            <a:r>
              <a:rPr lang="en-US" sz="1600" dirty="0" smtClean="0"/>
              <a:t>op = 0</a:t>
            </a:r>
          </a:p>
          <a:p>
            <a:pPr lvl="1"/>
            <a:r>
              <a:rPr lang="en-US" sz="1600" dirty="0" err="1" smtClean="0"/>
              <a:t>rs</a:t>
            </a:r>
            <a:r>
              <a:rPr lang="en-US" sz="1600" dirty="0" smtClean="0"/>
              <a:t> = $s1, register 17</a:t>
            </a:r>
          </a:p>
          <a:p>
            <a:pPr lvl="1"/>
            <a:r>
              <a:rPr lang="en-US" sz="1600" dirty="0" err="1" smtClean="0"/>
              <a:t>rt</a:t>
            </a:r>
            <a:r>
              <a:rPr lang="en-US" sz="1600" dirty="0" smtClean="0"/>
              <a:t> = $s2, register 18</a:t>
            </a:r>
          </a:p>
          <a:p>
            <a:pPr lvl="1"/>
            <a:r>
              <a:rPr lang="en-US" sz="1600" dirty="0" smtClean="0"/>
              <a:t>rd = $t0, register 8</a:t>
            </a:r>
          </a:p>
          <a:p>
            <a:pPr lvl="1"/>
            <a:r>
              <a:rPr lang="en-US" sz="1600" dirty="0" err="1" smtClean="0"/>
              <a:t>shamt</a:t>
            </a:r>
            <a:r>
              <a:rPr lang="en-US" sz="1600" dirty="0" smtClean="0"/>
              <a:t> = 0</a:t>
            </a:r>
          </a:p>
          <a:p>
            <a:pPr lvl="1"/>
            <a:r>
              <a:rPr lang="en-US" sz="1600" dirty="0" err="1" smtClean="0"/>
              <a:t>funct</a:t>
            </a:r>
            <a:r>
              <a:rPr lang="en-US" sz="1600" dirty="0" smtClean="0"/>
              <a:t> = 32</a:t>
            </a:r>
            <a:endParaRPr lang="en-AU" sz="1600" dirty="0"/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31913" y="1412875"/>
            <a:ext cx="5983287" cy="568325"/>
            <a:chOff x="703" y="981"/>
            <a:chExt cx="4355" cy="487"/>
          </a:xfrm>
        </p:grpSpPr>
        <p:sp>
          <p:nvSpPr>
            <p:cNvPr id="267269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/>
                <a:t>op</a:t>
              </a:r>
              <a:endParaRPr lang="en-AU" sz="2000" dirty="0"/>
            </a:p>
          </p:txBody>
        </p:sp>
        <p:sp>
          <p:nvSpPr>
            <p:cNvPr id="267270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AU" sz="2000" dirty="0"/>
            </a:p>
          </p:txBody>
        </p:sp>
        <p:sp>
          <p:nvSpPr>
            <p:cNvPr id="267271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267272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rd</a:t>
              </a:r>
              <a:endParaRPr lang="en-AU" sz="2000"/>
            </a:p>
          </p:txBody>
        </p:sp>
        <p:sp>
          <p:nvSpPr>
            <p:cNvPr id="267273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shamt</a:t>
              </a:r>
              <a:endParaRPr lang="en-AU" sz="2000"/>
            </a:p>
          </p:txBody>
        </p:sp>
        <p:sp>
          <p:nvSpPr>
            <p:cNvPr id="267274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funct</a:t>
              </a:r>
              <a:endParaRPr lang="en-AU" sz="2000"/>
            </a:p>
          </p:txBody>
        </p:sp>
        <p:sp>
          <p:nvSpPr>
            <p:cNvPr id="267275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7276" name="Text Box 1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7277" name="Text Box 1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78" name="Text Box 1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79" name="Text Box 1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80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81" name="Rectangle 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MIPS </a:t>
            </a:r>
            <a:r>
              <a:rPr lang="en-US" dirty="0" smtClean="0"/>
              <a:t>R-format for the </a:t>
            </a:r>
            <a:r>
              <a:rPr lang="en-US" b="1" dirty="0" smtClean="0"/>
              <a:t>add</a:t>
            </a:r>
            <a:r>
              <a:rPr lang="en-US" dirty="0" smtClean="0"/>
              <a:t> instruction</a:t>
            </a:r>
            <a:endParaRPr lang="en-AU" dirty="0"/>
          </a:p>
        </p:txBody>
      </p:sp>
      <p:sp>
        <p:nvSpPr>
          <p:cNvPr id="267282" name="Rectangle 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81200"/>
            <a:ext cx="8270875" cy="3960813"/>
          </a:xfrm>
        </p:spPr>
        <p:txBody>
          <a:bodyPr/>
          <a:lstStyle/>
          <a:p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0070C0"/>
                </a:solidFill>
              </a:rPr>
              <a:t>add, $t0, $s1, $s2</a:t>
            </a:r>
            <a:r>
              <a:rPr lang="en-US" sz="2400" dirty="0" smtClean="0"/>
              <a:t> 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o</a:t>
            </a:r>
            <a:r>
              <a:rPr lang="en-US" sz="1600" dirty="0" smtClean="0">
                <a:solidFill>
                  <a:srgbClr val="FF0000"/>
                </a:solidFill>
              </a:rPr>
              <a:t>p = 0 (for add)</a:t>
            </a:r>
          </a:p>
          <a:p>
            <a:pPr lvl="1"/>
            <a:r>
              <a:rPr lang="en-US" sz="1600" dirty="0" err="1" smtClean="0">
                <a:solidFill>
                  <a:srgbClr val="00B050"/>
                </a:solidFill>
              </a:rPr>
              <a:t>r</a:t>
            </a:r>
            <a:r>
              <a:rPr lang="en-US" sz="1600" dirty="0" err="1" smtClean="0">
                <a:solidFill>
                  <a:srgbClr val="00B050"/>
                </a:solidFill>
              </a:rPr>
              <a:t>s</a:t>
            </a:r>
            <a:r>
              <a:rPr lang="en-US" sz="1600" dirty="0" smtClean="0">
                <a:solidFill>
                  <a:srgbClr val="00B050"/>
                </a:solidFill>
              </a:rPr>
              <a:t> = $s1, register 17</a:t>
            </a:r>
          </a:p>
          <a:p>
            <a:pPr lvl="1"/>
            <a:r>
              <a:rPr lang="en-US" sz="1600" dirty="0" err="1" smtClean="0">
                <a:solidFill>
                  <a:srgbClr val="00B0F0"/>
                </a:solidFill>
              </a:rPr>
              <a:t>r</a:t>
            </a:r>
            <a:r>
              <a:rPr lang="en-US" sz="1600" dirty="0" err="1" smtClean="0">
                <a:solidFill>
                  <a:srgbClr val="00B0F0"/>
                </a:solidFill>
              </a:rPr>
              <a:t>t</a:t>
            </a:r>
            <a:r>
              <a:rPr lang="en-US" sz="1600" dirty="0" smtClean="0">
                <a:solidFill>
                  <a:srgbClr val="00B0F0"/>
                </a:solidFill>
              </a:rPr>
              <a:t> = $s2, register 18</a:t>
            </a:r>
          </a:p>
          <a:p>
            <a:pPr lvl="1"/>
            <a:r>
              <a:rPr lang="en-US" sz="1600" dirty="0" smtClean="0">
                <a:solidFill>
                  <a:srgbClr val="C00000"/>
                </a:solidFill>
              </a:rPr>
              <a:t>r</a:t>
            </a:r>
            <a:r>
              <a:rPr lang="en-US" sz="1600" dirty="0" smtClean="0">
                <a:solidFill>
                  <a:srgbClr val="C00000"/>
                </a:solidFill>
              </a:rPr>
              <a:t>d = $t0, register 8</a:t>
            </a:r>
          </a:p>
          <a:p>
            <a:pPr lvl="1"/>
            <a:r>
              <a:rPr lang="en-US" sz="1600" dirty="0" err="1" smtClean="0">
                <a:solidFill>
                  <a:srgbClr val="FFC000"/>
                </a:solidFill>
              </a:rPr>
              <a:t>s</a:t>
            </a:r>
            <a:r>
              <a:rPr lang="en-US" sz="1600" dirty="0" err="1" smtClean="0">
                <a:solidFill>
                  <a:srgbClr val="FFC000"/>
                </a:solidFill>
              </a:rPr>
              <a:t>hamt</a:t>
            </a:r>
            <a:r>
              <a:rPr lang="en-US" sz="1600" dirty="0" smtClean="0">
                <a:solidFill>
                  <a:srgbClr val="FFC000"/>
                </a:solidFill>
              </a:rPr>
              <a:t> = 0 (for add)</a:t>
            </a:r>
          </a:p>
          <a:p>
            <a:pPr lvl="1"/>
            <a:r>
              <a:rPr lang="en-US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1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unct</a:t>
            </a:r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= 32 (for add)</a:t>
            </a:r>
            <a:endParaRPr lang="en-AU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14400" y="1066800"/>
            <a:ext cx="5983287" cy="568325"/>
            <a:chOff x="703" y="981"/>
            <a:chExt cx="4355" cy="487"/>
          </a:xfrm>
        </p:grpSpPr>
        <p:sp>
          <p:nvSpPr>
            <p:cNvPr id="267269" name="Text Box 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op</a:t>
              </a:r>
              <a:endParaRPr lang="en-AU" sz="2000" dirty="0">
                <a:solidFill>
                  <a:srgbClr val="FF0000"/>
                </a:solidFill>
              </a:endParaRPr>
            </a:p>
          </p:txBody>
        </p:sp>
        <p:sp>
          <p:nvSpPr>
            <p:cNvPr id="267270" name="Text Box 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00B050"/>
                  </a:solidFill>
                </a:rPr>
                <a:t>rs</a:t>
              </a:r>
              <a:endParaRPr lang="en-AU" sz="2000" dirty="0">
                <a:solidFill>
                  <a:srgbClr val="00B050"/>
                </a:solidFill>
              </a:endParaRPr>
            </a:p>
          </p:txBody>
        </p:sp>
        <p:sp>
          <p:nvSpPr>
            <p:cNvPr id="267271" name="Text Box 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00B0F0"/>
                  </a:solidFill>
                </a:rPr>
                <a:t>rt</a:t>
              </a:r>
              <a:endParaRPr lang="en-AU" sz="2000" dirty="0">
                <a:solidFill>
                  <a:srgbClr val="00B0F0"/>
                </a:solidFill>
              </a:endParaRPr>
            </a:p>
          </p:txBody>
        </p:sp>
        <p:sp>
          <p:nvSpPr>
            <p:cNvPr id="267272" name="Text Box 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8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rd</a:t>
              </a:r>
              <a:endParaRPr lang="en-AU" sz="2000" dirty="0">
                <a:solidFill>
                  <a:srgbClr val="C00000"/>
                </a:solidFill>
              </a:endParaRPr>
            </a:p>
          </p:txBody>
        </p:sp>
        <p:sp>
          <p:nvSpPr>
            <p:cNvPr id="267273" name="Text Box 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561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FFC000"/>
                  </a:solidFill>
                </a:rPr>
                <a:t>shamt</a:t>
              </a:r>
              <a:endParaRPr lang="en-AU" sz="2000" dirty="0">
                <a:solidFill>
                  <a:srgbClr val="FFC000"/>
                </a:solidFill>
              </a:endParaRPr>
            </a:p>
          </p:txBody>
        </p:sp>
        <p:sp>
          <p:nvSpPr>
            <p:cNvPr id="267274" name="Text Box 1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241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funct</a:t>
              </a:r>
              <a:endParaRPr lang="en-AU" sz="2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7275" name="Text Box 1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7276" name="Text Box 1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7277" name="Text Box 1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78" name="Text Box 1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79" name="Text Box 1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80" name="Text Box 1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  <p:grpSp>
        <p:nvGrpSpPr>
          <p:cNvPr id="17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14400" y="4267200"/>
            <a:ext cx="5983287" cy="568325"/>
            <a:chOff x="703" y="981"/>
            <a:chExt cx="4355" cy="487"/>
          </a:xfrm>
        </p:grpSpPr>
        <p:sp>
          <p:nvSpPr>
            <p:cNvPr id="18" name="Text Box 5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  <a:endParaRPr lang="en-AU" sz="2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</a:rPr>
                <a:t>17</a:t>
              </a:r>
              <a:endParaRPr lang="en-AU" sz="2000" dirty="0">
                <a:solidFill>
                  <a:srgbClr val="00B050"/>
                </a:solidFill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F0"/>
                  </a:solidFill>
                </a:rPr>
                <a:t>18</a:t>
              </a:r>
              <a:endParaRPr lang="en-AU" sz="2000" dirty="0">
                <a:solidFill>
                  <a:srgbClr val="00B0F0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8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8</a:t>
              </a:r>
              <a:endParaRPr lang="en-AU" sz="2000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61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0</a:t>
              </a:r>
              <a:endParaRPr lang="en-AU" sz="2000" dirty="0">
                <a:solidFill>
                  <a:srgbClr val="FFC000"/>
                </a:solidFill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41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32</a:t>
              </a:r>
              <a:endParaRPr lang="en-AU" sz="2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5" name="Text Box 1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" name="Text Box 1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7" name="Text Box 1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8" name="Text Box 1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9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  <p:grpSp>
        <p:nvGrpSpPr>
          <p:cNvPr id="30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914400" y="5181600"/>
            <a:ext cx="5983287" cy="568325"/>
            <a:chOff x="703" y="981"/>
            <a:chExt cx="4355" cy="487"/>
          </a:xfrm>
        </p:grpSpPr>
        <p:sp>
          <p:nvSpPr>
            <p:cNvPr id="31" name="Text Box 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000000</a:t>
              </a:r>
              <a:endParaRPr lang="en-AU" sz="20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50"/>
                  </a:solidFill>
                </a:rPr>
                <a:t>10001</a:t>
              </a:r>
              <a:endParaRPr lang="en-AU" sz="2000" dirty="0">
                <a:solidFill>
                  <a:srgbClr val="00B050"/>
                </a:solidFill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B0F0"/>
                  </a:solidFill>
                </a:rPr>
                <a:t>10010</a:t>
              </a:r>
              <a:endParaRPr lang="en-AU" sz="2000" dirty="0">
                <a:solidFill>
                  <a:srgbClr val="00B0F0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8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01000</a:t>
              </a:r>
              <a:endParaRPr lang="en-AU" sz="2000" dirty="0">
                <a:solidFill>
                  <a:srgbClr val="C00000"/>
                </a:solidFill>
              </a:endParaRPr>
            </a:p>
          </p:txBody>
        </p:sp>
        <p:sp>
          <p:nvSpPr>
            <p:cNvPr id="35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61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00000</a:t>
              </a:r>
              <a:endParaRPr lang="en-AU" sz="2000" dirty="0">
                <a:solidFill>
                  <a:srgbClr val="FFC000"/>
                </a:solidFill>
              </a:endParaRPr>
            </a:p>
          </p:txBody>
        </p:sp>
        <p:sp>
          <p:nvSpPr>
            <p:cNvPr id="36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41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100000</a:t>
              </a:r>
              <a:endParaRPr lang="en-AU" sz="20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38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39" name="Text Box 1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0" name="Text Box 1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1" name="Text Box 1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2" name="Text Box 1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10000" y="3352800"/>
            <a:ext cx="4788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Q1:  why 5 bits for register values???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95400" y="6172200"/>
            <a:ext cx="4130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Q2: What is the hex equivalent?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67200" y="1752600"/>
            <a:ext cx="4572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</a:t>
            </a:r>
            <a:r>
              <a:rPr lang="en-US" dirty="0" smtClean="0"/>
              <a:t> instruction syntax:</a:t>
            </a:r>
            <a:br>
              <a:rPr lang="en-US" dirty="0" smtClean="0"/>
            </a:br>
            <a:r>
              <a:rPr lang="en-US" b="1" dirty="0" smtClean="0"/>
              <a:t>add rd, </a:t>
            </a:r>
            <a:r>
              <a:rPr lang="en-US" b="1" dirty="0" err="1" smtClean="0"/>
              <a:t>rs</a:t>
            </a:r>
            <a:r>
              <a:rPr lang="en-US" b="1" dirty="0" smtClean="0"/>
              <a:t>, </a:t>
            </a:r>
            <a:r>
              <a:rPr lang="en-US" b="1" dirty="0" err="1" smtClean="0"/>
              <a:t>rt</a:t>
            </a:r>
            <a:endParaRPr lang="en-US" b="1" dirty="0" smtClean="0"/>
          </a:p>
          <a:p>
            <a:r>
              <a:rPr lang="en-US" dirty="0" smtClean="0"/>
              <a:t>(See the green card in the textbook)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81" name="Rectangle 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MIPS </a:t>
            </a:r>
            <a:r>
              <a:rPr lang="en-US" dirty="0" smtClean="0"/>
              <a:t>I[</a:t>
            </a:r>
            <a:r>
              <a:rPr lang="en-US" dirty="0" err="1" smtClean="0"/>
              <a:t>mmediate</a:t>
            </a:r>
            <a:r>
              <a:rPr lang="en-US" dirty="0" smtClean="0"/>
              <a:t>]</a:t>
            </a:r>
            <a:r>
              <a:rPr lang="en-US" dirty="0" smtClean="0"/>
              <a:t>-format Instructions</a:t>
            </a:r>
            <a:endParaRPr lang="en-AU" dirty="0"/>
          </a:p>
        </p:txBody>
      </p:sp>
      <p:sp>
        <p:nvSpPr>
          <p:cNvPr id="267282" name="Rectangle 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81200"/>
            <a:ext cx="8270875" cy="4724400"/>
          </a:xfrm>
        </p:spPr>
        <p:txBody>
          <a:bodyPr/>
          <a:lstStyle/>
          <a:p>
            <a:r>
              <a:rPr lang="en-US" sz="2400" dirty="0"/>
              <a:t>Instruction fields</a:t>
            </a:r>
          </a:p>
          <a:p>
            <a:pPr lvl="1"/>
            <a:r>
              <a:rPr lang="en-US" sz="1600" dirty="0"/>
              <a:t>op: operation code (opcode)</a:t>
            </a:r>
          </a:p>
          <a:p>
            <a:pPr lvl="1"/>
            <a:r>
              <a:rPr lang="en-US" sz="1600" dirty="0"/>
              <a:t>rs: first source register number</a:t>
            </a:r>
          </a:p>
          <a:p>
            <a:pPr lvl="1"/>
            <a:r>
              <a:rPr lang="en-US" sz="1600" dirty="0" err="1"/>
              <a:t>rt</a:t>
            </a:r>
            <a:r>
              <a:rPr lang="en-US" sz="1600" dirty="0"/>
              <a:t>: second source register number</a:t>
            </a:r>
          </a:p>
          <a:p>
            <a:pPr lvl="1"/>
            <a:r>
              <a:rPr lang="en-US" sz="1600" dirty="0" smtClean="0"/>
              <a:t>Last field: constant value or 16-bit base address offset</a:t>
            </a:r>
            <a:endParaRPr lang="en-US" sz="1600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>
                <a:solidFill>
                  <a:srgbClr val="0070C0"/>
                </a:solidFill>
              </a:rPr>
              <a:t>addi</a:t>
            </a:r>
            <a:r>
              <a:rPr lang="en-US" sz="2400" dirty="0" smtClean="0">
                <a:solidFill>
                  <a:srgbClr val="0070C0"/>
                </a:solidFill>
              </a:rPr>
              <a:t>, $t0, $s1, 100 	# t0 = s1 + 100</a:t>
            </a:r>
            <a:endParaRPr lang="en-US" sz="2400" dirty="0" smtClean="0"/>
          </a:p>
          <a:p>
            <a:pPr lvl="1"/>
            <a:r>
              <a:rPr lang="en-US" sz="1600" dirty="0" smtClean="0"/>
              <a:t>o</a:t>
            </a:r>
            <a:r>
              <a:rPr lang="en-US" sz="1600" dirty="0" smtClean="0"/>
              <a:t>p = 8</a:t>
            </a:r>
          </a:p>
          <a:p>
            <a:pPr lvl="1"/>
            <a:r>
              <a:rPr lang="en-US" sz="1600" dirty="0" err="1" smtClean="0"/>
              <a:t>r</a:t>
            </a:r>
            <a:r>
              <a:rPr lang="en-US" sz="1600" dirty="0" err="1" smtClean="0"/>
              <a:t>t</a:t>
            </a:r>
            <a:r>
              <a:rPr lang="en-US" sz="1600" dirty="0" smtClean="0"/>
              <a:t> = $t0, register 8</a:t>
            </a:r>
          </a:p>
          <a:p>
            <a:pPr lvl="1"/>
            <a:r>
              <a:rPr lang="en-US" sz="1600" dirty="0" err="1" smtClean="0"/>
              <a:t>r</a:t>
            </a:r>
            <a:r>
              <a:rPr lang="en-US" sz="1600" dirty="0" err="1" smtClean="0"/>
              <a:t>s</a:t>
            </a:r>
            <a:r>
              <a:rPr lang="en-US" sz="1600" dirty="0" smtClean="0"/>
              <a:t> = $s1, register 17</a:t>
            </a:r>
          </a:p>
          <a:p>
            <a:pPr lvl="1"/>
            <a:r>
              <a:rPr lang="en-US" sz="1600" dirty="0" smtClean="0"/>
              <a:t>Constant =100</a:t>
            </a:r>
            <a:endParaRPr lang="en-US" sz="1600" dirty="0" smtClean="0"/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31913" y="1412874"/>
            <a:ext cx="5755222" cy="659350"/>
            <a:chOff x="703" y="981"/>
            <a:chExt cx="4189" cy="565"/>
          </a:xfrm>
        </p:grpSpPr>
        <p:sp>
          <p:nvSpPr>
            <p:cNvPr id="267269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op</a:t>
              </a:r>
              <a:endParaRPr lang="en-AU" sz="2000" dirty="0"/>
            </a:p>
          </p:txBody>
        </p:sp>
        <p:sp>
          <p:nvSpPr>
            <p:cNvPr id="267270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 smtClean="0"/>
                <a:t>rs</a:t>
              </a:r>
              <a:endParaRPr lang="en-AU" sz="2000" dirty="0"/>
            </a:p>
          </p:txBody>
        </p:sp>
        <p:sp>
          <p:nvSpPr>
            <p:cNvPr id="267271" name="Text Box 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 smtClean="0"/>
                <a:t>rt</a:t>
              </a:r>
              <a:endParaRPr lang="en-US" sz="2000" dirty="0" smtClean="0"/>
            </a:p>
          </p:txBody>
        </p:sp>
        <p:sp>
          <p:nvSpPr>
            <p:cNvPr id="267272" name="Text Box 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80" y="981"/>
              <a:ext cx="2012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Constant or address</a:t>
              </a:r>
              <a:endParaRPr lang="en-AU" sz="2000" dirty="0"/>
            </a:p>
          </p:txBody>
        </p:sp>
        <p:sp>
          <p:nvSpPr>
            <p:cNvPr id="267275" name="Text Box 1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7277" name="Text Box 1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78" name="Text Box 1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80" name="Text Box 16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40" y="1256"/>
              <a:ext cx="53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16 </a:t>
              </a:r>
              <a:r>
                <a:rPr lang="en-US" sz="1600" dirty="0"/>
                <a:t>bits</a:t>
              </a:r>
              <a:endParaRPr lang="en-AU" sz="1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0000" y="4267200"/>
            <a:ext cx="4572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addi</a:t>
            </a:r>
            <a:r>
              <a:rPr lang="en-US" dirty="0" smtClean="0"/>
              <a:t> instruction syntax:</a:t>
            </a:r>
            <a:br>
              <a:rPr lang="en-US" dirty="0" smtClean="0"/>
            </a:br>
            <a:r>
              <a:rPr lang="en-US" b="1" dirty="0" err="1" smtClean="0"/>
              <a:t>addi</a:t>
            </a:r>
            <a:r>
              <a:rPr lang="en-US" b="1" dirty="0" smtClean="0"/>
              <a:t> </a:t>
            </a:r>
            <a:r>
              <a:rPr lang="en-US" b="1" dirty="0" err="1" smtClean="0"/>
              <a:t>rt</a:t>
            </a:r>
            <a:r>
              <a:rPr lang="en-US" b="1" dirty="0" smtClean="0"/>
              <a:t>, </a:t>
            </a:r>
            <a:r>
              <a:rPr lang="en-US" b="1" dirty="0" err="1" smtClean="0"/>
              <a:t>rs</a:t>
            </a:r>
            <a:r>
              <a:rPr lang="en-US" b="1" dirty="0" smtClean="0"/>
              <a:t>, value (sign-extended)</a:t>
            </a:r>
          </a:p>
          <a:p>
            <a:r>
              <a:rPr lang="en-US" dirty="0" smtClean="0"/>
              <a:t>(See the green card in the textbook)</a:t>
            </a:r>
            <a:endParaRPr lang="en-US" dirty="0"/>
          </a:p>
        </p:txBody>
      </p:sp>
      <p:grpSp>
        <p:nvGrpSpPr>
          <p:cNvPr id="18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19200" y="5638800"/>
            <a:ext cx="5755222" cy="659350"/>
            <a:chOff x="703" y="981"/>
            <a:chExt cx="4189" cy="565"/>
          </a:xfrm>
        </p:grpSpPr>
        <p:sp>
          <p:nvSpPr>
            <p:cNvPr id="19" name="Text Box 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0010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00</a:t>
              </a:r>
              <a:endParaRPr lang="en-AU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10</a:t>
              </a:r>
              <a:r>
                <a:rPr lang="en-US" sz="2000" dirty="0" smtClean="0"/>
                <a:t> 001</a:t>
              </a:r>
              <a:endParaRPr lang="en-AU" sz="2000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1000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80" y="981"/>
              <a:ext cx="2012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0000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0000</a:t>
              </a:r>
              <a:r>
                <a:rPr lang="en-US" sz="2000" dirty="0" smtClean="0"/>
                <a:t> 0110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0100</a:t>
              </a:r>
              <a:endParaRPr lang="en-AU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4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5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640" y="1256"/>
              <a:ext cx="53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16 </a:t>
              </a:r>
              <a:r>
                <a:rPr lang="en-US" sz="1600" dirty="0"/>
                <a:t>bits</a:t>
              </a:r>
              <a:endParaRPr lang="en-AU" sz="1600" dirty="0"/>
            </a:p>
          </p:txBody>
        </p:sp>
      </p:grp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81" name="Rectangle 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MIPS </a:t>
            </a:r>
            <a:r>
              <a:rPr lang="en-US" dirty="0" smtClean="0"/>
              <a:t>I[</a:t>
            </a:r>
            <a:r>
              <a:rPr lang="en-US" dirty="0" err="1" smtClean="0"/>
              <a:t>mmediate</a:t>
            </a:r>
            <a:r>
              <a:rPr lang="en-US" dirty="0" smtClean="0"/>
              <a:t>]</a:t>
            </a:r>
            <a:r>
              <a:rPr lang="en-US" dirty="0" smtClean="0"/>
              <a:t>-format Instructions</a:t>
            </a:r>
            <a:endParaRPr lang="en-AU" dirty="0"/>
          </a:p>
        </p:txBody>
      </p:sp>
      <p:sp>
        <p:nvSpPr>
          <p:cNvPr id="267282" name="Rectangle 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81200"/>
            <a:ext cx="8610600" cy="4724400"/>
          </a:xfrm>
        </p:spPr>
        <p:txBody>
          <a:bodyPr/>
          <a:lstStyle/>
          <a:p>
            <a:r>
              <a:rPr lang="en-US" sz="2400" dirty="0"/>
              <a:t>Instruction fields</a:t>
            </a:r>
          </a:p>
          <a:p>
            <a:pPr lvl="1"/>
            <a:r>
              <a:rPr lang="en-US" sz="1600" dirty="0"/>
              <a:t>op: operation code (opcode)</a:t>
            </a:r>
          </a:p>
          <a:p>
            <a:pPr lvl="1"/>
            <a:r>
              <a:rPr lang="en-US" sz="1600" dirty="0"/>
              <a:t>rs: first source register number</a:t>
            </a:r>
          </a:p>
          <a:p>
            <a:pPr lvl="1"/>
            <a:r>
              <a:rPr lang="en-US" sz="1600" dirty="0" err="1"/>
              <a:t>rt</a:t>
            </a:r>
            <a:r>
              <a:rPr lang="en-US" sz="1600" dirty="0"/>
              <a:t>: second source register number</a:t>
            </a:r>
          </a:p>
          <a:p>
            <a:pPr lvl="1"/>
            <a:r>
              <a:rPr lang="en-US" sz="1600" dirty="0" smtClean="0"/>
              <a:t>Last field: constant value or 16-bit base address offset</a:t>
            </a:r>
            <a:endParaRPr lang="en-US" sz="1600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>
                <a:solidFill>
                  <a:srgbClr val="0070C0"/>
                </a:solidFill>
              </a:rPr>
              <a:t>lw</a:t>
            </a:r>
            <a:r>
              <a:rPr lang="en-US" sz="2400" dirty="0" smtClean="0">
                <a:solidFill>
                  <a:srgbClr val="0070C0"/>
                </a:solidFill>
              </a:rPr>
              <a:t> $t0, 1200($t1) #load value from memory </a:t>
            </a:r>
            <a:r>
              <a:rPr lang="en-US" sz="2400" dirty="0" err="1" smtClean="0">
                <a:solidFill>
                  <a:srgbClr val="0070C0"/>
                </a:solidFill>
              </a:rPr>
              <a:t>ref’d</a:t>
            </a:r>
            <a:r>
              <a:rPr lang="en-US" sz="2400" dirty="0" smtClean="0">
                <a:solidFill>
                  <a:srgbClr val="0070C0"/>
                </a:solidFill>
              </a:rPr>
              <a:t> by t2 into t1</a:t>
            </a:r>
            <a:endParaRPr lang="en-US" sz="2400" dirty="0" smtClean="0"/>
          </a:p>
          <a:p>
            <a:pPr lvl="1"/>
            <a:r>
              <a:rPr lang="en-US" sz="1600" dirty="0" smtClean="0"/>
              <a:t>o</a:t>
            </a:r>
            <a:r>
              <a:rPr lang="en-US" sz="1600" dirty="0" smtClean="0"/>
              <a:t>p = 35</a:t>
            </a:r>
          </a:p>
          <a:p>
            <a:pPr lvl="1"/>
            <a:r>
              <a:rPr lang="en-US" sz="1600" dirty="0" err="1" smtClean="0"/>
              <a:t>r</a:t>
            </a:r>
            <a:r>
              <a:rPr lang="en-US" sz="1600" dirty="0" err="1" smtClean="0"/>
              <a:t>t</a:t>
            </a:r>
            <a:r>
              <a:rPr lang="en-US" sz="1600" dirty="0" smtClean="0"/>
              <a:t> = $t0, register 8</a:t>
            </a:r>
          </a:p>
          <a:p>
            <a:pPr lvl="1"/>
            <a:r>
              <a:rPr lang="en-US" sz="1600" dirty="0" err="1" smtClean="0"/>
              <a:t>r</a:t>
            </a:r>
            <a:r>
              <a:rPr lang="en-US" sz="1600" dirty="0" err="1" smtClean="0"/>
              <a:t>s</a:t>
            </a:r>
            <a:r>
              <a:rPr lang="en-US" sz="1600" dirty="0" smtClean="0"/>
              <a:t> = $t1, register 9</a:t>
            </a:r>
          </a:p>
          <a:p>
            <a:pPr lvl="1"/>
            <a:r>
              <a:rPr lang="en-US" sz="1600" dirty="0" smtClean="0"/>
              <a:t>Address offset=1200 (bytes)</a:t>
            </a:r>
            <a:endParaRPr lang="en-US" sz="1600" dirty="0" smtClean="0"/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31913" y="1412874"/>
            <a:ext cx="5755222" cy="659350"/>
            <a:chOff x="703" y="981"/>
            <a:chExt cx="4189" cy="565"/>
          </a:xfrm>
        </p:grpSpPr>
        <p:sp>
          <p:nvSpPr>
            <p:cNvPr id="267269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op</a:t>
              </a:r>
              <a:endParaRPr lang="en-AU" sz="2000" dirty="0"/>
            </a:p>
          </p:txBody>
        </p:sp>
        <p:sp>
          <p:nvSpPr>
            <p:cNvPr id="267270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 smtClean="0"/>
                <a:t>rs</a:t>
              </a:r>
              <a:endParaRPr lang="en-AU" sz="2000" dirty="0"/>
            </a:p>
          </p:txBody>
        </p:sp>
        <p:sp>
          <p:nvSpPr>
            <p:cNvPr id="267271" name="Text Box 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 smtClean="0"/>
                <a:t>rt</a:t>
              </a:r>
              <a:endParaRPr lang="en-US" sz="2000" dirty="0" smtClean="0"/>
            </a:p>
          </p:txBody>
        </p:sp>
        <p:sp>
          <p:nvSpPr>
            <p:cNvPr id="267272" name="Text Box 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80" y="981"/>
              <a:ext cx="2012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Constant or address</a:t>
              </a:r>
              <a:endParaRPr lang="en-AU" sz="2000" dirty="0"/>
            </a:p>
          </p:txBody>
        </p:sp>
        <p:sp>
          <p:nvSpPr>
            <p:cNvPr id="267275" name="Text Box 1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67277" name="Text Box 1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78" name="Text Box 1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67280" name="Text Box 16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40" y="1256"/>
              <a:ext cx="53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16 </a:t>
              </a:r>
              <a:r>
                <a:rPr lang="en-US" sz="1600" dirty="0"/>
                <a:t>bits</a:t>
              </a:r>
              <a:endParaRPr lang="en-AU" sz="1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0000" y="4267200"/>
            <a:ext cx="4572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</a:t>
            </a:r>
            <a:r>
              <a:rPr lang="en-US" b="1" dirty="0" err="1" smtClean="0"/>
              <a:t>w</a:t>
            </a:r>
            <a:r>
              <a:rPr lang="en-US" b="1" dirty="0" smtClean="0"/>
              <a:t> </a:t>
            </a:r>
            <a:r>
              <a:rPr lang="en-US" dirty="0" smtClean="0"/>
              <a:t>instruction syntax:</a:t>
            </a:r>
            <a:br>
              <a:rPr lang="en-US" dirty="0" smtClean="0"/>
            </a:br>
            <a:r>
              <a:rPr lang="en-US" b="1" dirty="0" err="1" smtClean="0"/>
              <a:t>lw</a:t>
            </a:r>
            <a:r>
              <a:rPr lang="en-US" b="1" dirty="0" smtClean="0"/>
              <a:t> </a:t>
            </a:r>
            <a:r>
              <a:rPr lang="en-US" b="1" dirty="0" err="1" smtClean="0"/>
              <a:t>rt</a:t>
            </a:r>
            <a:r>
              <a:rPr lang="en-US" b="1" dirty="0" smtClean="0"/>
              <a:t>, (offset)</a:t>
            </a:r>
            <a:r>
              <a:rPr lang="en-US" b="1" dirty="0" err="1" smtClean="0"/>
              <a:t>rs</a:t>
            </a:r>
            <a:r>
              <a:rPr lang="en-US" b="1" dirty="0" smtClean="0"/>
              <a:t>, </a:t>
            </a:r>
          </a:p>
          <a:p>
            <a:r>
              <a:rPr lang="en-US" dirty="0" smtClean="0"/>
              <a:t>(See the green card in the textbook)</a:t>
            </a:r>
            <a:endParaRPr lang="en-US" dirty="0"/>
          </a:p>
        </p:txBody>
      </p:sp>
      <p:grpSp>
        <p:nvGrpSpPr>
          <p:cNvPr id="3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19200" y="5638800"/>
            <a:ext cx="5755222" cy="659350"/>
            <a:chOff x="703" y="981"/>
            <a:chExt cx="4189" cy="565"/>
          </a:xfrm>
        </p:grpSpPr>
        <p:sp>
          <p:nvSpPr>
            <p:cNvPr id="19" name="Text Box 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3" y="981"/>
              <a:ext cx="817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1000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11</a:t>
              </a:r>
              <a:endParaRPr lang="en-AU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2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</a:t>
              </a:r>
              <a:r>
                <a:rPr lang="en-US" sz="2000" dirty="0" smtClean="0"/>
                <a:t> 001</a:t>
              </a:r>
              <a:endParaRPr lang="en-AU" sz="2000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00" y="981"/>
              <a:ext cx="680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/>
                <a:t>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1000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80" y="981"/>
              <a:ext cx="2012" cy="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0000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0100</a:t>
              </a:r>
              <a:r>
                <a:rPr lang="en-US" sz="2000" dirty="0" smtClean="0"/>
                <a:t> 1011 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0000</a:t>
              </a:r>
              <a:endParaRPr lang="en-AU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24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25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317" y="1256"/>
              <a:ext cx="46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5 </a:t>
              </a:r>
              <a:r>
                <a:rPr lang="en-US" sz="1600" dirty="0" smtClean="0"/>
                <a:t>bits</a:t>
              </a:r>
              <a:endParaRPr lang="en-AU" sz="1600" dirty="0"/>
            </a:p>
          </p:txBody>
        </p:sp>
        <p:sp>
          <p:nvSpPr>
            <p:cNvPr id="26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640" y="1256"/>
              <a:ext cx="53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/>
                <a:t>16 </a:t>
              </a:r>
              <a:r>
                <a:rPr lang="en-US" sz="1600" dirty="0"/>
                <a:t>bits</a:t>
              </a:r>
              <a:endParaRPr lang="en-AU" sz="1600" dirty="0"/>
            </a:p>
          </p:txBody>
        </p:sp>
      </p:grp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r>
              <a:rPr lang="en-US" sz="3600" dirty="0" smtClean="0"/>
              <a:t>Numeric values can be represented in any base. </a:t>
            </a:r>
            <a:r>
              <a:rPr lang="en-US" sz="3600" dirty="0" smtClean="0"/>
              <a:t>People commonly use base 10 (decimal).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Given </a:t>
            </a:r>
            <a:r>
              <a:rPr lang="en-US" dirty="0" smtClean="0"/>
              <a:t>a decimal (base 10) number, convert it to </a:t>
            </a:r>
            <a:r>
              <a:rPr lang="en-US" dirty="0" smtClean="0"/>
              <a:t>binary:</a:t>
            </a:r>
            <a:endParaRPr lang="en-US" dirty="0" smtClean="0"/>
          </a:p>
          <a:p>
            <a:r>
              <a:rPr lang="en-US" dirty="0" smtClean="0"/>
              <a:t>51</a:t>
            </a:r>
            <a:r>
              <a:rPr lang="en-US" baseline="-25000" dirty="0" smtClean="0"/>
              <a:t>ten</a:t>
            </a:r>
            <a:r>
              <a:rPr lang="en-US" dirty="0" smtClean="0"/>
              <a:t>= ?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-7</a:t>
            </a:r>
            <a:r>
              <a:rPr lang="en-US" baseline="-25000" dirty="0" smtClean="0"/>
              <a:t>ten</a:t>
            </a:r>
            <a:r>
              <a:rPr lang="en-US" dirty="0" smtClean="0"/>
              <a:t>= ?</a:t>
            </a:r>
            <a:r>
              <a:rPr lang="en-US" baseline="-25000" dirty="0" smtClean="0"/>
              <a:t>two</a:t>
            </a:r>
          </a:p>
          <a:p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/>
        </p:nvGraphicFramePr>
        <p:xfrm>
          <a:off x="2336800" y="687388"/>
          <a:ext cx="2209800" cy="5561012"/>
        </p:xfrm>
        <a:graphic>
          <a:graphicData uri="http://schemas.openxmlformats.org/presentationml/2006/ole">
            <p:oleObj spid="_x0000_s153602" name="Equation" r:id="rId7" imgW="787320" imgH="198108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28600"/>
            <a:ext cx="8229600" cy="3048000"/>
          </a:xfrm>
        </p:spPr>
        <p:txBody>
          <a:bodyPr/>
          <a:lstStyle/>
          <a:p>
            <a:r>
              <a:rPr lang="en-US" sz="3600" dirty="0" smtClean="0"/>
              <a:t>Given </a:t>
            </a:r>
            <a:r>
              <a:rPr lang="en-US" sz="3600" dirty="0" smtClean="0"/>
              <a:t>a binary number, convert it to </a:t>
            </a:r>
            <a:r>
              <a:rPr lang="en-US" sz="3600" dirty="0" smtClean="0"/>
              <a:t> decimal </a:t>
            </a:r>
            <a:r>
              <a:rPr lang="en-US" sz="3600" dirty="0" smtClean="0"/>
              <a:t>format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1011</a:t>
            </a:r>
            <a:r>
              <a:rPr lang="en-US" baseline="-25000" dirty="0" smtClean="0"/>
              <a:t>two</a:t>
            </a:r>
            <a:r>
              <a:rPr lang="en-US" dirty="0" smtClean="0"/>
              <a:t>= ?</a:t>
            </a:r>
            <a:r>
              <a:rPr lang="en-US" baseline="-25000" dirty="0" smtClean="0"/>
              <a:t>ten</a:t>
            </a: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endParaRPr lang="en-US" baseline="-25000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/>
        </p:nvGraphicFramePr>
        <p:xfrm>
          <a:off x="1904999" y="990600"/>
          <a:ext cx="5743755" cy="1295400"/>
        </p:xfrm>
        <a:graphic>
          <a:graphicData uri="http://schemas.openxmlformats.org/presentationml/2006/ole">
            <p:oleObj spid="_x0000_s152578" name="Equation" r:id="rId8" imgW="2984400" imgH="67284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Processors use each bit of a word to represent a binary digit of a numeric </a:t>
            </a:r>
            <a:r>
              <a:rPr lang="en-US" sz="3600" dirty="0" smtClean="0"/>
              <a:t>value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229600" cy="3200400"/>
          </a:xfrm>
        </p:spPr>
        <p:txBody>
          <a:bodyPr/>
          <a:lstStyle/>
          <a:p>
            <a:r>
              <a:rPr lang="en-US" dirty="0" smtClean="0"/>
              <a:t>Consider the integer value </a:t>
            </a:r>
            <a:r>
              <a:rPr lang="en-US" dirty="0" smtClean="0"/>
              <a:t>305,419,896 represented with a MIPS 32-bit word: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>
                <a:solidFill>
                  <a:srgbClr val="FF0000"/>
                </a:solidFill>
              </a:rPr>
              <a:t>00010010</a:t>
            </a:r>
            <a:r>
              <a:rPr lang="en-US" dirty="0" smtClean="0">
                <a:solidFill>
                  <a:srgbClr val="00B050"/>
                </a:solidFill>
              </a:rPr>
              <a:t>00110100</a:t>
            </a:r>
            <a:r>
              <a:rPr lang="en-US" dirty="0" smtClean="0">
                <a:solidFill>
                  <a:srgbClr val="FF0000"/>
                </a:solidFill>
              </a:rPr>
              <a:t>01010110</a:t>
            </a:r>
            <a:r>
              <a:rPr lang="en-US" dirty="0" smtClean="0">
                <a:solidFill>
                  <a:srgbClr val="00B050"/>
                </a:solidFill>
              </a:rPr>
              <a:t>01111000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495300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Bit 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(LSB)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105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Bit </a:t>
            </a:r>
            <a:r>
              <a:rPr lang="en-US" dirty="0" smtClean="0">
                <a:solidFill>
                  <a:srgbClr val="0070C0"/>
                </a:solidFill>
              </a:rPr>
              <a:t>31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(MSB)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7391400" y="3200400"/>
            <a:ext cx="553254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990600" y="3200400"/>
            <a:ext cx="748935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2200" y="3505200"/>
            <a:ext cx="43476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 this representation, each bit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represents the value 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*2</a:t>
            </a:r>
            <a:r>
              <a:rPr lang="en-US" baseline="30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, where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is the bit number, and x is either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0 or 1.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381000"/>
            <a:ext cx="8229600" cy="1295400"/>
          </a:xfrm>
        </p:spPr>
        <p:txBody>
          <a:bodyPr/>
          <a:lstStyle/>
          <a:p>
            <a:r>
              <a:rPr lang="en-US" dirty="0" smtClean="0"/>
              <a:t>Signed numbers: How do we represent </a:t>
            </a:r>
            <a:r>
              <a:rPr lang="en-US" dirty="0" smtClean="0"/>
              <a:t>negative values (+/-)?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First approach</a:t>
            </a:r>
          </a:p>
          <a:p>
            <a:pPr lvl="1"/>
            <a:r>
              <a:rPr lang="en-US" dirty="0" smtClean="0"/>
              <a:t>Add a sign bit to the number</a:t>
            </a:r>
          </a:p>
          <a:p>
            <a:pPr lvl="1"/>
            <a:r>
              <a:rPr lang="en-US" dirty="0" smtClean="0"/>
              <a:t>0 indicates positive</a:t>
            </a:r>
          </a:p>
          <a:p>
            <a:pPr lvl="1"/>
            <a:r>
              <a:rPr lang="en-US" dirty="0" smtClean="0"/>
              <a:t>1 indicates negative</a:t>
            </a:r>
          </a:p>
          <a:p>
            <a:r>
              <a:rPr lang="en-US" dirty="0" smtClean="0"/>
              <a:t>Example: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-11</a:t>
            </a:r>
            <a:r>
              <a:rPr lang="en-US" baseline="-25000" dirty="0" smtClean="0"/>
              <a:t>ten</a:t>
            </a:r>
            <a:r>
              <a:rPr lang="en-US" dirty="0" smtClean="0"/>
              <a:t>= ?</a:t>
            </a:r>
            <a:r>
              <a:rPr lang="en-US" baseline="-25000" dirty="0" smtClean="0"/>
              <a:t>two</a:t>
            </a:r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/>
        </p:nvGraphicFramePr>
        <p:xfrm>
          <a:off x="5638800" y="1433946"/>
          <a:ext cx="1752600" cy="4588626"/>
        </p:xfrm>
        <a:graphic>
          <a:graphicData uri="http://schemas.openxmlformats.org/presentationml/2006/ole">
            <p:oleObj spid="_x0000_s154626" name="Equation" r:id="rId7" imgW="698400" imgH="182880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Dual zeros: the problem </a:t>
            </a:r>
            <a:r>
              <a:rPr lang="en-US" dirty="0" smtClean="0"/>
              <a:t>with sign and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olidFill>
                  <a:srgbClr val="0070C0"/>
                </a:solidFill>
              </a:rPr>
              <a:t>00000000</a:t>
            </a:r>
            <a:r>
              <a:rPr lang="en-US" dirty="0" smtClean="0"/>
              <a:t> == 0 </a:t>
            </a:r>
            <a:r>
              <a:rPr lang="en-US" dirty="0" smtClean="0">
                <a:solidFill>
                  <a:srgbClr val="0070C0"/>
                </a:solidFill>
              </a:rPr>
              <a:t>00000000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2057400" y="3733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Two zero values.  Not good.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733800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Sign bit</a:t>
            </a: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flipH="1" flipV="1">
            <a:off x="1066803" y="1828800"/>
            <a:ext cx="803434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3800" y="3581400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Sign bit</a:t>
            </a:r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flipH="1" flipV="1">
            <a:off x="3505203" y="1676400"/>
            <a:ext cx="803434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4800600"/>
            <a:ext cx="831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 bits were used in early computers, but were soon abandoned.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modern computers use sign bits!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3600" dirty="0" smtClean="0"/>
              <a:t>Solution: 2’s </a:t>
            </a:r>
            <a:r>
              <a:rPr lang="en-US" sz="3600" dirty="0" smtClean="0"/>
              <a:t>complement </a:t>
            </a:r>
            <a:r>
              <a:rPr lang="en-US" sz="3600" dirty="0" smtClean="0"/>
              <a:t>numbers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 noChangeArrowheads="1"/>
          </p:cNvSpPr>
          <p:nvPr>
            <p:ph idx="1"/>
            <p:custDataLst>
              <p:tags r:id="rId5"/>
            </p:custDataLst>
          </p:nvPr>
        </p:nvSpPr>
        <p:spPr bwMode="auto">
          <a:xfrm>
            <a:off x="457200" y="8382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smtClean="0">
                <a:solidFill>
                  <a:srgbClr val="FF0000"/>
                </a:solidFill>
              </a:rPr>
              <a:t>Leading</a:t>
            </a:r>
            <a:r>
              <a:rPr lang="en-US" sz="3200" dirty="0" smtClean="0"/>
              <a:t> 0’s mean positive, </a:t>
            </a:r>
            <a:r>
              <a:rPr lang="en-US" sz="3200" dirty="0" smtClean="0">
                <a:solidFill>
                  <a:srgbClr val="FF0000"/>
                </a:solidFill>
              </a:rPr>
              <a:t>leading</a:t>
            </a:r>
            <a:r>
              <a:rPr lang="en-US" sz="3200" dirty="0" smtClean="0"/>
              <a:t> 1’s mean </a:t>
            </a:r>
            <a:r>
              <a:rPr lang="en-US" sz="3200" dirty="0" smtClean="0"/>
              <a:t>negative</a:t>
            </a:r>
            <a:endParaRPr lang="en-US" sz="3200" dirty="0" smtClean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smtClean="0"/>
              <a:t>Example for 32 bits:</a:t>
            </a:r>
            <a:endParaRPr lang="en-US" sz="3200" dirty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111 1111 1111 1111 1111 1111 1111 1100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–1×2</a:t>
            </a:r>
            <a:r>
              <a:rPr lang="en-US" sz="2400" baseline="30000" dirty="0">
                <a:solidFill>
                  <a:srgbClr val="FF0000"/>
                </a:solidFill>
              </a:rPr>
              <a:t>31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B050"/>
                </a:solidFill>
              </a:rPr>
              <a:t>1×2</a:t>
            </a:r>
            <a:r>
              <a:rPr lang="en-US" sz="2400" baseline="30000" dirty="0">
                <a:solidFill>
                  <a:srgbClr val="00B050"/>
                </a:solidFill>
              </a:rPr>
              <a:t>30</a:t>
            </a:r>
            <a:r>
              <a:rPr lang="en-US" sz="2400" dirty="0">
                <a:solidFill>
                  <a:srgbClr val="00B050"/>
                </a:solidFill>
              </a:rPr>
              <a:t> + … + 1×2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 +0×2</a:t>
            </a:r>
            <a:r>
              <a:rPr lang="en-US" sz="2400" baseline="30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 +</a:t>
            </a:r>
            <a:r>
              <a:rPr lang="en-US" sz="2400" dirty="0" smtClean="0">
                <a:solidFill>
                  <a:srgbClr val="00B050"/>
                </a:solidFill>
              </a:rPr>
              <a:t>0×2</a:t>
            </a:r>
            <a:r>
              <a:rPr lang="en-US" sz="2400" baseline="30000" dirty="0" smtClean="0">
                <a:solidFill>
                  <a:srgbClr val="00B050"/>
                </a:solidFill>
              </a:rPr>
              <a:t>0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–2,147,483,648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B050"/>
                </a:solidFill>
              </a:rPr>
              <a:t>2,147,483,644</a:t>
            </a:r>
            <a:r>
              <a:rPr lang="en-US" sz="2400" dirty="0"/>
              <a:t> </a:t>
            </a:r>
            <a:endParaRPr lang="en-US" sz="2400" dirty="0" smtClean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= </a:t>
            </a:r>
            <a:r>
              <a:rPr lang="en-US" sz="2400" dirty="0"/>
              <a:t>–</a:t>
            </a:r>
            <a:r>
              <a:rPr lang="en-US" sz="2400" dirty="0" smtClean="0"/>
              <a:t>4</a:t>
            </a:r>
            <a:r>
              <a:rPr lang="en-US" sz="2400" baseline="-25000" dirty="0" smtClean="0"/>
              <a:t>10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smtClean="0"/>
              <a:t>32 bits can represent the values</a:t>
            </a:r>
            <a:endParaRPr lang="en-US" sz="3200" dirty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r>
              <a:rPr lang="en-US" sz="2800" dirty="0"/>
              <a:t>–2,147,483,648 to +</a:t>
            </a:r>
            <a:r>
              <a:rPr lang="en-US" sz="2800" dirty="0" smtClean="0"/>
              <a:t>2,147,483,647</a:t>
            </a:r>
          </a:p>
          <a:p>
            <a:pPr lvl="1" eaLnBrk="1" hangingPunct="1">
              <a:buClr>
                <a:schemeClr val="hlink"/>
              </a:buClr>
              <a:buSzPct val="55000"/>
              <a:buNone/>
            </a:pPr>
            <a:r>
              <a:rPr lang="en-US" dirty="0" smtClean="0">
                <a:solidFill>
                  <a:srgbClr val="0070C0"/>
                </a:solidFill>
              </a:rPr>
              <a:t>Range: –2</a:t>
            </a:r>
            <a:r>
              <a:rPr lang="en-US" baseline="30000" dirty="0" smtClean="0">
                <a:solidFill>
                  <a:srgbClr val="0070C0"/>
                </a:solidFill>
              </a:rPr>
              <a:t>n – 1</a:t>
            </a:r>
            <a:r>
              <a:rPr lang="en-US" dirty="0" smtClean="0">
                <a:solidFill>
                  <a:srgbClr val="0070C0"/>
                </a:solidFill>
              </a:rPr>
              <a:t> to +2</a:t>
            </a:r>
            <a:r>
              <a:rPr lang="en-US" baseline="30000" dirty="0" smtClean="0">
                <a:solidFill>
                  <a:srgbClr val="0070C0"/>
                </a:solidFill>
              </a:rPr>
              <a:t>n – 1</a:t>
            </a:r>
            <a:r>
              <a:rPr lang="en-US" dirty="0" smtClean="0">
                <a:solidFill>
                  <a:srgbClr val="0070C0"/>
                </a:solidFill>
              </a:rPr>
              <a:t> – 1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endParaRPr lang="en-US" sz="2800" dirty="0" smtClean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dirty="0" smtClean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800" dirty="0"/>
          </a:p>
        </p:txBody>
      </p:sp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990600" y="5638800"/>
          <a:ext cx="6192837" cy="579438"/>
        </p:xfrm>
        <a:graphic>
          <a:graphicData uri="http://schemas.openxmlformats.org/presentationml/2006/ole">
            <p:oleObj spid="_x0000_s155651" name="Equation" r:id="rId7" imgW="2577960" imgH="24120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Shortcut: Converting </a:t>
            </a:r>
            <a:r>
              <a:rPr lang="en-US" dirty="0" smtClean="0">
                <a:solidFill>
                  <a:srgbClr val="00B050"/>
                </a:solidFill>
              </a:rPr>
              <a:t>a number into 2’s </a:t>
            </a:r>
            <a:r>
              <a:rPr lang="en-US" dirty="0" smtClean="0">
                <a:solidFill>
                  <a:srgbClr val="00B050"/>
                </a:solidFill>
              </a:rPr>
              <a:t>complement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the absolute value of the number into a binary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Complement </a:t>
            </a:r>
            <a:r>
              <a:rPr lang="en-US" dirty="0" smtClean="0"/>
              <a:t>the bits (1-&gt; 0, 0-&gt;1)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1 to the value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Example</a:t>
            </a:r>
            <a:r>
              <a:rPr lang="en-US" dirty="0" smtClean="0"/>
              <a:t>: Convert -</a:t>
            </a:r>
            <a:r>
              <a:rPr lang="en-US" dirty="0" smtClean="0"/>
              <a:t>51 (decimal) </a:t>
            </a:r>
            <a:r>
              <a:rPr lang="en-US" dirty="0" smtClean="0"/>
              <a:t>to binary using 2’s </a:t>
            </a:r>
            <a:r>
              <a:rPr lang="en-US" dirty="0" smtClean="0"/>
              <a:t>complement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Sign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Representing a number using more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Preserve the numeric value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Replicate the sign bit to the left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c.f. unsigned values: extend with 0s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Examples: 8-bit to 16-bit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+2: </a:t>
            </a:r>
            <a:r>
              <a:rPr lang="en-US" sz="2400" dirty="0" smtClean="0">
                <a:solidFill>
                  <a:schemeClr val="hlink"/>
                </a:solidFill>
              </a:rPr>
              <a:t>0</a:t>
            </a:r>
            <a:r>
              <a:rPr lang="en-US" sz="2400" dirty="0" smtClean="0"/>
              <a:t>000 0010 =&gt; </a:t>
            </a:r>
            <a:r>
              <a:rPr lang="en-US" sz="2400" dirty="0" smtClean="0">
                <a:solidFill>
                  <a:schemeClr val="hlink"/>
                </a:solidFill>
              </a:rPr>
              <a:t>0000 0000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0</a:t>
            </a:r>
            <a:r>
              <a:rPr lang="en-US" sz="2400" dirty="0" smtClean="0"/>
              <a:t>000 0010</a:t>
            </a:r>
          </a:p>
          <a:p>
            <a:pPr lvl="1">
              <a:lnSpc>
                <a:spcPct val="90000"/>
              </a:lnSpc>
            </a:pPr>
            <a:r>
              <a:rPr lang="en-AU" sz="2400" dirty="0" smtClean="0"/>
              <a:t>–2: </a:t>
            </a:r>
            <a:r>
              <a:rPr lang="en-AU" sz="2400" dirty="0" smtClean="0">
                <a:solidFill>
                  <a:schemeClr val="hlink"/>
                </a:solidFill>
              </a:rPr>
              <a:t>1</a:t>
            </a:r>
            <a:r>
              <a:rPr lang="en-AU" sz="2400" dirty="0" smtClean="0"/>
              <a:t>111 1110 =&gt; </a:t>
            </a:r>
            <a:r>
              <a:rPr lang="en-AU" sz="2400" dirty="0" smtClean="0">
                <a:solidFill>
                  <a:schemeClr val="hlink"/>
                </a:solidFill>
              </a:rPr>
              <a:t>1111 1111</a:t>
            </a:r>
            <a:r>
              <a:rPr lang="en-AU" sz="2400" dirty="0" smtClean="0"/>
              <a:t> </a:t>
            </a:r>
            <a:r>
              <a:rPr lang="en-AU" sz="2400" dirty="0" smtClean="0">
                <a:solidFill>
                  <a:schemeClr val="hlink"/>
                </a:solidFill>
              </a:rPr>
              <a:t>1</a:t>
            </a:r>
            <a:r>
              <a:rPr lang="en-AU" sz="2400" dirty="0" smtClean="0"/>
              <a:t>111 1110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34017</TotalTime>
  <Words>1119</Words>
  <Application>Microsoft Office PowerPoint</Application>
  <PresentationFormat>On-screen Show (4:3)</PresentationFormat>
  <Paragraphs>298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Arial Black</vt:lpstr>
      <vt:lpstr>Office Theme</vt:lpstr>
      <vt:lpstr>Equation</vt:lpstr>
      <vt:lpstr>MathType 6.0 Equation</vt:lpstr>
      <vt:lpstr>Numeric/Instruction Representation</vt:lpstr>
      <vt:lpstr>Numeric values can be represented in any base. People commonly use base 10 (decimal). </vt:lpstr>
      <vt:lpstr>Given a binary number, convert it to  decimal format</vt:lpstr>
      <vt:lpstr>Processors use each bit of a word to represent a binary digit of a numeric value</vt:lpstr>
      <vt:lpstr>Signed numbers: How do we represent negative values (+/-)? </vt:lpstr>
      <vt:lpstr>Dual zeros: the problem with sign and magnitude</vt:lpstr>
      <vt:lpstr>Solution: 2’s complement numbers</vt:lpstr>
      <vt:lpstr>Shortcut: Converting a number into 2’s complement</vt:lpstr>
      <vt:lpstr>Sign extension</vt:lpstr>
      <vt:lpstr>Example</vt:lpstr>
      <vt:lpstr>Converting binary to hex (CE1900 review)</vt:lpstr>
      <vt:lpstr>Example</vt:lpstr>
      <vt:lpstr>Representing Instructions</vt:lpstr>
      <vt:lpstr>MIPS R[egister]-format Instructions</vt:lpstr>
      <vt:lpstr>MIPS R-format for the add instruction</vt:lpstr>
      <vt:lpstr>MIPS I[mmediate]-format Instructions</vt:lpstr>
      <vt:lpstr>MIPS I[mmediate]-format Instructions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320</cp:revision>
  <dcterms:created xsi:type="dcterms:W3CDTF">2005-10-07T17:32:44Z</dcterms:created>
  <dcterms:modified xsi:type="dcterms:W3CDTF">2012-12-13T03:22:05Z</dcterms:modified>
</cp:coreProperties>
</file>