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294" r:id="rId2"/>
    <p:sldId id="256" r:id="rId3"/>
    <p:sldId id="300" r:id="rId4"/>
    <p:sldId id="260" r:id="rId5"/>
    <p:sldId id="298" r:id="rId6"/>
    <p:sldId id="299" r:id="rId7"/>
    <p:sldId id="301" r:id="rId8"/>
    <p:sldId id="291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9" autoAdjust="0"/>
  </p:normalViewPr>
  <p:slideViewPr>
    <p:cSldViewPr>
      <p:cViewPr varScale="1">
        <p:scale>
          <a:sx n="105" d="100"/>
          <a:sy n="105" d="100"/>
        </p:scale>
        <p:origin x="-11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C1A7D35-8794-44F0-965F-7340278C97CD}" type="datetime3">
              <a:rPr lang="en-US"/>
              <a:pPr>
                <a:defRPr/>
              </a:pPr>
              <a:t>12 December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0DC2A5B-FFE8-4ADE-B719-2D6387E9E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B2E21139-F331-4A80-94E7-91E8FB1792F8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2D20704-412D-40F3-B92D-461D11E31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3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94F457D-D826-4D16-85F5-68DC5DDCA719}" type="datetime1">
              <a:rPr lang="en-US" smtClean="0"/>
              <a:pPr/>
              <a:t>12/12/2012</a:t>
            </a:fld>
            <a:endParaRPr lang="en-US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46279E-375B-4046-95AD-5D251E9B5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ELF info http://www.cs.ucdavis.edu/~haungs/paper/node10.html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CS-2710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7084-26A3-407D-8AE0-99E57399E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833D0-021F-46A0-8D49-A50FD66DC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6FE8D-7230-4954-AA95-BA13DD6FB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E127-A1D7-4CD1-9D42-C112BE3A5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67C8F-F188-44C7-BD1A-D0FBEE36D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F722-A128-474B-A33A-7331740F5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D3A93-63F5-4728-939F-7F11A211E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AE12-C224-4110-B0C9-DC84CB161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27C4-7A8E-4A02-BB33-C20950EC0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7D0C0-8DF0-4257-B3F4-CEB6C8491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6D10C-7C66-4810-98A5-0F3C2450E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BA82934F-56DC-41A1-BED1-3EFF51FF1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Writing an Assembly-language program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MIPS </a:t>
            </a:r>
            <a:r>
              <a:rPr lang="en-US" dirty="0" smtClean="0"/>
              <a:t>assembly </a:t>
            </a:r>
            <a:r>
              <a:rPr lang="en-US" dirty="0" smtClean="0"/>
              <a:t>language using MARS: MIPS </a:t>
            </a:r>
            <a:r>
              <a:rPr lang="en-US" i="1" dirty="0" smtClean="0"/>
              <a:t>A</a:t>
            </a:r>
            <a:r>
              <a:rPr lang="en-US" dirty="0" smtClean="0"/>
              <a:t>ssembler and </a:t>
            </a:r>
            <a:r>
              <a:rPr lang="en-US" i="1" dirty="0" smtClean="0"/>
              <a:t>R</a:t>
            </a:r>
            <a:r>
              <a:rPr lang="en-US" dirty="0" smtClean="0"/>
              <a:t>untime </a:t>
            </a:r>
            <a:r>
              <a:rPr lang="en-US" i="1" dirty="0" smtClean="0"/>
              <a:t>S</a:t>
            </a:r>
            <a:r>
              <a:rPr lang="en-US" dirty="0" smtClean="0"/>
              <a:t>imulator</a:t>
            </a:r>
          </a:p>
        </p:txBody>
      </p:sp>
      <p:sp>
        <p:nvSpPr>
          <p:cNvPr id="20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CS-2710 </a:t>
            </a:r>
            <a:endParaRPr lang="en-US" altLang="en-US" dirty="0" smtClean="0"/>
          </a:p>
          <a:p>
            <a:r>
              <a:rPr lang="en-US" altLang="en-US" dirty="0" smtClean="0"/>
              <a:t>Dr</a:t>
            </a:r>
            <a:r>
              <a:rPr lang="en-US" altLang="en-US" dirty="0" smtClean="0"/>
              <a:t>. Mark L. Hornick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F7DD1-D727-4513-907E-6FBCAE6E40A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CS-2710 </a:t>
            </a:r>
            <a:endParaRPr lang="en-US" altLang="en-US" dirty="0" smtClean="0"/>
          </a:p>
          <a:p>
            <a:r>
              <a:rPr lang="en-US" altLang="en-US" dirty="0" smtClean="0"/>
              <a:t>Dr</a:t>
            </a:r>
            <a:r>
              <a:rPr lang="en-US" altLang="en-US" dirty="0" smtClean="0"/>
              <a:t>. Mark L. Hornick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CBEA1-FBAE-4880-8E06-21605C8A2CB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MARS Assembler</a:t>
            </a:r>
            <a:endParaRPr lang="en-US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…is a modern, “single pass” </a:t>
            </a:r>
            <a:r>
              <a:rPr lang="en-US" sz="2000" dirty="0" smtClean="0"/>
              <a:t>Assembler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Converts mnemonics to machine instructions (</a:t>
            </a:r>
            <a:r>
              <a:rPr lang="en-US" sz="2100" dirty="0" err="1" smtClean="0"/>
              <a:t>opcodes</a:t>
            </a:r>
            <a:r>
              <a:rPr lang="en-US" sz="2100" dirty="0" smtClean="0"/>
              <a:t> + operands)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Ex: </a:t>
            </a:r>
            <a:r>
              <a:rPr lang="en-US" sz="1600" dirty="0" smtClean="0">
                <a:solidFill>
                  <a:srgbClr val="0070C0"/>
                </a:solidFill>
              </a:rPr>
              <a:t>add $t0, $s1, $s2 </a:t>
            </a:r>
            <a:r>
              <a:rPr lang="en-US" sz="1600" dirty="0" smtClean="0"/>
              <a:t>is </a:t>
            </a:r>
            <a:r>
              <a:rPr lang="en-US" sz="1600" dirty="0" smtClean="0"/>
              <a:t>assembled to </a:t>
            </a:r>
            <a:r>
              <a:rPr lang="en-US" sz="1600" dirty="0" smtClean="0"/>
              <a:t>0x</a:t>
            </a:r>
            <a:r>
              <a:rPr lang="en-US" sz="1600" b="1" dirty="0" smtClean="0"/>
              <a:t>02324020</a:t>
            </a:r>
            <a:endParaRPr lang="en-US" sz="16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Case </a:t>
            </a:r>
            <a:r>
              <a:rPr lang="en-US" sz="1800" dirty="0" smtClean="0"/>
              <a:t>on instructions is </a:t>
            </a:r>
            <a:r>
              <a:rPr lang="en-US" sz="1800" dirty="0" smtClean="0"/>
              <a:t>irrelevant; alternately: </a:t>
            </a:r>
            <a:r>
              <a:rPr lang="en-US" sz="1800" b="1" dirty="0" smtClean="0">
                <a:solidFill>
                  <a:srgbClr val="0070C0"/>
                </a:solidFill>
              </a:rPr>
              <a:t>ADD</a:t>
            </a:r>
            <a:r>
              <a:rPr lang="en-US" sz="1800" dirty="0" smtClean="0">
                <a:solidFill>
                  <a:srgbClr val="0070C0"/>
                </a:solidFill>
              </a:rPr>
              <a:t> $t0, $s1, $s2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Case on registers matters: </a:t>
            </a:r>
            <a:r>
              <a:rPr lang="en-US" sz="1800" dirty="0" smtClean="0">
                <a:solidFill>
                  <a:srgbClr val="FF0000"/>
                </a:solidFill>
              </a:rPr>
              <a:t>$T0 is not permitted</a:t>
            </a:r>
            <a:br>
              <a:rPr lang="en-US" sz="1800" dirty="0" smtClean="0">
                <a:solidFill>
                  <a:srgbClr val="FF0000"/>
                </a:solidFill>
              </a:rPr>
            </a:br>
            <a:endParaRPr lang="en-US" sz="18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Reports syntactical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Ex: </a:t>
            </a:r>
            <a:r>
              <a:rPr lang="en-US" sz="1800" dirty="0" smtClean="0">
                <a:solidFill>
                  <a:srgbClr val="0070C0"/>
                </a:solidFill>
              </a:rPr>
              <a:t>add </a:t>
            </a:r>
            <a:r>
              <a:rPr lang="en-US" sz="1800" dirty="0" smtClean="0">
                <a:solidFill>
                  <a:srgbClr val="0070C0"/>
                </a:solidFill>
              </a:rPr>
              <a:t>$t0, $s1 </a:t>
            </a:r>
            <a:r>
              <a:rPr lang="en-US" sz="1800" b="1" dirty="0" smtClean="0"/>
              <a:t>(e.g. too few operands)</a:t>
            </a:r>
            <a:br>
              <a:rPr lang="en-US" sz="1800" b="1" dirty="0" smtClean="0"/>
            </a:b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100" i="1" dirty="0" smtClean="0">
                <a:solidFill>
                  <a:srgbClr val="7030A0"/>
                </a:solidFill>
              </a:rPr>
              <a:t>Can generate files containing machine code in a format that </a:t>
            </a:r>
            <a:r>
              <a:rPr lang="en-US" sz="2100" i="1" dirty="0" smtClean="0">
                <a:solidFill>
                  <a:srgbClr val="7030A0"/>
                </a:solidFill>
              </a:rPr>
              <a:t>can </a:t>
            </a:r>
            <a:r>
              <a:rPr lang="en-US" sz="2100" i="1" dirty="0" smtClean="0">
                <a:solidFill>
                  <a:srgbClr val="7030A0"/>
                </a:solidFill>
              </a:rPr>
              <a:t>be downloaded to </a:t>
            </a:r>
            <a:r>
              <a:rPr lang="en-US" sz="2100" i="1" dirty="0" smtClean="0">
                <a:solidFill>
                  <a:srgbClr val="7030A0"/>
                </a:solidFill>
              </a:rPr>
              <a:t>real </a:t>
            </a:r>
            <a:r>
              <a:rPr lang="en-US" sz="2100" i="1" dirty="0" smtClean="0">
                <a:solidFill>
                  <a:srgbClr val="7030A0"/>
                </a:solidFill>
              </a:rPr>
              <a:t>hardware</a:t>
            </a:r>
            <a:endParaRPr lang="en-US" sz="21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CS-2710 </a:t>
            </a:r>
            <a:endParaRPr lang="en-US" altLang="en-US" dirty="0" smtClean="0"/>
          </a:p>
          <a:p>
            <a:r>
              <a:rPr lang="en-US" altLang="en-US" dirty="0" smtClean="0"/>
              <a:t>Dr</a:t>
            </a:r>
            <a:r>
              <a:rPr lang="en-US" altLang="en-US" dirty="0" smtClean="0"/>
              <a:t>. Mark L. Hornick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33323-3997-499F-931C-B7D0110B4891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MARS also implements a Debugger/Simulator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Simulates execution of the compiled program</a:t>
            </a:r>
          </a:p>
          <a:p>
            <a:pPr lvl="1" eaLnBrk="1" hangingPunct="1"/>
            <a:r>
              <a:rPr lang="en-US" dirty="0" smtClean="0"/>
              <a:t>Start, stop, single-step</a:t>
            </a:r>
          </a:p>
          <a:p>
            <a:pPr lvl="1" eaLnBrk="1" hangingPunct="1"/>
            <a:r>
              <a:rPr lang="en-US" dirty="0" smtClean="0"/>
              <a:t>Backwards step</a:t>
            </a:r>
          </a:p>
          <a:p>
            <a:pPr lvl="1" eaLnBrk="1" hangingPunct="1"/>
            <a:r>
              <a:rPr lang="en-US" dirty="0" smtClean="0"/>
              <a:t>Breakpoints</a:t>
            </a:r>
            <a:endParaRPr lang="en-US" dirty="0" smtClean="0"/>
          </a:p>
          <a:p>
            <a:pPr eaLnBrk="1" hangingPunct="1"/>
            <a:r>
              <a:rPr lang="en-US" dirty="0" smtClean="0"/>
              <a:t>Can view contents of memory, registers</a:t>
            </a:r>
          </a:p>
          <a:p>
            <a:pPr eaLnBrk="1" hangingPunct="1"/>
            <a:r>
              <a:rPr lang="en-US" dirty="0" smtClean="0"/>
              <a:t>Tracks </a:t>
            </a:r>
            <a:r>
              <a:rPr lang="en-US" dirty="0" smtClean="0"/>
              <a:t>cycles required </a:t>
            </a:r>
            <a:r>
              <a:rPr lang="en-US" dirty="0" smtClean="0"/>
              <a:t>to </a:t>
            </a:r>
            <a:r>
              <a:rPr lang="en-US" dirty="0" smtClean="0"/>
              <a:t>execute</a:t>
            </a:r>
          </a:p>
          <a:p>
            <a:pPr eaLnBrk="1" hangingPunct="1"/>
            <a:r>
              <a:rPr lang="en-US" dirty="0" smtClean="0"/>
              <a:t>And lots more – see the help documentation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CS-2710 </a:t>
            </a:r>
            <a:endParaRPr lang="en-US" altLang="en-US" dirty="0" smtClean="0"/>
          </a:p>
          <a:p>
            <a:r>
              <a:rPr lang="en-US" altLang="en-US" dirty="0" smtClean="0"/>
              <a:t>Dr</a:t>
            </a:r>
            <a:r>
              <a:rPr lang="en-US" altLang="en-US" dirty="0" smtClean="0"/>
              <a:t>. Mark L. Hornick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A7370B-46C1-4166-A375-27379835DBE4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Number representation in </a:t>
            </a:r>
            <a:r>
              <a:rPr lang="en-US" dirty="0" smtClean="0"/>
              <a:t>MIPS assembly </a:t>
            </a:r>
            <a:r>
              <a:rPr lang="en-US" dirty="0" smtClean="0"/>
              <a:t>language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values are decimal unless </a:t>
            </a:r>
            <a:r>
              <a:rPr lang="en-US" dirty="0" smtClean="0"/>
              <a:t>notated otherwise</a:t>
            </a:r>
            <a:endParaRPr lang="en-US" dirty="0" smtClean="0"/>
          </a:p>
          <a:p>
            <a:pPr lvl="1" eaLnBrk="1" hangingPunct="1"/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$t0, $s1, 100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# decimal 100 (default)</a:t>
            </a:r>
          </a:p>
          <a:p>
            <a:pPr lvl="1" eaLnBrk="1" hangingPunct="1"/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$t0, $s1, 0144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# octal 100 (note leading 0)</a:t>
            </a:r>
          </a:p>
          <a:p>
            <a:pPr lvl="1" eaLnBrk="1" hangingPunct="1"/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$t0, $s1, 0x64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# hex 100 (note leading 0x)</a:t>
            </a:r>
          </a:p>
          <a:p>
            <a:pPr eaLnBrk="1" hangingPunct="1"/>
            <a:r>
              <a:rPr lang="en-US" dirty="0" smtClean="0"/>
              <a:t>Radix </a:t>
            </a:r>
            <a:r>
              <a:rPr lang="en-US" dirty="0" smtClean="0"/>
              <a:t>prefixes</a:t>
            </a:r>
          </a:p>
          <a:p>
            <a:pPr lvl="1" eaLnBrk="1" hangingPunct="1"/>
            <a:r>
              <a:rPr lang="en-US" dirty="0" smtClean="0"/>
              <a:t>0 </a:t>
            </a:r>
            <a:r>
              <a:rPr lang="en-US" dirty="0" smtClean="0"/>
              <a:t>– octal </a:t>
            </a:r>
          </a:p>
          <a:p>
            <a:pPr lvl="1" eaLnBrk="1" hangingPunct="1"/>
            <a:r>
              <a:rPr lang="en-US" dirty="0" smtClean="0"/>
              <a:t>0x, 0X – hexadecimal </a:t>
            </a:r>
            <a:endParaRPr lang="en-US" dirty="0" smtClean="0"/>
          </a:p>
          <a:p>
            <a:pPr lvl="2" eaLnBrk="1" hangingPunct="1"/>
            <a:r>
              <a:rPr lang="en-US" b="1" dirty="0" smtClean="0"/>
              <a:t>0x002a</a:t>
            </a:r>
            <a:r>
              <a:rPr lang="en-US" dirty="0" smtClean="0"/>
              <a:t> is equivalent to </a:t>
            </a:r>
            <a:r>
              <a:rPr lang="en-US" b="1" dirty="0" smtClean="0"/>
              <a:t>0x2A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CS-2710 </a:t>
            </a:r>
            <a:endParaRPr lang="en-US" altLang="en-US" dirty="0" smtClean="0"/>
          </a:p>
          <a:p>
            <a:r>
              <a:rPr lang="en-US" altLang="en-US" dirty="0" smtClean="0"/>
              <a:t>Dr</a:t>
            </a:r>
            <a:r>
              <a:rPr lang="en-US" altLang="en-US" dirty="0" smtClean="0"/>
              <a:t>. Mark L. Hornick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E4C0B-CCCF-4BA8-A95C-399F36B2CFA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Labels</a:t>
            </a:r>
            <a:r>
              <a:rPr lang="en-US" dirty="0" smtClean="0"/>
              <a:t> can be used in place of actual addresses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input line can be preceded by a </a:t>
            </a:r>
            <a:r>
              <a:rPr lang="en-US" b="1" smtClean="0"/>
              <a:t>label</a:t>
            </a:r>
          </a:p>
          <a:p>
            <a:pPr lvl="1" eaLnBrk="1" hangingPunct="1"/>
            <a:r>
              <a:rPr lang="en-US" smtClean="0"/>
              <a:t>an alphanumeric string terminated by a colon (:)</a:t>
            </a:r>
          </a:p>
          <a:p>
            <a:pPr eaLnBrk="1" hangingPunct="1"/>
            <a:r>
              <a:rPr lang="en-US" smtClean="0"/>
              <a:t>Labels are used as targets for jump and branch instructions </a:t>
            </a:r>
          </a:p>
          <a:p>
            <a:pPr lvl="1" eaLnBrk="1" hangingPunct="1"/>
            <a:r>
              <a:rPr lang="en-US" smtClean="0"/>
              <a:t>The assembler automatically figures out what address to assign to a label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CS-2710 </a:t>
            </a:r>
            <a:endParaRPr lang="en-US" altLang="en-US" dirty="0" smtClean="0"/>
          </a:p>
          <a:p>
            <a:r>
              <a:rPr lang="en-US" altLang="en-US" dirty="0" smtClean="0"/>
              <a:t>Dr</a:t>
            </a:r>
            <a:r>
              <a:rPr lang="en-US" altLang="en-US" dirty="0" smtClean="0"/>
              <a:t>. Mark L. Hornick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DAEA4-BDC6-4263-8D8A-2CB2A3C8437E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input line can be preceded by a </a:t>
            </a:r>
            <a:r>
              <a:rPr lang="en-US" smtClean="0">
                <a:solidFill>
                  <a:srgbClr val="00B0F0"/>
                </a:solidFill>
              </a:rPr>
              <a:t>label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Example: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700" b="1" dirty="0" smtClean="0">
                <a:solidFill>
                  <a:srgbClr val="00B0F0"/>
                </a:solidFill>
                <a:latin typeface="Courier New" pitchFamily="49" charset="0"/>
              </a:rPr>
              <a:t>Start</a:t>
            </a:r>
            <a:r>
              <a:rPr lang="en-US" sz="1700" dirty="0" smtClean="0">
                <a:solidFill>
                  <a:srgbClr val="00B0F0"/>
                </a:solidFill>
                <a:latin typeface="Courier New" pitchFamily="49" charset="0"/>
              </a:rPr>
              <a:t>:</a:t>
            </a:r>
            <a:r>
              <a:rPr lang="en-US" sz="1700" dirty="0" smtClean="0">
                <a:solidFill>
                  <a:srgbClr val="9A0075"/>
                </a:solidFill>
                <a:latin typeface="Courier New" pitchFamily="49" charset="0"/>
              </a:rPr>
              <a:t/>
            </a:r>
            <a:br>
              <a:rPr lang="en-US" sz="1700" dirty="0" smtClean="0">
                <a:solidFill>
                  <a:srgbClr val="9A0075"/>
                </a:solidFill>
                <a:latin typeface="Courier New" pitchFamily="49" charset="0"/>
              </a:rPr>
            </a:br>
            <a:r>
              <a:rPr lang="en-US" sz="1700" dirty="0" err="1" smtClean="0">
                <a:solidFill>
                  <a:srgbClr val="9A0075"/>
                </a:solidFill>
                <a:latin typeface="Courier New" pitchFamily="49" charset="0"/>
              </a:rPr>
              <a:t>addi</a:t>
            </a:r>
            <a:r>
              <a:rPr lang="en-US" sz="1700" dirty="0" smtClean="0">
                <a:solidFill>
                  <a:srgbClr val="9A0075"/>
                </a:solidFill>
                <a:latin typeface="Courier New" pitchFamily="49" charset="0"/>
              </a:rPr>
              <a:t> $t0, $s1, 100  	# t0 = s1 + 100</a:t>
            </a:r>
            <a:endParaRPr lang="en-US" sz="1700" dirty="0" smtClean="0">
              <a:solidFill>
                <a:srgbClr val="9A0075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00B0F0"/>
                </a:solidFill>
                <a:latin typeface="Courier New" pitchFamily="49" charset="0"/>
              </a:rPr>
              <a:t>Here: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9A0075"/>
                </a:solidFill>
                <a:latin typeface="Courier New" pitchFamily="49" charset="0"/>
              </a:rPr>
              <a:t>	</a:t>
            </a:r>
            <a:r>
              <a:rPr lang="en-US" sz="1700" dirty="0" smtClean="0">
                <a:solidFill>
                  <a:srgbClr val="9A0075"/>
                </a:solidFill>
                <a:latin typeface="Courier New" pitchFamily="49" charset="0"/>
              </a:rPr>
              <a:t>j </a:t>
            </a:r>
            <a:r>
              <a:rPr lang="en-US" sz="1700" b="1" dirty="0" smtClean="0">
                <a:solidFill>
                  <a:srgbClr val="00B050"/>
                </a:solidFill>
                <a:latin typeface="Courier New" pitchFamily="49" charset="0"/>
              </a:rPr>
              <a:t>Here</a:t>
            </a:r>
            <a:r>
              <a:rPr lang="en-US" sz="1700" b="1" dirty="0" smtClean="0">
                <a:solidFill>
                  <a:srgbClr val="00B050"/>
                </a:solidFill>
                <a:latin typeface="Courier New" pitchFamily="49" charset="0"/>
              </a:rPr>
              <a:t>	</a:t>
            </a:r>
            <a:r>
              <a:rPr lang="en-US" sz="1700" b="1" dirty="0" smtClean="0">
                <a:solidFill>
                  <a:srgbClr val="00B050"/>
                </a:solidFill>
                <a:latin typeface="Courier New" pitchFamily="49" charset="0"/>
              </a:rPr>
              <a:t>		</a:t>
            </a:r>
            <a:r>
              <a:rPr lang="en-US" sz="1700" dirty="0" smtClean="0">
                <a:solidFill>
                  <a:srgbClr val="9A0075"/>
                </a:solidFill>
                <a:latin typeface="Courier New" pitchFamily="49" charset="0"/>
              </a:rPr>
              <a:t># repeat </a:t>
            </a:r>
            <a:r>
              <a:rPr lang="en-US" sz="1700" dirty="0" smtClean="0">
                <a:solidFill>
                  <a:srgbClr val="9A0075"/>
                </a:solidFill>
                <a:latin typeface="Courier New" pitchFamily="49" charset="0"/>
              </a:rPr>
              <a:t>forever</a:t>
            </a:r>
            <a:r>
              <a:rPr lang="en-US" sz="1700" b="1" dirty="0" smtClean="0">
                <a:solidFill>
                  <a:srgbClr val="9A0075"/>
                </a:solidFill>
                <a:latin typeface="Courier New" pitchFamily="49" charset="0"/>
              </a:rPr>
              <a:t/>
            </a:r>
            <a:br>
              <a:rPr lang="en-US" sz="1700" b="1" dirty="0" smtClean="0">
                <a:solidFill>
                  <a:srgbClr val="9A0075"/>
                </a:solidFill>
                <a:latin typeface="Courier New" pitchFamily="49" charset="0"/>
              </a:rPr>
            </a:br>
            <a:endParaRPr lang="en-US" sz="19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Labels are </a:t>
            </a:r>
            <a:r>
              <a:rPr lang="en-US" sz="1800" dirty="0" smtClean="0">
                <a:solidFill>
                  <a:srgbClr val="00B0F0"/>
                </a:solidFill>
              </a:rPr>
              <a:t>alphanumeric strings terminated by a colon(:)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7030A0"/>
                </a:solidFill>
              </a:rPr>
              <a:t>Labels are given the value of the location </a:t>
            </a:r>
            <a:r>
              <a:rPr lang="en-US" sz="1800" dirty="0" smtClean="0">
                <a:solidFill>
                  <a:srgbClr val="7030A0"/>
                </a:solidFill>
              </a:rPr>
              <a:t>in memory where the following instruction will be placed</a:t>
            </a:r>
            <a:endParaRPr lang="en-US" sz="1800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en-US" sz="1800" dirty="0" smtClean="0"/>
              <a:t>Labels can be used as </a:t>
            </a:r>
            <a:r>
              <a:rPr lang="en-US" sz="1800" dirty="0" smtClean="0">
                <a:solidFill>
                  <a:srgbClr val="00B050"/>
                </a:solidFill>
              </a:rPr>
              <a:t>jump and branch </a:t>
            </a:r>
            <a:r>
              <a:rPr lang="en-US" sz="1800" dirty="0" smtClean="0">
                <a:solidFill>
                  <a:srgbClr val="00B050"/>
                </a:solidFill>
              </a:rPr>
              <a:t>targets </a:t>
            </a:r>
            <a:r>
              <a:rPr lang="en-US" sz="1800" dirty="0" smtClean="0"/>
              <a:t>in program instructions</a:t>
            </a:r>
          </a:p>
          <a:p>
            <a:pPr lvl="1" eaLnBrk="1" hangingPunct="1"/>
            <a:r>
              <a:rPr lang="en-US" sz="1800" dirty="0" smtClean="0"/>
              <a:t>The label </a:t>
            </a:r>
            <a:r>
              <a:rPr lang="en-US" sz="1800" dirty="0" smtClean="0">
                <a:solidFill>
                  <a:srgbClr val="00B0F0"/>
                </a:solidFill>
              </a:rPr>
              <a:t>Start:</a:t>
            </a:r>
            <a:r>
              <a:rPr lang="en-US" sz="1800" dirty="0" smtClean="0"/>
              <a:t> </a:t>
            </a:r>
            <a:r>
              <a:rPr lang="en-US" sz="1800" dirty="0" smtClean="0"/>
              <a:t>is assigned the value of the </a:t>
            </a:r>
            <a:r>
              <a:rPr lang="en-US" sz="1800" dirty="0" smtClean="0"/>
              <a:t>location </a:t>
            </a:r>
            <a:r>
              <a:rPr lang="en-US" sz="1800" dirty="0" smtClean="0"/>
              <a:t>of the </a:t>
            </a:r>
            <a:r>
              <a:rPr lang="en-US" sz="1800" b="1" dirty="0" err="1" smtClean="0"/>
              <a:t>addi</a:t>
            </a:r>
            <a:r>
              <a:rPr lang="en-US" sz="1800" dirty="0" smtClean="0"/>
              <a:t> instruction (0x00400000); </a:t>
            </a:r>
            <a:r>
              <a:rPr lang="en-US" sz="1800" dirty="0" smtClean="0">
                <a:solidFill>
                  <a:srgbClr val="00B0F0"/>
                </a:solidFill>
              </a:rPr>
              <a:t>Here:</a:t>
            </a:r>
            <a:r>
              <a:rPr lang="en-US" sz="1800" dirty="0" smtClean="0"/>
              <a:t> is assigned </a:t>
            </a:r>
            <a:r>
              <a:rPr lang="en-US" sz="1800" dirty="0" smtClean="0"/>
              <a:t>0x0040001c, the location of the </a:t>
            </a:r>
            <a:r>
              <a:rPr lang="en-US" sz="1800" b="1" dirty="0" smtClean="0"/>
              <a:t>j</a:t>
            </a:r>
            <a:r>
              <a:rPr lang="en-US" sz="1800" dirty="0" smtClean="0"/>
              <a:t> instruction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The assembler automatically figures out what address to assign to a label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CS-2710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4045B-A4C9-4A08-A763-B8F791BD521E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524000"/>
          </a:xfrm>
        </p:spPr>
        <p:txBody>
          <a:bodyPr/>
          <a:lstStyle/>
          <a:p>
            <a:pPr eaLnBrk="1" hangingPunct="1"/>
            <a:r>
              <a:rPr lang="en-US" sz="3100" i="1" smtClean="0"/>
              <a:t>Directives</a:t>
            </a:r>
            <a:r>
              <a:rPr lang="en-US" sz="3100" b="0" smtClean="0"/>
              <a:t> are used within an assembly language program to control certain aspects of the operation of the Assembler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Directives begin with a period (.)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Directive often take operands, but not always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Ex: </a:t>
            </a:r>
            <a:r>
              <a:rPr lang="en-US" sz="18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Ex: </a:t>
            </a:r>
            <a:r>
              <a:rPr lang="en-US" sz="18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.byte 1,2,3,4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Case </a:t>
            </a:r>
            <a:r>
              <a:rPr lang="en-US" sz="1800" dirty="0" smtClean="0"/>
              <a:t>does not matter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.TEXT </a:t>
            </a:r>
            <a:r>
              <a:rPr lang="en-US" sz="1400" dirty="0" smtClean="0"/>
              <a:t>is </a:t>
            </a:r>
            <a:r>
              <a:rPr lang="en-US" sz="1400" dirty="0" smtClean="0"/>
              <a:t>equivalent</a:t>
            </a:r>
          </a:p>
          <a:p>
            <a:pPr lvl="2" eaLnBrk="1" hangingPunct="1">
              <a:lnSpc>
                <a:spcPct val="90000"/>
              </a:lnSpc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Directives are not </a:t>
            </a:r>
            <a:r>
              <a:rPr lang="en-US" sz="2000" b="1" dirty="0" smtClean="0">
                <a:solidFill>
                  <a:srgbClr val="FF0000"/>
                </a:solidFill>
              </a:rPr>
              <a:t>instructions</a:t>
            </a:r>
            <a:r>
              <a:rPr lang="en-US" sz="2000" dirty="0" smtClean="0"/>
              <a:t> – they are </a:t>
            </a:r>
            <a:r>
              <a:rPr lang="en-US" sz="2000" b="1" dirty="0" smtClean="0">
                <a:solidFill>
                  <a:srgbClr val="9A0075"/>
                </a:solidFill>
              </a:rPr>
              <a:t>not</a:t>
            </a:r>
            <a:r>
              <a:rPr lang="en-US" sz="2000" dirty="0" smtClean="0"/>
              <a:t> translated to </a:t>
            </a:r>
            <a:r>
              <a:rPr lang="en-US" sz="2000" dirty="0" smtClean="0"/>
              <a:t>machine instructions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They only </a:t>
            </a:r>
            <a:r>
              <a:rPr lang="en-US" sz="1800" dirty="0" smtClean="0"/>
              <a:t>“direct” </a:t>
            </a:r>
            <a:r>
              <a:rPr lang="en-US" sz="1800" dirty="0" smtClean="0"/>
              <a:t>the Assembler how to interpret subsequent assembly language </a:t>
            </a:r>
            <a:r>
              <a:rPr lang="en-US" sz="1800" dirty="0" smtClean="0"/>
              <a:t>instructions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All directives are documented in the online help of </a:t>
            </a:r>
            <a:r>
              <a:rPr lang="en-US" sz="1800" dirty="0" smtClean="0"/>
              <a:t>MARS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Directives </a:t>
            </a:r>
            <a:r>
              <a:rPr lang="en-US" sz="2000" i="1" dirty="0" smtClean="0"/>
              <a:t>may </a:t>
            </a:r>
            <a:r>
              <a:rPr lang="en-US" sz="2000" i="1" dirty="0" smtClean="0"/>
              <a:t>appear </a:t>
            </a:r>
            <a:r>
              <a:rPr lang="en-US" sz="2000" i="1" dirty="0" smtClean="0"/>
              <a:t>anywhere in an assembly program</a:t>
            </a:r>
            <a:endParaRPr lang="en-US" sz="1800" i="1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CS-2710 </a:t>
            </a:r>
            <a:endParaRPr lang="en-US" altLang="en-US" smtClean="0"/>
          </a:p>
          <a:p>
            <a:r>
              <a:rPr lang="en-US" altLang="en-US" smtClean="0"/>
              <a:t>Dr</a:t>
            </a:r>
            <a:r>
              <a:rPr lang="en-US" altLang="en-US" dirty="0" smtClean="0"/>
              <a:t>. Mark L. Hornick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8B2EE-721F-4F7A-AAA2-FD662BAD5C0B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pPr eaLnBrk="1" hangingPunct="1"/>
            <a:r>
              <a:rPr lang="en-US" sz="3100" dirty="0" smtClean="0"/>
              <a:t>Some assembler directives are used to define </a:t>
            </a:r>
            <a:r>
              <a:rPr lang="en-US" sz="3100" dirty="0" smtClean="0"/>
              <a:t>where to place things in memory:</a:t>
            </a:r>
            <a:endParaRPr lang="en-US" sz="3100" dirty="0" smtClean="0"/>
          </a:p>
        </p:txBody>
      </p:sp>
      <p:sp>
        <p:nvSpPr>
          <p:cNvPr id="7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10600" cy="4376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.text</a:t>
            </a:r>
            <a:r>
              <a:rPr lang="en-US" sz="2000" dirty="0" smtClean="0"/>
              <a:t> [loc]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Alerts the Assembler that subsequent assembly statements are intended to generate instructions for the </a:t>
            </a:r>
            <a:r>
              <a:rPr lang="en-US" sz="1800" b="1" dirty="0" smtClean="0"/>
              <a:t>Text Segment </a:t>
            </a:r>
            <a:r>
              <a:rPr lang="en-US" sz="1800" dirty="0" smtClean="0"/>
              <a:t>of main memory</a:t>
            </a:r>
            <a:endParaRPr lang="en-US" sz="1800" b="1" dirty="0" smtClean="0"/>
          </a:p>
          <a:p>
            <a:pPr lvl="2" eaLnBrk="1" hangingPunct="1"/>
            <a:r>
              <a:rPr lang="en-US" sz="1600" dirty="0" err="1" smtClean="0"/>
              <a:t>ie</a:t>
            </a:r>
            <a:r>
              <a:rPr lang="en-US" sz="1600" dirty="0" smtClean="0"/>
              <a:t>, where executable machine code is </a:t>
            </a:r>
            <a:r>
              <a:rPr lang="en-US" sz="1600" dirty="0" smtClean="0"/>
              <a:t>placed</a:t>
            </a:r>
          </a:p>
          <a:p>
            <a:pPr lvl="2" eaLnBrk="1" hangingPunct="1"/>
            <a:r>
              <a:rPr lang="en-US" sz="1600" dirty="0" smtClean="0"/>
              <a:t>Location set by MARS memory configuration settings</a:t>
            </a:r>
          </a:p>
          <a:p>
            <a:pPr lvl="2" eaLnBrk="1" hangingPunct="1"/>
            <a:r>
              <a:rPr lang="en-US" sz="1600" dirty="0" smtClean="0"/>
              <a:t>If absent, a default value will be used by the Assembler</a:t>
            </a:r>
            <a:br>
              <a:rPr lang="en-US" sz="1600" dirty="0" smtClean="0"/>
            </a:b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.data </a:t>
            </a:r>
            <a:r>
              <a:rPr lang="en-US" sz="2000" dirty="0" smtClean="0"/>
              <a:t>[loc]</a:t>
            </a:r>
            <a:endParaRPr lang="en-US" sz="2000" b="1" dirty="0" smtClean="0"/>
          </a:p>
          <a:p>
            <a:pPr lvl="1" eaLnBrk="1" hangingPunct="1"/>
            <a:r>
              <a:rPr lang="en-US" sz="1800" dirty="0" smtClean="0"/>
              <a:t>Directs the Assembler where to begin placing subsequent </a:t>
            </a:r>
            <a:r>
              <a:rPr lang="en-US" sz="1800" dirty="0" smtClean="0"/>
              <a:t>data in </a:t>
            </a:r>
            <a:r>
              <a:rPr lang="en-US" sz="1800" dirty="0" smtClean="0"/>
              <a:t>memory</a:t>
            </a:r>
          </a:p>
          <a:p>
            <a:pPr lvl="1" eaLnBrk="1" hangingPunct="1"/>
            <a:r>
              <a:rPr lang="en-US" sz="1800" dirty="0" smtClean="0"/>
              <a:t>Example:</a:t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9A0075"/>
                </a:solidFill>
                <a:latin typeface="Courier New" pitchFamily="49" charset="0"/>
              </a:rPr>
              <a:t>.data</a:t>
            </a:r>
            <a:r>
              <a:rPr lang="en-US" sz="1800" b="1" dirty="0" smtClean="0">
                <a:solidFill>
                  <a:srgbClr val="9A0075"/>
                </a:solidFill>
                <a:latin typeface="Courier New" pitchFamily="49" charset="0"/>
              </a:rPr>
              <a:t/>
            </a:r>
            <a:br>
              <a:rPr lang="en-US" sz="1800" b="1" dirty="0" smtClean="0">
                <a:solidFill>
                  <a:srgbClr val="9A0075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rgbClr val="9A0075"/>
                </a:solidFill>
                <a:latin typeface="Courier New" pitchFamily="49" charset="0"/>
              </a:rPr>
              <a:t>.byte 1,2,3,4 </a:t>
            </a:r>
            <a:r>
              <a:rPr lang="en-US" sz="1800" b="1" dirty="0" smtClean="0">
                <a:solidFill>
                  <a:srgbClr val="9A0075"/>
                </a:solidFill>
                <a:latin typeface="Courier New" pitchFamily="49" charset="0"/>
              </a:rPr>
              <a:t/>
            </a:r>
            <a:br>
              <a:rPr lang="en-US" sz="1800" b="1" dirty="0" smtClean="0">
                <a:solidFill>
                  <a:srgbClr val="9A0075"/>
                </a:solidFill>
                <a:latin typeface="Courier New" pitchFamily="49" charset="0"/>
              </a:rPr>
            </a:br>
            <a:r>
              <a:rPr lang="en-US" sz="1800" dirty="0" smtClean="0"/>
              <a:t>directs the subsequent </a:t>
            </a:r>
            <a:r>
              <a:rPr lang="en-US" sz="1800" dirty="0" smtClean="0"/>
              <a:t>data bytes 1,2,3,4,5 to be placed in the data segment of main memory</a:t>
            </a:r>
            <a:endParaRPr lang="en-US" sz="1800" dirty="0" smtClean="0"/>
          </a:p>
          <a:p>
            <a:pPr eaLnBrk="1" hangingPunct="1"/>
            <a:endParaRPr lang="en-US" sz="2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9670</TotalTime>
  <Words>484</Words>
  <Application>Microsoft Office PowerPoint</Application>
  <PresentationFormat>On-screen Show (4:3)</PresentationFormat>
  <Paragraphs>93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Wingdings</vt:lpstr>
      <vt:lpstr>Times New Roman</vt:lpstr>
      <vt:lpstr>Tahoma</vt:lpstr>
      <vt:lpstr>Courier New</vt:lpstr>
      <vt:lpstr>2_Network</vt:lpstr>
      <vt:lpstr>Writing an Assembly-language program</vt:lpstr>
      <vt:lpstr>The MARS Assembler</vt:lpstr>
      <vt:lpstr>MARS also implements a Debugger/Simulator</vt:lpstr>
      <vt:lpstr>Number representation in MIPS assembly language</vt:lpstr>
      <vt:lpstr>Labels can be used in place of actual addresses</vt:lpstr>
      <vt:lpstr>Every input line can be preceded by a label</vt:lpstr>
      <vt:lpstr>Directives are used within an assembly language program to control certain aspects of the operation of the Assembler</vt:lpstr>
      <vt:lpstr>Some assembler directives are used to define where to place things in memory: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882</cp:revision>
  <cp:lastPrinted>1601-01-01T00:00:00Z</cp:lastPrinted>
  <dcterms:created xsi:type="dcterms:W3CDTF">1999-09-06T21:32:20Z</dcterms:created>
  <dcterms:modified xsi:type="dcterms:W3CDTF">2012-12-13T01:16:10Z</dcterms:modified>
</cp:coreProperties>
</file>