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  <p:sldMasterId id="2147483900" r:id="rId2"/>
  </p:sldMasterIdLst>
  <p:notesMasterIdLst>
    <p:notesMasterId r:id="rId17"/>
  </p:notesMasterIdLst>
  <p:handoutMasterIdLst>
    <p:handoutMasterId r:id="rId18"/>
  </p:handoutMasterIdLst>
  <p:sldIdLst>
    <p:sldId id="382" r:id="rId3"/>
    <p:sldId id="408" r:id="rId4"/>
    <p:sldId id="409" r:id="rId5"/>
    <p:sldId id="404" r:id="rId6"/>
    <p:sldId id="406" r:id="rId7"/>
    <p:sldId id="410" r:id="rId8"/>
    <p:sldId id="399" r:id="rId9"/>
    <p:sldId id="403" r:id="rId10"/>
    <p:sldId id="413" r:id="rId11"/>
    <p:sldId id="414" r:id="rId12"/>
    <p:sldId id="416" r:id="rId13"/>
    <p:sldId id="415" r:id="rId14"/>
    <p:sldId id="417" r:id="rId15"/>
    <p:sldId id="418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A0075"/>
    <a:srgbClr val="5600AC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9" autoAdjust="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16" y="-96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CS-183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E4A50E9-DEDE-4BBF-9679-807F4E86E2F5}" type="datetime3">
              <a:rPr lang="en-US"/>
              <a:pPr>
                <a:defRPr/>
              </a:pPr>
              <a:t>13 March 2011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49183645-DAB5-4153-A686-DEC0883EB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CS-183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63B2400-31B0-40FA-AAA4-F0D513ACF154}" type="datetime1">
              <a:rPr lang="en-US"/>
              <a:pPr>
                <a:defRPr/>
              </a:pPr>
              <a:t>3/13/2011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6C281D7-26D0-403E-927C-5C699DA63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41" descr="MSOE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1242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5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5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Mark L. Hornick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CS-1030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05EBA-CF7F-42C9-8837-1D6CAA20E9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32DD1-F8EA-47AA-A48E-E3A1D381E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343A0-4417-4FFD-8FD7-BA0AC4BF8B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9D0B3-5CFB-490A-A86D-9A10CEB759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949B0-4124-4922-AA0A-34B10BB24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79F0-27A8-4405-9F8C-8DC8880423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3D9C3-66C7-4C4B-ABB3-97BF5AF8B5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ADAB2-4CEA-422B-92E0-5D02790CB4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E397-C356-4E30-9662-AF68F7DA7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37656-E774-4A10-A702-FCEB64CDC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7D88-E256-466B-9957-45940BC6C1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AE9AA-3875-4567-93B1-E6BA733EA0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1FE66-0324-4A60-8137-3FC4210D7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AAA23-43A5-4E40-B4D9-FF6279944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EAC44-E1B7-4E49-8596-E824CB5C35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3889B-CF05-488D-99FF-5B67A063C1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E9791-7FAE-42BF-A880-43D3397AB8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D1F89-4E6E-476A-9C10-087BCF28D6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4776F-49C6-4D94-A641-EEA938A1B5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BC410-4F86-44A3-9AFB-85032868B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AABE7-72AA-4EF6-B117-F7D02D576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235A0-0FC2-45AE-B4CA-9ED97F49D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147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147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147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2670107-0CA6-4B8A-B564-233DC8D6EB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1479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79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79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79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79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79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79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0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0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0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0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0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0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0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0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0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0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1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1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1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1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1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1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1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1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1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1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2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2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2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482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D1025F7-62B9-49F4-AC88-B835E2CD87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CS-2851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FAF368-BF78-420F-B5C4-887482250B6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Generic Java Classes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Implementing your own generic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/>
              <a:t>So far, we have limited our </a:t>
            </a:r>
            <a:r>
              <a:rPr lang="en-US" sz="3200" dirty="0" err="1" smtClean="0"/>
              <a:t>Maxinator</a:t>
            </a:r>
            <a:r>
              <a:rPr lang="en-US" sz="3200" b="0" dirty="0" smtClean="0"/>
              <a:t> class to handle subtypes of </a:t>
            </a:r>
            <a:r>
              <a:rPr lang="en-US" sz="3200" dirty="0" smtClean="0"/>
              <a:t>Number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What if we wanted to allow it to compare other </a:t>
            </a:r>
            <a:r>
              <a:rPr lang="en-US" dirty="0" err="1" smtClean="0"/>
              <a:t>datatypes</a:t>
            </a:r>
            <a:r>
              <a:rPr lang="en-US" dirty="0" smtClean="0"/>
              <a:t>, like </a:t>
            </a:r>
            <a:r>
              <a:rPr lang="en-US" b="1" dirty="0" smtClean="0"/>
              <a:t>Strings</a:t>
            </a:r>
            <a:r>
              <a:rPr lang="en-US" dirty="0" smtClean="0"/>
              <a:t> and </a:t>
            </a:r>
            <a:r>
              <a:rPr lang="en-US" b="1" dirty="0" smtClean="0"/>
              <a:t>Students</a:t>
            </a:r>
            <a:r>
              <a:rPr lang="en-US" dirty="0" smtClean="0"/>
              <a:t>??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We need another way to compare the objects, regardless of the </a:t>
            </a:r>
            <a:r>
              <a:rPr lang="en-US" dirty="0" err="1" smtClean="0">
                <a:solidFill>
                  <a:srgbClr val="00B050"/>
                </a:solidFill>
              </a:rPr>
              <a:t>datatype</a:t>
            </a:r>
            <a:r>
              <a:rPr lang="en-US" dirty="0" smtClean="0">
                <a:solidFill>
                  <a:srgbClr val="00B050"/>
                </a:solidFill>
              </a:rPr>
              <a:t> represented by </a:t>
            </a:r>
            <a:r>
              <a:rPr lang="en-US" b="1" dirty="0" smtClean="0">
                <a:solidFill>
                  <a:srgbClr val="00B050"/>
                </a:solidFill>
              </a:rPr>
              <a:t>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949B0-4124-4922-AA0A-34B10BB2409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609600" y="45720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The </a:t>
            </a:r>
            <a:r>
              <a:rPr lang="en-US" sz="2400" b="1" dirty="0" smtClean="0">
                <a:solidFill>
                  <a:srgbClr val="0070C0"/>
                </a:solidFill>
              </a:rPr>
              <a:t>Comparable&lt;E&gt;</a:t>
            </a:r>
            <a:r>
              <a:rPr lang="en-US" sz="2400" dirty="0" smtClean="0">
                <a:solidFill>
                  <a:srgbClr val="0070C0"/>
                </a:solidFill>
              </a:rPr>
              <a:t> interface is the key to doing this for any </a:t>
            </a:r>
            <a:r>
              <a:rPr lang="en-US" sz="2400" dirty="0" err="1" smtClean="0">
                <a:solidFill>
                  <a:srgbClr val="0070C0"/>
                </a:solidFill>
              </a:rPr>
              <a:t>datatype</a:t>
            </a:r>
            <a:r>
              <a:rPr lang="en-US" sz="2400" dirty="0" smtClean="0">
                <a:solidFill>
                  <a:srgbClr val="0070C0"/>
                </a:solidFill>
              </a:rPr>
              <a:t> represented by 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Comparable&lt;E&gt; interface</a:t>
            </a:r>
            <a:br>
              <a:rPr lang="en-US" dirty="0" smtClean="0"/>
            </a:br>
            <a:r>
              <a:rPr lang="en-US" dirty="0" smtClean="0"/>
              <a:t>in the </a:t>
            </a:r>
            <a:r>
              <a:rPr lang="en-US" dirty="0" err="1" smtClean="0"/>
              <a:t>java.lang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interface defines a single method:</a:t>
            </a:r>
            <a:br>
              <a:rPr lang="en-US" dirty="0" smtClean="0"/>
            </a:b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(E o) // returns -1, 0, or 1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This method compares </a:t>
            </a:r>
            <a:r>
              <a:rPr lang="en-US" sz="2000" i="1" dirty="0" smtClean="0">
                <a:solidFill>
                  <a:srgbClr val="0070C0"/>
                </a:solidFill>
              </a:rPr>
              <a:t>this</a:t>
            </a:r>
            <a:r>
              <a:rPr lang="en-US" sz="2000" dirty="0" smtClean="0">
                <a:solidFill>
                  <a:srgbClr val="0070C0"/>
                </a:solidFill>
              </a:rPr>
              <a:t> object (the one invoking the </a:t>
            </a:r>
            <a:r>
              <a:rPr lang="en-US" sz="2000" dirty="0" err="1" smtClean="0">
                <a:solidFill>
                  <a:srgbClr val="0070C0"/>
                </a:solidFill>
              </a:rPr>
              <a:t>compareTo</a:t>
            </a:r>
            <a:r>
              <a:rPr lang="en-US" sz="2000" dirty="0" smtClean="0">
                <a:solidFill>
                  <a:srgbClr val="0070C0"/>
                </a:solidFill>
              </a:rPr>
              <a:t>() method) to another object of the same </a:t>
            </a:r>
            <a:r>
              <a:rPr lang="en-US" sz="2000" dirty="0" err="1" smtClean="0">
                <a:solidFill>
                  <a:srgbClr val="0070C0"/>
                </a:solidFill>
              </a:rPr>
              <a:t>datatype</a:t>
            </a:r>
            <a:r>
              <a:rPr lang="en-US" sz="2000" dirty="0" smtClean="0">
                <a:solidFill>
                  <a:srgbClr val="0070C0"/>
                </a:solidFill>
              </a:rPr>
              <a:t> (the object represented by o)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/>
              <a:t>Many </a:t>
            </a:r>
            <a:r>
              <a:rPr lang="en-US" sz="2800" dirty="0" err="1" smtClean="0"/>
              <a:t>datatypes</a:t>
            </a:r>
            <a:r>
              <a:rPr lang="en-US" sz="2800" dirty="0" smtClean="0"/>
              <a:t> already implement </a:t>
            </a:r>
            <a:r>
              <a:rPr lang="en-US" sz="2800" b="1" dirty="0" smtClean="0"/>
              <a:t>Comparable: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“Hello”;</a:t>
            </a:r>
            <a:b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msg.compareTo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(“hello”); // returns 1</a:t>
            </a:r>
            <a:b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endParaRPr lang="en-US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Double x = 3.0;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result = </a:t>
            </a: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(4.0);  // returns -1</a:t>
            </a:r>
            <a:b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(3.0); // returns 0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949B0-4124-4922-AA0A-34B10BB2409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0" dirty="0" smtClean="0"/>
              <a:t>We can specify that the class represented by </a:t>
            </a:r>
            <a:r>
              <a:rPr lang="en-US" sz="2800" dirty="0" smtClean="0"/>
              <a:t>E</a:t>
            </a:r>
            <a:r>
              <a:rPr lang="en-US" sz="2800" b="0" dirty="0" smtClean="0"/>
              <a:t> must implement the </a:t>
            </a:r>
            <a:r>
              <a:rPr lang="en-US" sz="2800" dirty="0" smtClean="0"/>
              <a:t>Comparable&lt;E&gt; </a:t>
            </a:r>
            <a:r>
              <a:rPr lang="en-US" sz="2800" b="0" dirty="0" smtClean="0"/>
              <a:t>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41166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Any class </a:t>
            </a:r>
            <a:r>
              <a:rPr lang="en-US" sz="2400" b="1" dirty="0" smtClean="0">
                <a:solidFill>
                  <a:srgbClr val="00B050"/>
                </a:solidFill>
              </a:rPr>
              <a:t>E</a:t>
            </a:r>
            <a:r>
              <a:rPr lang="en-US" sz="2400" dirty="0" smtClean="0">
                <a:solidFill>
                  <a:srgbClr val="00B050"/>
                </a:solidFill>
              </a:rPr>
              <a:t> that implements </a:t>
            </a:r>
            <a:r>
              <a:rPr lang="en-US" sz="2400" b="1" dirty="0" smtClean="0">
                <a:solidFill>
                  <a:srgbClr val="00B050"/>
                </a:solidFill>
              </a:rPr>
              <a:t>Comparable</a:t>
            </a:r>
            <a:r>
              <a:rPr lang="en-US" sz="2400" dirty="0" smtClean="0">
                <a:solidFill>
                  <a:srgbClr val="00B050"/>
                </a:solidFill>
              </a:rPr>
              <a:t> contains the </a:t>
            </a:r>
            <a:r>
              <a:rPr lang="en-US" sz="2400" b="1" dirty="0" err="1" smtClean="0">
                <a:solidFill>
                  <a:srgbClr val="00B050"/>
                </a:solidFill>
              </a:rPr>
              <a:t>compareTo</a:t>
            </a:r>
            <a:r>
              <a:rPr lang="en-US" sz="2400" dirty="0" smtClean="0">
                <a:solidFill>
                  <a:srgbClr val="00B050"/>
                </a:solidFill>
              </a:rPr>
              <a:t>() method!!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000" b="1" dirty="0" smtClean="0">
                <a:latin typeface="Courier New" pitchFamily="49" charset="0"/>
              </a:rPr>
              <a:t>public class </a:t>
            </a:r>
            <a:r>
              <a:rPr lang="en-US" sz="2000" b="1" dirty="0" err="1" smtClean="0">
                <a:latin typeface="Courier New" pitchFamily="49" charset="0"/>
              </a:rPr>
              <a:t>Maxinator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E extends Comparable&lt;E&gt;</a:t>
            </a:r>
            <a:r>
              <a:rPr lang="en-US" sz="2000" b="1" dirty="0" smtClean="0">
                <a:latin typeface="Courier New" pitchFamily="49" charset="0"/>
              </a:rPr>
              <a:t>&gt; {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public </a:t>
            </a:r>
            <a:r>
              <a:rPr lang="en-US" sz="2000" b="1" dirty="0" err="1" smtClean="0">
                <a:latin typeface="Courier New" pitchFamily="49" charset="0"/>
              </a:rPr>
              <a:t>printMaxValue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 a,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 b)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{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max=0; 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result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a.compareTo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(b); // returns -1, 0, or 1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 if( result &gt; 0 )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		max=a;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else if( result &lt; 0 )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	max=b;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else // a and b are the same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	max=a;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return max;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949B0-4124-4922-AA0A-34B10BB24095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Fall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CS-183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77E8-3727-426E-8A6A-A17F0501306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</a:t>
            </a:r>
            <a:r>
              <a:rPr lang="en-US" dirty="0" smtClean="0"/>
              <a:t>Generic Classes</a:t>
            </a:r>
            <a:endParaRPr lang="en-US" dirty="0"/>
          </a:p>
        </p:txBody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2600" dirty="0"/>
              <a:t>Write the basic </a:t>
            </a:r>
            <a:r>
              <a:rPr lang="en-US" sz="2600" dirty="0" smtClean="0"/>
              <a:t>class using </a:t>
            </a:r>
            <a:r>
              <a:rPr lang="en-US" sz="2600" dirty="0"/>
              <a:t>a simple type</a:t>
            </a:r>
          </a:p>
          <a:p>
            <a:pPr marL="990600" lvl="1" indent="-533400"/>
            <a:r>
              <a:rPr lang="en-US" sz="2200" dirty="0"/>
              <a:t>e.g. </a:t>
            </a:r>
            <a:r>
              <a:rPr lang="en-US" sz="2200" dirty="0" err="1"/>
              <a:t>int</a:t>
            </a:r>
            <a:endParaRPr lang="en-US" sz="2200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600" dirty="0"/>
              <a:t>Test it using a test program</a:t>
            </a:r>
          </a:p>
          <a:p>
            <a:pPr marL="990600" lvl="1" indent="-533400"/>
            <a:r>
              <a:rPr lang="en-US" sz="2200" dirty="0"/>
              <a:t>Make sure it works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600" dirty="0"/>
              <a:t>Replace the simple type identifier with </a:t>
            </a:r>
            <a:r>
              <a:rPr lang="en-US" sz="2600" dirty="0" smtClean="0"/>
              <a:t>E</a:t>
            </a:r>
            <a:endParaRPr lang="en-US" sz="2600" dirty="0"/>
          </a:p>
          <a:p>
            <a:pPr marL="990600" lvl="1" indent="-533400"/>
            <a:r>
              <a:rPr lang="en-US" sz="2200" dirty="0"/>
              <a:t>Or other generic type name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600" dirty="0"/>
              <a:t>Add the </a:t>
            </a:r>
            <a:r>
              <a:rPr lang="en-US" sz="2600" dirty="0" smtClean="0"/>
              <a:t>generic suffix</a:t>
            </a:r>
            <a:endParaRPr lang="en-US" sz="2600" dirty="0"/>
          </a:p>
          <a:p>
            <a:pPr marL="990600" lvl="1" indent="-533400"/>
            <a:r>
              <a:rPr lang="en-US" sz="2200" b="1" dirty="0" smtClean="0">
                <a:latin typeface="Courier New" pitchFamily="49" charset="0"/>
              </a:rPr>
              <a:t>public class </a:t>
            </a:r>
            <a:r>
              <a:rPr lang="en-US" sz="2200" b="1" dirty="0" err="1" smtClean="0">
                <a:latin typeface="Courier New" pitchFamily="49" charset="0"/>
              </a:rPr>
              <a:t>MyGenericClass</a:t>
            </a:r>
            <a:r>
              <a:rPr lang="en-US" sz="2200" b="1" dirty="0" smtClean="0">
                <a:latin typeface="Courier New" pitchFamily="49" charset="0"/>
              </a:rPr>
              <a:t>&lt;E&gt;</a:t>
            </a:r>
            <a:endParaRPr lang="en-US" sz="22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5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5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5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5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5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5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5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5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5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5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5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5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5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78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Fall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CS-183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EEA4-8248-4AAA-8BEB-1BAEA974EF3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 Classes</a:t>
            </a:r>
            <a:endParaRPr lang="en-US" dirty="0"/>
          </a:p>
        </p:txBody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2600" dirty="0" smtClean="0"/>
              <a:t>Declare the specific class using a specific type</a:t>
            </a:r>
          </a:p>
          <a:p>
            <a:pPr marL="990600" lvl="1" indent="-533400"/>
            <a:r>
              <a:rPr lang="en-US" sz="2200" dirty="0" err="1" smtClean="0"/>
              <a:t>MyGenericClass</a:t>
            </a:r>
            <a:r>
              <a:rPr lang="en-US" sz="2200" dirty="0" smtClean="0"/>
              <a:t>&lt;Integer&gt; </a:t>
            </a:r>
          </a:p>
          <a:p>
            <a:pPr marL="990600" lvl="1" indent="-533400"/>
            <a:r>
              <a:rPr lang="en-US" sz="2200" dirty="0" err="1" smtClean="0"/>
              <a:t>MyGenericClass</a:t>
            </a:r>
            <a:r>
              <a:rPr lang="en-US" sz="2200" dirty="0" smtClean="0"/>
              <a:t>&lt;String&gt;</a:t>
            </a:r>
          </a:p>
          <a:p>
            <a:pPr marL="990600" lvl="1" indent="-533400"/>
            <a:r>
              <a:rPr lang="en-US" sz="2200" dirty="0" err="1" smtClean="0"/>
              <a:t>MyGenericClass</a:t>
            </a:r>
            <a:r>
              <a:rPr lang="en-US" sz="2200" dirty="0" smtClean="0"/>
              <a:t>&lt;Student&gt;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600" dirty="0" smtClean="0"/>
              <a:t>Test it using a test program</a:t>
            </a:r>
          </a:p>
          <a:p>
            <a:pPr marL="990600" lvl="1" indent="-533400"/>
            <a:r>
              <a:rPr lang="en-US" sz="2200" dirty="0" smtClean="0"/>
              <a:t>Make sure it still works</a:t>
            </a:r>
            <a:br>
              <a:rPr lang="en-US" sz="2200" dirty="0" smtClean="0"/>
            </a:br>
            <a:endParaRPr lang="en-US" sz="2200" dirty="0" smtClean="0"/>
          </a:p>
          <a:p>
            <a:pPr marL="609600" indent="-60960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	All specific types (Integer, String, Student) </a:t>
            </a:r>
            <a:r>
              <a:rPr lang="en-US" sz="2600" dirty="0">
                <a:solidFill>
                  <a:srgbClr val="00B050"/>
                </a:solidFill>
              </a:rPr>
              <a:t>must </a:t>
            </a:r>
            <a:r>
              <a:rPr lang="en-US" sz="2600" dirty="0" smtClean="0">
                <a:solidFill>
                  <a:srgbClr val="00B050"/>
                </a:solidFill>
              </a:rPr>
              <a:t>support the </a:t>
            </a:r>
            <a:r>
              <a:rPr lang="en-US" sz="2600" dirty="0">
                <a:solidFill>
                  <a:srgbClr val="00B050"/>
                </a:solidFill>
              </a:rPr>
              <a:t>same </a:t>
            </a:r>
            <a:r>
              <a:rPr lang="en-US" sz="2600" dirty="0" smtClean="0">
                <a:solidFill>
                  <a:srgbClr val="00B050"/>
                </a:solidFill>
              </a:rPr>
              <a:t>methods, (e.g. </a:t>
            </a:r>
            <a:r>
              <a:rPr lang="en-US" sz="2600" dirty="0" err="1" smtClean="0">
                <a:solidFill>
                  <a:srgbClr val="00B050"/>
                </a:solidFill>
              </a:rPr>
              <a:t>compareTo</a:t>
            </a:r>
            <a:r>
              <a:rPr lang="en-US" sz="2600" dirty="0" smtClean="0">
                <a:solidFill>
                  <a:srgbClr val="00B050"/>
                </a:solidFill>
              </a:rPr>
              <a:t>())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5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5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5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5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5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5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5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98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CS-2851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44577-050D-4D08-B0CD-264F1D5CBC5A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ArrayList</a:t>
            </a:r>
            <a:r>
              <a:rPr lang="en-US" dirty="0" smtClean="0"/>
              <a:t> vs. </a:t>
            </a:r>
            <a:r>
              <a:rPr lang="en-US" dirty="0" err="1" smtClean="0"/>
              <a:t>ArrayList</a:t>
            </a:r>
            <a:r>
              <a:rPr lang="en-US" dirty="0" smtClean="0"/>
              <a:t>&lt;E&gt;</a:t>
            </a:r>
            <a:br>
              <a:rPr lang="en-US" dirty="0" smtClean="0"/>
            </a:br>
            <a:r>
              <a:rPr lang="en-US" sz="2400" dirty="0" smtClean="0"/>
              <a:t>( or </a:t>
            </a:r>
            <a:r>
              <a:rPr lang="en-US" sz="2400" dirty="0" err="1" smtClean="0"/>
              <a:t>LinkedList</a:t>
            </a:r>
            <a:r>
              <a:rPr lang="en-US" sz="2400" dirty="0" smtClean="0"/>
              <a:t> vs. </a:t>
            </a:r>
            <a:r>
              <a:rPr lang="en-US" sz="2400" dirty="0" err="1" smtClean="0"/>
              <a:t>LinkedList</a:t>
            </a:r>
            <a:r>
              <a:rPr lang="en-US" sz="2400" dirty="0" smtClean="0"/>
              <a:t>&lt;E&gt;)</a:t>
            </a:r>
            <a:endParaRPr lang="en-US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	JDK 1.4 (</a:t>
            </a:r>
            <a:r>
              <a:rPr lang="en-US" sz="2800" i="1" dirty="0" smtClean="0">
                <a:solidFill>
                  <a:srgbClr val="FF0000"/>
                </a:solidFill>
              </a:rPr>
              <a:t>deprecated</a:t>
            </a:r>
            <a:r>
              <a:rPr lang="en-US" sz="2800" dirty="0" smtClean="0"/>
              <a:t>): To declare an </a:t>
            </a:r>
            <a:r>
              <a:rPr lang="en-US" sz="2800" dirty="0" err="1" smtClean="0"/>
              <a:t>ArrayList</a:t>
            </a:r>
            <a:r>
              <a:rPr lang="en-US" sz="2800" dirty="0" smtClean="0"/>
              <a:t> that can contain </a:t>
            </a:r>
            <a:r>
              <a:rPr lang="en-US" sz="2800" b="1" dirty="0" smtClean="0"/>
              <a:t>any </a:t>
            </a:r>
            <a:r>
              <a:rPr lang="en-US" sz="2800" b="1" dirty="0" err="1" smtClean="0"/>
              <a:t>datatype</a:t>
            </a:r>
            <a:r>
              <a:rPr lang="en-US" sz="2800" b="1" dirty="0" smtClean="0"/>
              <a:t>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400" b="1" dirty="0" err="1" smtClean="0">
                <a:solidFill>
                  <a:srgbClr val="0070C0"/>
                </a:solidFill>
                <a:latin typeface="Courier New" pitchFamily="49" charset="0"/>
              </a:rPr>
              <a:t>ArrayList</a:t>
            </a:r>
            <a:r>
              <a:rPr lang="en-US" sz="3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3400" b="1" dirty="0" err="1" smtClean="0">
                <a:solidFill>
                  <a:srgbClr val="0070C0"/>
                </a:solidFill>
                <a:latin typeface="Courier New" pitchFamily="49" charset="0"/>
              </a:rPr>
              <a:t>someList</a:t>
            </a:r>
            <a:r>
              <a:rPr lang="en-US" sz="3400" b="1" dirty="0" smtClean="0">
                <a:solidFill>
                  <a:srgbClr val="0070C0"/>
                </a:solidFill>
                <a:latin typeface="Courier New" pitchFamily="49" charset="0"/>
              </a:rPr>
              <a:t>;</a:t>
            </a:r>
          </a:p>
          <a:p>
            <a:pPr lvl="2" eaLnBrk="1" hangingPunct="1"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	You’ll get a warning if you do this (not an error) – don’t use this approach!</a:t>
            </a:r>
            <a:endParaRPr lang="en-US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r>
              <a:rPr lang="en-US" sz="2800" dirty="0" smtClean="0"/>
              <a:t>	JDK 1.5 and later: To declare an </a:t>
            </a:r>
            <a:r>
              <a:rPr lang="en-US" sz="2800" dirty="0" err="1" smtClean="0"/>
              <a:t>ArrayList</a:t>
            </a:r>
            <a:r>
              <a:rPr lang="en-US" sz="2800" dirty="0" smtClean="0"/>
              <a:t> that can contain only </a:t>
            </a:r>
            <a:r>
              <a:rPr lang="en-US" sz="2800" b="1" dirty="0" smtClean="0"/>
              <a:t>Double’s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3400" b="1" dirty="0" err="1" smtClean="0">
                <a:solidFill>
                  <a:srgbClr val="0070C0"/>
                </a:solidFill>
                <a:latin typeface="Courier New" pitchFamily="49" charset="0"/>
              </a:rPr>
              <a:t>ArrayList</a:t>
            </a:r>
            <a:r>
              <a:rPr lang="en-US" sz="3400" b="1" dirty="0" smtClean="0">
                <a:solidFill>
                  <a:srgbClr val="0070C0"/>
                </a:solidFill>
                <a:latin typeface="Courier New" pitchFamily="49" charset="0"/>
              </a:rPr>
              <a:t>&lt;Double&gt; </a:t>
            </a:r>
            <a:r>
              <a:rPr lang="en-US" sz="3400" b="1" dirty="0" err="1" smtClean="0">
                <a:solidFill>
                  <a:srgbClr val="0070C0"/>
                </a:solidFill>
                <a:latin typeface="Courier New" pitchFamily="49" charset="0"/>
              </a:rPr>
              <a:t>salaryList</a:t>
            </a:r>
            <a:r>
              <a:rPr lang="en-US" sz="3400" b="1" dirty="0" smtClean="0">
                <a:solidFill>
                  <a:srgbClr val="0070C0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CS-2851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CE3560-EAEE-4849-A0D6-A7DB4DB5563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Generics – </a:t>
            </a:r>
            <a:br>
              <a:rPr lang="en-US" dirty="0" smtClean="0"/>
            </a:br>
            <a:r>
              <a:rPr lang="en-US" dirty="0" smtClean="0"/>
              <a:t>new to J2SE 5.0/JDK 1.5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Eclipse must be configured to use JDK 1.5 or 1.6</a:t>
            </a:r>
          </a:p>
          <a:p>
            <a:pPr lvl="1" eaLnBrk="1" hangingPunct="1"/>
            <a:r>
              <a:rPr lang="en-US" sz="2400" dirty="0" smtClean="0"/>
              <a:t>you should have 1.6 on your 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CS-2851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72EB39-4C12-4E71-815B-CEE542EB2C22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Generic </a:t>
            </a:r>
            <a:r>
              <a:rPr lang="en-US" dirty="0" err="1" smtClean="0"/>
              <a:t>ArrayList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&gt;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44116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dirty="0" smtClean="0">
                <a:latin typeface="Courier New" pitchFamily="49" charset="0"/>
              </a:rPr>
              <a:t>	</a:t>
            </a:r>
            <a:r>
              <a:rPr lang="en-US" sz="2800" b="1" dirty="0" err="1" smtClean="0">
                <a:latin typeface="Courier New" pitchFamily="49" charset="0"/>
              </a:rPr>
              <a:t>ArrayList</a:t>
            </a:r>
            <a:r>
              <a:rPr lang="en-US" sz="2800" b="1" dirty="0" smtClean="0">
                <a:latin typeface="Courier New" pitchFamily="49" charset="0"/>
              </a:rPr>
              <a:t>&lt;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</a:rPr>
              <a:t>Double</a:t>
            </a:r>
            <a:r>
              <a:rPr lang="en-US" sz="2800" b="1" dirty="0" smtClean="0">
                <a:latin typeface="Courier New" pitchFamily="49" charset="0"/>
              </a:rPr>
              <a:t>&gt; </a:t>
            </a:r>
            <a:r>
              <a:rPr lang="en-US" sz="2800" b="1" dirty="0" err="1" smtClean="0">
                <a:latin typeface="Courier New" pitchFamily="49" charset="0"/>
              </a:rPr>
              <a:t>salaryList</a:t>
            </a:r>
            <a:r>
              <a:rPr lang="en-US" sz="28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latin typeface="Courier New" pitchFamily="49" charset="0"/>
              </a:rPr>
              <a:t>		= new </a:t>
            </a:r>
            <a:r>
              <a:rPr lang="en-US" sz="2800" b="1" dirty="0" err="1" smtClean="0">
                <a:latin typeface="Courier New" pitchFamily="49" charset="0"/>
              </a:rPr>
              <a:t>ArrayList</a:t>
            </a:r>
            <a:r>
              <a:rPr lang="en-US" sz="2800" b="1" dirty="0" smtClean="0">
                <a:latin typeface="Courier New" pitchFamily="49" charset="0"/>
              </a:rPr>
              <a:t>&lt;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</a:rPr>
              <a:t>Double</a:t>
            </a:r>
            <a:r>
              <a:rPr lang="en-US" sz="2800" b="1" dirty="0" smtClean="0">
                <a:latin typeface="Courier New" pitchFamily="49" charset="0"/>
              </a:rPr>
              <a:t>&gt;();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E</a:t>
            </a:r>
            <a:r>
              <a:rPr lang="en-US" sz="2400" dirty="0" smtClean="0"/>
              <a:t> specifies the specific type of data that the </a:t>
            </a:r>
            <a:r>
              <a:rPr lang="en-US" sz="2400" dirty="0" err="1" smtClean="0"/>
              <a:t>ArrayList</a:t>
            </a:r>
            <a:r>
              <a:rPr lang="en-US" sz="2400" dirty="0" smtClean="0"/>
              <a:t> can manage</a:t>
            </a:r>
          </a:p>
          <a:p>
            <a:pPr lvl="1" eaLnBrk="1" hangingPunct="1"/>
            <a:r>
              <a:rPr lang="en-US" sz="2000" dirty="0" smtClean="0"/>
              <a:t>You must substitute a </a:t>
            </a:r>
            <a:r>
              <a:rPr lang="en-US" sz="2000" b="1" dirty="0" smtClean="0"/>
              <a:t>class</a:t>
            </a:r>
            <a:r>
              <a:rPr lang="en-US" sz="2000" dirty="0" smtClean="0"/>
              <a:t> name for </a:t>
            </a:r>
            <a:r>
              <a:rPr lang="en-US" sz="2000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buNone/>
            </a:pPr>
            <a:r>
              <a:rPr lang="en-US" sz="2200" dirty="0" smtClean="0"/>
              <a:t>	This creates an instance, </a:t>
            </a:r>
            <a:r>
              <a:rPr lang="en-US" sz="2200" b="1" dirty="0" err="1" smtClean="0"/>
              <a:t>salaryList</a:t>
            </a:r>
            <a:r>
              <a:rPr lang="en-US" sz="2200" dirty="0" smtClean="0"/>
              <a:t>, of the  </a:t>
            </a:r>
            <a:r>
              <a:rPr lang="en-US" sz="2200" b="1" dirty="0" err="1" smtClean="0"/>
              <a:t>ArrayList</a:t>
            </a:r>
            <a:r>
              <a:rPr lang="en-US" sz="2200" dirty="0" smtClean="0"/>
              <a:t> collection class. The elements in </a:t>
            </a:r>
            <a:r>
              <a:rPr lang="en-US" sz="2200" dirty="0" err="1" smtClean="0"/>
              <a:t>salaryList</a:t>
            </a:r>
            <a:r>
              <a:rPr lang="en-US" sz="2200" dirty="0" smtClean="0"/>
              <a:t> must be (references to) </a:t>
            </a:r>
            <a:r>
              <a:rPr lang="en-US" sz="2200" b="1" dirty="0" smtClean="0">
                <a:solidFill>
                  <a:srgbClr val="FF0000"/>
                </a:solidFill>
              </a:rPr>
              <a:t>Doubles</a:t>
            </a:r>
            <a:r>
              <a:rPr lang="en-US" sz="2200" dirty="0" smtClean="0"/>
              <a:t>.</a:t>
            </a:r>
          </a:p>
          <a:p>
            <a:pPr lvl="1" eaLnBrk="1" hangingPunct="1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	Q: </a:t>
            </a:r>
            <a:r>
              <a:rPr lang="en-US" sz="1800" dirty="0" smtClean="0">
                <a:solidFill>
                  <a:srgbClr val="0070C0"/>
                </a:solidFill>
              </a:rPr>
              <a:t>Why do we have to use </a:t>
            </a:r>
            <a:r>
              <a:rPr lang="en-US" sz="1800" dirty="0" err="1" smtClean="0">
                <a:solidFill>
                  <a:srgbClr val="0070C0"/>
                </a:solidFill>
              </a:rPr>
              <a:t>ArrayList</a:t>
            </a:r>
            <a:r>
              <a:rPr lang="en-US" sz="1800" dirty="0" smtClean="0">
                <a:solidFill>
                  <a:srgbClr val="0070C0"/>
                </a:solidFill>
              </a:rPr>
              <a:t>&lt;</a:t>
            </a:r>
            <a:r>
              <a:rPr lang="en-US" sz="1800" b="1" dirty="0" smtClean="0">
                <a:solidFill>
                  <a:srgbClr val="0070C0"/>
                </a:solidFill>
              </a:rPr>
              <a:t>Double&gt;</a:t>
            </a:r>
            <a:r>
              <a:rPr lang="en-US" sz="1800" dirty="0" smtClean="0">
                <a:solidFill>
                  <a:srgbClr val="0070C0"/>
                </a:solidFill>
              </a:rPr>
              <a:t>? Can’t we just use </a:t>
            </a:r>
            <a:r>
              <a:rPr lang="en-US" sz="1800" dirty="0" err="1" smtClean="0">
                <a:solidFill>
                  <a:srgbClr val="0070C0"/>
                </a:solidFill>
              </a:rPr>
              <a:t>ArrayList</a:t>
            </a:r>
            <a:r>
              <a:rPr lang="en-US" sz="1800" dirty="0" smtClean="0">
                <a:solidFill>
                  <a:srgbClr val="0070C0"/>
                </a:solidFill>
              </a:rPr>
              <a:t>&lt;</a:t>
            </a:r>
            <a:r>
              <a:rPr lang="en-US" sz="1800" b="1" dirty="0" smtClean="0">
                <a:solidFill>
                  <a:srgbClr val="0070C0"/>
                </a:solidFill>
              </a:rPr>
              <a:t>double&gt;</a:t>
            </a:r>
            <a:r>
              <a:rPr lang="en-US" sz="1800" dirty="0" smtClean="0">
                <a:solidFill>
                  <a:srgbClr val="0070C0"/>
                </a:solidFill>
              </a:rPr>
              <a:t>? </a:t>
            </a:r>
          </a:p>
          <a:p>
            <a:pPr lvl="1" eaLnBrk="1" hangingPunct="1"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	A:</a:t>
            </a:r>
            <a:r>
              <a:rPr lang="en-US" sz="1800" dirty="0" smtClean="0">
                <a:solidFill>
                  <a:srgbClr val="00B050"/>
                </a:solidFill>
              </a:rPr>
              <a:t> No. The generic type</a:t>
            </a:r>
            <a:r>
              <a:rPr lang="en-US" sz="1800" b="1" dirty="0" smtClean="0">
                <a:solidFill>
                  <a:srgbClr val="00B050"/>
                </a:solidFill>
              </a:rPr>
              <a:t> E </a:t>
            </a:r>
            <a:r>
              <a:rPr lang="en-US" sz="1800" dirty="0" smtClean="0">
                <a:solidFill>
                  <a:srgbClr val="00B050"/>
                </a:solidFill>
              </a:rPr>
              <a:t>must represent a </a:t>
            </a:r>
            <a:r>
              <a:rPr lang="en-US" sz="1800" i="1" dirty="0" smtClean="0">
                <a:solidFill>
                  <a:srgbClr val="00B050"/>
                </a:solidFill>
              </a:rPr>
              <a:t>class</a:t>
            </a:r>
            <a:r>
              <a:rPr lang="en-US" sz="1800" dirty="0" smtClean="0">
                <a:solidFill>
                  <a:srgbClr val="00B050"/>
                </a:solidFill>
              </a:rPr>
              <a:t>, not a </a:t>
            </a:r>
            <a:r>
              <a:rPr lang="en-US" sz="1800" i="1" dirty="0" smtClean="0">
                <a:solidFill>
                  <a:srgbClr val="00B050"/>
                </a:solidFill>
              </a:rPr>
              <a:t>primitive</a:t>
            </a:r>
            <a:r>
              <a:rPr lang="en-US" sz="1800" dirty="0" smtClean="0">
                <a:solidFill>
                  <a:srgbClr val="00B050"/>
                </a:solidFill>
              </a:rPr>
              <a:t>. </a:t>
            </a:r>
            <a:r>
              <a:rPr lang="en-US" sz="1800" b="1" dirty="0" smtClean="0">
                <a:solidFill>
                  <a:srgbClr val="00B050"/>
                </a:solidFill>
              </a:rPr>
              <a:t>Double</a:t>
            </a:r>
            <a:r>
              <a:rPr lang="en-US" sz="1800" dirty="0" smtClean="0">
                <a:solidFill>
                  <a:srgbClr val="00B050"/>
                </a:solidFill>
              </a:rPr>
              <a:t> is a </a:t>
            </a:r>
            <a:r>
              <a:rPr lang="en-US" sz="1800" i="1" dirty="0" smtClean="0">
                <a:solidFill>
                  <a:srgbClr val="00B050"/>
                </a:solidFill>
              </a:rPr>
              <a:t>wrapper class </a:t>
            </a:r>
            <a:r>
              <a:rPr lang="en-US" sz="1800" dirty="0" smtClean="0">
                <a:solidFill>
                  <a:srgbClr val="00B050"/>
                </a:solidFill>
              </a:rPr>
              <a:t>that just represents a </a:t>
            </a:r>
            <a:r>
              <a:rPr lang="en-US" sz="1800" b="1" dirty="0" smtClean="0">
                <a:solidFill>
                  <a:srgbClr val="00B050"/>
                </a:solidFill>
              </a:rPr>
              <a:t>double</a:t>
            </a:r>
            <a:r>
              <a:rPr lang="en-US" sz="1800" dirty="0" smtClean="0">
                <a:solidFill>
                  <a:srgbClr val="00B050"/>
                </a:solidFill>
              </a:rPr>
              <a:t> primitive.</a:t>
            </a:r>
            <a:br>
              <a:rPr lang="en-US" sz="1800" dirty="0" smtClean="0">
                <a:solidFill>
                  <a:srgbClr val="00B050"/>
                </a:solidFill>
              </a:rPr>
            </a:br>
            <a:endParaRPr lang="en-US" sz="1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CS-2851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0E40C3-4E80-4575-82F1-0A067D499762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543800" cy="792163"/>
          </a:xfrm>
        </p:spPr>
        <p:txBody>
          <a:bodyPr/>
          <a:lstStyle/>
          <a:p>
            <a:pPr eaLnBrk="1" hangingPunct="1"/>
            <a:r>
              <a:rPr lang="en-US" sz="2800" b="0" dirty="0" smtClean="0"/>
              <a:t>Wrapper-to-primitive type conversion is done automatically through </a:t>
            </a:r>
            <a:r>
              <a:rPr lang="en-US" sz="2800" dirty="0" smtClean="0"/>
              <a:t>boxing</a:t>
            </a:r>
            <a:r>
              <a:rPr lang="en-US" sz="2800" b="0" dirty="0" smtClean="0"/>
              <a:t> and </a:t>
            </a:r>
            <a:r>
              <a:rPr lang="en-US" sz="2800" dirty="0" err="1" smtClean="0"/>
              <a:t>unboxing</a:t>
            </a:r>
            <a:endParaRPr lang="en-US" sz="2800" dirty="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3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dirty="0" smtClean="0"/>
              <a:t>	Example: You want to insert a </a:t>
            </a:r>
            <a:r>
              <a:rPr lang="en-US" sz="2000" b="1" dirty="0" smtClean="0"/>
              <a:t>double </a:t>
            </a:r>
            <a:r>
              <a:rPr lang="en-US" sz="2000" dirty="0" smtClean="0"/>
              <a:t>value into an </a:t>
            </a:r>
            <a:r>
              <a:rPr lang="en-US" sz="2000" dirty="0" err="1" smtClean="0"/>
              <a:t>ArrayList</a:t>
            </a:r>
            <a:r>
              <a:rPr lang="en-US" sz="2000" dirty="0" smtClean="0"/>
              <a:t>&lt;</a:t>
            </a:r>
            <a:r>
              <a:rPr lang="en-US" sz="2000" b="1" dirty="0" smtClean="0"/>
              <a:t>Double</a:t>
            </a:r>
            <a:r>
              <a:rPr lang="en-US" sz="2000" dirty="0" smtClean="0"/>
              <a:t>&gt; at index 30:</a:t>
            </a:r>
            <a:br>
              <a:rPr lang="en-US" sz="20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err="1" smtClean="0">
                <a:solidFill>
                  <a:srgbClr val="002060"/>
                </a:solidFill>
                <a:latin typeface="Courier New" pitchFamily="49" charset="0"/>
              </a:rPr>
              <a:t>salaryList.add</a:t>
            </a:r>
            <a:r>
              <a:rPr lang="en-US" sz="2200" b="1" dirty="0" smtClean="0">
                <a:solidFill>
                  <a:srgbClr val="002060"/>
                </a:solidFill>
                <a:latin typeface="Courier New" pitchFamily="49" charset="0"/>
              </a:rPr>
              <a:t>(30, 40000.00); // works!!</a:t>
            </a:r>
          </a:p>
          <a:p>
            <a:pPr lvl="1" eaLnBrk="1" hangingPunct="1"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	This is called </a:t>
            </a:r>
            <a:r>
              <a:rPr lang="en-US" sz="2200" i="1" dirty="0" smtClean="0">
                <a:solidFill>
                  <a:srgbClr val="C00000"/>
                </a:solidFill>
              </a:rPr>
              <a:t>boxing</a:t>
            </a:r>
            <a:r>
              <a:rPr lang="en-US" sz="2200" dirty="0" smtClean="0">
                <a:solidFill>
                  <a:srgbClr val="0070C0"/>
                </a:solidFill>
              </a:rPr>
              <a:t>: The automatic conversion of a primitive </a:t>
            </a:r>
            <a:r>
              <a:rPr lang="en-US" sz="2200" b="1" dirty="0" smtClean="0">
                <a:solidFill>
                  <a:srgbClr val="0070C0"/>
                </a:solidFill>
              </a:rPr>
              <a:t>double</a:t>
            </a:r>
            <a:r>
              <a:rPr lang="en-US" sz="2200" dirty="0" smtClean="0">
                <a:solidFill>
                  <a:srgbClr val="0070C0"/>
                </a:solidFill>
              </a:rPr>
              <a:t> value (40000.00) to the appropriate </a:t>
            </a:r>
            <a:r>
              <a:rPr lang="en-US" sz="2200" b="1" dirty="0" smtClean="0">
                <a:solidFill>
                  <a:srgbClr val="0070C0"/>
                </a:solidFill>
              </a:rPr>
              <a:t>Double</a:t>
            </a:r>
            <a:r>
              <a:rPr lang="en-US" sz="2200" dirty="0" smtClean="0">
                <a:solidFill>
                  <a:srgbClr val="0070C0"/>
                </a:solidFill>
              </a:rPr>
              <a:t> wrapper object </a:t>
            </a:r>
          </a:p>
          <a:p>
            <a:pPr eaLnBrk="1" hangingPunct="1">
              <a:buNone/>
            </a:pPr>
            <a:r>
              <a:rPr lang="en-US" sz="2600" dirty="0" smtClean="0"/>
              <a:t>	</a:t>
            </a:r>
            <a:br>
              <a:rPr lang="en-US" sz="2600" dirty="0" smtClean="0"/>
            </a:br>
            <a:r>
              <a:rPr lang="en-US" sz="2600" dirty="0" smtClean="0"/>
              <a:t>To retrieve the value, no explicit cast is needed:</a:t>
            </a:r>
            <a:r>
              <a:rPr lang="en-US" sz="2800" dirty="0" smtClean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7030A0"/>
                </a:solidFill>
                <a:latin typeface="Courier New" pitchFamily="49" charset="0"/>
              </a:rPr>
              <a:t>double pay = 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</a:rPr>
              <a:t>/*(double)*/ </a:t>
            </a:r>
            <a:r>
              <a:rPr lang="en-US" sz="2200" b="1" dirty="0" err="1" smtClean="0">
                <a:solidFill>
                  <a:srgbClr val="7030A0"/>
                </a:solidFill>
                <a:latin typeface="Courier New" pitchFamily="49" charset="0"/>
              </a:rPr>
              <a:t>salaryList.get</a:t>
            </a:r>
            <a:r>
              <a:rPr lang="en-US" sz="2200" b="1" dirty="0" smtClean="0">
                <a:solidFill>
                  <a:srgbClr val="7030A0"/>
                </a:solidFill>
                <a:latin typeface="Courier New" pitchFamily="49" charset="0"/>
              </a:rPr>
              <a:t>(30);</a:t>
            </a:r>
          </a:p>
          <a:p>
            <a:pPr lvl="1" eaLnBrk="1" hangingPunct="1"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	This is because although the get() method returns a </a:t>
            </a:r>
            <a:r>
              <a:rPr lang="en-US" sz="2200" b="1" dirty="0" smtClean="0">
                <a:solidFill>
                  <a:srgbClr val="0070C0"/>
                </a:solidFill>
              </a:rPr>
              <a:t>Double</a:t>
            </a:r>
            <a:r>
              <a:rPr lang="en-US" sz="2200" dirty="0" smtClean="0">
                <a:solidFill>
                  <a:srgbClr val="0070C0"/>
                </a:solidFill>
              </a:rPr>
              <a:t>, a </a:t>
            </a:r>
            <a:r>
              <a:rPr lang="en-US" sz="2200" b="1" dirty="0" smtClean="0">
                <a:solidFill>
                  <a:srgbClr val="0070C0"/>
                </a:solidFill>
              </a:rPr>
              <a:t>Double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i="1" dirty="0" smtClean="0">
                <a:solidFill>
                  <a:srgbClr val="0070C0"/>
                </a:solidFill>
              </a:rPr>
              <a:t>can</a:t>
            </a:r>
            <a:r>
              <a:rPr lang="en-US" sz="2200" dirty="0" smtClean="0">
                <a:solidFill>
                  <a:srgbClr val="0070C0"/>
                </a:solidFill>
              </a:rPr>
              <a:t> be automatically converted to a </a:t>
            </a:r>
            <a:r>
              <a:rPr lang="en-US" sz="2200" b="1" dirty="0" smtClean="0">
                <a:solidFill>
                  <a:srgbClr val="0070C0"/>
                </a:solidFill>
              </a:rPr>
              <a:t>double</a:t>
            </a:r>
            <a:r>
              <a:rPr lang="en-US" sz="2200" dirty="0" smtClean="0">
                <a:solidFill>
                  <a:srgbClr val="0070C0"/>
                </a:solidFill>
              </a:rPr>
              <a:t> primitive type. This is called </a:t>
            </a:r>
            <a:r>
              <a:rPr lang="en-US" sz="2200" i="1" dirty="0" err="1" smtClean="0">
                <a:solidFill>
                  <a:srgbClr val="C00000"/>
                </a:solidFill>
              </a:rPr>
              <a:t>unboxing</a:t>
            </a:r>
            <a:r>
              <a:rPr lang="en-US" sz="2200" dirty="0" smtClean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CS-2851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03BD96-2176-4EF5-B34A-CCF16D4C2E91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b="0" dirty="0" err="1" smtClean="0"/>
              <a:t>Datatype</a:t>
            </a:r>
            <a:r>
              <a:rPr lang="en-US" sz="3100" b="0" dirty="0" smtClean="0"/>
              <a:t> parameter placeholders appear in the </a:t>
            </a:r>
            <a:r>
              <a:rPr lang="en-US" sz="3100" b="0" i="1" dirty="0" smtClean="0"/>
              <a:t>definition</a:t>
            </a:r>
            <a:r>
              <a:rPr lang="en-US" sz="3100" b="0" dirty="0" smtClean="0"/>
              <a:t> of </a:t>
            </a:r>
            <a:r>
              <a:rPr lang="en-US" sz="3100" dirty="0" smtClean="0"/>
              <a:t>classes</a:t>
            </a:r>
            <a:r>
              <a:rPr lang="en-US" sz="3100" b="0" dirty="0" smtClean="0"/>
              <a:t> and </a:t>
            </a:r>
            <a:r>
              <a:rPr lang="en-US" sz="3100" dirty="0" smtClean="0"/>
              <a:t>interfaces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400" dirty="0" smtClean="0">
                <a:latin typeface="Courier New" pitchFamily="49" charset="0"/>
              </a:rPr>
              <a:t>public class </a:t>
            </a:r>
            <a:r>
              <a:rPr lang="en-US" sz="3400" dirty="0" err="1" smtClean="0">
                <a:latin typeface="Courier New" pitchFamily="49" charset="0"/>
              </a:rPr>
              <a:t>ArrayList</a:t>
            </a:r>
            <a:r>
              <a:rPr lang="en-US" sz="3400" b="1" dirty="0" smtClean="0">
                <a:solidFill>
                  <a:srgbClr val="00B050"/>
                </a:solidFill>
                <a:latin typeface="Courier New" pitchFamily="49" charset="0"/>
              </a:rPr>
              <a:t>&lt;E&gt;</a:t>
            </a:r>
            <a:r>
              <a:rPr lang="en-US" sz="3400" dirty="0" smtClean="0">
                <a:latin typeface="Courier New" pitchFamily="49" charset="0"/>
              </a:rPr>
              <a:t> {…}</a:t>
            </a:r>
            <a:endParaRPr lang="en-US" dirty="0" smtClean="0"/>
          </a:p>
          <a:p>
            <a:pPr lvl="1" eaLnBrk="1" hangingPunct="1"/>
            <a:r>
              <a:rPr lang="en-US" sz="2200" b="1" dirty="0" smtClean="0">
                <a:solidFill>
                  <a:srgbClr val="00B050"/>
                </a:solidFill>
              </a:rPr>
              <a:t>E</a:t>
            </a:r>
            <a:r>
              <a:rPr lang="en-US" sz="2200" dirty="0" smtClean="0"/>
              <a:t> (for “Element”) is a type parameter</a:t>
            </a:r>
          </a:p>
          <a:p>
            <a:pPr lvl="1" eaLnBrk="1" hangingPunct="1"/>
            <a:r>
              <a:rPr lang="en-US" sz="2200" b="1" dirty="0" smtClean="0">
                <a:solidFill>
                  <a:srgbClr val="00B050"/>
                </a:solidFill>
              </a:rPr>
              <a:t>E</a:t>
            </a:r>
            <a:r>
              <a:rPr lang="en-US" sz="2200" dirty="0" smtClean="0"/>
              <a:t> is not a keyword, just a placeholder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The letter </a:t>
            </a:r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r>
              <a:rPr lang="en-US" sz="2400" dirty="0" smtClean="0"/>
              <a:t> is also used as a placeholder</a:t>
            </a:r>
          </a:p>
          <a:p>
            <a:pPr lvl="2" eaLnBrk="1" hangingPunct="1"/>
            <a:r>
              <a:rPr lang="en-US" sz="2100" dirty="0" smtClean="0"/>
              <a:t>But you can use any (non-keyword) placeholder name</a:t>
            </a:r>
          </a:p>
          <a:p>
            <a:pPr lvl="2" eaLnBrk="1" hangingPunct="1"/>
            <a:r>
              <a:rPr lang="en-US" sz="2100" b="1" dirty="0" smtClean="0">
                <a:solidFill>
                  <a:srgbClr val="00B050"/>
                </a:solidFill>
              </a:rPr>
              <a:t>E</a:t>
            </a:r>
            <a:r>
              <a:rPr lang="en-US" sz="2100" dirty="0" smtClean="0"/>
              <a:t> and </a:t>
            </a:r>
            <a:r>
              <a:rPr lang="en-US" sz="2100" b="1" dirty="0" smtClean="0">
                <a:solidFill>
                  <a:srgbClr val="00B050"/>
                </a:solidFill>
              </a:rPr>
              <a:t>T</a:t>
            </a:r>
            <a:r>
              <a:rPr lang="en-US" sz="2100" dirty="0" smtClean="0"/>
              <a:t> are commonly-used symbols</a:t>
            </a:r>
            <a:br>
              <a:rPr lang="en-US" sz="2100" dirty="0" smtClean="0"/>
            </a:br>
            <a:endParaRPr lang="en-US" sz="2100" dirty="0" smtClean="0"/>
          </a:p>
          <a:p>
            <a:pPr lvl="1" eaLnBrk="1" hangingPunct="1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Generics allow you to create a class </a:t>
            </a:r>
            <a:r>
              <a:rPr lang="en-US" sz="2400" i="1" dirty="0" smtClean="0">
                <a:solidFill>
                  <a:srgbClr val="0070C0"/>
                </a:solidFill>
              </a:rPr>
              <a:t>template</a:t>
            </a:r>
            <a:r>
              <a:rPr lang="en-US" sz="2400" dirty="0" smtClean="0">
                <a:solidFill>
                  <a:srgbClr val="0070C0"/>
                </a:solidFill>
              </a:rPr>
              <a:t> that can use different types of objects when instantiated</a:t>
            </a:r>
          </a:p>
          <a:p>
            <a:pPr lvl="2" eaLnBrk="1" hangingPunct="1">
              <a:buNone/>
            </a:pPr>
            <a:r>
              <a:rPr lang="en-US" sz="2100" dirty="0" smtClean="0"/>
              <a:t/>
            </a:r>
            <a:br>
              <a:rPr lang="en-US" sz="2100" dirty="0" smtClean="0"/>
            </a:b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 smtClean="0"/>
              <a:t>Writing your own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41166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B050"/>
                </a:solidFill>
              </a:rPr>
              <a:t>Consider a class that deals with </a:t>
            </a:r>
            <a:r>
              <a:rPr lang="en-US" b="1" i="1" dirty="0" err="1" smtClean="0">
                <a:solidFill>
                  <a:srgbClr val="00B050"/>
                </a:solidFill>
              </a:rPr>
              <a:t>ints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2000" b="1" dirty="0" smtClean="0">
                <a:latin typeface="Courier New" pitchFamily="49" charset="0"/>
              </a:rPr>
              <a:t>public class </a:t>
            </a:r>
            <a:r>
              <a:rPr lang="en-US" sz="2000" b="1" dirty="0" err="1" smtClean="0">
                <a:latin typeface="Courier New" pitchFamily="49" charset="0"/>
              </a:rPr>
              <a:t>Maxinator</a:t>
            </a:r>
            <a:r>
              <a:rPr lang="en-US" sz="2000" b="1" dirty="0" smtClean="0">
                <a:latin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public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getMaxValue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a,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b)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{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max=0; 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result = a-b;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if( result &gt; 0 )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		max=a;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else if( result &lt; 0 )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	max=b;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else // a and b are the same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	max=a;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return max;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400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949B0-4124-4922-AA0A-34B10BB2409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Next, replace </a:t>
            </a:r>
            <a:r>
              <a:rPr lang="en-US" sz="2800" dirty="0" err="1" smtClean="0"/>
              <a:t>int</a:t>
            </a:r>
            <a:r>
              <a:rPr lang="en-US" sz="2800" dirty="0" smtClean="0"/>
              <a:t> with a generic placeholder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41166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Typically, we use the letter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>
                <a:latin typeface="Courier New" pitchFamily="49" charset="0"/>
              </a:rPr>
              <a:t>public class </a:t>
            </a:r>
            <a:r>
              <a:rPr lang="en-US" sz="2000" b="1" dirty="0" err="1" smtClean="0">
                <a:latin typeface="Courier New" pitchFamily="49" charset="0"/>
              </a:rPr>
              <a:t>Maxinator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&gt; {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smtClean="0">
                <a:latin typeface="Courier New" pitchFamily="49" charset="0"/>
              </a:rPr>
              <a:t>public </a:t>
            </a:r>
            <a:r>
              <a:rPr lang="en-US" sz="2000" b="1" smtClean="0">
                <a:latin typeface="Courier New" pitchFamily="49" charset="0"/>
              </a:rPr>
              <a:t>E printMaxValue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a,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 b)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{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E max=0</a:t>
            </a:r>
            <a:r>
              <a:rPr lang="en-US" sz="2000" b="1" dirty="0" smtClean="0">
                <a:latin typeface="Courier New" pitchFamily="49" charset="0"/>
              </a:rPr>
              <a:t>; 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</a:rPr>
              <a:t>E result </a:t>
            </a:r>
            <a:r>
              <a:rPr lang="en-US" sz="2000" b="1" dirty="0" smtClean="0">
                <a:latin typeface="Courier New" pitchFamily="49" charset="0"/>
              </a:rPr>
              <a:t>= a-b;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// any issues here??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if( result &gt; 0 )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		max=a;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else if( result &lt; 0 )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	max=b;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else // a and b are the same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	max=a;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return max;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400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949B0-4124-4922-AA0A-34B10BB2409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0" dirty="0" smtClean="0"/>
              <a:t>The compiler doesn’t “know” what </a:t>
            </a:r>
            <a:r>
              <a:rPr lang="en-US" sz="3600" b="0" dirty="0" err="1" smtClean="0"/>
              <a:t>datatype</a:t>
            </a:r>
            <a:r>
              <a:rPr lang="en-US" sz="3600" b="0" dirty="0" smtClean="0"/>
              <a:t> </a:t>
            </a:r>
            <a:r>
              <a:rPr lang="en-US" sz="3600" dirty="0" smtClean="0"/>
              <a:t>E</a:t>
            </a:r>
            <a:r>
              <a:rPr lang="en-US" sz="3600" b="0" dirty="0" smtClean="0"/>
              <a:t> represents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534400" cy="441166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9A0075"/>
                </a:solidFill>
              </a:rPr>
              <a:t>However, we can specify that E must be a subclass of </a:t>
            </a:r>
            <a:r>
              <a:rPr lang="en-US" sz="2400" b="1" dirty="0" smtClean="0">
                <a:solidFill>
                  <a:srgbClr val="9A0075"/>
                </a:solidFill>
              </a:rPr>
              <a:t>Number</a:t>
            </a:r>
            <a:r>
              <a:rPr lang="en-US" sz="2400" dirty="0" smtClean="0">
                <a:solidFill>
                  <a:srgbClr val="9A0075"/>
                </a:solidFill>
              </a:rPr>
              <a:t> (the </a:t>
            </a:r>
            <a:r>
              <a:rPr lang="en-US" sz="2400" dirty="0" err="1" smtClean="0">
                <a:solidFill>
                  <a:srgbClr val="9A0075"/>
                </a:solidFill>
              </a:rPr>
              <a:t>superclass</a:t>
            </a:r>
            <a:r>
              <a:rPr lang="en-US" sz="2400" dirty="0" smtClean="0">
                <a:solidFill>
                  <a:srgbClr val="9A0075"/>
                </a:solidFill>
              </a:rPr>
              <a:t> of Double, Integer, Float, etc).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000" b="1" dirty="0" smtClean="0">
                <a:latin typeface="Courier New" pitchFamily="49" charset="0"/>
              </a:rPr>
              <a:t>public class </a:t>
            </a:r>
            <a:r>
              <a:rPr lang="en-US" sz="2000" b="1" dirty="0" err="1" smtClean="0">
                <a:latin typeface="Courier New" pitchFamily="49" charset="0"/>
              </a:rPr>
              <a:t>Maxinator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</a:rPr>
              <a:t>&gt; {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public </a:t>
            </a:r>
            <a:r>
              <a:rPr lang="en-US" sz="2000" b="1" dirty="0" err="1" smtClean="0">
                <a:latin typeface="Courier New" pitchFamily="49" charset="0"/>
              </a:rPr>
              <a:t>printMaxValue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 a,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 b)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{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 	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max=0; 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result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a.intValue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 –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b.intValue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</a:rPr>
              <a:t>    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</a:rPr>
              <a:t>// all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Numbers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</a:rPr>
              <a:t> support the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</a:rPr>
              <a:t>intValue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</a:rPr>
              <a:t>() method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 if( result &gt; 0 )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		max=a;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else if( result &lt; 0 )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	max=b;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else // a and b are the same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	max=a;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		return max;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949B0-4124-4922-AA0A-34B10BB2409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15552</TotalTime>
  <Words>376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Network</vt:lpstr>
      <vt:lpstr>2_Network</vt:lpstr>
      <vt:lpstr>Generic Java Classes</vt:lpstr>
      <vt:lpstr>ArrayList vs. ArrayList&lt;E&gt; ( or LinkedList vs. LinkedList&lt;E&gt;)</vt:lpstr>
      <vt:lpstr>Generics –  new to J2SE 5.0/JDK 1.5</vt:lpstr>
      <vt:lpstr>Generic ArrayList&lt;E&gt; </vt:lpstr>
      <vt:lpstr>Wrapper-to-primitive type conversion is done automatically through boxing and unboxing</vt:lpstr>
      <vt:lpstr>Datatype parameter placeholders appear in the definition of classes and interfaces</vt:lpstr>
      <vt:lpstr>Writing your own generic class</vt:lpstr>
      <vt:lpstr>Next, replace int with a generic placeholder</vt:lpstr>
      <vt:lpstr>The compiler doesn’t “know” what datatype E represents</vt:lpstr>
      <vt:lpstr>So far, we have limited our Maxinator class to handle subtypes of Number</vt:lpstr>
      <vt:lpstr>The Comparable&lt;E&gt; interface in the java.lang package</vt:lpstr>
      <vt:lpstr>We can specify that the class represented by E must implement the Comparable&lt;E&gt; interface</vt:lpstr>
      <vt:lpstr>Writing Generic Classes</vt:lpstr>
      <vt:lpstr>Using Generic Classes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CS-1030 Lecture</dc:title>
  <dc:subject>Intro</dc:subject>
  <dc:creator>Dr. Mark Hornick</dc:creator>
  <cp:lastModifiedBy>Mark Hornick</cp:lastModifiedBy>
  <cp:revision>857</cp:revision>
  <cp:lastPrinted>1601-01-01T00:00:00Z</cp:lastPrinted>
  <dcterms:created xsi:type="dcterms:W3CDTF">1999-09-06T21:32:20Z</dcterms:created>
  <dcterms:modified xsi:type="dcterms:W3CDTF">2011-03-18T17:42:41Z</dcterms:modified>
</cp:coreProperties>
</file>