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900" r:id="rId2"/>
  </p:sldMasterIdLst>
  <p:notesMasterIdLst>
    <p:notesMasterId r:id="rId17"/>
  </p:notesMasterIdLst>
  <p:handoutMasterIdLst>
    <p:handoutMasterId r:id="rId18"/>
  </p:handoutMasterIdLst>
  <p:sldIdLst>
    <p:sldId id="379" r:id="rId3"/>
    <p:sldId id="355" r:id="rId4"/>
    <p:sldId id="380" r:id="rId5"/>
    <p:sldId id="385" r:id="rId6"/>
    <p:sldId id="357" r:id="rId7"/>
    <p:sldId id="381" r:id="rId8"/>
    <p:sldId id="372" r:id="rId9"/>
    <p:sldId id="335" r:id="rId10"/>
    <p:sldId id="373" r:id="rId11"/>
    <p:sldId id="382" r:id="rId12"/>
    <p:sldId id="366" r:id="rId13"/>
    <p:sldId id="383" r:id="rId14"/>
    <p:sldId id="384" r:id="rId15"/>
    <p:sldId id="378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9A0075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9" autoAdjust="0"/>
  </p:normalViewPr>
  <p:slideViewPr>
    <p:cSldViewPr>
      <p:cViewPr varScale="1">
        <p:scale>
          <a:sx n="63" d="100"/>
          <a:sy n="63" d="100"/>
        </p:scale>
        <p:origin x="-13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6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r>
              <a:rPr lang="en-US"/>
              <a:t>CS-183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fld id="{8AF26959-57E3-45F4-84FE-8B014C945F1E}" type="datetime3">
              <a:rPr lang="en-US"/>
              <a:pPr/>
              <a:t>6 March 2011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fld id="{D1732BB7-328B-4E13-9407-836193F672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r>
              <a:rPr lang="en-US"/>
              <a:t>CS-183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fld id="{B4C37A83-2CF5-4BF2-B1BD-5BDC231F24D5}" type="datetime1">
              <a:rPr lang="en-US"/>
              <a:pPr/>
              <a:t>3/6/2011</a:t>
            </a:fld>
            <a:endParaRPr lang="en-US"/>
          </a:p>
        </p:txBody>
      </p:sp>
      <p:sp>
        <p:nvSpPr>
          <p:cNvPr id="77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fld id="{B6772BCE-E5A5-4965-8DFC-F35D784D98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5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158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Dr. Mark L. Hornick</a:t>
            </a:r>
            <a:endParaRPr lang="en-US" altLang="en-US"/>
          </a:p>
        </p:txBody>
      </p:sp>
      <p:sp>
        <p:nvSpPr>
          <p:cNvPr id="10158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CS-1030</a:t>
            </a:r>
          </a:p>
        </p:txBody>
      </p:sp>
      <p:sp>
        <p:nvSpPr>
          <p:cNvPr id="10158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716CAD-F9C4-46CF-8200-4773C0062F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1584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15849" name="Picture 41" descr="MSOE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124200"/>
            <a:ext cx="10668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181D6-1E23-4D27-BDF3-078157D32B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5C5C-40EA-4F80-B5AF-8E619F02C1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9FED1-BA06-4428-8ADE-C3C5960DD3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0DE0B-BDAB-435E-904D-2E8CC4030B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300F-94D3-43E8-9B43-AC29CA0AAF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99810-EB96-4950-8F09-9C4BA921BF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468D7-C5E8-4607-A6FF-0B216AB93E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5FDCE-E93C-43BF-8B8E-B73BCCE6B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07CD6-DC3F-4D6C-833E-603E633833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3F13-33CD-4D89-B11A-DBE509003F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48BB0-C9F6-4EFF-891D-9E467701BF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2273A-07C1-4A6C-8FA8-BF06BA96F4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9C253-467A-4CA3-BDF7-E33657C6B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531A-C8A3-4D7F-95CB-DC35338EC7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EC2B58-5153-45D8-8058-79D3FB83EC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32BE-EF96-4884-AC57-6F16A5C2A2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E9AEB-F0E3-4F70-BF18-E425457683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4D1D-AC40-438D-B184-247E23AF57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40142-8226-4250-8CBA-EFD60D411D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B5D5D-D7F0-4F2C-A09C-7D40F6C345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6923D-AFA4-4E91-9B50-3F5844C081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75E89-8D9A-49EB-B410-2DB3578999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147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14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14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14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29D1747-7938-48CF-B5AD-5D46849014B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1479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147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8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76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FB3D320-1FD3-48B1-BAD0-7980BC2B4C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76264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java.sun.com/docs/books/tutorial/figures/colls/colls-coreInterfaces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java.sun.com/docs/books/tutorial/figures/colls/colls-coreInterfaces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java.sun.com/docs/books/tutorial/figures/colls/colls-coreInterfaces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java.sun.com/docs/books/tutorial/figures/colls/colls-coreInterfaces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Java Collections Framework (JCF)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and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716CAD-F9C4-46CF-8200-4773C0062F7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1608-EB8E-4E58-AA79-F8DA40FF822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/>
              <a:t>JCF Collection Classes</a:t>
            </a: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229600" cy="2514600"/>
          </a:xfrm>
        </p:spPr>
        <p:txBody>
          <a:bodyPr/>
          <a:lstStyle/>
          <a:p>
            <a:r>
              <a:rPr lang="en-US" sz="2000"/>
              <a:t>At the bottom of the JCF hierarchy are the fully-defined </a:t>
            </a:r>
            <a:br>
              <a:rPr lang="en-US" sz="2000"/>
            </a:br>
            <a:r>
              <a:rPr lang="en-US" sz="2000" i="1"/>
              <a:t>collection classes (</a:t>
            </a:r>
            <a:r>
              <a:rPr lang="en-US" sz="2000"/>
              <a:t>or</a:t>
            </a:r>
            <a:r>
              <a:rPr lang="en-US" sz="2000" i="1"/>
              <a:t> </a:t>
            </a:r>
            <a:r>
              <a:rPr lang="en-US" sz="2000" b="1" i="1"/>
              <a:t>containers</a:t>
            </a:r>
            <a:r>
              <a:rPr lang="en-US" sz="2000" i="1"/>
              <a:t>)</a:t>
            </a:r>
          </a:p>
          <a:p>
            <a:r>
              <a:rPr lang="en-US" sz="2000"/>
              <a:t>A </a:t>
            </a:r>
            <a:r>
              <a:rPr lang="en-US" sz="2000" i="1"/>
              <a:t>container </a:t>
            </a:r>
            <a:r>
              <a:rPr lang="en-US" sz="2000"/>
              <a:t>is another name for a class whose </a:t>
            </a:r>
            <a:r>
              <a:rPr lang="en-US" sz="2000" i="1">
                <a:solidFill>
                  <a:srgbClr val="9A0075"/>
                </a:solidFill>
              </a:rPr>
              <a:t>instances</a:t>
            </a:r>
            <a:r>
              <a:rPr lang="en-US" sz="2000"/>
              <a:t> are collections (of elements)</a:t>
            </a:r>
          </a:p>
          <a:p>
            <a:r>
              <a:rPr lang="en-US" sz="2000"/>
              <a:t>Collection classes </a:t>
            </a:r>
            <a:r>
              <a:rPr lang="en-US" sz="2000" b="1"/>
              <a:t>implement</a:t>
            </a:r>
            <a:r>
              <a:rPr lang="en-US" sz="2000"/>
              <a:t> the interfaces at the </a:t>
            </a:r>
            <a:r>
              <a:rPr lang="en-US" sz="2000" b="1"/>
              <a:t>lowest</a:t>
            </a:r>
            <a:r>
              <a:rPr lang="en-US" sz="2000"/>
              <a:t> level</a:t>
            </a:r>
          </a:p>
          <a:p>
            <a:r>
              <a:rPr lang="en-US" sz="2000"/>
              <a:t>JCF provides (most) common containers with </a:t>
            </a:r>
            <a:r>
              <a:rPr lang="en-US" sz="2000" b="1"/>
              <a:t>iterators</a:t>
            </a:r>
            <a:r>
              <a:rPr lang="en-US" sz="2000"/>
              <a:t> and an assortment of </a:t>
            </a:r>
            <a:r>
              <a:rPr lang="en-US" sz="2000" b="1"/>
              <a:t>algorithms</a:t>
            </a:r>
            <a:r>
              <a:rPr lang="en-US" sz="2000"/>
              <a:t>.</a:t>
            </a:r>
          </a:p>
        </p:txBody>
      </p:sp>
      <p:sp>
        <p:nvSpPr>
          <p:cNvPr id="1261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61650" name="Group 82"/>
          <p:cNvGraphicFramePr>
            <a:graphicFrameLocks noGrp="1"/>
          </p:cNvGraphicFramePr>
          <p:nvPr>
            <p:ph sz="half" idx="2"/>
          </p:nvPr>
        </p:nvGraphicFramePr>
        <p:xfrm>
          <a:off x="685800" y="3505200"/>
          <a:ext cx="8001000" cy="3050223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General-purpose Implementations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Hash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Resizable 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Linked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Hash Table + Linked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HashSet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TreeSet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LinkedHashSet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LinkedList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HashMap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TreeMap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LinkedHashMap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30B5-95EC-40FD-86E0-35CDB25D5F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JCF Collection class: ArrayList</a:t>
            </a:r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458200" cy="4411662"/>
          </a:xfrm>
        </p:spPr>
        <p:txBody>
          <a:bodyPr/>
          <a:lstStyle/>
          <a:p>
            <a:pPr>
              <a:buNone/>
            </a:pPr>
            <a:r>
              <a:rPr lang="en-US" sz="2200" dirty="0">
                <a:latin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</a:rPr>
              <a:t>List&lt;Double&gt; </a:t>
            </a:r>
            <a:r>
              <a:rPr lang="en-US" sz="2200" b="1" dirty="0" err="1">
                <a:latin typeface="Courier New" pitchFamily="49" charset="0"/>
              </a:rPr>
              <a:t>salaryList</a:t>
            </a:r>
            <a:r>
              <a:rPr lang="en-US" sz="2200" b="1" dirty="0">
                <a:latin typeface="Courier New" pitchFamily="49" charset="0"/>
              </a:rPr>
              <a:t> = new </a:t>
            </a:r>
            <a:r>
              <a:rPr lang="en-US" sz="2200" b="1" dirty="0" err="1" smtClean="0">
                <a:latin typeface="Courier New" pitchFamily="49" charset="0"/>
              </a:rPr>
              <a:t>ArrayList</a:t>
            </a:r>
            <a:r>
              <a:rPr lang="en-US" sz="2200" b="1" dirty="0" smtClean="0">
                <a:latin typeface="Courier New" pitchFamily="49" charset="0"/>
              </a:rPr>
              <a:t>&lt;Double&gt;();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salaryList.add</a:t>
            </a:r>
            <a:r>
              <a:rPr lang="en-US" sz="2200" b="1" dirty="0" smtClean="0">
                <a:latin typeface="Courier New" pitchFamily="49" charset="0"/>
              </a:rPr>
              <a:t>(1000); 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salaryList.add</a:t>
            </a:r>
            <a:r>
              <a:rPr lang="en-US" sz="2200" b="1" dirty="0" smtClean="0">
                <a:latin typeface="Courier New" pitchFamily="49" charset="0"/>
              </a:rPr>
              <a:t>(0,2000); // add before 1000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salaryList.remove</a:t>
            </a:r>
            <a:r>
              <a:rPr lang="en-US" sz="2200" b="1" dirty="0" smtClean="0">
                <a:latin typeface="Courier New" pitchFamily="49" charset="0"/>
              </a:rPr>
              <a:t>(1); // remove 2</a:t>
            </a:r>
            <a:r>
              <a:rPr lang="en-US" sz="2200" b="1" baseline="30000" dirty="0" smtClean="0">
                <a:latin typeface="Courier New" pitchFamily="49" charset="0"/>
              </a:rPr>
              <a:t>nd</a:t>
            </a:r>
            <a:r>
              <a:rPr lang="en-US" sz="2200" b="1" dirty="0" smtClean="0">
                <a:latin typeface="Courier New" pitchFamily="49" charset="0"/>
              </a:rPr>
              <a:t> element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salaryList.clear</a:t>
            </a:r>
            <a:r>
              <a:rPr lang="en-US" sz="2200" b="1" dirty="0" smtClean="0">
                <a:latin typeface="Courier New" pitchFamily="49" charset="0"/>
              </a:rPr>
              <a:t>(1000); // clear list</a:t>
            </a:r>
            <a:r>
              <a:rPr lang="en-US" sz="2200" b="1" dirty="0">
                <a:latin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</a:rPr>
            </a:br>
            <a:endParaRPr lang="en-US" sz="2200" b="1" dirty="0">
              <a:latin typeface="Courier New" pitchFamily="49" charset="0"/>
            </a:endParaRPr>
          </a:p>
          <a:p>
            <a:r>
              <a:rPr lang="en-US" sz="2200" dirty="0"/>
              <a:t>This creates an instance, </a:t>
            </a:r>
            <a:r>
              <a:rPr lang="en-US" sz="2200" dirty="0" err="1"/>
              <a:t>salaryList</a:t>
            </a:r>
            <a:r>
              <a:rPr lang="en-US" sz="2200" dirty="0"/>
              <a:t>, of the  </a:t>
            </a:r>
            <a:r>
              <a:rPr lang="en-US" sz="2200" b="1" dirty="0" err="1" smtClean="0"/>
              <a:t>ArrayList</a:t>
            </a:r>
            <a:r>
              <a:rPr lang="en-US" sz="2200" dirty="0" smtClean="0"/>
              <a:t>&lt;&gt; </a:t>
            </a:r>
            <a:r>
              <a:rPr lang="en-US" sz="2200" dirty="0"/>
              <a:t>collection class. The elements in </a:t>
            </a:r>
            <a:r>
              <a:rPr lang="en-US" sz="2200" dirty="0" err="1"/>
              <a:t>salaryList</a:t>
            </a:r>
            <a:r>
              <a:rPr lang="en-US" sz="2200" dirty="0"/>
              <a:t> must be (references to) </a:t>
            </a:r>
            <a:r>
              <a:rPr lang="en-US" sz="2200" b="1" dirty="0" smtClean="0"/>
              <a:t>Double</a:t>
            </a:r>
            <a:r>
              <a:rPr lang="en-US" sz="2200" dirty="0" smtClean="0"/>
              <a:t> objects</a:t>
            </a:r>
            <a:r>
              <a:rPr lang="en-US" sz="2200" dirty="0"/>
              <a:t>.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/>
              <a:t>The size need not be specified</a:t>
            </a:r>
            <a:endParaRPr lang="en-US" dirty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30B5-95EC-40FD-86E0-35CDB25D5F3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Collection class: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dirty="0">
                <a:latin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</a:rPr>
              <a:t>List&lt;Double</a:t>
            </a:r>
            <a:r>
              <a:rPr lang="en-US" sz="2200" b="1" dirty="0">
                <a:latin typeface="Courier New" pitchFamily="49" charset="0"/>
              </a:rPr>
              <a:t>&gt; </a:t>
            </a:r>
            <a:r>
              <a:rPr lang="en-US" sz="2200" b="1" dirty="0" err="1">
                <a:latin typeface="Courier New" pitchFamily="49" charset="0"/>
              </a:rPr>
              <a:t>salaryList</a:t>
            </a:r>
            <a:r>
              <a:rPr lang="en-US" sz="2200" b="1" dirty="0">
                <a:latin typeface="Courier New" pitchFamily="49" charset="0"/>
              </a:rPr>
              <a:t>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</a:rPr>
              <a:t>LinkedList</a:t>
            </a:r>
            <a:r>
              <a:rPr lang="en-US" sz="2200" b="1" dirty="0" smtClean="0">
                <a:latin typeface="Courier New" pitchFamily="49" charset="0"/>
              </a:rPr>
              <a:t>&lt;Double&gt;();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salaryList.add</a:t>
            </a:r>
            <a:r>
              <a:rPr lang="en-US" sz="2200" b="1" dirty="0" smtClean="0">
                <a:latin typeface="Courier New" pitchFamily="49" charset="0"/>
              </a:rPr>
              <a:t>(1000); 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salaryList.add</a:t>
            </a:r>
            <a:r>
              <a:rPr lang="en-US" sz="2200" b="1" dirty="0" smtClean="0">
                <a:latin typeface="Courier New" pitchFamily="49" charset="0"/>
              </a:rPr>
              <a:t>(0,2000); // add before 1000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salaryList.remove</a:t>
            </a:r>
            <a:r>
              <a:rPr lang="en-US" sz="2200" b="1" dirty="0" smtClean="0">
                <a:latin typeface="Courier New" pitchFamily="49" charset="0"/>
              </a:rPr>
              <a:t>(1); // remove 2</a:t>
            </a:r>
            <a:r>
              <a:rPr lang="en-US" sz="2200" b="1" baseline="30000" dirty="0" smtClean="0">
                <a:latin typeface="Courier New" pitchFamily="49" charset="0"/>
              </a:rPr>
              <a:t>nd</a:t>
            </a:r>
            <a:r>
              <a:rPr lang="en-US" sz="2200" b="1" dirty="0" smtClean="0">
                <a:latin typeface="Courier New" pitchFamily="49" charset="0"/>
              </a:rPr>
              <a:t> element</a:t>
            </a:r>
            <a:br>
              <a:rPr lang="en-US" sz="2200" b="1" dirty="0" smtClean="0">
                <a:latin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</a:rPr>
              <a:t>salaryList.clear</a:t>
            </a:r>
            <a:r>
              <a:rPr lang="en-US" sz="2200" b="1" dirty="0" smtClean="0">
                <a:latin typeface="Courier New" pitchFamily="49" charset="0"/>
              </a:rPr>
              <a:t>(1000); // clear list</a:t>
            </a:r>
            <a:r>
              <a:rPr lang="en-US" sz="2200" b="1" dirty="0">
                <a:latin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</a:rPr>
            </a:br>
            <a:endParaRPr lang="en-US" sz="2200" b="1" dirty="0">
              <a:latin typeface="Courier New" pitchFamily="49" charset="0"/>
            </a:endParaRPr>
          </a:p>
          <a:p>
            <a:r>
              <a:rPr lang="en-US" sz="2200" dirty="0"/>
              <a:t>This creates an instance, </a:t>
            </a:r>
            <a:r>
              <a:rPr lang="en-US" sz="2200" dirty="0" err="1"/>
              <a:t>salaryList</a:t>
            </a:r>
            <a:r>
              <a:rPr lang="en-US" sz="2200" dirty="0"/>
              <a:t>, of the  </a:t>
            </a:r>
            <a:r>
              <a:rPr lang="en-US" sz="2200" b="1" dirty="0" err="1" smtClean="0"/>
              <a:t>LinkedList</a:t>
            </a:r>
            <a:r>
              <a:rPr lang="en-US" sz="2200" dirty="0" smtClean="0"/>
              <a:t>&lt;&gt; </a:t>
            </a:r>
            <a:r>
              <a:rPr lang="en-US" sz="2200" dirty="0"/>
              <a:t>collection class. The elements in </a:t>
            </a:r>
            <a:r>
              <a:rPr lang="en-US" sz="2200" dirty="0" err="1"/>
              <a:t>salaryList</a:t>
            </a:r>
            <a:r>
              <a:rPr lang="en-US" sz="2200" dirty="0"/>
              <a:t> must be (references to) </a:t>
            </a:r>
            <a:r>
              <a:rPr lang="en-US" sz="2200" b="1" dirty="0" smtClean="0"/>
              <a:t>Double</a:t>
            </a:r>
            <a:r>
              <a:rPr lang="en-US" sz="2200" dirty="0" smtClean="0"/>
              <a:t> objects</a:t>
            </a:r>
            <a:r>
              <a:rPr lang="en-US" sz="2200" dirty="0"/>
              <a:t>.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477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 err="1" smtClean="0">
                <a:solidFill>
                  <a:srgbClr val="FF0000"/>
                </a:solidFill>
              </a:rPr>
              <a:t>LinkedList</a:t>
            </a:r>
            <a:r>
              <a:rPr lang="en-US" dirty="0" smtClean="0">
                <a:solidFill>
                  <a:srgbClr val="FF0000"/>
                </a:solidFill>
              </a:rPr>
              <a:t> sound identical to </a:t>
            </a: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5" descr="C:\Documents and Settings\hornick\Local Settings\Temporary Internet Files\Content.IE5\J0UX52QD\MCj02353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724400"/>
            <a:ext cx="1828800" cy="1490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7543800" cy="1295400"/>
          </a:xfrm>
        </p:spPr>
        <p:txBody>
          <a:bodyPr/>
          <a:lstStyle/>
          <a:p>
            <a:r>
              <a:rPr lang="en-US" dirty="0" smtClean="0"/>
              <a:t>So what’s the difference between </a:t>
            </a:r>
            <a:r>
              <a:rPr lang="en-US" dirty="0" err="1" smtClean="0"/>
              <a:t>ArrayList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LinkedList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DE0B-BDAB-435E-904D-2E8CC4030BEC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1294338" name="Picture 2" descr="C:\Documents and Settings\hornick\Local Settings\Temporary Internet Files\Content.IE5\J0UX52QD\MCj04042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667000"/>
            <a:ext cx="3438525" cy="317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883-6A9C-4EAF-825A-9984AD50269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</a:t>
            </a:r>
            <a:r>
              <a:rPr lang="en-US" dirty="0" err="1" smtClean="0"/>
              <a:t>ArrayList</a:t>
            </a:r>
            <a:r>
              <a:rPr lang="en-US" dirty="0" smtClean="0"/>
              <a:t> and </a:t>
            </a:r>
            <a:r>
              <a:rPr lang="en-US" dirty="0" err="1" smtClean="0"/>
              <a:t>LinkedList</a:t>
            </a:r>
            <a:endParaRPr lang="en-US" dirty="0"/>
          </a:p>
        </p:txBody>
      </p:sp>
      <p:pic>
        <p:nvPicPr>
          <p:cNvPr id="1290244" name="Picture 4" descr="C:\Documents and Settings\hornick\Local Settings\Temporary Internet Files\Content.IE5\TQGCN20B\MCj04419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438400"/>
            <a:ext cx="3654425" cy="3525376"/>
          </a:xfrm>
          <a:prstGeom prst="rect">
            <a:avLst/>
          </a:prstGeom>
          <a:noFill/>
        </p:spPr>
      </p:pic>
      <p:pic>
        <p:nvPicPr>
          <p:cNvPr id="1290251" name="Picture 11" descr="C:\Documents and Settings\hornick\Local Settings\Temporary Internet Files\Content.IE5\EEP6A0QG\MCj044190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2590800" cy="306136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48768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50292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LinkedList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B62-30C6-4D2F-B093-9E4315E9584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3200" dirty="0" smtClean="0"/>
              <a:t>You learned about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&lt;E&gt; and List&lt;E&gt; in SE1011 and SE1021</a:t>
            </a:r>
            <a:endParaRPr lang="en-US" sz="3200" dirty="0"/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99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err="1" smtClean="0"/>
              <a:t>ArrayList</a:t>
            </a:r>
            <a:r>
              <a:rPr lang="en-US" sz="2100" b="1" dirty="0" smtClean="0"/>
              <a:t>&lt;E&gt;</a:t>
            </a:r>
            <a:r>
              <a:rPr lang="en-US" sz="2100" dirty="0" smtClean="0"/>
              <a:t> is one type of </a:t>
            </a:r>
            <a:r>
              <a:rPr lang="en-US" sz="2100" b="1" i="1" dirty="0">
                <a:solidFill>
                  <a:srgbClr val="00B050"/>
                </a:solidFill>
              </a:rPr>
              <a:t>C</a:t>
            </a:r>
            <a:r>
              <a:rPr lang="en-US" sz="2100" b="1" i="1" dirty="0" smtClean="0">
                <a:solidFill>
                  <a:srgbClr val="00B050"/>
                </a:solidFill>
              </a:rPr>
              <a:t>ollection </a:t>
            </a:r>
            <a:r>
              <a:rPr lang="en-US" sz="2100" b="1" i="1" dirty="0">
                <a:solidFill>
                  <a:srgbClr val="00B050"/>
                </a:solidFill>
              </a:rPr>
              <a:t>c</a:t>
            </a:r>
            <a:r>
              <a:rPr lang="en-US" sz="2100" b="1" i="1" dirty="0" smtClean="0">
                <a:solidFill>
                  <a:srgbClr val="00B050"/>
                </a:solidFill>
              </a:rPr>
              <a:t>lass</a:t>
            </a:r>
            <a:r>
              <a:rPr lang="en-US" sz="2100" dirty="0" smtClean="0">
                <a:solidFill>
                  <a:srgbClr val="00B050"/>
                </a:solidFill>
              </a:rPr>
              <a:t> </a:t>
            </a:r>
            <a:r>
              <a:rPr lang="en-US" sz="2100" dirty="0" smtClean="0"/>
              <a:t>in the </a:t>
            </a:r>
            <a:r>
              <a:rPr lang="en-US" sz="2100" dirty="0" err="1" smtClean="0"/>
              <a:t>java.util</a:t>
            </a:r>
            <a:r>
              <a:rPr lang="en-US" sz="2100" dirty="0" smtClean="0"/>
              <a:t> package. A </a:t>
            </a:r>
            <a:r>
              <a:rPr lang="en-US" sz="2100" b="1" dirty="0"/>
              <a:t>C</a:t>
            </a:r>
            <a:r>
              <a:rPr lang="en-US" sz="2100" b="1" dirty="0" smtClean="0"/>
              <a:t>ollection</a:t>
            </a:r>
            <a:r>
              <a:rPr lang="en-US" sz="2100" dirty="0" smtClean="0"/>
              <a:t> represents a group of objects, or </a:t>
            </a:r>
            <a:r>
              <a:rPr lang="en-US" sz="2100" b="1" i="1" dirty="0" smtClean="0">
                <a:solidFill>
                  <a:srgbClr val="00B050"/>
                </a:solidFill>
              </a:rPr>
              <a:t>elements</a:t>
            </a:r>
            <a:r>
              <a:rPr lang="en-US" sz="21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 smtClean="0"/>
              <a:t>Some methods of </a:t>
            </a:r>
            <a:r>
              <a:rPr lang="en-US" sz="2100" dirty="0" err="1" smtClean="0"/>
              <a:t>ArrayList</a:t>
            </a:r>
            <a:r>
              <a:rPr lang="en-US" sz="2100" dirty="0" smtClean="0"/>
              <a:t> are:</a:t>
            </a:r>
            <a:endParaRPr lang="en-US" sz="2100" dirty="0"/>
          </a:p>
        </p:txBody>
      </p:sp>
      <p:sp>
        <p:nvSpPr>
          <p:cNvPr id="1259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914400" y="2743200"/>
          <a:ext cx="6275388" cy="3540596"/>
        </p:xfrm>
        <a:graphic>
          <a:graphicData uri="http://schemas.openxmlformats.org/drawingml/2006/table">
            <a:tbl>
              <a:tblPr/>
              <a:tblGrid>
                <a:gridCol w="6275388"/>
              </a:tblGrid>
              <a:tr h="28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boolean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add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E 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21">
                <a:tc>
                  <a:txBody>
                    <a:bodyPr/>
                    <a:lstStyle/>
                    <a:p>
                      <a:pPr marL="452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object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type E to the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void clear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( 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898">
                <a:tc>
                  <a:txBody>
                    <a:bodyPr/>
                    <a:lstStyle/>
                    <a:p>
                      <a:pPr marL="452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Clears this list, i.e., make the list 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Object get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index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21">
                <a:tc>
                  <a:txBody>
                    <a:bodyPr/>
                    <a:lstStyle/>
                    <a:p>
                      <a:pPr marL="452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element at position 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boolean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remove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index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21">
                <a:tc>
                  <a:txBody>
                    <a:bodyPr/>
                    <a:lstStyle/>
                    <a:p>
                      <a:pPr marL="452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the element at position 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size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898">
                <a:tc>
                  <a:txBody>
                    <a:bodyPr/>
                    <a:lstStyle/>
                    <a:p>
                      <a:pPr marL="452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number of elements in the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B62-30C6-4D2F-B093-9E4315E958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944562"/>
          </a:xfrm>
        </p:spPr>
        <p:txBody>
          <a:bodyPr/>
          <a:lstStyle/>
          <a:p>
            <a:r>
              <a:rPr lang="en-US" dirty="0" smtClean="0"/>
              <a:t>The Java </a:t>
            </a:r>
            <a:r>
              <a:rPr lang="en-US" dirty="0"/>
              <a:t>Collections Framework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43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…is </a:t>
            </a:r>
            <a:r>
              <a:rPr lang="en-US" sz="2100" dirty="0"/>
              <a:t>implemented as a series of hierarchies with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/>
              <a:t>interfaces</a:t>
            </a:r>
            <a:r>
              <a:rPr lang="en-US" sz="1800" dirty="0"/>
              <a:t> at the top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/>
              <a:t>abstract classes </a:t>
            </a:r>
            <a:r>
              <a:rPr lang="en-US" sz="1800" dirty="0"/>
              <a:t>in the middle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and fully defined classes at the bottom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i="1" u="sng" dirty="0"/>
              <a:t>More than 200 methods in </a:t>
            </a:r>
            <a:r>
              <a:rPr lang="en-US" sz="2100" i="1" u="sng" dirty="0" smtClean="0"/>
              <a:t>all!</a:t>
            </a: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00B050"/>
                </a:solidFill>
              </a:rPr>
              <a:t>The </a:t>
            </a:r>
            <a:r>
              <a:rPr lang="en-US" sz="2100" b="1" dirty="0">
                <a:solidFill>
                  <a:srgbClr val="00B050"/>
                </a:solidFill>
              </a:rPr>
              <a:t>interfaces</a:t>
            </a:r>
            <a:r>
              <a:rPr lang="en-US" sz="2100" dirty="0">
                <a:solidFill>
                  <a:srgbClr val="00B050"/>
                </a:solidFill>
              </a:rPr>
              <a:t> are:</a:t>
            </a:r>
          </a:p>
        </p:txBody>
      </p:sp>
      <p:sp>
        <p:nvSpPr>
          <p:cNvPr id="1259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59524" name="Picture 4" descr="The Core Collection Interface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43000" y="4106863"/>
            <a:ext cx="7010400" cy="2065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smtClean="0">
                <a:solidFill>
                  <a:srgbClr val="00B0F0"/>
                </a:solidFill>
              </a:rPr>
              <a:t>interface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DE0B-BDAB-435E-904D-2E8CC4030BE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CS-2851</a:t>
            </a:r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BE89-645C-412B-96E3-667E24BA200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71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 dirty="0"/>
              <a:t>Collection</a:t>
            </a:r>
            <a:r>
              <a:rPr lang="en-US" sz="2800" dirty="0" smtClean="0"/>
              <a:t> is the base interface that many other interfaces, abstract classes, and classes inherit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1"/>
            <a:ext cx="8229600" cy="2286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Collection</a:t>
            </a:r>
            <a:r>
              <a:rPr lang="en-US" sz="2400" dirty="0" smtClean="0"/>
              <a:t> interface defines certain basic behaviors, such as (to name just a few):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0070C0"/>
                </a:solidFill>
              </a:rPr>
              <a:t>add</a:t>
            </a:r>
            <a:r>
              <a:rPr lang="en-US" sz="1800" dirty="0" smtClean="0">
                <a:solidFill>
                  <a:srgbClr val="0070C0"/>
                </a:solidFill>
              </a:rPr>
              <a:t>(e) – allows an element to be added to the collection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solidFill>
                  <a:srgbClr val="0070C0"/>
                </a:solidFill>
              </a:rPr>
              <a:t>c</a:t>
            </a:r>
            <a:r>
              <a:rPr lang="en-US" sz="1800" b="1" dirty="0" smtClean="0">
                <a:solidFill>
                  <a:srgbClr val="0070C0"/>
                </a:solidFill>
              </a:rPr>
              <a:t>lear</a:t>
            </a:r>
            <a:r>
              <a:rPr lang="en-US" sz="1800" dirty="0" smtClean="0">
                <a:solidFill>
                  <a:srgbClr val="0070C0"/>
                </a:solidFill>
              </a:rPr>
              <a:t>() – removes all elements from the collection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0070C0"/>
                </a:solidFill>
              </a:rPr>
              <a:t>contains</a:t>
            </a:r>
            <a:r>
              <a:rPr lang="en-US" sz="1800" dirty="0" smtClean="0">
                <a:solidFill>
                  <a:srgbClr val="0070C0"/>
                </a:solidFill>
              </a:rPr>
              <a:t>(e) – determines if an element is in the collection</a:t>
            </a:r>
          </a:p>
          <a:p>
            <a:pPr lvl="1">
              <a:lnSpc>
                <a:spcPct val="80000"/>
              </a:lnSpc>
            </a:pPr>
            <a:r>
              <a:rPr lang="en-US" sz="1800" b="1" dirty="0" err="1" smtClean="0">
                <a:solidFill>
                  <a:srgbClr val="0070C0"/>
                </a:solidFill>
              </a:rPr>
              <a:t>isEmpty</a:t>
            </a:r>
            <a:r>
              <a:rPr lang="en-US" sz="1800" dirty="0" smtClean="0">
                <a:solidFill>
                  <a:srgbClr val="0070C0"/>
                </a:solidFill>
              </a:rPr>
              <a:t>() – determines if the collection is empty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0070C0"/>
                </a:solidFill>
              </a:rPr>
              <a:t>remove</a:t>
            </a:r>
            <a:r>
              <a:rPr lang="en-US" sz="1800" dirty="0" smtClean="0">
                <a:solidFill>
                  <a:srgbClr val="0070C0"/>
                </a:solidFill>
              </a:rPr>
              <a:t>(e) – removes a specific element from the collection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solidFill>
                  <a:srgbClr val="0070C0"/>
                </a:solidFill>
              </a:rPr>
              <a:t>s</a:t>
            </a:r>
            <a:r>
              <a:rPr lang="en-US" sz="1800" b="1" dirty="0" smtClean="0">
                <a:solidFill>
                  <a:srgbClr val="0070C0"/>
                </a:solidFill>
              </a:rPr>
              <a:t>ize</a:t>
            </a:r>
            <a:r>
              <a:rPr lang="en-US" sz="1800" dirty="0" smtClean="0">
                <a:solidFill>
                  <a:srgbClr val="0070C0"/>
                </a:solidFill>
              </a:rPr>
              <a:t>() – gets the number of elements in the collection</a:t>
            </a:r>
          </a:p>
        </p:txBody>
      </p:sp>
      <p:sp>
        <p:nvSpPr>
          <p:cNvPr id="1262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62597" name="Picture 5" descr="The Core Collection Interface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09600" y="1371600"/>
            <a:ext cx="7010400" cy="20653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5867400"/>
            <a:ext cx="816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0075"/>
                </a:solidFill>
              </a:rPr>
              <a:t>Note: Collection does </a:t>
            </a:r>
            <a:r>
              <a:rPr lang="en-US" b="1" dirty="0" smtClean="0">
                <a:solidFill>
                  <a:srgbClr val="9A0075"/>
                </a:solidFill>
              </a:rPr>
              <a:t>not</a:t>
            </a:r>
            <a:r>
              <a:rPr lang="en-US" dirty="0" smtClean="0">
                <a:solidFill>
                  <a:srgbClr val="9A0075"/>
                </a:solidFill>
              </a:rPr>
              <a:t> define a way to </a:t>
            </a:r>
            <a:r>
              <a:rPr lang="en-US" i="1" dirty="0" smtClean="0">
                <a:solidFill>
                  <a:srgbClr val="9A0075"/>
                </a:solidFill>
              </a:rPr>
              <a:t>retrieve</a:t>
            </a:r>
            <a:r>
              <a:rPr lang="en-US" dirty="0" smtClean="0">
                <a:solidFill>
                  <a:srgbClr val="9A0075"/>
                </a:solidFill>
              </a:rPr>
              <a:t> an element from a collection</a:t>
            </a:r>
            <a:endParaRPr lang="en-US" dirty="0">
              <a:solidFill>
                <a:srgbClr val="9A00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BE89-645C-412B-96E3-667E24BA200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71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 dirty="0" smtClean="0"/>
              <a:t>Set, List, and Queue</a:t>
            </a:r>
            <a:r>
              <a:rPr lang="en-US" sz="2800" dirty="0" smtClean="0"/>
              <a:t> are derived interfaces that define more specific behavior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List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– an </a:t>
            </a:r>
            <a:r>
              <a:rPr lang="en-US" sz="2400" u="sng" dirty="0">
                <a:solidFill>
                  <a:srgbClr val="0070C0"/>
                </a:solidFill>
              </a:rPr>
              <a:t>ordered</a:t>
            </a:r>
            <a:r>
              <a:rPr lang="en-US" sz="2400" dirty="0">
                <a:solidFill>
                  <a:srgbClr val="0070C0"/>
                </a:solidFill>
              </a:rPr>
              <a:t> collection, or a </a:t>
            </a:r>
            <a:r>
              <a:rPr lang="en-US" sz="2400" dirty="0" smtClean="0">
                <a:solidFill>
                  <a:srgbClr val="0070C0"/>
                </a:solidFill>
              </a:rPr>
              <a:t>sequence that defines specific control over </a:t>
            </a:r>
            <a:r>
              <a:rPr lang="en-US" sz="2400" b="1" dirty="0" smtClean="0">
                <a:solidFill>
                  <a:srgbClr val="0070C0"/>
                </a:solidFill>
              </a:rPr>
              <a:t>where</a:t>
            </a:r>
            <a:r>
              <a:rPr lang="en-US" sz="2400" dirty="0" smtClean="0">
                <a:solidFill>
                  <a:srgbClr val="0070C0"/>
                </a:solidFill>
              </a:rPr>
              <a:t> elements are placed in the collection</a:t>
            </a:r>
            <a:br>
              <a:rPr lang="en-US" sz="2400" dirty="0" smtClean="0">
                <a:solidFill>
                  <a:srgbClr val="0070C0"/>
                </a:solidFill>
              </a:rPr>
            </a:br>
            <a:endParaRPr lang="en-US" sz="24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Set</a:t>
            </a:r>
            <a:r>
              <a:rPr lang="en-US" sz="2400" dirty="0">
                <a:solidFill>
                  <a:srgbClr val="0070C0"/>
                </a:solidFill>
              </a:rPr>
              <a:t> – a collection that </a:t>
            </a:r>
            <a:r>
              <a:rPr lang="en-US" sz="2400" i="1" dirty="0">
                <a:solidFill>
                  <a:srgbClr val="0070C0"/>
                </a:solidFill>
              </a:rPr>
              <a:t>does not allow duplicate</a:t>
            </a:r>
            <a:r>
              <a:rPr lang="en-US" sz="2400" dirty="0">
                <a:solidFill>
                  <a:srgbClr val="0070C0"/>
                </a:solidFill>
              </a:rPr>
              <a:t> items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solidFill>
                  <a:srgbClr val="0070C0"/>
                </a:solidFill>
              </a:rPr>
              <a:t>SortedSet</a:t>
            </a:r>
            <a:r>
              <a:rPr lang="en-US" sz="1800" dirty="0">
                <a:solidFill>
                  <a:srgbClr val="0070C0"/>
                </a:solidFill>
              </a:rPr>
              <a:t> – self </a:t>
            </a:r>
            <a:r>
              <a:rPr lang="en-US" sz="1800" dirty="0" smtClean="0">
                <a:solidFill>
                  <a:srgbClr val="0070C0"/>
                </a:solidFill>
              </a:rPr>
              <a:t>explanatory</a:t>
            </a:r>
            <a:br>
              <a:rPr lang="en-US" sz="1800" dirty="0" smtClean="0">
                <a:solidFill>
                  <a:srgbClr val="0070C0"/>
                </a:solidFill>
              </a:rPr>
            </a:br>
            <a:endParaRPr 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Queue</a:t>
            </a:r>
            <a:r>
              <a:rPr lang="en-US" sz="2400" dirty="0">
                <a:solidFill>
                  <a:srgbClr val="0070C0"/>
                </a:solidFill>
              </a:rPr>
              <a:t> – an ordered collection supporting </a:t>
            </a:r>
            <a:r>
              <a:rPr lang="en-US" sz="2400" dirty="0" smtClean="0">
                <a:solidFill>
                  <a:srgbClr val="0070C0"/>
                </a:solidFill>
              </a:rPr>
              <a:t>a specific way of adding and removing elements from a collection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1262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62597" name="Picture 5" descr="The Core Collection Interface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09600" y="1371600"/>
            <a:ext cx="7010400" cy="2065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EE4CC-ED6F-459B-85EE-343E3D4B0D9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7543800" cy="1295400"/>
          </a:xfrm>
        </p:spPr>
        <p:txBody>
          <a:bodyPr/>
          <a:lstStyle/>
          <a:p>
            <a:r>
              <a:rPr lang="en-US" sz="2800" b="0" dirty="0"/>
              <a:t>The </a:t>
            </a:r>
            <a:r>
              <a:rPr lang="en-US" sz="2800" dirty="0" smtClean="0"/>
              <a:t>List </a:t>
            </a:r>
            <a:r>
              <a:rPr lang="en-US" sz="2800" b="0" dirty="0" smtClean="0"/>
              <a:t>interface </a:t>
            </a:r>
            <a:r>
              <a:rPr lang="en-US" sz="2800" b="0" dirty="0"/>
              <a:t>declares methods for </a:t>
            </a:r>
            <a:r>
              <a:rPr lang="en-US" sz="2800" dirty="0"/>
              <a:t>inserting, removing and </a:t>
            </a:r>
            <a:r>
              <a:rPr lang="en-US" sz="2800" dirty="0" smtClean="0"/>
              <a:t>retrieving </a:t>
            </a:r>
            <a:r>
              <a:rPr lang="en-US" sz="2800" b="0" dirty="0" smtClean="0"/>
              <a:t>an </a:t>
            </a:r>
            <a:r>
              <a:rPr lang="en-US" sz="2800" b="0" dirty="0"/>
              <a:t>element </a:t>
            </a:r>
            <a:r>
              <a:rPr lang="en-US" sz="2800" b="0" dirty="0" smtClean="0"/>
              <a:t>at a certain location in </a:t>
            </a:r>
            <a:r>
              <a:rPr lang="en-US" sz="2800" b="0" dirty="0"/>
              <a:t>a collection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14478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The List interface </a:t>
            </a:r>
            <a:r>
              <a:rPr lang="en-US" sz="2400" dirty="0" smtClean="0"/>
              <a:t>defines </a:t>
            </a:r>
            <a:r>
              <a:rPr lang="en-US" sz="2400" dirty="0"/>
              <a:t>some </a:t>
            </a:r>
            <a:r>
              <a:rPr lang="en-US" sz="2400" b="1" i="1" dirty="0"/>
              <a:t>index-oriented </a:t>
            </a:r>
            <a:r>
              <a:rPr lang="en-US" sz="2400" b="1" i="1" dirty="0" smtClean="0"/>
              <a:t>methods</a:t>
            </a:r>
            <a:r>
              <a:rPr lang="en-US" sz="2400" dirty="0" smtClean="0"/>
              <a:t>, such as:</a:t>
            </a:r>
            <a:endParaRPr lang="en-US" sz="2400" dirty="0"/>
          </a:p>
          <a:p>
            <a:r>
              <a:rPr lang="en-US" sz="2000" b="1" dirty="0" smtClean="0">
                <a:solidFill>
                  <a:srgbClr val="5600AC"/>
                </a:solidFill>
              </a:rPr>
              <a:t>add</a:t>
            </a:r>
            <a:r>
              <a:rPr lang="en-US" sz="2000" dirty="0" smtClean="0">
                <a:solidFill>
                  <a:srgbClr val="5600AC"/>
                </a:solidFill>
              </a:rPr>
              <a:t>(</a:t>
            </a:r>
            <a:r>
              <a:rPr lang="en-US" sz="2000" dirty="0" err="1" smtClean="0">
                <a:solidFill>
                  <a:srgbClr val="5600AC"/>
                </a:solidFill>
              </a:rPr>
              <a:t>index,e</a:t>
            </a:r>
            <a:r>
              <a:rPr lang="en-US" sz="2000" dirty="0" smtClean="0">
                <a:solidFill>
                  <a:srgbClr val="5600AC"/>
                </a:solidFill>
              </a:rPr>
              <a:t>) – adds an element at a specific location/index in the list</a:t>
            </a:r>
          </a:p>
          <a:p>
            <a:r>
              <a:rPr lang="en-US" sz="2000" b="1" dirty="0">
                <a:solidFill>
                  <a:srgbClr val="5600AC"/>
                </a:solidFill>
              </a:rPr>
              <a:t>g</a:t>
            </a:r>
            <a:r>
              <a:rPr lang="en-US" sz="2000" b="1" dirty="0" smtClean="0">
                <a:solidFill>
                  <a:srgbClr val="5600AC"/>
                </a:solidFill>
              </a:rPr>
              <a:t>et</a:t>
            </a:r>
            <a:r>
              <a:rPr lang="en-US" sz="2000" dirty="0" smtClean="0">
                <a:solidFill>
                  <a:srgbClr val="5600AC"/>
                </a:solidFill>
              </a:rPr>
              <a:t>(index) – retrieve the element at the specific location/index</a:t>
            </a:r>
          </a:p>
          <a:p>
            <a:r>
              <a:rPr lang="en-US" sz="2000" b="1" dirty="0">
                <a:solidFill>
                  <a:srgbClr val="5600AC"/>
                </a:solidFill>
              </a:rPr>
              <a:t>r</a:t>
            </a:r>
            <a:r>
              <a:rPr lang="en-US" sz="2000" b="1" dirty="0" smtClean="0">
                <a:solidFill>
                  <a:srgbClr val="5600AC"/>
                </a:solidFill>
              </a:rPr>
              <a:t>emove</a:t>
            </a:r>
            <a:r>
              <a:rPr lang="en-US" sz="2000" dirty="0" smtClean="0">
                <a:solidFill>
                  <a:srgbClr val="5600AC"/>
                </a:solidFill>
              </a:rPr>
              <a:t>(index) – remove the element at the specific location/index</a:t>
            </a:r>
          </a:p>
          <a:p>
            <a:r>
              <a:rPr lang="en-US" sz="2000" b="1" dirty="0">
                <a:solidFill>
                  <a:srgbClr val="5600AC"/>
                </a:solidFill>
              </a:rPr>
              <a:t>s</a:t>
            </a:r>
            <a:r>
              <a:rPr lang="en-US" sz="2000" b="1" dirty="0" smtClean="0">
                <a:solidFill>
                  <a:srgbClr val="5600AC"/>
                </a:solidFill>
              </a:rPr>
              <a:t>et</a:t>
            </a:r>
            <a:r>
              <a:rPr lang="en-US" sz="2000" dirty="0" smtClean="0">
                <a:solidFill>
                  <a:srgbClr val="5600AC"/>
                </a:solidFill>
              </a:rPr>
              <a:t>(index, e) – replace the element at the specific location/index</a:t>
            </a:r>
            <a:endParaRPr lang="en-US" sz="2400" dirty="0" smtClean="0">
              <a:solidFill>
                <a:srgbClr val="5600AC"/>
              </a:solidFill>
            </a:endParaRPr>
          </a:p>
          <a:p>
            <a:endParaRPr lang="en-US" sz="2400" dirty="0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83078" name="Picture 6" descr="The Core Collection Interface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09600" y="1600200"/>
            <a:ext cx="7010400" cy="2065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B4B1-6347-45FD-9B43-A5C4CCD14C96}" type="slidenum">
              <a:rPr lang="en-US" altLang="en-US"/>
              <a:pPr/>
              <a:t>8</a:t>
            </a:fld>
            <a:endParaRPr lang="en-US" altLang="en-US"/>
          </a:p>
        </p:txBody>
      </p:sp>
      <p:graphicFrame>
        <p:nvGraphicFramePr>
          <p:cNvPr id="1239042" name="Object 2"/>
          <p:cNvGraphicFramePr>
            <a:graphicFrameLocks noChangeAspect="1"/>
          </p:cNvGraphicFramePr>
          <p:nvPr/>
        </p:nvGraphicFramePr>
        <p:xfrm>
          <a:off x="1384300" y="377825"/>
          <a:ext cx="9283700" cy="8285163"/>
        </p:xfrm>
        <a:graphic>
          <a:graphicData uri="http://schemas.openxmlformats.org/presentationml/2006/ole">
            <p:oleObj spid="_x0000_s1239042" name="Document" r:id="rId3" imgW="9290160" imgH="82868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CS-2851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D23-F74E-4904-A431-15106E47F8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8038"/>
            <a:ext cx="7543800" cy="715962"/>
          </a:xfrm>
        </p:spPr>
        <p:txBody>
          <a:bodyPr/>
          <a:lstStyle/>
          <a:p>
            <a:r>
              <a:rPr lang="en-US" sz="3100"/>
              <a:t>JCF Abstract Classes reside between interfaces and collection classes</a:t>
            </a:r>
          </a:p>
        </p:txBody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572000"/>
          </a:xfrm>
        </p:spPr>
        <p:txBody>
          <a:bodyPr/>
          <a:lstStyle/>
          <a:p>
            <a:r>
              <a:rPr lang="en-US" sz="2600" dirty="0"/>
              <a:t>have </a:t>
            </a:r>
            <a:r>
              <a:rPr lang="en-US" sz="2600" b="1" dirty="0"/>
              <a:t>undefined</a:t>
            </a:r>
            <a:r>
              <a:rPr lang="en-US" sz="2600" dirty="0"/>
              <a:t> methods (like an interface) </a:t>
            </a:r>
          </a:p>
          <a:p>
            <a:r>
              <a:rPr lang="en-US" sz="2600" dirty="0"/>
              <a:t>as well as </a:t>
            </a:r>
            <a:r>
              <a:rPr lang="en-US" sz="2600" b="1" dirty="0"/>
              <a:t>defined</a:t>
            </a:r>
            <a:r>
              <a:rPr lang="en-US" sz="2600" dirty="0"/>
              <a:t> methods (like a regular class).</a:t>
            </a:r>
            <a:br>
              <a:rPr lang="en-US" sz="2600" dirty="0"/>
            </a:br>
            <a:r>
              <a:rPr lang="en-US" sz="2600" dirty="0"/>
              <a:t> </a:t>
            </a:r>
          </a:p>
          <a:p>
            <a:r>
              <a:rPr lang="en-US" sz="2600" dirty="0"/>
              <a:t>What does an abstract class provide that an interface does not?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Simple definitions of common methods that need not be overridden in the fully defined subclasses</a:t>
            </a:r>
            <a:r>
              <a:rPr lang="en-US" sz="2200" b="1" dirty="0" smtClean="0">
                <a:solidFill>
                  <a:srgbClr val="0070C0"/>
                </a:solidFill>
              </a:rPr>
              <a:t>.</a:t>
            </a:r>
            <a:br>
              <a:rPr lang="en-US" sz="2200" b="1" dirty="0" smtClean="0">
                <a:solidFill>
                  <a:srgbClr val="0070C0"/>
                </a:solidFill>
              </a:rPr>
            </a:br>
            <a:endParaRPr lang="en-US" sz="2200" b="1" dirty="0">
              <a:solidFill>
                <a:srgbClr val="0070C0"/>
              </a:solidFill>
            </a:endParaRP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One example is that a subclass of  </a:t>
            </a:r>
            <a:r>
              <a:rPr lang="en-US" sz="2200" b="1" dirty="0" err="1" smtClean="0">
                <a:solidFill>
                  <a:srgbClr val="0070C0"/>
                </a:solidFill>
              </a:rPr>
              <a:t>AbstractList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need not override the </a:t>
            </a:r>
            <a:r>
              <a:rPr lang="en-US" sz="2200" b="1" dirty="0" err="1">
                <a:solidFill>
                  <a:srgbClr val="0070C0"/>
                </a:solidFill>
              </a:rPr>
              <a:t>isEmpty</a:t>
            </a:r>
            <a:r>
              <a:rPr lang="en-US" sz="2200" b="1" dirty="0">
                <a:solidFill>
                  <a:srgbClr val="0070C0"/>
                </a:solidFill>
              </a:rPr>
              <a:t>() </a:t>
            </a:r>
            <a:r>
              <a:rPr lang="en-US" sz="2200" b="1" dirty="0" smtClean="0">
                <a:solidFill>
                  <a:srgbClr val="0070C0"/>
                </a:solidFill>
              </a:rPr>
              <a:t>or size() </a:t>
            </a:r>
            <a:r>
              <a:rPr lang="en-US" sz="2200" dirty="0" smtClean="0">
                <a:solidFill>
                  <a:srgbClr val="0070C0"/>
                </a:solidFill>
              </a:rPr>
              <a:t>methods.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128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7591</TotalTime>
  <Words>574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Network</vt:lpstr>
      <vt:lpstr>2_Network</vt:lpstr>
      <vt:lpstr>Document</vt:lpstr>
      <vt:lpstr>The Java Collections Framework (JCF)</vt:lpstr>
      <vt:lpstr>You learned about ArrayList&lt;E&gt; and List&lt;E&gt; in SE1011 and SE1021</vt:lpstr>
      <vt:lpstr>The Java Collections Framework</vt:lpstr>
      <vt:lpstr>Review</vt:lpstr>
      <vt:lpstr>Collection is the base interface that many other interfaces, abstract classes, and classes inherit</vt:lpstr>
      <vt:lpstr>Set, List, and Queue are derived interfaces that define more specific behavior</vt:lpstr>
      <vt:lpstr>The List interface declares methods for inserting, removing and retrieving an element at a certain location in a collection</vt:lpstr>
      <vt:lpstr>Slide 8</vt:lpstr>
      <vt:lpstr>JCF Abstract Classes reside between interfaces and collection classes</vt:lpstr>
      <vt:lpstr>JCF Collection Classes</vt:lpstr>
      <vt:lpstr>JCF Collection class: ArrayList</vt:lpstr>
      <vt:lpstr>JCF Collection class: LinkedList</vt:lpstr>
      <vt:lpstr>So what’s the difference between ArrayList and LinkedList?</vt:lpstr>
      <vt:lpstr>Demo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CS-1030 Lecture</dc:title>
  <dc:subject>Intro</dc:subject>
  <dc:creator>Dr. Mark Hornick</dc:creator>
  <cp:lastModifiedBy>Mark Hornick</cp:lastModifiedBy>
  <cp:revision>852</cp:revision>
  <cp:lastPrinted>1601-01-01T00:00:00Z</cp:lastPrinted>
  <dcterms:created xsi:type="dcterms:W3CDTF">1999-09-06T21:32:20Z</dcterms:created>
  <dcterms:modified xsi:type="dcterms:W3CDTF">2011-03-07T00:39:18Z</dcterms:modified>
</cp:coreProperties>
</file>