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20"/>
  </p:notesMasterIdLst>
  <p:handoutMasterIdLst>
    <p:handoutMasterId r:id="rId21"/>
  </p:handoutMasterIdLst>
  <p:sldIdLst>
    <p:sldId id="303" r:id="rId2"/>
    <p:sldId id="322" r:id="rId3"/>
    <p:sldId id="324" r:id="rId4"/>
    <p:sldId id="333" r:id="rId5"/>
    <p:sldId id="330" r:id="rId6"/>
    <p:sldId id="329" r:id="rId7"/>
    <p:sldId id="331" r:id="rId8"/>
    <p:sldId id="332" r:id="rId9"/>
    <p:sldId id="326" r:id="rId10"/>
    <p:sldId id="327" r:id="rId11"/>
    <p:sldId id="328" r:id="rId12"/>
    <p:sldId id="308" r:id="rId13"/>
    <p:sldId id="287" r:id="rId14"/>
    <p:sldId id="299" r:id="rId15"/>
    <p:sldId id="318" r:id="rId16"/>
    <p:sldId id="300" r:id="rId17"/>
    <p:sldId id="319" r:id="rId18"/>
    <p:sldId id="320" r:id="rId19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5600AC"/>
    <a:srgbClr val="34006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700" autoAdjust="0"/>
    <p:restoredTop sz="94660" autoAdjust="0"/>
  </p:normalViewPr>
  <p:slideViewPr>
    <p:cSldViewPr>
      <p:cViewPr>
        <p:scale>
          <a:sx n="80" d="100"/>
          <a:sy n="80" d="100"/>
        </p:scale>
        <p:origin x="-288" y="-8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488" y="2724"/>
      </p:cViewPr>
      <p:guideLst>
        <p:guide orient="horz" pos="3023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0B0AF6-2BF7-4404-84DE-9C635095C6F1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087B83BD-7FC4-4453-900E-74C0235FBA3E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/>
            <a:t>Ethernet Frame Header</a:t>
          </a:r>
        </a:p>
      </dgm:t>
    </dgm:pt>
    <dgm:pt modelId="{726109E8-284D-49CF-8EB5-80916BF04F67}" type="parTrans" cxnId="{1CC63219-CF9B-4BD8-B19B-33E26FF7F795}">
      <dgm:prSet/>
      <dgm:spPr/>
      <dgm:t>
        <a:bodyPr/>
        <a:lstStyle/>
        <a:p>
          <a:endParaRPr lang="en-US"/>
        </a:p>
      </dgm:t>
    </dgm:pt>
    <dgm:pt modelId="{8803019A-7FE6-43C9-A264-6D8D92D690A3}" type="sibTrans" cxnId="{1CC63219-CF9B-4BD8-B19B-33E26FF7F795}">
      <dgm:prSet/>
      <dgm:spPr/>
      <dgm:t>
        <a:bodyPr/>
        <a:lstStyle/>
        <a:p>
          <a:endParaRPr lang="en-US"/>
        </a:p>
      </dgm:t>
    </dgm:pt>
    <dgm:pt modelId="{E93A79B7-0D4F-4F68-8E25-B60DD9820CE1}">
      <dgm:prSet phldrT="[Text]"/>
      <dgm:spPr>
        <a:solidFill>
          <a:srgbClr val="00B0F0"/>
        </a:solidFill>
      </dgm:spPr>
      <dgm:t>
        <a:bodyPr/>
        <a:lstStyle/>
        <a:p>
          <a:r>
            <a:rPr lang="en-US" dirty="0" smtClean="0"/>
            <a:t>Application-specific data of the message</a:t>
          </a:r>
          <a:endParaRPr lang="en-US" dirty="0"/>
        </a:p>
      </dgm:t>
    </dgm:pt>
    <dgm:pt modelId="{F20E9480-8E0A-44DD-9905-042278C42585}" type="parTrans" cxnId="{65373E5C-98BB-4233-9990-81A5FCF3001E}">
      <dgm:prSet/>
      <dgm:spPr/>
      <dgm:t>
        <a:bodyPr/>
        <a:lstStyle/>
        <a:p>
          <a:endParaRPr lang="en-US"/>
        </a:p>
      </dgm:t>
    </dgm:pt>
    <dgm:pt modelId="{A26AF935-C159-4751-832E-2221FD9597F8}" type="sibTrans" cxnId="{65373E5C-98BB-4233-9990-81A5FCF3001E}">
      <dgm:prSet/>
      <dgm:spPr/>
      <dgm:t>
        <a:bodyPr/>
        <a:lstStyle/>
        <a:p>
          <a:endParaRPr lang="en-US"/>
        </a:p>
      </dgm:t>
    </dgm:pt>
    <dgm:pt modelId="{0D621FBA-A9B9-4538-BE62-FD333F96F37F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 smtClean="0"/>
            <a:t>IP Header</a:t>
          </a:r>
          <a:br>
            <a:rPr lang="en-US" dirty="0" smtClean="0"/>
          </a:br>
          <a:r>
            <a:rPr lang="en-US" dirty="0" smtClean="0"/>
            <a:t>(address of Server)</a:t>
          </a:r>
          <a:endParaRPr lang="en-US" dirty="0"/>
        </a:p>
      </dgm:t>
    </dgm:pt>
    <dgm:pt modelId="{D5D425E1-5CCE-4997-B49F-8BBCB88DF1A6}" type="parTrans" cxnId="{3EEF38E5-655C-4F0A-8E63-E166B3556F30}">
      <dgm:prSet/>
      <dgm:spPr/>
      <dgm:t>
        <a:bodyPr/>
        <a:lstStyle/>
        <a:p>
          <a:endParaRPr lang="en-US"/>
        </a:p>
      </dgm:t>
    </dgm:pt>
    <dgm:pt modelId="{B23FD7C0-510B-40B8-88FA-D1214A2204F0}" type="sibTrans" cxnId="{3EEF38E5-655C-4F0A-8E63-E166B3556F30}">
      <dgm:prSet/>
      <dgm:spPr/>
      <dgm:t>
        <a:bodyPr/>
        <a:lstStyle/>
        <a:p>
          <a:endParaRPr lang="en-US"/>
        </a:p>
      </dgm:t>
    </dgm:pt>
    <dgm:pt modelId="{4035D9B0-A430-400C-8F2E-33CE75B15FE7}">
      <dgm:prSet phldrT="[Text]"/>
      <dgm:spPr>
        <a:solidFill>
          <a:srgbClr val="9A0075"/>
        </a:solidFill>
      </dgm:spPr>
      <dgm:t>
        <a:bodyPr/>
        <a:lstStyle/>
        <a:p>
          <a:r>
            <a:rPr lang="en-US" dirty="0" smtClean="0"/>
            <a:t>TCP Header</a:t>
          </a:r>
        </a:p>
        <a:p>
          <a:r>
            <a:rPr lang="en-US" dirty="0" smtClean="0"/>
            <a:t>(Part 1 of N)</a:t>
          </a:r>
          <a:endParaRPr lang="en-US" dirty="0"/>
        </a:p>
      </dgm:t>
    </dgm:pt>
    <dgm:pt modelId="{E39D3D13-45DF-47F7-B6B6-98462AB165A4}" type="parTrans" cxnId="{43359925-8BF2-4435-866C-A065007BC97E}">
      <dgm:prSet/>
      <dgm:spPr/>
      <dgm:t>
        <a:bodyPr/>
        <a:lstStyle/>
        <a:p>
          <a:endParaRPr lang="en-US"/>
        </a:p>
      </dgm:t>
    </dgm:pt>
    <dgm:pt modelId="{DC17B00D-07F9-439F-B34F-0AD74067BF19}" type="sibTrans" cxnId="{43359925-8BF2-4435-866C-A065007BC97E}">
      <dgm:prSet/>
      <dgm:spPr/>
      <dgm:t>
        <a:bodyPr/>
        <a:lstStyle/>
        <a:p>
          <a:endParaRPr lang="en-US"/>
        </a:p>
      </dgm:t>
    </dgm:pt>
    <dgm:pt modelId="{4ABD3CAB-A424-49CC-AD68-0FF4CC9E83F2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/>
            <a:t>Ethernet Frame Footer</a:t>
          </a:r>
          <a:endParaRPr lang="en-US" dirty="0"/>
        </a:p>
      </dgm:t>
    </dgm:pt>
    <dgm:pt modelId="{4A4FA446-2B6B-448C-B19A-0010D8297B2B}" type="parTrans" cxnId="{A98B9153-00DE-4F55-8192-F01003E82DE9}">
      <dgm:prSet/>
      <dgm:spPr/>
      <dgm:t>
        <a:bodyPr/>
        <a:lstStyle/>
        <a:p>
          <a:endParaRPr lang="en-US"/>
        </a:p>
      </dgm:t>
    </dgm:pt>
    <dgm:pt modelId="{F9E5BF41-AC72-4B11-87B4-AB48082EC848}" type="sibTrans" cxnId="{A98B9153-00DE-4F55-8192-F01003E82DE9}">
      <dgm:prSet/>
      <dgm:spPr/>
      <dgm:t>
        <a:bodyPr/>
        <a:lstStyle/>
        <a:p>
          <a:endParaRPr lang="en-US"/>
        </a:p>
      </dgm:t>
    </dgm:pt>
    <dgm:pt modelId="{B776B596-D977-4EE2-9817-EA4F95B3712F}" type="pres">
      <dgm:prSet presAssocID="{380B0AF6-2BF7-4404-84DE-9C635095C6F1}" presName="CompostProcess" presStyleCnt="0">
        <dgm:presLayoutVars>
          <dgm:dir/>
          <dgm:resizeHandles val="exact"/>
        </dgm:presLayoutVars>
      </dgm:prSet>
      <dgm:spPr/>
    </dgm:pt>
    <dgm:pt modelId="{540D88DA-68AE-473E-8506-2514CAE5AA8D}" type="pres">
      <dgm:prSet presAssocID="{380B0AF6-2BF7-4404-84DE-9C635095C6F1}" presName="arrow" presStyleLbl="bgShp" presStyleIdx="0" presStyleCnt="1" custAng="0" custScaleX="117647" custLinFactNeighborX="1142" custLinFactNeighborY="-19231"/>
      <dgm:spPr/>
    </dgm:pt>
    <dgm:pt modelId="{8A050B29-44A2-4975-AFA4-1D12669E7E98}" type="pres">
      <dgm:prSet presAssocID="{380B0AF6-2BF7-4404-84DE-9C635095C6F1}" presName="linearProcess" presStyleCnt="0"/>
      <dgm:spPr/>
    </dgm:pt>
    <dgm:pt modelId="{F1A992EF-83CC-4449-A446-7EA3142EDEAA}" type="pres">
      <dgm:prSet presAssocID="{087B83BD-7FC4-4453-900E-74C0235FBA3E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2C0514-D8BF-4266-A438-7D22DEF59459}" type="pres">
      <dgm:prSet presAssocID="{8803019A-7FE6-43C9-A264-6D8D92D690A3}" presName="sibTrans" presStyleCnt="0"/>
      <dgm:spPr/>
    </dgm:pt>
    <dgm:pt modelId="{425A2A72-5D1C-402C-8569-9BC5D046BAAE}" type="pres">
      <dgm:prSet presAssocID="{0D621FBA-A9B9-4538-BE62-FD333F96F37F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9E1784-3AD8-4083-828E-192430180FE3}" type="pres">
      <dgm:prSet presAssocID="{B23FD7C0-510B-40B8-88FA-D1214A2204F0}" presName="sibTrans" presStyleCnt="0"/>
      <dgm:spPr/>
    </dgm:pt>
    <dgm:pt modelId="{EC88E98B-2C25-482D-AB51-559B3CB93CCA}" type="pres">
      <dgm:prSet presAssocID="{4035D9B0-A430-400C-8F2E-33CE75B15FE7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E24236-1C15-4BC0-B673-244F75D39A37}" type="pres">
      <dgm:prSet presAssocID="{DC17B00D-07F9-439F-B34F-0AD74067BF19}" presName="sibTrans" presStyleCnt="0"/>
      <dgm:spPr/>
    </dgm:pt>
    <dgm:pt modelId="{43C986A0-AF16-41CF-BC9C-32BED5737364}" type="pres">
      <dgm:prSet presAssocID="{E93A79B7-0D4F-4F68-8E25-B60DD9820CE1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5E0235-B605-4283-AC31-7A89C6052258}" type="pres">
      <dgm:prSet presAssocID="{A26AF935-C159-4751-832E-2221FD9597F8}" presName="sibTrans" presStyleCnt="0"/>
      <dgm:spPr/>
    </dgm:pt>
    <dgm:pt modelId="{0ABBA20B-E51B-472D-8B7B-E4544BCBC36F}" type="pres">
      <dgm:prSet presAssocID="{4ABD3CAB-A424-49CC-AD68-0FF4CC9E83F2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9A13744-CBDA-4791-A24E-5AF8A1DA033F}" type="presOf" srcId="{4ABD3CAB-A424-49CC-AD68-0FF4CC9E83F2}" destId="{0ABBA20B-E51B-472D-8B7B-E4544BCBC36F}" srcOrd="0" destOrd="0" presId="urn:microsoft.com/office/officeart/2005/8/layout/hProcess9"/>
    <dgm:cxn modelId="{3EEF38E5-655C-4F0A-8E63-E166B3556F30}" srcId="{380B0AF6-2BF7-4404-84DE-9C635095C6F1}" destId="{0D621FBA-A9B9-4538-BE62-FD333F96F37F}" srcOrd="1" destOrd="0" parTransId="{D5D425E1-5CCE-4997-B49F-8BBCB88DF1A6}" sibTransId="{B23FD7C0-510B-40B8-88FA-D1214A2204F0}"/>
    <dgm:cxn modelId="{A98B9153-00DE-4F55-8192-F01003E82DE9}" srcId="{380B0AF6-2BF7-4404-84DE-9C635095C6F1}" destId="{4ABD3CAB-A424-49CC-AD68-0FF4CC9E83F2}" srcOrd="4" destOrd="0" parTransId="{4A4FA446-2B6B-448C-B19A-0010D8297B2B}" sibTransId="{F9E5BF41-AC72-4B11-87B4-AB48082EC848}"/>
    <dgm:cxn modelId="{79B6B72A-B62F-4280-8E01-F5BFFF769529}" type="presOf" srcId="{087B83BD-7FC4-4453-900E-74C0235FBA3E}" destId="{F1A992EF-83CC-4449-A446-7EA3142EDEAA}" srcOrd="0" destOrd="0" presId="urn:microsoft.com/office/officeart/2005/8/layout/hProcess9"/>
    <dgm:cxn modelId="{1CC63219-CF9B-4BD8-B19B-33E26FF7F795}" srcId="{380B0AF6-2BF7-4404-84DE-9C635095C6F1}" destId="{087B83BD-7FC4-4453-900E-74C0235FBA3E}" srcOrd="0" destOrd="0" parTransId="{726109E8-284D-49CF-8EB5-80916BF04F67}" sibTransId="{8803019A-7FE6-43C9-A264-6D8D92D690A3}"/>
    <dgm:cxn modelId="{6C36A108-D935-44BF-986B-D99BA5BD9E5F}" type="presOf" srcId="{E93A79B7-0D4F-4F68-8E25-B60DD9820CE1}" destId="{43C986A0-AF16-41CF-BC9C-32BED5737364}" srcOrd="0" destOrd="0" presId="urn:microsoft.com/office/officeart/2005/8/layout/hProcess9"/>
    <dgm:cxn modelId="{65373E5C-98BB-4233-9990-81A5FCF3001E}" srcId="{380B0AF6-2BF7-4404-84DE-9C635095C6F1}" destId="{E93A79B7-0D4F-4F68-8E25-B60DD9820CE1}" srcOrd="3" destOrd="0" parTransId="{F20E9480-8E0A-44DD-9905-042278C42585}" sibTransId="{A26AF935-C159-4751-832E-2221FD9597F8}"/>
    <dgm:cxn modelId="{26C7C1EB-D436-412E-9FF7-467E8D2DB5FF}" type="presOf" srcId="{380B0AF6-2BF7-4404-84DE-9C635095C6F1}" destId="{B776B596-D977-4EE2-9817-EA4F95B3712F}" srcOrd="0" destOrd="0" presId="urn:microsoft.com/office/officeart/2005/8/layout/hProcess9"/>
    <dgm:cxn modelId="{A8C27B19-82F0-4023-816F-0CE20FBA5756}" type="presOf" srcId="{0D621FBA-A9B9-4538-BE62-FD333F96F37F}" destId="{425A2A72-5D1C-402C-8569-9BC5D046BAAE}" srcOrd="0" destOrd="0" presId="urn:microsoft.com/office/officeart/2005/8/layout/hProcess9"/>
    <dgm:cxn modelId="{43359925-8BF2-4435-866C-A065007BC97E}" srcId="{380B0AF6-2BF7-4404-84DE-9C635095C6F1}" destId="{4035D9B0-A430-400C-8F2E-33CE75B15FE7}" srcOrd="2" destOrd="0" parTransId="{E39D3D13-45DF-47F7-B6B6-98462AB165A4}" sibTransId="{DC17B00D-07F9-439F-B34F-0AD74067BF19}"/>
    <dgm:cxn modelId="{2034846D-12EF-4975-A57E-854272FCEDFB}" type="presOf" srcId="{4035D9B0-A430-400C-8F2E-33CE75B15FE7}" destId="{EC88E98B-2C25-482D-AB51-559B3CB93CCA}" srcOrd="0" destOrd="0" presId="urn:microsoft.com/office/officeart/2005/8/layout/hProcess9"/>
    <dgm:cxn modelId="{0B861647-6947-4C6A-B4CD-7AAF7CA6256D}" type="presParOf" srcId="{B776B596-D977-4EE2-9817-EA4F95B3712F}" destId="{540D88DA-68AE-473E-8506-2514CAE5AA8D}" srcOrd="0" destOrd="0" presId="urn:microsoft.com/office/officeart/2005/8/layout/hProcess9"/>
    <dgm:cxn modelId="{EA6973CA-6D3E-42AE-BE42-93937B662087}" type="presParOf" srcId="{B776B596-D977-4EE2-9817-EA4F95B3712F}" destId="{8A050B29-44A2-4975-AFA4-1D12669E7E98}" srcOrd="1" destOrd="0" presId="urn:microsoft.com/office/officeart/2005/8/layout/hProcess9"/>
    <dgm:cxn modelId="{B7AC0362-4A21-4300-9D08-FBDD4A36F7BE}" type="presParOf" srcId="{8A050B29-44A2-4975-AFA4-1D12669E7E98}" destId="{F1A992EF-83CC-4449-A446-7EA3142EDEAA}" srcOrd="0" destOrd="0" presId="urn:microsoft.com/office/officeart/2005/8/layout/hProcess9"/>
    <dgm:cxn modelId="{5EE13E6C-ED8A-43AB-9C0A-D66C8DE0B87C}" type="presParOf" srcId="{8A050B29-44A2-4975-AFA4-1D12669E7E98}" destId="{A82C0514-D8BF-4266-A438-7D22DEF59459}" srcOrd="1" destOrd="0" presId="urn:microsoft.com/office/officeart/2005/8/layout/hProcess9"/>
    <dgm:cxn modelId="{D82AEBBD-8DAC-4EC6-844B-8D358161512D}" type="presParOf" srcId="{8A050B29-44A2-4975-AFA4-1D12669E7E98}" destId="{425A2A72-5D1C-402C-8569-9BC5D046BAAE}" srcOrd="2" destOrd="0" presId="urn:microsoft.com/office/officeart/2005/8/layout/hProcess9"/>
    <dgm:cxn modelId="{7D948A1D-206C-4D44-852B-2016B95FB2D0}" type="presParOf" srcId="{8A050B29-44A2-4975-AFA4-1D12669E7E98}" destId="{3F9E1784-3AD8-4083-828E-192430180FE3}" srcOrd="3" destOrd="0" presId="urn:microsoft.com/office/officeart/2005/8/layout/hProcess9"/>
    <dgm:cxn modelId="{3D712B8D-C114-4039-8880-1A9CE6A7DD71}" type="presParOf" srcId="{8A050B29-44A2-4975-AFA4-1D12669E7E98}" destId="{EC88E98B-2C25-482D-AB51-559B3CB93CCA}" srcOrd="4" destOrd="0" presId="urn:microsoft.com/office/officeart/2005/8/layout/hProcess9"/>
    <dgm:cxn modelId="{F7D0AEE2-ECD6-4E82-8735-1EC707F8B235}" type="presParOf" srcId="{8A050B29-44A2-4975-AFA4-1D12669E7E98}" destId="{41E24236-1C15-4BC0-B673-244F75D39A37}" srcOrd="5" destOrd="0" presId="urn:microsoft.com/office/officeart/2005/8/layout/hProcess9"/>
    <dgm:cxn modelId="{943D4745-21E1-47DC-B1CC-ED74D6E0EED7}" type="presParOf" srcId="{8A050B29-44A2-4975-AFA4-1D12669E7E98}" destId="{43C986A0-AF16-41CF-BC9C-32BED5737364}" srcOrd="6" destOrd="0" presId="urn:microsoft.com/office/officeart/2005/8/layout/hProcess9"/>
    <dgm:cxn modelId="{C0C7CC2F-E58F-49DE-9D2A-CB9963695158}" type="presParOf" srcId="{8A050B29-44A2-4975-AFA4-1D12669E7E98}" destId="{255E0235-B605-4283-AC31-7A89C6052258}" srcOrd="7" destOrd="0" presId="urn:microsoft.com/office/officeart/2005/8/layout/hProcess9"/>
    <dgm:cxn modelId="{C4BAFC01-FBBE-4B5C-97EB-471A57040DA7}" type="presParOf" srcId="{8A050B29-44A2-4975-AFA4-1D12669E7E98}" destId="{0ABBA20B-E51B-472D-8B7B-E4544BCBC36F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80B0AF6-2BF7-4404-84DE-9C635095C6F1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087B83BD-7FC4-4453-900E-74C0235FBA3E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/>
            <a:t>Ethernet Frame Header</a:t>
          </a:r>
        </a:p>
      </dgm:t>
    </dgm:pt>
    <dgm:pt modelId="{726109E8-284D-49CF-8EB5-80916BF04F67}" type="parTrans" cxnId="{1CC63219-CF9B-4BD8-B19B-33E26FF7F795}">
      <dgm:prSet/>
      <dgm:spPr/>
      <dgm:t>
        <a:bodyPr/>
        <a:lstStyle/>
        <a:p>
          <a:endParaRPr lang="en-US"/>
        </a:p>
      </dgm:t>
    </dgm:pt>
    <dgm:pt modelId="{8803019A-7FE6-43C9-A264-6D8D92D690A3}" type="sibTrans" cxnId="{1CC63219-CF9B-4BD8-B19B-33E26FF7F795}">
      <dgm:prSet/>
      <dgm:spPr/>
      <dgm:t>
        <a:bodyPr/>
        <a:lstStyle/>
        <a:p>
          <a:endParaRPr lang="en-US"/>
        </a:p>
      </dgm:t>
    </dgm:pt>
    <dgm:pt modelId="{E93A79B7-0D4F-4F68-8E25-B60DD9820CE1}">
      <dgm:prSet phldrT="[Text]"/>
      <dgm:spPr>
        <a:solidFill>
          <a:srgbClr val="00B0F0"/>
        </a:solidFill>
      </dgm:spPr>
      <dgm:t>
        <a:bodyPr/>
        <a:lstStyle/>
        <a:p>
          <a:r>
            <a:rPr lang="en-US" dirty="0" smtClean="0"/>
            <a:t>Application-specific data of the message</a:t>
          </a:r>
          <a:endParaRPr lang="en-US" dirty="0"/>
        </a:p>
      </dgm:t>
    </dgm:pt>
    <dgm:pt modelId="{F20E9480-8E0A-44DD-9905-042278C42585}" type="parTrans" cxnId="{65373E5C-98BB-4233-9990-81A5FCF3001E}">
      <dgm:prSet/>
      <dgm:spPr/>
      <dgm:t>
        <a:bodyPr/>
        <a:lstStyle/>
        <a:p>
          <a:endParaRPr lang="en-US"/>
        </a:p>
      </dgm:t>
    </dgm:pt>
    <dgm:pt modelId="{A26AF935-C159-4751-832E-2221FD9597F8}" type="sibTrans" cxnId="{65373E5C-98BB-4233-9990-81A5FCF3001E}">
      <dgm:prSet/>
      <dgm:spPr/>
      <dgm:t>
        <a:bodyPr/>
        <a:lstStyle/>
        <a:p>
          <a:endParaRPr lang="en-US"/>
        </a:p>
      </dgm:t>
    </dgm:pt>
    <dgm:pt modelId="{0D621FBA-A9B9-4538-BE62-FD333F96F37F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 smtClean="0"/>
            <a:t>IP Header</a:t>
          </a:r>
          <a:br>
            <a:rPr lang="en-US" dirty="0" smtClean="0"/>
          </a:br>
          <a:r>
            <a:rPr lang="en-US" dirty="0" smtClean="0"/>
            <a:t>(address of Server)</a:t>
          </a:r>
          <a:endParaRPr lang="en-US" dirty="0"/>
        </a:p>
      </dgm:t>
    </dgm:pt>
    <dgm:pt modelId="{D5D425E1-5CCE-4997-B49F-8BBCB88DF1A6}" type="parTrans" cxnId="{3EEF38E5-655C-4F0A-8E63-E166B3556F30}">
      <dgm:prSet/>
      <dgm:spPr/>
      <dgm:t>
        <a:bodyPr/>
        <a:lstStyle/>
        <a:p>
          <a:endParaRPr lang="en-US"/>
        </a:p>
      </dgm:t>
    </dgm:pt>
    <dgm:pt modelId="{B23FD7C0-510B-40B8-88FA-D1214A2204F0}" type="sibTrans" cxnId="{3EEF38E5-655C-4F0A-8E63-E166B3556F30}">
      <dgm:prSet/>
      <dgm:spPr/>
      <dgm:t>
        <a:bodyPr/>
        <a:lstStyle/>
        <a:p>
          <a:endParaRPr lang="en-US"/>
        </a:p>
      </dgm:t>
    </dgm:pt>
    <dgm:pt modelId="{4035D9B0-A430-400C-8F2E-33CE75B15FE7}">
      <dgm:prSet phldrT="[Text]"/>
      <dgm:spPr>
        <a:solidFill>
          <a:srgbClr val="9A0075"/>
        </a:solidFill>
      </dgm:spPr>
      <dgm:t>
        <a:bodyPr/>
        <a:lstStyle/>
        <a:p>
          <a:r>
            <a:rPr lang="en-US" dirty="0" smtClean="0"/>
            <a:t>TCP Header</a:t>
          </a:r>
        </a:p>
        <a:p>
          <a:r>
            <a:rPr lang="en-US" dirty="0" smtClean="0"/>
            <a:t>(Part 1 of N)</a:t>
          </a:r>
          <a:endParaRPr lang="en-US" dirty="0"/>
        </a:p>
      </dgm:t>
    </dgm:pt>
    <dgm:pt modelId="{E39D3D13-45DF-47F7-B6B6-98462AB165A4}" type="parTrans" cxnId="{43359925-8BF2-4435-866C-A065007BC97E}">
      <dgm:prSet/>
      <dgm:spPr/>
      <dgm:t>
        <a:bodyPr/>
        <a:lstStyle/>
        <a:p>
          <a:endParaRPr lang="en-US"/>
        </a:p>
      </dgm:t>
    </dgm:pt>
    <dgm:pt modelId="{DC17B00D-07F9-439F-B34F-0AD74067BF19}" type="sibTrans" cxnId="{43359925-8BF2-4435-866C-A065007BC97E}">
      <dgm:prSet/>
      <dgm:spPr/>
      <dgm:t>
        <a:bodyPr/>
        <a:lstStyle/>
        <a:p>
          <a:endParaRPr lang="en-US"/>
        </a:p>
      </dgm:t>
    </dgm:pt>
    <dgm:pt modelId="{4ABD3CAB-A424-49CC-AD68-0FF4CC9E83F2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/>
            <a:t>Ethernet Frame Footer</a:t>
          </a:r>
          <a:endParaRPr lang="en-US" dirty="0"/>
        </a:p>
      </dgm:t>
    </dgm:pt>
    <dgm:pt modelId="{4A4FA446-2B6B-448C-B19A-0010D8297B2B}" type="parTrans" cxnId="{A98B9153-00DE-4F55-8192-F01003E82DE9}">
      <dgm:prSet/>
      <dgm:spPr/>
      <dgm:t>
        <a:bodyPr/>
        <a:lstStyle/>
        <a:p>
          <a:endParaRPr lang="en-US"/>
        </a:p>
      </dgm:t>
    </dgm:pt>
    <dgm:pt modelId="{F9E5BF41-AC72-4B11-87B4-AB48082EC848}" type="sibTrans" cxnId="{A98B9153-00DE-4F55-8192-F01003E82DE9}">
      <dgm:prSet/>
      <dgm:spPr/>
      <dgm:t>
        <a:bodyPr/>
        <a:lstStyle/>
        <a:p>
          <a:endParaRPr lang="en-US"/>
        </a:p>
      </dgm:t>
    </dgm:pt>
    <dgm:pt modelId="{B776B596-D977-4EE2-9817-EA4F95B3712F}" type="pres">
      <dgm:prSet presAssocID="{380B0AF6-2BF7-4404-84DE-9C635095C6F1}" presName="CompostProcess" presStyleCnt="0">
        <dgm:presLayoutVars>
          <dgm:dir/>
          <dgm:resizeHandles val="exact"/>
        </dgm:presLayoutVars>
      </dgm:prSet>
      <dgm:spPr/>
    </dgm:pt>
    <dgm:pt modelId="{540D88DA-68AE-473E-8506-2514CAE5AA8D}" type="pres">
      <dgm:prSet presAssocID="{380B0AF6-2BF7-4404-84DE-9C635095C6F1}" presName="arrow" presStyleLbl="bgShp" presStyleIdx="0" presStyleCnt="1" custAng="0" custScaleX="117647" custLinFactNeighborX="-5397" custLinFactNeighborY="78261"/>
      <dgm:spPr/>
    </dgm:pt>
    <dgm:pt modelId="{8A050B29-44A2-4975-AFA4-1D12669E7E98}" type="pres">
      <dgm:prSet presAssocID="{380B0AF6-2BF7-4404-84DE-9C635095C6F1}" presName="linearProcess" presStyleCnt="0"/>
      <dgm:spPr/>
    </dgm:pt>
    <dgm:pt modelId="{F1A992EF-83CC-4449-A446-7EA3142EDEAA}" type="pres">
      <dgm:prSet presAssocID="{087B83BD-7FC4-4453-900E-74C0235FBA3E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2C0514-D8BF-4266-A438-7D22DEF59459}" type="pres">
      <dgm:prSet presAssocID="{8803019A-7FE6-43C9-A264-6D8D92D690A3}" presName="sibTrans" presStyleCnt="0"/>
      <dgm:spPr/>
    </dgm:pt>
    <dgm:pt modelId="{425A2A72-5D1C-402C-8569-9BC5D046BAAE}" type="pres">
      <dgm:prSet presAssocID="{0D621FBA-A9B9-4538-BE62-FD333F96F37F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9E1784-3AD8-4083-828E-192430180FE3}" type="pres">
      <dgm:prSet presAssocID="{B23FD7C0-510B-40B8-88FA-D1214A2204F0}" presName="sibTrans" presStyleCnt="0"/>
      <dgm:spPr/>
    </dgm:pt>
    <dgm:pt modelId="{EC88E98B-2C25-482D-AB51-559B3CB93CCA}" type="pres">
      <dgm:prSet presAssocID="{4035D9B0-A430-400C-8F2E-33CE75B15FE7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E24236-1C15-4BC0-B673-244F75D39A37}" type="pres">
      <dgm:prSet presAssocID="{DC17B00D-07F9-439F-B34F-0AD74067BF19}" presName="sibTrans" presStyleCnt="0"/>
      <dgm:spPr/>
    </dgm:pt>
    <dgm:pt modelId="{43C986A0-AF16-41CF-BC9C-32BED5737364}" type="pres">
      <dgm:prSet presAssocID="{E93A79B7-0D4F-4F68-8E25-B60DD9820CE1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5E0235-B605-4283-AC31-7A89C6052258}" type="pres">
      <dgm:prSet presAssocID="{A26AF935-C159-4751-832E-2221FD9597F8}" presName="sibTrans" presStyleCnt="0"/>
      <dgm:spPr/>
    </dgm:pt>
    <dgm:pt modelId="{0ABBA20B-E51B-472D-8B7B-E4544BCBC36F}" type="pres">
      <dgm:prSet presAssocID="{4ABD3CAB-A424-49CC-AD68-0FF4CC9E83F2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9E358EB-EA7A-42CB-84F9-4F50AD8E10BD}" type="presOf" srcId="{4035D9B0-A430-400C-8F2E-33CE75B15FE7}" destId="{EC88E98B-2C25-482D-AB51-559B3CB93CCA}" srcOrd="0" destOrd="0" presId="urn:microsoft.com/office/officeart/2005/8/layout/hProcess9"/>
    <dgm:cxn modelId="{63D31B02-C920-4002-B71F-0C1DCC44FE9C}" type="presOf" srcId="{0D621FBA-A9B9-4538-BE62-FD333F96F37F}" destId="{425A2A72-5D1C-402C-8569-9BC5D046BAAE}" srcOrd="0" destOrd="0" presId="urn:microsoft.com/office/officeart/2005/8/layout/hProcess9"/>
    <dgm:cxn modelId="{E493E20C-FD91-473D-852C-426F5E357B2C}" type="presOf" srcId="{4ABD3CAB-A424-49CC-AD68-0FF4CC9E83F2}" destId="{0ABBA20B-E51B-472D-8B7B-E4544BCBC36F}" srcOrd="0" destOrd="0" presId="urn:microsoft.com/office/officeart/2005/8/layout/hProcess9"/>
    <dgm:cxn modelId="{43359925-8BF2-4435-866C-A065007BC97E}" srcId="{380B0AF6-2BF7-4404-84DE-9C635095C6F1}" destId="{4035D9B0-A430-400C-8F2E-33CE75B15FE7}" srcOrd="2" destOrd="0" parTransId="{E39D3D13-45DF-47F7-B6B6-98462AB165A4}" sibTransId="{DC17B00D-07F9-439F-B34F-0AD74067BF19}"/>
    <dgm:cxn modelId="{E167D18F-55ED-4E36-83BB-69B57B2F9C13}" type="presOf" srcId="{380B0AF6-2BF7-4404-84DE-9C635095C6F1}" destId="{B776B596-D977-4EE2-9817-EA4F95B3712F}" srcOrd="0" destOrd="0" presId="urn:microsoft.com/office/officeart/2005/8/layout/hProcess9"/>
    <dgm:cxn modelId="{3EEF38E5-655C-4F0A-8E63-E166B3556F30}" srcId="{380B0AF6-2BF7-4404-84DE-9C635095C6F1}" destId="{0D621FBA-A9B9-4538-BE62-FD333F96F37F}" srcOrd="1" destOrd="0" parTransId="{D5D425E1-5CCE-4997-B49F-8BBCB88DF1A6}" sibTransId="{B23FD7C0-510B-40B8-88FA-D1214A2204F0}"/>
    <dgm:cxn modelId="{1CC63219-CF9B-4BD8-B19B-33E26FF7F795}" srcId="{380B0AF6-2BF7-4404-84DE-9C635095C6F1}" destId="{087B83BD-7FC4-4453-900E-74C0235FBA3E}" srcOrd="0" destOrd="0" parTransId="{726109E8-284D-49CF-8EB5-80916BF04F67}" sibTransId="{8803019A-7FE6-43C9-A264-6D8D92D690A3}"/>
    <dgm:cxn modelId="{F990C978-012D-40F7-BD05-64220CEE7D79}" type="presOf" srcId="{087B83BD-7FC4-4453-900E-74C0235FBA3E}" destId="{F1A992EF-83CC-4449-A446-7EA3142EDEAA}" srcOrd="0" destOrd="0" presId="urn:microsoft.com/office/officeart/2005/8/layout/hProcess9"/>
    <dgm:cxn modelId="{65373E5C-98BB-4233-9990-81A5FCF3001E}" srcId="{380B0AF6-2BF7-4404-84DE-9C635095C6F1}" destId="{E93A79B7-0D4F-4F68-8E25-B60DD9820CE1}" srcOrd="3" destOrd="0" parTransId="{F20E9480-8E0A-44DD-9905-042278C42585}" sibTransId="{A26AF935-C159-4751-832E-2221FD9597F8}"/>
    <dgm:cxn modelId="{A98B9153-00DE-4F55-8192-F01003E82DE9}" srcId="{380B0AF6-2BF7-4404-84DE-9C635095C6F1}" destId="{4ABD3CAB-A424-49CC-AD68-0FF4CC9E83F2}" srcOrd="4" destOrd="0" parTransId="{4A4FA446-2B6B-448C-B19A-0010D8297B2B}" sibTransId="{F9E5BF41-AC72-4B11-87B4-AB48082EC848}"/>
    <dgm:cxn modelId="{B4103990-2FD5-4A89-B843-66FDF0C97988}" type="presOf" srcId="{E93A79B7-0D4F-4F68-8E25-B60DD9820CE1}" destId="{43C986A0-AF16-41CF-BC9C-32BED5737364}" srcOrd="0" destOrd="0" presId="urn:microsoft.com/office/officeart/2005/8/layout/hProcess9"/>
    <dgm:cxn modelId="{520F4F2E-77FC-48F0-8D5C-9C8EFC05E9EF}" type="presParOf" srcId="{B776B596-D977-4EE2-9817-EA4F95B3712F}" destId="{540D88DA-68AE-473E-8506-2514CAE5AA8D}" srcOrd="0" destOrd="0" presId="urn:microsoft.com/office/officeart/2005/8/layout/hProcess9"/>
    <dgm:cxn modelId="{6C07D37C-369F-4EEE-842C-187DE2C5DF60}" type="presParOf" srcId="{B776B596-D977-4EE2-9817-EA4F95B3712F}" destId="{8A050B29-44A2-4975-AFA4-1D12669E7E98}" srcOrd="1" destOrd="0" presId="urn:microsoft.com/office/officeart/2005/8/layout/hProcess9"/>
    <dgm:cxn modelId="{45639A4A-9C8E-4783-BD5F-FEC939DCDA97}" type="presParOf" srcId="{8A050B29-44A2-4975-AFA4-1D12669E7E98}" destId="{F1A992EF-83CC-4449-A446-7EA3142EDEAA}" srcOrd="0" destOrd="0" presId="urn:microsoft.com/office/officeart/2005/8/layout/hProcess9"/>
    <dgm:cxn modelId="{199D3730-54A5-4889-ACC6-6D38D241DE82}" type="presParOf" srcId="{8A050B29-44A2-4975-AFA4-1D12669E7E98}" destId="{A82C0514-D8BF-4266-A438-7D22DEF59459}" srcOrd="1" destOrd="0" presId="urn:microsoft.com/office/officeart/2005/8/layout/hProcess9"/>
    <dgm:cxn modelId="{A45D580E-956D-4E89-AB3D-E8091298AA1D}" type="presParOf" srcId="{8A050B29-44A2-4975-AFA4-1D12669E7E98}" destId="{425A2A72-5D1C-402C-8569-9BC5D046BAAE}" srcOrd="2" destOrd="0" presId="urn:microsoft.com/office/officeart/2005/8/layout/hProcess9"/>
    <dgm:cxn modelId="{D8EB1D1D-EF0A-4C9A-AF9D-1D6C16D2DA71}" type="presParOf" srcId="{8A050B29-44A2-4975-AFA4-1D12669E7E98}" destId="{3F9E1784-3AD8-4083-828E-192430180FE3}" srcOrd="3" destOrd="0" presId="urn:microsoft.com/office/officeart/2005/8/layout/hProcess9"/>
    <dgm:cxn modelId="{D5D42683-03F8-401A-AAD4-02F9DE8E3084}" type="presParOf" srcId="{8A050B29-44A2-4975-AFA4-1D12669E7E98}" destId="{EC88E98B-2C25-482D-AB51-559B3CB93CCA}" srcOrd="4" destOrd="0" presId="urn:microsoft.com/office/officeart/2005/8/layout/hProcess9"/>
    <dgm:cxn modelId="{4010579E-41CE-4A27-AD91-AB5CD6076D65}" type="presParOf" srcId="{8A050B29-44A2-4975-AFA4-1D12669E7E98}" destId="{41E24236-1C15-4BC0-B673-244F75D39A37}" srcOrd="5" destOrd="0" presId="urn:microsoft.com/office/officeart/2005/8/layout/hProcess9"/>
    <dgm:cxn modelId="{2FC51E3E-0E06-4F68-B06F-8517DB8007A3}" type="presParOf" srcId="{8A050B29-44A2-4975-AFA4-1D12669E7E98}" destId="{43C986A0-AF16-41CF-BC9C-32BED5737364}" srcOrd="6" destOrd="0" presId="urn:microsoft.com/office/officeart/2005/8/layout/hProcess9"/>
    <dgm:cxn modelId="{DF326833-EE39-4D98-9326-E30DA47EF0E4}" type="presParOf" srcId="{8A050B29-44A2-4975-AFA4-1D12669E7E98}" destId="{255E0235-B605-4283-AC31-7A89C6052258}" srcOrd="7" destOrd="0" presId="urn:microsoft.com/office/officeart/2005/8/layout/hProcess9"/>
    <dgm:cxn modelId="{E4A62317-F6F2-4ADC-95DC-84401B33F843}" type="presParOf" srcId="{8A050B29-44A2-4975-AFA4-1D12669E7E98}" destId="{0ABBA20B-E51B-472D-8B7B-E4544BCBC36F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0D88DA-68AE-473E-8506-2514CAE5AA8D}">
      <dsp:nvSpPr>
        <dsp:cNvPr id="0" name=""/>
        <dsp:cNvSpPr/>
      </dsp:nvSpPr>
      <dsp:spPr>
        <a:xfrm>
          <a:off x="3" y="0"/>
          <a:ext cx="7848596" cy="19812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A992EF-83CC-4449-A446-7EA3142EDEAA}">
      <dsp:nvSpPr>
        <dsp:cNvPr id="0" name=""/>
        <dsp:cNvSpPr/>
      </dsp:nvSpPr>
      <dsp:spPr>
        <a:xfrm>
          <a:off x="3449" y="594359"/>
          <a:ext cx="1508019" cy="792480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Ethernet Frame Header</a:t>
          </a:r>
        </a:p>
      </dsp:txBody>
      <dsp:txXfrm>
        <a:off x="42135" y="633045"/>
        <a:ext cx="1430647" cy="715108"/>
      </dsp:txXfrm>
    </dsp:sp>
    <dsp:sp modelId="{425A2A72-5D1C-402C-8569-9BC5D046BAAE}">
      <dsp:nvSpPr>
        <dsp:cNvPr id="0" name=""/>
        <dsp:cNvSpPr/>
      </dsp:nvSpPr>
      <dsp:spPr>
        <a:xfrm>
          <a:off x="1586869" y="594359"/>
          <a:ext cx="1508019" cy="792480"/>
        </a:xfrm>
        <a:prstGeom prst="round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IP Header</a:t>
          </a:r>
          <a:br>
            <a:rPr lang="en-US" sz="1500" kern="1200" dirty="0" smtClean="0"/>
          </a:br>
          <a:r>
            <a:rPr lang="en-US" sz="1500" kern="1200" dirty="0" smtClean="0"/>
            <a:t>(address of Server)</a:t>
          </a:r>
          <a:endParaRPr lang="en-US" sz="1500" kern="1200" dirty="0"/>
        </a:p>
      </dsp:txBody>
      <dsp:txXfrm>
        <a:off x="1625555" y="633045"/>
        <a:ext cx="1430647" cy="715108"/>
      </dsp:txXfrm>
    </dsp:sp>
    <dsp:sp modelId="{EC88E98B-2C25-482D-AB51-559B3CB93CCA}">
      <dsp:nvSpPr>
        <dsp:cNvPr id="0" name=""/>
        <dsp:cNvSpPr/>
      </dsp:nvSpPr>
      <dsp:spPr>
        <a:xfrm>
          <a:off x="3170290" y="594359"/>
          <a:ext cx="1508019" cy="792480"/>
        </a:xfrm>
        <a:prstGeom prst="roundRect">
          <a:avLst/>
        </a:prstGeom>
        <a:solidFill>
          <a:srgbClr val="9A007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TCP Header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(Part 1 of N)</a:t>
          </a:r>
          <a:endParaRPr lang="en-US" sz="1500" kern="1200" dirty="0"/>
        </a:p>
      </dsp:txBody>
      <dsp:txXfrm>
        <a:off x="3208976" y="633045"/>
        <a:ext cx="1430647" cy="715108"/>
      </dsp:txXfrm>
    </dsp:sp>
    <dsp:sp modelId="{43C986A0-AF16-41CF-BC9C-32BED5737364}">
      <dsp:nvSpPr>
        <dsp:cNvPr id="0" name=""/>
        <dsp:cNvSpPr/>
      </dsp:nvSpPr>
      <dsp:spPr>
        <a:xfrm>
          <a:off x="4753710" y="594359"/>
          <a:ext cx="1508019" cy="792480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Application-specific data of the message</a:t>
          </a:r>
          <a:endParaRPr lang="en-US" sz="1500" kern="1200" dirty="0"/>
        </a:p>
      </dsp:txBody>
      <dsp:txXfrm>
        <a:off x="4792396" y="633045"/>
        <a:ext cx="1430647" cy="715108"/>
      </dsp:txXfrm>
    </dsp:sp>
    <dsp:sp modelId="{0ABBA20B-E51B-472D-8B7B-E4544BCBC36F}">
      <dsp:nvSpPr>
        <dsp:cNvPr id="0" name=""/>
        <dsp:cNvSpPr/>
      </dsp:nvSpPr>
      <dsp:spPr>
        <a:xfrm>
          <a:off x="6337131" y="594359"/>
          <a:ext cx="1508019" cy="792480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Ethernet Frame Footer</a:t>
          </a:r>
          <a:endParaRPr lang="en-US" sz="1500" kern="1200" dirty="0"/>
        </a:p>
      </dsp:txBody>
      <dsp:txXfrm>
        <a:off x="6375817" y="633045"/>
        <a:ext cx="1430647" cy="7151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0D88DA-68AE-473E-8506-2514CAE5AA8D}">
      <dsp:nvSpPr>
        <dsp:cNvPr id="0" name=""/>
        <dsp:cNvSpPr/>
      </dsp:nvSpPr>
      <dsp:spPr>
        <a:xfrm>
          <a:off x="0" y="0"/>
          <a:ext cx="7848596" cy="19812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A992EF-83CC-4449-A446-7EA3142EDEAA}">
      <dsp:nvSpPr>
        <dsp:cNvPr id="0" name=""/>
        <dsp:cNvSpPr/>
      </dsp:nvSpPr>
      <dsp:spPr>
        <a:xfrm>
          <a:off x="3449" y="594359"/>
          <a:ext cx="1508019" cy="792480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Ethernet Frame Header</a:t>
          </a:r>
        </a:p>
      </dsp:txBody>
      <dsp:txXfrm>
        <a:off x="42135" y="633045"/>
        <a:ext cx="1430647" cy="715108"/>
      </dsp:txXfrm>
    </dsp:sp>
    <dsp:sp modelId="{425A2A72-5D1C-402C-8569-9BC5D046BAAE}">
      <dsp:nvSpPr>
        <dsp:cNvPr id="0" name=""/>
        <dsp:cNvSpPr/>
      </dsp:nvSpPr>
      <dsp:spPr>
        <a:xfrm>
          <a:off x="1586869" y="594359"/>
          <a:ext cx="1508019" cy="792480"/>
        </a:xfrm>
        <a:prstGeom prst="round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IP Header</a:t>
          </a:r>
          <a:br>
            <a:rPr lang="en-US" sz="1500" kern="1200" dirty="0" smtClean="0"/>
          </a:br>
          <a:r>
            <a:rPr lang="en-US" sz="1500" kern="1200" dirty="0" smtClean="0"/>
            <a:t>(address of Server)</a:t>
          </a:r>
          <a:endParaRPr lang="en-US" sz="1500" kern="1200" dirty="0"/>
        </a:p>
      </dsp:txBody>
      <dsp:txXfrm>
        <a:off x="1625555" y="633045"/>
        <a:ext cx="1430647" cy="715108"/>
      </dsp:txXfrm>
    </dsp:sp>
    <dsp:sp modelId="{EC88E98B-2C25-482D-AB51-559B3CB93CCA}">
      <dsp:nvSpPr>
        <dsp:cNvPr id="0" name=""/>
        <dsp:cNvSpPr/>
      </dsp:nvSpPr>
      <dsp:spPr>
        <a:xfrm>
          <a:off x="3170290" y="594359"/>
          <a:ext cx="1508019" cy="792480"/>
        </a:xfrm>
        <a:prstGeom prst="roundRect">
          <a:avLst/>
        </a:prstGeom>
        <a:solidFill>
          <a:srgbClr val="9A007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TCP Header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(Part 1 of N)</a:t>
          </a:r>
          <a:endParaRPr lang="en-US" sz="1500" kern="1200" dirty="0"/>
        </a:p>
      </dsp:txBody>
      <dsp:txXfrm>
        <a:off x="3208976" y="633045"/>
        <a:ext cx="1430647" cy="715108"/>
      </dsp:txXfrm>
    </dsp:sp>
    <dsp:sp modelId="{43C986A0-AF16-41CF-BC9C-32BED5737364}">
      <dsp:nvSpPr>
        <dsp:cNvPr id="0" name=""/>
        <dsp:cNvSpPr/>
      </dsp:nvSpPr>
      <dsp:spPr>
        <a:xfrm>
          <a:off x="4753710" y="594359"/>
          <a:ext cx="1508019" cy="792480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Application-specific data of the message</a:t>
          </a:r>
          <a:endParaRPr lang="en-US" sz="1500" kern="1200" dirty="0"/>
        </a:p>
      </dsp:txBody>
      <dsp:txXfrm>
        <a:off x="4792396" y="633045"/>
        <a:ext cx="1430647" cy="715108"/>
      </dsp:txXfrm>
    </dsp:sp>
    <dsp:sp modelId="{0ABBA20B-E51B-472D-8B7B-E4544BCBC36F}">
      <dsp:nvSpPr>
        <dsp:cNvPr id="0" name=""/>
        <dsp:cNvSpPr/>
      </dsp:nvSpPr>
      <dsp:spPr>
        <a:xfrm>
          <a:off x="6337131" y="594359"/>
          <a:ext cx="1508019" cy="792480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Ethernet Frame Footer</a:t>
          </a:r>
          <a:endParaRPr lang="en-US" sz="1500" kern="1200" dirty="0"/>
        </a:p>
      </dsp:txBody>
      <dsp:txXfrm>
        <a:off x="6375817" y="633045"/>
        <a:ext cx="1430647" cy="7151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0" tIns="48294" rIns="96590" bIns="48294" numCol="1" anchor="t" anchorCtr="0" compatLnSpc="1">
            <a:prstTxWarp prst="textNoShape">
              <a:avLst/>
            </a:prstTxWarp>
          </a:bodyPr>
          <a:lstStyle>
            <a:lvl1pPr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CS-4220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0" tIns="48294" rIns="96590" bIns="48294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01F9686-2B8F-42DE-8B91-B3FC6E0EF10A}" type="datetime3">
              <a:rPr lang="en-US"/>
              <a:pPr>
                <a:defRPr/>
              </a:pPr>
              <a:t>9 December 2013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0" tIns="48294" rIns="96590" bIns="48294" numCol="1" anchor="b" anchorCtr="0" compatLnSpc="1">
            <a:prstTxWarp prst="textNoShape">
              <a:avLst/>
            </a:prstTxWarp>
          </a:bodyPr>
          <a:lstStyle>
            <a:lvl1pPr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0" tIns="48294" rIns="96590" bIns="48294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57F0AB47-5E5E-4183-9A90-46F7989F57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3869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2" rIns="91406" bIns="4570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CS-4220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6388" y="0"/>
            <a:ext cx="319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2" rIns="91406" bIns="4570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D6A1E20D-1C02-49F2-A7A9-753F735EF927}" type="datetime1">
              <a:rPr lang="en-US"/>
              <a:pPr>
                <a:defRPr/>
              </a:pPr>
              <a:t>12/9/2013</a:t>
            </a:fld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2" rIns="91406" bIns="457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2" rIns="91406" bIns="4570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6388" y="9144000"/>
            <a:ext cx="319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2" rIns="91406" bIns="4570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B8E5865-2DB8-4F8A-891A-7247DDE33D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70126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smtClean="0"/>
              <a:t>CS-4220 Dr. Mark L. Hornick</a:t>
            </a: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1DA4C2-82E9-460D-B9FD-37A9396D0B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smtClean="0"/>
              <a:t>CS-4220 Dr. Mark L. Hornick</a:t>
            </a: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56ECA8-5819-45D9-B9A4-31FA0CB286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smtClean="0"/>
              <a:t>CS-4220 Dr. Mark L. Hornick</a:t>
            </a: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9104D8-3889-4542-9EC7-1B02E7EF38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smtClean="0"/>
              <a:t>CS-4220 Dr. Mark L. Hornick</a:t>
            </a: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146AB6-44C8-4463-9A8C-7E0CF94B8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smtClean="0"/>
              <a:t>CS-4220 Dr. Mark L. Hornick</a:t>
            </a: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6F485-86AE-4733-8046-0E41580FFE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smtClean="0"/>
              <a:t>CS-4220 Dr. Mark L. Hornick</a:t>
            </a: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15D026-5AC8-48A0-A465-24FAD0BB85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smtClean="0"/>
              <a:t>CS-4220 Dr. Mark L. Hornick</a:t>
            </a: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1AE294-A7F6-4D3B-9E1E-C2D8EDFC5A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smtClean="0"/>
              <a:t>CS-4220 Dr. Mark L. Hornick</a:t>
            </a: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B3F3CF-3D64-48FD-B888-BDBB53121D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smtClean="0"/>
              <a:t>CS-4220 Dr. Mark L. Hornick</a:t>
            </a: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9AA79-049E-4BF2-A791-7237E8C804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smtClean="0"/>
              <a:t>CS-4220 Dr. Mark L. Hornick</a:t>
            </a: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BEE18-CD04-4BB5-8691-A6B4B8A22C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smtClean="0"/>
              <a:t>CS-4220 Dr. Mark L. Hornick</a:t>
            </a: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A57A69-711B-42E0-AAC6-AAB3055033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+mn-lt"/>
              </a:defRPr>
            </a:lvl1pPr>
          </a:lstStyle>
          <a:p>
            <a:pPr>
              <a:defRPr/>
            </a:pPr>
            <a:r>
              <a:rPr lang="de-DE" altLang="en-US" smtClean="0"/>
              <a:t>CS-4220 Dr. Mark L. Hornick</a:t>
            </a:r>
            <a:endParaRPr lang="en-US" altLang="en-US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pPr>
              <a:defRPr/>
            </a:pPr>
            <a:fld id="{37DB152D-B021-4A9F-BDE6-D8F8F9BA12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wmf"/><Relationship Id="rId7" Type="http://schemas.openxmlformats.org/officeDocument/2006/relationships/diagramColors" Target="../diagrams/colors1.xml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6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Web application architecture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And protocols of </a:t>
            </a:r>
            <a:r>
              <a:rPr lang="en-US" dirty="0" smtClean="0"/>
              <a:t>the www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smtClean="0"/>
              <a:t>CS-4220 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1DA4C2-82E9-460D-B9FD-37A9396D0B6C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543800" cy="1295400"/>
          </a:xfrm>
        </p:spPr>
        <p:txBody>
          <a:bodyPr/>
          <a:lstStyle/>
          <a:p>
            <a:r>
              <a:rPr lang="en-US" sz="3600" dirty="0" smtClean="0"/>
              <a:t>Other protocols and ports can also be specified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57400"/>
            <a:ext cx="8229600" cy="4114800"/>
          </a:xfrm>
        </p:spPr>
        <p:txBody>
          <a:bodyPr/>
          <a:lstStyle/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https://</a:t>
            </a:r>
            <a:r>
              <a:rPr lang="en-US" sz="2800" dirty="0" smtClean="0">
                <a:solidFill>
                  <a:srgbClr val="0070C0"/>
                </a:solidFill>
              </a:rPr>
              <a:t>sapphire.msoe.edu</a:t>
            </a:r>
            <a:r>
              <a:rPr lang="en-US" sz="2800" dirty="0" smtClean="0">
                <a:solidFill>
                  <a:srgbClr val="00B050"/>
                </a:solidFill>
              </a:rPr>
              <a:t>:8443</a:t>
            </a:r>
            <a:r>
              <a:rPr lang="en-US" sz="2800" dirty="0" smtClean="0">
                <a:solidFill>
                  <a:srgbClr val="5600AC"/>
                </a:solidFill>
              </a:rPr>
              <a:t>/OnTrack/login.jsp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https:// </a:t>
            </a:r>
            <a:r>
              <a:rPr lang="en-US" dirty="0" smtClean="0"/>
              <a:t>specifies that a secure version of HTTP (using SSL) should be used (recall from CS2910)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:8443 </a:t>
            </a:r>
            <a:r>
              <a:rPr lang="en-US" dirty="0" smtClean="0"/>
              <a:t>is a commonly-selected port that servers use for https.</a:t>
            </a:r>
          </a:p>
          <a:p>
            <a:pPr lvl="1"/>
            <a:r>
              <a:rPr lang="en-US" sz="2400" dirty="0" smtClean="0">
                <a:solidFill>
                  <a:srgbClr val="5600AC"/>
                </a:solidFill>
              </a:rPr>
              <a:t>/</a:t>
            </a:r>
            <a:r>
              <a:rPr lang="en-US" sz="2400" dirty="0" err="1" smtClean="0">
                <a:solidFill>
                  <a:srgbClr val="5600AC"/>
                </a:solidFill>
              </a:rPr>
              <a:t>OnTrack</a:t>
            </a:r>
            <a:r>
              <a:rPr lang="en-US" sz="2400" dirty="0" smtClean="0">
                <a:solidFill>
                  <a:srgbClr val="5600AC"/>
                </a:solidFill>
              </a:rPr>
              <a:t>/login.jsp</a:t>
            </a:r>
            <a:r>
              <a:rPr lang="en-US" dirty="0" smtClean="0"/>
              <a:t> is the path to a web page being requested by the browser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smtClean="0"/>
              <a:t>CS-4220 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146AB6-44C8-4463-9A8C-7E0CF94B8194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3484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543800" cy="1295400"/>
          </a:xfrm>
        </p:spPr>
        <p:txBody>
          <a:bodyPr/>
          <a:lstStyle/>
          <a:p>
            <a:r>
              <a:rPr lang="en-US" sz="3600" dirty="0" smtClean="0"/>
              <a:t>Browsers can use protocols other than http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229600" cy="4114800"/>
          </a:xfrm>
        </p:spPr>
        <p:txBody>
          <a:bodyPr/>
          <a:lstStyle/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ftp://</a:t>
            </a:r>
            <a:r>
              <a:rPr lang="en-US" sz="2800" dirty="0" smtClean="0">
                <a:solidFill>
                  <a:srgbClr val="0070C0"/>
                </a:solidFill>
              </a:rPr>
              <a:t>myfiles.msoe.edu</a:t>
            </a:r>
            <a:r>
              <a:rPr lang="en-US" sz="2800" dirty="0" smtClean="0">
                <a:solidFill>
                  <a:srgbClr val="5600AC"/>
                </a:solidFill>
              </a:rPr>
              <a:t>/public/pictures/dog.jpg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ftp:// </a:t>
            </a:r>
            <a:r>
              <a:rPr lang="en-US" dirty="0" smtClean="0"/>
              <a:t>specifies that the browser should use the ftp protocol to retrieve the specified resource</a:t>
            </a:r>
          </a:p>
          <a:p>
            <a:pPr lvl="2"/>
            <a:r>
              <a:rPr lang="en-US" dirty="0" smtClean="0">
                <a:solidFill>
                  <a:srgbClr val="00B050"/>
                </a:solidFill>
              </a:rPr>
              <a:t>The default port for ftp is used unless specified explicitly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file://</a:t>
            </a:r>
            <a:r>
              <a:rPr lang="en-US" sz="2800" dirty="0" smtClean="0">
                <a:solidFill>
                  <a:srgbClr val="0070C0"/>
                </a:solidFill>
              </a:rPr>
              <a:t>/D:/MyDocs/SampleHTML/BasicHTML.htm</a:t>
            </a:r>
            <a:endParaRPr lang="en-US" sz="2800" dirty="0" smtClean="0">
              <a:solidFill>
                <a:srgbClr val="5600AC"/>
              </a:solidFill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file:// </a:t>
            </a:r>
            <a:r>
              <a:rPr lang="en-US" dirty="0" smtClean="0"/>
              <a:t>specifies that the browser should retrieve the specified resource directly from the </a:t>
            </a:r>
            <a:r>
              <a:rPr lang="en-US" dirty="0" err="1" smtClean="0"/>
              <a:t>filesystem</a:t>
            </a:r>
            <a:endParaRPr lang="en-US" dirty="0" smtClean="0"/>
          </a:p>
          <a:p>
            <a:pPr lvl="2"/>
            <a:r>
              <a:rPr lang="en-US" dirty="0" smtClean="0">
                <a:solidFill>
                  <a:srgbClr val="00B050"/>
                </a:solidFill>
              </a:rPr>
              <a:t>The </a:t>
            </a:r>
            <a:r>
              <a:rPr lang="en-US" dirty="0" err="1" smtClean="0">
                <a:solidFill>
                  <a:srgbClr val="00B050"/>
                </a:solidFill>
              </a:rPr>
              <a:t>filepath</a:t>
            </a:r>
            <a:r>
              <a:rPr lang="en-US" dirty="0" smtClean="0">
                <a:solidFill>
                  <a:srgbClr val="00B050"/>
                </a:solidFill>
              </a:rPr>
              <a:t> syntax is specific to the operating system running the browser (Windows in this case)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smtClean="0"/>
              <a:t>CS-4220 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146AB6-44C8-4463-9A8C-7E0CF94B8194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05629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IMG_00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28" y="914399"/>
            <a:ext cx="8751017" cy="56388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543800" cy="868362"/>
          </a:xfrm>
        </p:spPr>
        <p:txBody>
          <a:bodyPr/>
          <a:lstStyle/>
          <a:p>
            <a:r>
              <a:rPr lang="en-US" sz="3200" dirty="0" smtClean="0"/>
              <a:t>The sequence for retrieving a static web page (no db needed) 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de-DE" altLang="en-US" dirty="0" smtClean="0"/>
              <a:t>CS-4220 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2EA000-14D6-49B3-8081-7F4783F22D3D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6096000" y="609600"/>
            <a:ext cx="173957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dirty="0" smtClean="0">
                <a:solidFill>
                  <a:srgbClr val="0070C0"/>
                </a:solidFill>
              </a:rPr>
              <a:t>Note: This diagram can</a:t>
            </a:r>
            <a:br>
              <a:rPr lang="en-US" sz="1000" dirty="0" smtClean="0">
                <a:solidFill>
                  <a:srgbClr val="0070C0"/>
                </a:solidFill>
              </a:rPr>
            </a:br>
            <a:r>
              <a:rPr lang="en-US" sz="1000" dirty="0" smtClean="0">
                <a:solidFill>
                  <a:srgbClr val="0070C0"/>
                </a:solidFill>
              </a:rPr>
              <a:t>be found in your textbook</a:t>
            </a:r>
            <a:endParaRPr lang="en-US" sz="1000" dirty="0">
              <a:solidFill>
                <a:srgbClr val="0070C0"/>
              </a:solidFill>
            </a:endParaRPr>
          </a:p>
        </p:txBody>
      </p:sp>
      <p:sp>
        <p:nvSpPr>
          <p:cNvPr id="8" name="Text Box 16"/>
          <p:cNvSpPr txBox="1">
            <a:spLocks noChangeArrowheads="1"/>
          </p:cNvSpPr>
          <p:nvPr/>
        </p:nvSpPr>
        <p:spPr bwMode="auto">
          <a:xfrm>
            <a:off x="3581400" y="1143000"/>
            <a:ext cx="1744388" cy="64633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Browser </a:t>
            </a:r>
            <a:r>
              <a:rPr lang="en-US" sz="1200" b="1" dirty="0" smtClean="0">
                <a:solidFill>
                  <a:srgbClr val="9A0075"/>
                </a:solidFill>
              </a:rPr>
              <a:t>formats</a:t>
            </a:r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the</a:t>
            </a:r>
            <a:b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request and sends it</a:t>
            </a:r>
            <a:b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 the server</a:t>
            </a:r>
            <a:endParaRPr lang="en-US" sz="1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7391400" y="3124200"/>
            <a:ext cx="16995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HTML (and other)</a:t>
            </a:r>
            <a:b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files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1091327" y="1905000"/>
            <a:ext cx="1042273" cy="64633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…or types a</a:t>
            </a:r>
            <a:b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url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into the</a:t>
            </a:r>
            <a:b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address bar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Text Box 16"/>
          <p:cNvSpPr txBox="1">
            <a:spLocks noChangeArrowheads="1"/>
          </p:cNvSpPr>
          <p:nvPr/>
        </p:nvSpPr>
        <p:spPr bwMode="auto">
          <a:xfrm>
            <a:off x="3886200" y="5715000"/>
            <a:ext cx="1981200" cy="64633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Server </a:t>
            </a:r>
            <a:r>
              <a:rPr lang="en-US" sz="1200" b="1" dirty="0" smtClean="0">
                <a:solidFill>
                  <a:srgbClr val="9A0075"/>
                </a:solidFill>
              </a:rPr>
              <a:t>formats</a:t>
            </a:r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the</a:t>
            </a:r>
            <a:b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response and sends it</a:t>
            </a:r>
            <a:b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 the client (browser)</a:t>
            </a:r>
            <a:endParaRPr lang="en-US" sz="1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" name="Form"/>
          <p:cNvSpPr>
            <a:spLocks noEditPoints="1" noChangeArrowheads="1"/>
          </p:cNvSpPr>
          <p:nvPr/>
        </p:nvSpPr>
        <p:spPr bwMode="auto">
          <a:xfrm>
            <a:off x="4572000" y="4572000"/>
            <a:ext cx="828675" cy="1109663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10800 h 21600"/>
              <a:gd name="T14" fmla="*/ 4740 w 21600"/>
              <a:gd name="T15" fmla="*/ 1309 h 21600"/>
              <a:gd name="T16" fmla="*/ 19410 w 21600"/>
              <a:gd name="T17" fmla="*/ 16331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T14" t="T15" r="T16" b="T17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12840" y="18507"/>
                </a:moveTo>
                <a:lnTo>
                  <a:pt x="16051" y="18507"/>
                </a:lnTo>
                <a:lnTo>
                  <a:pt x="16051" y="19260"/>
                </a:lnTo>
                <a:lnTo>
                  <a:pt x="12840" y="19260"/>
                </a:lnTo>
                <a:lnTo>
                  <a:pt x="12840" y="18507"/>
                </a:lnTo>
                <a:close/>
              </a:path>
              <a:path w="21600" h="21600" extrusionOk="0">
                <a:moveTo>
                  <a:pt x="16731" y="18507"/>
                </a:moveTo>
                <a:lnTo>
                  <a:pt x="19941" y="18507"/>
                </a:lnTo>
                <a:lnTo>
                  <a:pt x="19941" y="19260"/>
                </a:lnTo>
                <a:lnTo>
                  <a:pt x="16731" y="19260"/>
                </a:lnTo>
                <a:lnTo>
                  <a:pt x="16731" y="18507"/>
                </a:lnTo>
                <a:close/>
              </a:path>
              <a:path w="21600" h="21600" extrusionOk="0">
                <a:moveTo>
                  <a:pt x="1913" y="1194"/>
                </a:moveTo>
                <a:lnTo>
                  <a:pt x="3699" y="1194"/>
                </a:lnTo>
                <a:lnTo>
                  <a:pt x="2678" y="1832"/>
                </a:lnTo>
                <a:lnTo>
                  <a:pt x="2296" y="1538"/>
                </a:lnTo>
                <a:lnTo>
                  <a:pt x="2125" y="1636"/>
                </a:lnTo>
                <a:lnTo>
                  <a:pt x="2700" y="2078"/>
                </a:lnTo>
                <a:lnTo>
                  <a:pt x="3699" y="1440"/>
                </a:lnTo>
                <a:lnTo>
                  <a:pt x="3699" y="2176"/>
                </a:lnTo>
                <a:lnTo>
                  <a:pt x="1913" y="2176"/>
                </a:lnTo>
                <a:lnTo>
                  <a:pt x="1913" y="1194"/>
                </a:lnTo>
                <a:close/>
              </a:path>
              <a:path w="21600" h="21600" extrusionOk="0">
                <a:moveTo>
                  <a:pt x="1913" y="2765"/>
                </a:moveTo>
                <a:lnTo>
                  <a:pt x="3699" y="2765"/>
                </a:lnTo>
                <a:lnTo>
                  <a:pt x="2678" y="3403"/>
                </a:lnTo>
                <a:lnTo>
                  <a:pt x="2296" y="3109"/>
                </a:lnTo>
                <a:lnTo>
                  <a:pt x="2125" y="3207"/>
                </a:lnTo>
                <a:lnTo>
                  <a:pt x="2700" y="3649"/>
                </a:lnTo>
                <a:lnTo>
                  <a:pt x="3699" y="3010"/>
                </a:lnTo>
                <a:lnTo>
                  <a:pt x="3699" y="3747"/>
                </a:lnTo>
                <a:lnTo>
                  <a:pt x="1913" y="3747"/>
                </a:lnTo>
                <a:lnTo>
                  <a:pt x="1913" y="2765"/>
                </a:lnTo>
                <a:close/>
              </a:path>
              <a:path w="21600" h="21600" extrusionOk="0">
                <a:moveTo>
                  <a:pt x="1913" y="4336"/>
                </a:moveTo>
                <a:lnTo>
                  <a:pt x="3699" y="4336"/>
                </a:lnTo>
                <a:lnTo>
                  <a:pt x="2678" y="4974"/>
                </a:lnTo>
                <a:lnTo>
                  <a:pt x="2296" y="4680"/>
                </a:lnTo>
                <a:lnTo>
                  <a:pt x="2125" y="4778"/>
                </a:lnTo>
                <a:lnTo>
                  <a:pt x="2700" y="5220"/>
                </a:lnTo>
                <a:lnTo>
                  <a:pt x="3699" y="4581"/>
                </a:lnTo>
                <a:lnTo>
                  <a:pt x="3699" y="5318"/>
                </a:lnTo>
                <a:lnTo>
                  <a:pt x="1913" y="5318"/>
                </a:lnTo>
                <a:lnTo>
                  <a:pt x="1913" y="4336"/>
                </a:lnTo>
                <a:close/>
              </a:path>
              <a:path w="21600" h="21600" extrusionOk="0">
                <a:moveTo>
                  <a:pt x="1913" y="5907"/>
                </a:moveTo>
                <a:lnTo>
                  <a:pt x="3699" y="5907"/>
                </a:lnTo>
                <a:lnTo>
                  <a:pt x="2678" y="6545"/>
                </a:lnTo>
                <a:lnTo>
                  <a:pt x="2296" y="6250"/>
                </a:lnTo>
                <a:lnTo>
                  <a:pt x="2125" y="6349"/>
                </a:lnTo>
                <a:lnTo>
                  <a:pt x="2700" y="6790"/>
                </a:lnTo>
                <a:lnTo>
                  <a:pt x="3699" y="6152"/>
                </a:lnTo>
                <a:lnTo>
                  <a:pt x="3699" y="6889"/>
                </a:lnTo>
                <a:lnTo>
                  <a:pt x="1913" y="6889"/>
                </a:lnTo>
                <a:lnTo>
                  <a:pt x="1913" y="5907"/>
                </a:lnTo>
                <a:close/>
              </a:path>
              <a:path w="21600" h="21600" extrusionOk="0">
                <a:moveTo>
                  <a:pt x="1913" y="7478"/>
                </a:moveTo>
                <a:lnTo>
                  <a:pt x="3699" y="7478"/>
                </a:lnTo>
                <a:lnTo>
                  <a:pt x="2678" y="8116"/>
                </a:lnTo>
                <a:lnTo>
                  <a:pt x="2296" y="7821"/>
                </a:lnTo>
                <a:lnTo>
                  <a:pt x="2125" y="7919"/>
                </a:lnTo>
                <a:lnTo>
                  <a:pt x="2700" y="8361"/>
                </a:lnTo>
                <a:lnTo>
                  <a:pt x="3699" y="7723"/>
                </a:lnTo>
                <a:lnTo>
                  <a:pt x="3699" y="8460"/>
                </a:lnTo>
                <a:lnTo>
                  <a:pt x="1913" y="8460"/>
                </a:lnTo>
                <a:lnTo>
                  <a:pt x="1913" y="7478"/>
                </a:lnTo>
                <a:close/>
              </a:path>
              <a:path w="21600" h="21600" extrusionOk="0">
                <a:moveTo>
                  <a:pt x="1913" y="9049"/>
                </a:moveTo>
                <a:lnTo>
                  <a:pt x="3699" y="9049"/>
                </a:lnTo>
                <a:lnTo>
                  <a:pt x="2678" y="9687"/>
                </a:lnTo>
                <a:lnTo>
                  <a:pt x="2296" y="9392"/>
                </a:lnTo>
                <a:lnTo>
                  <a:pt x="2125" y="9490"/>
                </a:lnTo>
                <a:lnTo>
                  <a:pt x="2700" y="9932"/>
                </a:lnTo>
                <a:lnTo>
                  <a:pt x="3699" y="9294"/>
                </a:lnTo>
                <a:lnTo>
                  <a:pt x="3699" y="10030"/>
                </a:lnTo>
                <a:lnTo>
                  <a:pt x="1913" y="10030"/>
                </a:lnTo>
                <a:lnTo>
                  <a:pt x="1913" y="9049"/>
                </a:lnTo>
                <a:close/>
              </a:path>
              <a:path w="21600" h="21600" extrusionOk="0">
                <a:moveTo>
                  <a:pt x="1913" y="10620"/>
                </a:moveTo>
                <a:lnTo>
                  <a:pt x="3699" y="10620"/>
                </a:lnTo>
                <a:lnTo>
                  <a:pt x="2678" y="11258"/>
                </a:lnTo>
                <a:lnTo>
                  <a:pt x="2296" y="10963"/>
                </a:lnTo>
                <a:lnTo>
                  <a:pt x="2125" y="11061"/>
                </a:lnTo>
                <a:lnTo>
                  <a:pt x="2700" y="11503"/>
                </a:lnTo>
                <a:lnTo>
                  <a:pt x="3699" y="10865"/>
                </a:lnTo>
                <a:lnTo>
                  <a:pt x="3699" y="11601"/>
                </a:lnTo>
                <a:lnTo>
                  <a:pt x="1913" y="11601"/>
                </a:lnTo>
                <a:lnTo>
                  <a:pt x="1913" y="10620"/>
                </a:lnTo>
                <a:close/>
              </a:path>
              <a:path w="21600" h="21600" extrusionOk="0">
                <a:moveTo>
                  <a:pt x="1913" y="12190"/>
                </a:moveTo>
                <a:lnTo>
                  <a:pt x="3699" y="12190"/>
                </a:lnTo>
                <a:lnTo>
                  <a:pt x="2678" y="12829"/>
                </a:lnTo>
                <a:lnTo>
                  <a:pt x="2296" y="12534"/>
                </a:lnTo>
                <a:lnTo>
                  <a:pt x="2125" y="12632"/>
                </a:lnTo>
                <a:lnTo>
                  <a:pt x="2700" y="13074"/>
                </a:lnTo>
                <a:lnTo>
                  <a:pt x="3699" y="12436"/>
                </a:lnTo>
                <a:lnTo>
                  <a:pt x="3699" y="13172"/>
                </a:lnTo>
                <a:lnTo>
                  <a:pt x="1913" y="13172"/>
                </a:lnTo>
                <a:lnTo>
                  <a:pt x="1913" y="12190"/>
                </a:lnTo>
                <a:close/>
              </a:path>
              <a:path w="21600" h="21600" extrusionOk="0">
                <a:moveTo>
                  <a:pt x="1913" y="13761"/>
                </a:moveTo>
                <a:lnTo>
                  <a:pt x="3699" y="13761"/>
                </a:lnTo>
                <a:lnTo>
                  <a:pt x="2678" y="14400"/>
                </a:lnTo>
                <a:lnTo>
                  <a:pt x="2296" y="14105"/>
                </a:lnTo>
                <a:lnTo>
                  <a:pt x="2125" y="14203"/>
                </a:lnTo>
                <a:lnTo>
                  <a:pt x="2700" y="14645"/>
                </a:lnTo>
                <a:lnTo>
                  <a:pt x="3699" y="14007"/>
                </a:lnTo>
                <a:lnTo>
                  <a:pt x="3699" y="14743"/>
                </a:lnTo>
                <a:lnTo>
                  <a:pt x="1913" y="14743"/>
                </a:lnTo>
                <a:lnTo>
                  <a:pt x="1913" y="13761"/>
                </a:lnTo>
                <a:close/>
              </a:path>
              <a:path w="21600" h="21600" extrusionOk="0">
                <a:moveTo>
                  <a:pt x="1913" y="15332"/>
                </a:moveTo>
                <a:lnTo>
                  <a:pt x="3699" y="15332"/>
                </a:lnTo>
                <a:lnTo>
                  <a:pt x="2678" y="15970"/>
                </a:lnTo>
                <a:lnTo>
                  <a:pt x="2296" y="15676"/>
                </a:lnTo>
                <a:lnTo>
                  <a:pt x="2125" y="15774"/>
                </a:lnTo>
                <a:lnTo>
                  <a:pt x="2700" y="16216"/>
                </a:lnTo>
                <a:lnTo>
                  <a:pt x="3699" y="15578"/>
                </a:lnTo>
                <a:lnTo>
                  <a:pt x="3699" y="16314"/>
                </a:lnTo>
                <a:lnTo>
                  <a:pt x="1913" y="16314"/>
                </a:lnTo>
                <a:lnTo>
                  <a:pt x="1913" y="15332"/>
                </a:lnTo>
                <a:close/>
              </a:path>
            </a:pathLst>
          </a:custGeom>
          <a:solidFill>
            <a:srgbClr val="0070C0"/>
          </a:solidFill>
          <a:ln w="9525">
            <a:solidFill>
              <a:srgbClr val="FFFF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4800600"/>
            <a:ext cx="447675" cy="609600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 type="none" w="med" len="med"/>
            <a:tailEnd type="none" w="med" len="med"/>
          </a:ln>
        </p:spPr>
      </p:pic>
      <p:sp>
        <p:nvSpPr>
          <p:cNvPr id="19" name="Form"/>
          <p:cNvSpPr>
            <a:spLocks noEditPoints="1" noChangeArrowheads="1"/>
          </p:cNvSpPr>
          <p:nvPr/>
        </p:nvSpPr>
        <p:spPr bwMode="auto">
          <a:xfrm>
            <a:off x="5181600" y="1524000"/>
            <a:ext cx="762000" cy="45720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10800 h 21600"/>
              <a:gd name="T14" fmla="*/ 4740 w 21600"/>
              <a:gd name="T15" fmla="*/ 1309 h 21600"/>
              <a:gd name="T16" fmla="*/ 19410 w 21600"/>
              <a:gd name="T17" fmla="*/ 16331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T14" t="T15" r="T16" b="T17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12840" y="18507"/>
                </a:moveTo>
                <a:lnTo>
                  <a:pt x="16051" y="18507"/>
                </a:lnTo>
                <a:lnTo>
                  <a:pt x="16051" y="19260"/>
                </a:lnTo>
                <a:lnTo>
                  <a:pt x="12840" y="19260"/>
                </a:lnTo>
                <a:lnTo>
                  <a:pt x="12840" y="18507"/>
                </a:lnTo>
                <a:close/>
              </a:path>
              <a:path w="21600" h="21600" extrusionOk="0">
                <a:moveTo>
                  <a:pt x="16731" y="18507"/>
                </a:moveTo>
                <a:lnTo>
                  <a:pt x="19941" y="18507"/>
                </a:lnTo>
                <a:lnTo>
                  <a:pt x="19941" y="19260"/>
                </a:lnTo>
                <a:lnTo>
                  <a:pt x="16731" y="19260"/>
                </a:lnTo>
                <a:lnTo>
                  <a:pt x="16731" y="18507"/>
                </a:lnTo>
                <a:close/>
              </a:path>
              <a:path w="21600" h="21600" extrusionOk="0">
                <a:moveTo>
                  <a:pt x="1913" y="1194"/>
                </a:moveTo>
                <a:lnTo>
                  <a:pt x="3699" y="1194"/>
                </a:lnTo>
                <a:lnTo>
                  <a:pt x="2678" y="1832"/>
                </a:lnTo>
                <a:lnTo>
                  <a:pt x="2296" y="1538"/>
                </a:lnTo>
                <a:lnTo>
                  <a:pt x="2125" y="1636"/>
                </a:lnTo>
                <a:lnTo>
                  <a:pt x="2700" y="2078"/>
                </a:lnTo>
                <a:lnTo>
                  <a:pt x="3699" y="1440"/>
                </a:lnTo>
                <a:lnTo>
                  <a:pt x="3699" y="2176"/>
                </a:lnTo>
                <a:lnTo>
                  <a:pt x="1913" y="2176"/>
                </a:lnTo>
                <a:lnTo>
                  <a:pt x="1913" y="1194"/>
                </a:lnTo>
                <a:close/>
              </a:path>
              <a:path w="21600" h="21600" extrusionOk="0">
                <a:moveTo>
                  <a:pt x="1913" y="2765"/>
                </a:moveTo>
                <a:lnTo>
                  <a:pt x="3699" y="2765"/>
                </a:lnTo>
                <a:lnTo>
                  <a:pt x="2678" y="3403"/>
                </a:lnTo>
                <a:lnTo>
                  <a:pt x="2296" y="3109"/>
                </a:lnTo>
                <a:lnTo>
                  <a:pt x="2125" y="3207"/>
                </a:lnTo>
                <a:lnTo>
                  <a:pt x="2700" y="3649"/>
                </a:lnTo>
                <a:lnTo>
                  <a:pt x="3699" y="3010"/>
                </a:lnTo>
                <a:lnTo>
                  <a:pt x="3699" y="3747"/>
                </a:lnTo>
                <a:lnTo>
                  <a:pt x="1913" y="3747"/>
                </a:lnTo>
                <a:lnTo>
                  <a:pt x="1913" y="2765"/>
                </a:lnTo>
                <a:close/>
              </a:path>
              <a:path w="21600" h="21600" extrusionOk="0">
                <a:moveTo>
                  <a:pt x="1913" y="4336"/>
                </a:moveTo>
                <a:lnTo>
                  <a:pt x="3699" y="4336"/>
                </a:lnTo>
                <a:lnTo>
                  <a:pt x="2678" y="4974"/>
                </a:lnTo>
                <a:lnTo>
                  <a:pt x="2296" y="4680"/>
                </a:lnTo>
                <a:lnTo>
                  <a:pt x="2125" y="4778"/>
                </a:lnTo>
                <a:lnTo>
                  <a:pt x="2700" y="5220"/>
                </a:lnTo>
                <a:lnTo>
                  <a:pt x="3699" y="4581"/>
                </a:lnTo>
                <a:lnTo>
                  <a:pt x="3699" y="5318"/>
                </a:lnTo>
                <a:lnTo>
                  <a:pt x="1913" y="5318"/>
                </a:lnTo>
                <a:lnTo>
                  <a:pt x="1913" y="4336"/>
                </a:lnTo>
                <a:close/>
              </a:path>
              <a:path w="21600" h="21600" extrusionOk="0">
                <a:moveTo>
                  <a:pt x="1913" y="5907"/>
                </a:moveTo>
                <a:lnTo>
                  <a:pt x="3699" y="5907"/>
                </a:lnTo>
                <a:lnTo>
                  <a:pt x="2678" y="6545"/>
                </a:lnTo>
                <a:lnTo>
                  <a:pt x="2296" y="6250"/>
                </a:lnTo>
                <a:lnTo>
                  <a:pt x="2125" y="6349"/>
                </a:lnTo>
                <a:lnTo>
                  <a:pt x="2700" y="6790"/>
                </a:lnTo>
                <a:lnTo>
                  <a:pt x="3699" y="6152"/>
                </a:lnTo>
                <a:lnTo>
                  <a:pt x="3699" y="6889"/>
                </a:lnTo>
                <a:lnTo>
                  <a:pt x="1913" y="6889"/>
                </a:lnTo>
                <a:lnTo>
                  <a:pt x="1913" y="5907"/>
                </a:lnTo>
                <a:close/>
              </a:path>
              <a:path w="21600" h="21600" extrusionOk="0">
                <a:moveTo>
                  <a:pt x="1913" y="7478"/>
                </a:moveTo>
                <a:lnTo>
                  <a:pt x="3699" y="7478"/>
                </a:lnTo>
                <a:lnTo>
                  <a:pt x="2678" y="8116"/>
                </a:lnTo>
                <a:lnTo>
                  <a:pt x="2296" y="7821"/>
                </a:lnTo>
                <a:lnTo>
                  <a:pt x="2125" y="7919"/>
                </a:lnTo>
                <a:lnTo>
                  <a:pt x="2700" y="8361"/>
                </a:lnTo>
                <a:lnTo>
                  <a:pt x="3699" y="7723"/>
                </a:lnTo>
                <a:lnTo>
                  <a:pt x="3699" y="8460"/>
                </a:lnTo>
                <a:lnTo>
                  <a:pt x="1913" y="8460"/>
                </a:lnTo>
                <a:lnTo>
                  <a:pt x="1913" y="7478"/>
                </a:lnTo>
                <a:close/>
              </a:path>
              <a:path w="21600" h="21600" extrusionOk="0">
                <a:moveTo>
                  <a:pt x="1913" y="9049"/>
                </a:moveTo>
                <a:lnTo>
                  <a:pt x="3699" y="9049"/>
                </a:lnTo>
                <a:lnTo>
                  <a:pt x="2678" y="9687"/>
                </a:lnTo>
                <a:lnTo>
                  <a:pt x="2296" y="9392"/>
                </a:lnTo>
                <a:lnTo>
                  <a:pt x="2125" y="9490"/>
                </a:lnTo>
                <a:lnTo>
                  <a:pt x="2700" y="9932"/>
                </a:lnTo>
                <a:lnTo>
                  <a:pt x="3699" y="9294"/>
                </a:lnTo>
                <a:lnTo>
                  <a:pt x="3699" y="10030"/>
                </a:lnTo>
                <a:lnTo>
                  <a:pt x="1913" y="10030"/>
                </a:lnTo>
                <a:lnTo>
                  <a:pt x="1913" y="9049"/>
                </a:lnTo>
                <a:close/>
              </a:path>
              <a:path w="21600" h="21600" extrusionOk="0">
                <a:moveTo>
                  <a:pt x="1913" y="10620"/>
                </a:moveTo>
                <a:lnTo>
                  <a:pt x="3699" y="10620"/>
                </a:lnTo>
                <a:lnTo>
                  <a:pt x="2678" y="11258"/>
                </a:lnTo>
                <a:lnTo>
                  <a:pt x="2296" y="10963"/>
                </a:lnTo>
                <a:lnTo>
                  <a:pt x="2125" y="11061"/>
                </a:lnTo>
                <a:lnTo>
                  <a:pt x="2700" y="11503"/>
                </a:lnTo>
                <a:lnTo>
                  <a:pt x="3699" y="10865"/>
                </a:lnTo>
                <a:lnTo>
                  <a:pt x="3699" y="11601"/>
                </a:lnTo>
                <a:lnTo>
                  <a:pt x="1913" y="11601"/>
                </a:lnTo>
                <a:lnTo>
                  <a:pt x="1913" y="10620"/>
                </a:lnTo>
                <a:close/>
              </a:path>
              <a:path w="21600" h="21600" extrusionOk="0">
                <a:moveTo>
                  <a:pt x="1913" y="12190"/>
                </a:moveTo>
                <a:lnTo>
                  <a:pt x="3699" y="12190"/>
                </a:lnTo>
                <a:lnTo>
                  <a:pt x="2678" y="12829"/>
                </a:lnTo>
                <a:lnTo>
                  <a:pt x="2296" y="12534"/>
                </a:lnTo>
                <a:lnTo>
                  <a:pt x="2125" y="12632"/>
                </a:lnTo>
                <a:lnTo>
                  <a:pt x="2700" y="13074"/>
                </a:lnTo>
                <a:lnTo>
                  <a:pt x="3699" y="12436"/>
                </a:lnTo>
                <a:lnTo>
                  <a:pt x="3699" y="13172"/>
                </a:lnTo>
                <a:lnTo>
                  <a:pt x="1913" y="13172"/>
                </a:lnTo>
                <a:lnTo>
                  <a:pt x="1913" y="12190"/>
                </a:lnTo>
                <a:close/>
              </a:path>
              <a:path w="21600" h="21600" extrusionOk="0">
                <a:moveTo>
                  <a:pt x="1913" y="13761"/>
                </a:moveTo>
                <a:lnTo>
                  <a:pt x="3699" y="13761"/>
                </a:lnTo>
                <a:lnTo>
                  <a:pt x="2678" y="14400"/>
                </a:lnTo>
                <a:lnTo>
                  <a:pt x="2296" y="14105"/>
                </a:lnTo>
                <a:lnTo>
                  <a:pt x="2125" y="14203"/>
                </a:lnTo>
                <a:lnTo>
                  <a:pt x="2700" y="14645"/>
                </a:lnTo>
                <a:lnTo>
                  <a:pt x="3699" y="14007"/>
                </a:lnTo>
                <a:lnTo>
                  <a:pt x="3699" y="14743"/>
                </a:lnTo>
                <a:lnTo>
                  <a:pt x="1913" y="14743"/>
                </a:lnTo>
                <a:lnTo>
                  <a:pt x="1913" y="13761"/>
                </a:lnTo>
                <a:close/>
              </a:path>
              <a:path w="21600" h="21600" extrusionOk="0">
                <a:moveTo>
                  <a:pt x="1913" y="15332"/>
                </a:moveTo>
                <a:lnTo>
                  <a:pt x="3699" y="15332"/>
                </a:lnTo>
                <a:lnTo>
                  <a:pt x="2678" y="15970"/>
                </a:lnTo>
                <a:lnTo>
                  <a:pt x="2296" y="15676"/>
                </a:lnTo>
                <a:lnTo>
                  <a:pt x="2125" y="15774"/>
                </a:lnTo>
                <a:lnTo>
                  <a:pt x="2700" y="16216"/>
                </a:lnTo>
                <a:lnTo>
                  <a:pt x="3699" y="15578"/>
                </a:lnTo>
                <a:lnTo>
                  <a:pt x="3699" y="16314"/>
                </a:lnTo>
                <a:lnTo>
                  <a:pt x="1913" y="16314"/>
                </a:lnTo>
                <a:lnTo>
                  <a:pt x="1913" y="15332"/>
                </a:lnTo>
                <a:close/>
              </a:path>
            </a:pathLst>
          </a:custGeom>
          <a:solidFill>
            <a:srgbClr val="0070C0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orm"/>
          <p:cNvSpPr>
            <a:spLocks noEditPoints="1" noChangeArrowheads="1"/>
          </p:cNvSpPr>
          <p:nvPr/>
        </p:nvSpPr>
        <p:spPr bwMode="auto">
          <a:xfrm>
            <a:off x="3200400" y="5105400"/>
            <a:ext cx="828675" cy="1109663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10800 h 21600"/>
              <a:gd name="T14" fmla="*/ 4740 w 21600"/>
              <a:gd name="T15" fmla="*/ 1309 h 21600"/>
              <a:gd name="T16" fmla="*/ 19410 w 21600"/>
              <a:gd name="T17" fmla="*/ 16331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T14" t="T15" r="T16" b="T17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12840" y="18507"/>
                </a:moveTo>
                <a:lnTo>
                  <a:pt x="16051" y="18507"/>
                </a:lnTo>
                <a:lnTo>
                  <a:pt x="16051" y="19260"/>
                </a:lnTo>
                <a:lnTo>
                  <a:pt x="12840" y="19260"/>
                </a:lnTo>
                <a:lnTo>
                  <a:pt x="12840" y="18507"/>
                </a:lnTo>
                <a:close/>
              </a:path>
              <a:path w="21600" h="21600" extrusionOk="0">
                <a:moveTo>
                  <a:pt x="16731" y="18507"/>
                </a:moveTo>
                <a:lnTo>
                  <a:pt x="19941" y="18507"/>
                </a:lnTo>
                <a:lnTo>
                  <a:pt x="19941" y="19260"/>
                </a:lnTo>
                <a:lnTo>
                  <a:pt x="16731" y="19260"/>
                </a:lnTo>
                <a:lnTo>
                  <a:pt x="16731" y="18507"/>
                </a:lnTo>
                <a:close/>
              </a:path>
              <a:path w="21600" h="21600" extrusionOk="0">
                <a:moveTo>
                  <a:pt x="1913" y="1194"/>
                </a:moveTo>
                <a:lnTo>
                  <a:pt x="3699" y="1194"/>
                </a:lnTo>
                <a:lnTo>
                  <a:pt x="2678" y="1832"/>
                </a:lnTo>
                <a:lnTo>
                  <a:pt x="2296" y="1538"/>
                </a:lnTo>
                <a:lnTo>
                  <a:pt x="2125" y="1636"/>
                </a:lnTo>
                <a:lnTo>
                  <a:pt x="2700" y="2078"/>
                </a:lnTo>
                <a:lnTo>
                  <a:pt x="3699" y="1440"/>
                </a:lnTo>
                <a:lnTo>
                  <a:pt x="3699" y="2176"/>
                </a:lnTo>
                <a:lnTo>
                  <a:pt x="1913" y="2176"/>
                </a:lnTo>
                <a:lnTo>
                  <a:pt x="1913" y="1194"/>
                </a:lnTo>
                <a:close/>
              </a:path>
              <a:path w="21600" h="21600" extrusionOk="0">
                <a:moveTo>
                  <a:pt x="1913" y="2765"/>
                </a:moveTo>
                <a:lnTo>
                  <a:pt x="3699" y="2765"/>
                </a:lnTo>
                <a:lnTo>
                  <a:pt x="2678" y="3403"/>
                </a:lnTo>
                <a:lnTo>
                  <a:pt x="2296" y="3109"/>
                </a:lnTo>
                <a:lnTo>
                  <a:pt x="2125" y="3207"/>
                </a:lnTo>
                <a:lnTo>
                  <a:pt x="2700" y="3649"/>
                </a:lnTo>
                <a:lnTo>
                  <a:pt x="3699" y="3010"/>
                </a:lnTo>
                <a:lnTo>
                  <a:pt x="3699" y="3747"/>
                </a:lnTo>
                <a:lnTo>
                  <a:pt x="1913" y="3747"/>
                </a:lnTo>
                <a:lnTo>
                  <a:pt x="1913" y="2765"/>
                </a:lnTo>
                <a:close/>
              </a:path>
              <a:path w="21600" h="21600" extrusionOk="0">
                <a:moveTo>
                  <a:pt x="1913" y="4336"/>
                </a:moveTo>
                <a:lnTo>
                  <a:pt x="3699" y="4336"/>
                </a:lnTo>
                <a:lnTo>
                  <a:pt x="2678" y="4974"/>
                </a:lnTo>
                <a:lnTo>
                  <a:pt x="2296" y="4680"/>
                </a:lnTo>
                <a:lnTo>
                  <a:pt x="2125" y="4778"/>
                </a:lnTo>
                <a:lnTo>
                  <a:pt x="2700" y="5220"/>
                </a:lnTo>
                <a:lnTo>
                  <a:pt x="3699" y="4581"/>
                </a:lnTo>
                <a:lnTo>
                  <a:pt x="3699" y="5318"/>
                </a:lnTo>
                <a:lnTo>
                  <a:pt x="1913" y="5318"/>
                </a:lnTo>
                <a:lnTo>
                  <a:pt x="1913" y="4336"/>
                </a:lnTo>
                <a:close/>
              </a:path>
              <a:path w="21600" h="21600" extrusionOk="0">
                <a:moveTo>
                  <a:pt x="1913" y="5907"/>
                </a:moveTo>
                <a:lnTo>
                  <a:pt x="3699" y="5907"/>
                </a:lnTo>
                <a:lnTo>
                  <a:pt x="2678" y="6545"/>
                </a:lnTo>
                <a:lnTo>
                  <a:pt x="2296" y="6250"/>
                </a:lnTo>
                <a:lnTo>
                  <a:pt x="2125" y="6349"/>
                </a:lnTo>
                <a:lnTo>
                  <a:pt x="2700" y="6790"/>
                </a:lnTo>
                <a:lnTo>
                  <a:pt x="3699" y="6152"/>
                </a:lnTo>
                <a:lnTo>
                  <a:pt x="3699" y="6889"/>
                </a:lnTo>
                <a:lnTo>
                  <a:pt x="1913" y="6889"/>
                </a:lnTo>
                <a:lnTo>
                  <a:pt x="1913" y="5907"/>
                </a:lnTo>
                <a:close/>
              </a:path>
              <a:path w="21600" h="21600" extrusionOk="0">
                <a:moveTo>
                  <a:pt x="1913" y="7478"/>
                </a:moveTo>
                <a:lnTo>
                  <a:pt x="3699" y="7478"/>
                </a:lnTo>
                <a:lnTo>
                  <a:pt x="2678" y="8116"/>
                </a:lnTo>
                <a:lnTo>
                  <a:pt x="2296" y="7821"/>
                </a:lnTo>
                <a:lnTo>
                  <a:pt x="2125" y="7919"/>
                </a:lnTo>
                <a:lnTo>
                  <a:pt x="2700" y="8361"/>
                </a:lnTo>
                <a:lnTo>
                  <a:pt x="3699" y="7723"/>
                </a:lnTo>
                <a:lnTo>
                  <a:pt x="3699" y="8460"/>
                </a:lnTo>
                <a:lnTo>
                  <a:pt x="1913" y="8460"/>
                </a:lnTo>
                <a:lnTo>
                  <a:pt x="1913" y="7478"/>
                </a:lnTo>
                <a:close/>
              </a:path>
              <a:path w="21600" h="21600" extrusionOk="0">
                <a:moveTo>
                  <a:pt x="1913" y="9049"/>
                </a:moveTo>
                <a:lnTo>
                  <a:pt x="3699" y="9049"/>
                </a:lnTo>
                <a:lnTo>
                  <a:pt x="2678" y="9687"/>
                </a:lnTo>
                <a:lnTo>
                  <a:pt x="2296" y="9392"/>
                </a:lnTo>
                <a:lnTo>
                  <a:pt x="2125" y="9490"/>
                </a:lnTo>
                <a:lnTo>
                  <a:pt x="2700" y="9932"/>
                </a:lnTo>
                <a:lnTo>
                  <a:pt x="3699" y="9294"/>
                </a:lnTo>
                <a:lnTo>
                  <a:pt x="3699" y="10030"/>
                </a:lnTo>
                <a:lnTo>
                  <a:pt x="1913" y="10030"/>
                </a:lnTo>
                <a:lnTo>
                  <a:pt x="1913" y="9049"/>
                </a:lnTo>
                <a:close/>
              </a:path>
              <a:path w="21600" h="21600" extrusionOk="0">
                <a:moveTo>
                  <a:pt x="1913" y="10620"/>
                </a:moveTo>
                <a:lnTo>
                  <a:pt x="3699" y="10620"/>
                </a:lnTo>
                <a:lnTo>
                  <a:pt x="2678" y="11258"/>
                </a:lnTo>
                <a:lnTo>
                  <a:pt x="2296" y="10963"/>
                </a:lnTo>
                <a:lnTo>
                  <a:pt x="2125" y="11061"/>
                </a:lnTo>
                <a:lnTo>
                  <a:pt x="2700" y="11503"/>
                </a:lnTo>
                <a:lnTo>
                  <a:pt x="3699" y="10865"/>
                </a:lnTo>
                <a:lnTo>
                  <a:pt x="3699" y="11601"/>
                </a:lnTo>
                <a:lnTo>
                  <a:pt x="1913" y="11601"/>
                </a:lnTo>
                <a:lnTo>
                  <a:pt x="1913" y="10620"/>
                </a:lnTo>
                <a:close/>
              </a:path>
              <a:path w="21600" h="21600" extrusionOk="0">
                <a:moveTo>
                  <a:pt x="1913" y="12190"/>
                </a:moveTo>
                <a:lnTo>
                  <a:pt x="3699" y="12190"/>
                </a:lnTo>
                <a:lnTo>
                  <a:pt x="2678" y="12829"/>
                </a:lnTo>
                <a:lnTo>
                  <a:pt x="2296" y="12534"/>
                </a:lnTo>
                <a:lnTo>
                  <a:pt x="2125" y="12632"/>
                </a:lnTo>
                <a:lnTo>
                  <a:pt x="2700" y="13074"/>
                </a:lnTo>
                <a:lnTo>
                  <a:pt x="3699" y="12436"/>
                </a:lnTo>
                <a:lnTo>
                  <a:pt x="3699" y="13172"/>
                </a:lnTo>
                <a:lnTo>
                  <a:pt x="1913" y="13172"/>
                </a:lnTo>
                <a:lnTo>
                  <a:pt x="1913" y="12190"/>
                </a:lnTo>
                <a:close/>
              </a:path>
              <a:path w="21600" h="21600" extrusionOk="0">
                <a:moveTo>
                  <a:pt x="1913" y="13761"/>
                </a:moveTo>
                <a:lnTo>
                  <a:pt x="3699" y="13761"/>
                </a:lnTo>
                <a:lnTo>
                  <a:pt x="2678" y="14400"/>
                </a:lnTo>
                <a:lnTo>
                  <a:pt x="2296" y="14105"/>
                </a:lnTo>
                <a:lnTo>
                  <a:pt x="2125" y="14203"/>
                </a:lnTo>
                <a:lnTo>
                  <a:pt x="2700" y="14645"/>
                </a:lnTo>
                <a:lnTo>
                  <a:pt x="3699" y="14007"/>
                </a:lnTo>
                <a:lnTo>
                  <a:pt x="3699" y="14743"/>
                </a:lnTo>
                <a:lnTo>
                  <a:pt x="1913" y="14743"/>
                </a:lnTo>
                <a:lnTo>
                  <a:pt x="1913" y="13761"/>
                </a:lnTo>
                <a:close/>
              </a:path>
              <a:path w="21600" h="21600" extrusionOk="0">
                <a:moveTo>
                  <a:pt x="1913" y="15332"/>
                </a:moveTo>
                <a:lnTo>
                  <a:pt x="3699" y="15332"/>
                </a:lnTo>
                <a:lnTo>
                  <a:pt x="2678" y="15970"/>
                </a:lnTo>
                <a:lnTo>
                  <a:pt x="2296" y="15676"/>
                </a:lnTo>
                <a:lnTo>
                  <a:pt x="2125" y="15774"/>
                </a:lnTo>
                <a:lnTo>
                  <a:pt x="2700" y="16216"/>
                </a:lnTo>
                <a:lnTo>
                  <a:pt x="3699" y="15578"/>
                </a:lnTo>
                <a:lnTo>
                  <a:pt x="3699" y="16314"/>
                </a:lnTo>
                <a:lnTo>
                  <a:pt x="1913" y="16314"/>
                </a:lnTo>
                <a:lnTo>
                  <a:pt x="1913" y="15332"/>
                </a:lnTo>
                <a:close/>
              </a:path>
            </a:pathLst>
          </a:custGeom>
          <a:solidFill>
            <a:srgbClr val="0070C0"/>
          </a:solidFill>
          <a:ln w="9525">
            <a:solidFill>
              <a:srgbClr val="FFFF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Form"/>
          <p:cNvSpPr>
            <a:spLocks noEditPoints="1" noChangeArrowheads="1"/>
          </p:cNvSpPr>
          <p:nvPr/>
        </p:nvSpPr>
        <p:spPr bwMode="auto">
          <a:xfrm>
            <a:off x="4038600" y="1524000"/>
            <a:ext cx="990600" cy="60960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10800 h 21600"/>
              <a:gd name="T14" fmla="*/ 4740 w 21600"/>
              <a:gd name="T15" fmla="*/ 1309 h 21600"/>
              <a:gd name="T16" fmla="*/ 19410 w 21600"/>
              <a:gd name="T17" fmla="*/ 16331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T14" t="T15" r="T16" b="T17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12840" y="18507"/>
                </a:moveTo>
                <a:lnTo>
                  <a:pt x="16051" y="18507"/>
                </a:lnTo>
                <a:lnTo>
                  <a:pt x="16051" y="19260"/>
                </a:lnTo>
                <a:lnTo>
                  <a:pt x="12840" y="19260"/>
                </a:lnTo>
                <a:lnTo>
                  <a:pt x="12840" y="18507"/>
                </a:lnTo>
                <a:close/>
              </a:path>
              <a:path w="21600" h="21600" extrusionOk="0">
                <a:moveTo>
                  <a:pt x="16731" y="18507"/>
                </a:moveTo>
                <a:lnTo>
                  <a:pt x="19941" y="18507"/>
                </a:lnTo>
                <a:lnTo>
                  <a:pt x="19941" y="19260"/>
                </a:lnTo>
                <a:lnTo>
                  <a:pt x="16731" y="19260"/>
                </a:lnTo>
                <a:lnTo>
                  <a:pt x="16731" y="18507"/>
                </a:lnTo>
                <a:close/>
              </a:path>
              <a:path w="21600" h="21600" extrusionOk="0">
                <a:moveTo>
                  <a:pt x="1913" y="1194"/>
                </a:moveTo>
                <a:lnTo>
                  <a:pt x="3699" y="1194"/>
                </a:lnTo>
                <a:lnTo>
                  <a:pt x="2678" y="1832"/>
                </a:lnTo>
                <a:lnTo>
                  <a:pt x="2296" y="1538"/>
                </a:lnTo>
                <a:lnTo>
                  <a:pt x="2125" y="1636"/>
                </a:lnTo>
                <a:lnTo>
                  <a:pt x="2700" y="2078"/>
                </a:lnTo>
                <a:lnTo>
                  <a:pt x="3699" y="1440"/>
                </a:lnTo>
                <a:lnTo>
                  <a:pt x="3699" y="2176"/>
                </a:lnTo>
                <a:lnTo>
                  <a:pt x="1913" y="2176"/>
                </a:lnTo>
                <a:lnTo>
                  <a:pt x="1913" y="1194"/>
                </a:lnTo>
                <a:close/>
              </a:path>
              <a:path w="21600" h="21600" extrusionOk="0">
                <a:moveTo>
                  <a:pt x="1913" y="2765"/>
                </a:moveTo>
                <a:lnTo>
                  <a:pt x="3699" y="2765"/>
                </a:lnTo>
                <a:lnTo>
                  <a:pt x="2678" y="3403"/>
                </a:lnTo>
                <a:lnTo>
                  <a:pt x="2296" y="3109"/>
                </a:lnTo>
                <a:lnTo>
                  <a:pt x="2125" y="3207"/>
                </a:lnTo>
                <a:lnTo>
                  <a:pt x="2700" y="3649"/>
                </a:lnTo>
                <a:lnTo>
                  <a:pt x="3699" y="3010"/>
                </a:lnTo>
                <a:lnTo>
                  <a:pt x="3699" y="3747"/>
                </a:lnTo>
                <a:lnTo>
                  <a:pt x="1913" y="3747"/>
                </a:lnTo>
                <a:lnTo>
                  <a:pt x="1913" y="2765"/>
                </a:lnTo>
                <a:close/>
              </a:path>
              <a:path w="21600" h="21600" extrusionOk="0">
                <a:moveTo>
                  <a:pt x="1913" y="4336"/>
                </a:moveTo>
                <a:lnTo>
                  <a:pt x="3699" y="4336"/>
                </a:lnTo>
                <a:lnTo>
                  <a:pt x="2678" y="4974"/>
                </a:lnTo>
                <a:lnTo>
                  <a:pt x="2296" y="4680"/>
                </a:lnTo>
                <a:lnTo>
                  <a:pt x="2125" y="4778"/>
                </a:lnTo>
                <a:lnTo>
                  <a:pt x="2700" y="5220"/>
                </a:lnTo>
                <a:lnTo>
                  <a:pt x="3699" y="4581"/>
                </a:lnTo>
                <a:lnTo>
                  <a:pt x="3699" y="5318"/>
                </a:lnTo>
                <a:lnTo>
                  <a:pt x="1913" y="5318"/>
                </a:lnTo>
                <a:lnTo>
                  <a:pt x="1913" y="4336"/>
                </a:lnTo>
                <a:close/>
              </a:path>
              <a:path w="21600" h="21600" extrusionOk="0">
                <a:moveTo>
                  <a:pt x="1913" y="5907"/>
                </a:moveTo>
                <a:lnTo>
                  <a:pt x="3699" y="5907"/>
                </a:lnTo>
                <a:lnTo>
                  <a:pt x="2678" y="6545"/>
                </a:lnTo>
                <a:lnTo>
                  <a:pt x="2296" y="6250"/>
                </a:lnTo>
                <a:lnTo>
                  <a:pt x="2125" y="6349"/>
                </a:lnTo>
                <a:lnTo>
                  <a:pt x="2700" y="6790"/>
                </a:lnTo>
                <a:lnTo>
                  <a:pt x="3699" y="6152"/>
                </a:lnTo>
                <a:lnTo>
                  <a:pt x="3699" y="6889"/>
                </a:lnTo>
                <a:lnTo>
                  <a:pt x="1913" y="6889"/>
                </a:lnTo>
                <a:lnTo>
                  <a:pt x="1913" y="5907"/>
                </a:lnTo>
                <a:close/>
              </a:path>
              <a:path w="21600" h="21600" extrusionOk="0">
                <a:moveTo>
                  <a:pt x="1913" y="7478"/>
                </a:moveTo>
                <a:lnTo>
                  <a:pt x="3699" y="7478"/>
                </a:lnTo>
                <a:lnTo>
                  <a:pt x="2678" y="8116"/>
                </a:lnTo>
                <a:lnTo>
                  <a:pt x="2296" y="7821"/>
                </a:lnTo>
                <a:lnTo>
                  <a:pt x="2125" y="7919"/>
                </a:lnTo>
                <a:lnTo>
                  <a:pt x="2700" y="8361"/>
                </a:lnTo>
                <a:lnTo>
                  <a:pt x="3699" y="7723"/>
                </a:lnTo>
                <a:lnTo>
                  <a:pt x="3699" y="8460"/>
                </a:lnTo>
                <a:lnTo>
                  <a:pt x="1913" y="8460"/>
                </a:lnTo>
                <a:lnTo>
                  <a:pt x="1913" y="7478"/>
                </a:lnTo>
                <a:close/>
              </a:path>
              <a:path w="21600" h="21600" extrusionOk="0">
                <a:moveTo>
                  <a:pt x="1913" y="9049"/>
                </a:moveTo>
                <a:lnTo>
                  <a:pt x="3699" y="9049"/>
                </a:lnTo>
                <a:lnTo>
                  <a:pt x="2678" y="9687"/>
                </a:lnTo>
                <a:lnTo>
                  <a:pt x="2296" y="9392"/>
                </a:lnTo>
                <a:lnTo>
                  <a:pt x="2125" y="9490"/>
                </a:lnTo>
                <a:lnTo>
                  <a:pt x="2700" y="9932"/>
                </a:lnTo>
                <a:lnTo>
                  <a:pt x="3699" y="9294"/>
                </a:lnTo>
                <a:lnTo>
                  <a:pt x="3699" y="10030"/>
                </a:lnTo>
                <a:lnTo>
                  <a:pt x="1913" y="10030"/>
                </a:lnTo>
                <a:lnTo>
                  <a:pt x="1913" y="9049"/>
                </a:lnTo>
                <a:close/>
              </a:path>
              <a:path w="21600" h="21600" extrusionOk="0">
                <a:moveTo>
                  <a:pt x="1913" y="10620"/>
                </a:moveTo>
                <a:lnTo>
                  <a:pt x="3699" y="10620"/>
                </a:lnTo>
                <a:lnTo>
                  <a:pt x="2678" y="11258"/>
                </a:lnTo>
                <a:lnTo>
                  <a:pt x="2296" y="10963"/>
                </a:lnTo>
                <a:lnTo>
                  <a:pt x="2125" y="11061"/>
                </a:lnTo>
                <a:lnTo>
                  <a:pt x="2700" y="11503"/>
                </a:lnTo>
                <a:lnTo>
                  <a:pt x="3699" y="10865"/>
                </a:lnTo>
                <a:lnTo>
                  <a:pt x="3699" y="11601"/>
                </a:lnTo>
                <a:lnTo>
                  <a:pt x="1913" y="11601"/>
                </a:lnTo>
                <a:lnTo>
                  <a:pt x="1913" y="10620"/>
                </a:lnTo>
                <a:close/>
              </a:path>
              <a:path w="21600" h="21600" extrusionOk="0">
                <a:moveTo>
                  <a:pt x="1913" y="12190"/>
                </a:moveTo>
                <a:lnTo>
                  <a:pt x="3699" y="12190"/>
                </a:lnTo>
                <a:lnTo>
                  <a:pt x="2678" y="12829"/>
                </a:lnTo>
                <a:lnTo>
                  <a:pt x="2296" y="12534"/>
                </a:lnTo>
                <a:lnTo>
                  <a:pt x="2125" y="12632"/>
                </a:lnTo>
                <a:lnTo>
                  <a:pt x="2700" y="13074"/>
                </a:lnTo>
                <a:lnTo>
                  <a:pt x="3699" y="12436"/>
                </a:lnTo>
                <a:lnTo>
                  <a:pt x="3699" y="13172"/>
                </a:lnTo>
                <a:lnTo>
                  <a:pt x="1913" y="13172"/>
                </a:lnTo>
                <a:lnTo>
                  <a:pt x="1913" y="12190"/>
                </a:lnTo>
                <a:close/>
              </a:path>
              <a:path w="21600" h="21600" extrusionOk="0">
                <a:moveTo>
                  <a:pt x="1913" y="13761"/>
                </a:moveTo>
                <a:lnTo>
                  <a:pt x="3699" y="13761"/>
                </a:lnTo>
                <a:lnTo>
                  <a:pt x="2678" y="14400"/>
                </a:lnTo>
                <a:lnTo>
                  <a:pt x="2296" y="14105"/>
                </a:lnTo>
                <a:lnTo>
                  <a:pt x="2125" y="14203"/>
                </a:lnTo>
                <a:lnTo>
                  <a:pt x="2700" y="14645"/>
                </a:lnTo>
                <a:lnTo>
                  <a:pt x="3699" y="14007"/>
                </a:lnTo>
                <a:lnTo>
                  <a:pt x="3699" y="14743"/>
                </a:lnTo>
                <a:lnTo>
                  <a:pt x="1913" y="14743"/>
                </a:lnTo>
                <a:lnTo>
                  <a:pt x="1913" y="13761"/>
                </a:lnTo>
                <a:close/>
              </a:path>
              <a:path w="21600" h="21600" extrusionOk="0">
                <a:moveTo>
                  <a:pt x="1913" y="15332"/>
                </a:moveTo>
                <a:lnTo>
                  <a:pt x="3699" y="15332"/>
                </a:lnTo>
                <a:lnTo>
                  <a:pt x="2678" y="15970"/>
                </a:lnTo>
                <a:lnTo>
                  <a:pt x="2296" y="15676"/>
                </a:lnTo>
                <a:lnTo>
                  <a:pt x="2125" y="15774"/>
                </a:lnTo>
                <a:lnTo>
                  <a:pt x="2700" y="16216"/>
                </a:lnTo>
                <a:lnTo>
                  <a:pt x="3699" y="15578"/>
                </a:lnTo>
                <a:lnTo>
                  <a:pt x="3699" y="16314"/>
                </a:lnTo>
                <a:lnTo>
                  <a:pt x="1913" y="16314"/>
                </a:lnTo>
                <a:lnTo>
                  <a:pt x="1913" y="15332"/>
                </a:lnTo>
                <a:close/>
              </a:path>
            </a:pathLst>
          </a:custGeom>
          <a:solidFill>
            <a:srgbClr val="0070C0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smtClean="0"/>
              <a:t>CS-4220 Dr. Mark L. Hornick</a:t>
            </a:r>
            <a:endParaRPr lang="en-US" alt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276CBA-861F-4AE5-8FE0-BAF542754D84}" type="slidenum">
              <a:rPr lang="en-US" altLang="en-US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30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7543800" cy="12954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HTTP: The </a:t>
            </a:r>
            <a:r>
              <a:rPr lang="en-US" sz="3600" i="1" u="sng" dirty="0" smtClean="0"/>
              <a:t>message protocol</a:t>
            </a:r>
            <a:r>
              <a:rPr lang="en-US" sz="3600" u="sng" dirty="0" smtClean="0"/>
              <a:t> </a:t>
            </a:r>
            <a:r>
              <a:rPr lang="en-US" sz="3600" dirty="0" smtClean="0"/>
              <a:t>of the www</a:t>
            </a:r>
          </a:p>
        </p:txBody>
      </p:sp>
      <p:pic>
        <p:nvPicPr>
          <p:cNvPr id="3079" name="Picture 3" descr="j0404159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2819400"/>
            <a:ext cx="2181225" cy="218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4" descr="j039724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3200400"/>
            <a:ext cx="1803400" cy="161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1" name="Text Box 5"/>
          <p:cNvSpPr txBox="1">
            <a:spLocks noChangeArrowheads="1"/>
          </p:cNvSpPr>
          <p:nvPr/>
        </p:nvSpPr>
        <p:spPr bwMode="auto">
          <a:xfrm>
            <a:off x="1295400" y="4876800"/>
            <a:ext cx="1665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Web Browser</a:t>
            </a:r>
          </a:p>
        </p:txBody>
      </p:sp>
      <p:sp>
        <p:nvSpPr>
          <p:cNvPr id="3082" name="Text Box 6"/>
          <p:cNvSpPr txBox="1">
            <a:spLocks noChangeArrowheads="1"/>
          </p:cNvSpPr>
          <p:nvPr/>
        </p:nvSpPr>
        <p:spPr bwMode="auto">
          <a:xfrm>
            <a:off x="6308725" y="5299075"/>
            <a:ext cx="1530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Web Server</a:t>
            </a:r>
          </a:p>
        </p:txBody>
      </p:sp>
      <p:sp>
        <p:nvSpPr>
          <p:cNvPr id="3083" name="Freeform 7"/>
          <p:cNvSpPr>
            <a:spLocks/>
          </p:cNvSpPr>
          <p:nvPr/>
        </p:nvSpPr>
        <p:spPr bwMode="auto">
          <a:xfrm>
            <a:off x="2743200" y="2273300"/>
            <a:ext cx="3200400" cy="927100"/>
          </a:xfrm>
          <a:custGeom>
            <a:avLst/>
            <a:gdLst>
              <a:gd name="T0" fmla="*/ 0 w 2016"/>
              <a:gd name="T1" fmla="*/ 2147483647 h 584"/>
              <a:gd name="T2" fmla="*/ 2147483647 w 2016"/>
              <a:gd name="T3" fmla="*/ 2147483647 h 584"/>
              <a:gd name="T4" fmla="*/ 2147483647 w 2016"/>
              <a:gd name="T5" fmla="*/ 2147483647 h 584"/>
              <a:gd name="T6" fmla="*/ 0 60000 65536"/>
              <a:gd name="T7" fmla="*/ 0 60000 65536"/>
              <a:gd name="T8" fmla="*/ 0 60000 65536"/>
              <a:gd name="T9" fmla="*/ 0 w 2016"/>
              <a:gd name="T10" fmla="*/ 0 h 584"/>
              <a:gd name="T11" fmla="*/ 2016 w 2016"/>
              <a:gd name="T12" fmla="*/ 584 h 5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16" h="584">
                <a:moveTo>
                  <a:pt x="0" y="536"/>
                </a:moveTo>
                <a:cubicBezTo>
                  <a:pt x="360" y="268"/>
                  <a:pt x="720" y="0"/>
                  <a:pt x="1056" y="8"/>
                </a:cubicBezTo>
                <a:cubicBezTo>
                  <a:pt x="1392" y="16"/>
                  <a:pt x="1704" y="300"/>
                  <a:pt x="2016" y="584"/>
                </a:cubicBez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stealth" w="lg" len="lg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84" name="Freeform 8"/>
          <p:cNvSpPr>
            <a:spLocks/>
          </p:cNvSpPr>
          <p:nvPr/>
        </p:nvSpPr>
        <p:spPr bwMode="auto">
          <a:xfrm>
            <a:off x="3048000" y="4343400"/>
            <a:ext cx="2819400" cy="711200"/>
          </a:xfrm>
          <a:custGeom>
            <a:avLst/>
            <a:gdLst>
              <a:gd name="T0" fmla="*/ 2147483647 w 1776"/>
              <a:gd name="T1" fmla="*/ 2147483647 h 448"/>
              <a:gd name="T2" fmla="*/ 2147483647 w 1776"/>
              <a:gd name="T3" fmla="*/ 2147483647 h 448"/>
              <a:gd name="T4" fmla="*/ 0 w 1776"/>
              <a:gd name="T5" fmla="*/ 0 h 448"/>
              <a:gd name="T6" fmla="*/ 0 60000 65536"/>
              <a:gd name="T7" fmla="*/ 0 60000 65536"/>
              <a:gd name="T8" fmla="*/ 0 60000 65536"/>
              <a:gd name="T9" fmla="*/ 0 w 1776"/>
              <a:gd name="T10" fmla="*/ 0 h 448"/>
              <a:gd name="T11" fmla="*/ 1776 w 1776"/>
              <a:gd name="T12" fmla="*/ 448 h 4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76" h="448">
                <a:moveTo>
                  <a:pt x="1776" y="96"/>
                </a:moveTo>
                <a:cubicBezTo>
                  <a:pt x="1492" y="272"/>
                  <a:pt x="1208" y="448"/>
                  <a:pt x="912" y="432"/>
                </a:cubicBezTo>
                <a:cubicBezTo>
                  <a:pt x="616" y="416"/>
                  <a:pt x="308" y="208"/>
                  <a:pt x="0" y="0"/>
                </a:cubicBez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stealth" w="lg" len="lg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85" name="Text Box 9"/>
          <p:cNvSpPr txBox="1">
            <a:spLocks noChangeArrowheads="1"/>
          </p:cNvSpPr>
          <p:nvPr/>
        </p:nvSpPr>
        <p:spPr bwMode="auto">
          <a:xfrm>
            <a:off x="2286000" y="1828800"/>
            <a:ext cx="168275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HTTP </a:t>
            </a:r>
            <a:r>
              <a:rPr lang="en-US" b="1"/>
              <a:t>request</a:t>
            </a:r>
          </a:p>
        </p:txBody>
      </p:sp>
      <p:sp>
        <p:nvSpPr>
          <p:cNvPr id="3086" name="Text Box 10"/>
          <p:cNvSpPr txBox="1">
            <a:spLocks noChangeArrowheads="1"/>
          </p:cNvSpPr>
          <p:nvPr/>
        </p:nvSpPr>
        <p:spPr bwMode="auto">
          <a:xfrm>
            <a:off x="4098925" y="5146675"/>
            <a:ext cx="182614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HTTP </a:t>
            </a:r>
            <a:r>
              <a:rPr lang="en-US" b="1" dirty="0" smtClean="0"/>
              <a:t>response</a:t>
            </a:r>
            <a:br>
              <a:rPr lang="en-US" b="1" dirty="0" smtClean="0"/>
            </a:b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4" name="Infopage"/>
          <p:cNvSpPr>
            <a:spLocks noEditPoints="1" noChangeArrowheads="1"/>
          </p:cNvSpPr>
          <p:nvPr/>
        </p:nvSpPr>
        <p:spPr bwMode="auto">
          <a:xfrm>
            <a:off x="7924800" y="3581400"/>
            <a:ext cx="600075" cy="871538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99 w 21600"/>
              <a:gd name="T17" fmla="*/ 12174 h 21600"/>
              <a:gd name="T18" fmla="*/ 20813 w 21600"/>
              <a:gd name="T19" fmla="*/ 1714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8333" y="4025"/>
                </a:moveTo>
                <a:lnTo>
                  <a:pt x="12500" y="4025"/>
                </a:lnTo>
                <a:lnTo>
                  <a:pt x="12500" y="11094"/>
                </a:lnTo>
                <a:lnTo>
                  <a:pt x="13903" y="11094"/>
                </a:lnTo>
                <a:lnTo>
                  <a:pt x="13903" y="11618"/>
                </a:lnTo>
                <a:lnTo>
                  <a:pt x="7908" y="11618"/>
                </a:lnTo>
                <a:lnTo>
                  <a:pt x="7908" y="11078"/>
                </a:lnTo>
                <a:lnTo>
                  <a:pt x="9418" y="11078"/>
                </a:lnTo>
                <a:lnTo>
                  <a:pt x="9418" y="4549"/>
                </a:lnTo>
                <a:lnTo>
                  <a:pt x="8333" y="4549"/>
                </a:lnTo>
                <a:lnTo>
                  <a:pt x="8333" y="4025"/>
                </a:lnTo>
                <a:close/>
              </a:path>
              <a:path w="21600" h="21600" extrusionOk="0">
                <a:moveTo>
                  <a:pt x="9120" y="2127"/>
                </a:moveTo>
                <a:lnTo>
                  <a:pt x="9120" y="1783"/>
                </a:lnTo>
                <a:lnTo>
                  <a:pt x="9269" y="1538"/>
                </a:lnTo>
                <a:lnTo>
                  <a:pt x="9588" y="1194"/>
                </a:lnTo>
                <a:lnTo>
                  <a:pt x="10013" y="998"/>
                </a:lnTo>
                <a:lnTo>
                  <a:pt x="10396" y="850"/>
                </a:lnTo>
                <a:lnTo>
                  <a:pt x="10906" y="801"/>
                </a:lnTo>
                <a:lnTo>
                  <a:pt x="11480" y="900"/>
                </a:lnTo>
                <a:lnTo>
                  <a:pt x="11926" y="1047"/>
                </a:lnTo>
                <a:lnTo>
                  <a:pt x="12266" y="1292"/>
                </a:lnTo>
                <a:lnTo>
                  <a:pt x="12500" y="1587"/>
                </a:lnTo>
                <a:lnTo>
                  <a:pt x="12649" y="1832"/>
                </a:lnTo>
                <a:lnTo>
                  <a:pt x="12692" y="2143"/>
                </a:lnTo>
                <a:lnTo>
                  <a:pt x="12649" y="2421"/>
                </a:lnTo>
                <a:lnTo>
                  <a:pt x="12500" y="2781"/>
                </a:lnTo>
                <a:lnTo>
                  <a:pt x="12330" y="3060"/>
                </a:lnTo>
                <a:lnTo>
                  <a:pt x="11884" y="3305"/>
                </a:lnTo>
                <a:lnTo>
                  <a:pt x="11501" y="3452"/>
                </a:lnTo>
                <a:lnTo>
                  <a:pt x="10863" y="3550"/>
                </a:lnTo>
                <a:lnTo>
                  <a:pt x="10396" y="3518"/>
                </a:lnTo>
                <a:lnTo>
                  <a:pt x="9949" y="3321"/>
                </a:lnTo>
                <a:lnTo>
                  <a:pt x="9524" y="3125"/>
                </a:lnTo>
                <a:lnTo>
                  <a:pt x="9311" y="2765"/>
                </a:lnTo>
                <a:lnTo>
                  <a:pt x="9184" y="2438"/>
                </a:lnTo>
                <a:lnTo>
                  <a:pt x="9120" y="2127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Infopage"/>
          <p:cNvSpPr>
            <a:spLocks noEditPoints="1" noChangeArrowheads="1"/>
          </p:cNvSpPr>
          <p:nvPr/>
        </p:nvSpPr>
        <p:spPr bwMode="auto">
          <a:xfrm>
            <a:off x="8305800" y="3429000"/>
            <a:ext cx="600075" cy="871538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99 w 21600"/>
              <a:gd name="T17" fmla="*/ 12174 h 21600"/>
              <a:gd name="T18" fmla="*/ 20813 w 21600"/>
              <a:gd name="T19" fmla="*/ 1714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8333" y="4025"/>
                </a:moveTo>
                <a:lnTo>
                  <a:pt x="12500" y="4025"/>
                </a:lnTo>
                <a:lnTo>
                  <a:pt x="12500" y="11094"/>
                </a:lnTo>
                <a:lnTo>
                  <a:pt x="13903" y="11094"/>
                </a:lnTo>
                <a:lnTo>
                  <a:pt x="13903" y="11618"/>
                </a:lnTo>
                <a:lnTo>
                  <a:pt x="7908" y="11618"/>
                </a:lnTo>
                <a:lnTo>
                  <a:pt x="7908" y="11078"/>
                </a:lnTo>
                <a:lnTo>
                  <a:pt x="9418" y="11078"/>
                </a:lnTo>
                <a:lnTo>
                  <a:pt x="9418" y="4549"/>
                </a:lnTo>
                <a:lnTo>
                  <a:pt x="8333" y="4549"/>
                </a:lnTo>
                <a:lnTo>
                  <a:pt x="8333" y="4025"/>
                </a:lnTo>
                <a:close/>
              </a:path>
              <a:path w="21600" h="21600" extrusionOk="0">
                <a:moveTo>
                  <a:pt x="9120" y="2127"/>
                </a:moveTo>
                <a:lnTo>
                  <a:pt x="9120" y="1783"/>
                </a:lnTo>
                <a:lnTo>
                  <a:pt x="9269" y="1538"/>
                </a:lnTo>
                <a:lnTo>
                  <a:pt x="9588" y="1194"/>
                </a:lnTo>
                <a:lnTo>
                  <a:pt x="10013" y="998"/>
                </a:lnTo>
                <a:lnTo>
                  <a:pt x="10396" y="850"/>
                </a:lnTo>
                <a:lnTo>
                  <a:pt x="10906" y="801"/>
                </a:lnTo>
                <a:lnTo>
                  <a:pt x="11480" y="900"/>
                </a:lnTo>
                <a:lnTo>
                  <a:pt x="11926" y="1047"/>
                </a:lnTo>
                <a:lnTo>
                  <a:pt x="12266" y="1292"/>
                </a:lnTo>
                <a:lnTo>
                  <a:pt x="12500" y="1587"/>
                </a:lnTo>
                <a:lnTo>
                  <a:pt x="12649" y="1832"/>
                </a:lnTo>
                <a:lnTo>
                  <a:pt x="12692" y="2143"/>
                </a:lnTo>
                <a:lnTo>
                  <a:pt x="12649" y="2421"/>
                </a:lnTo>
                <a:lnTo>
                  <a:pt x="12500" y="2781"/>
                </a:lnTo>
                <a:lnTo>
                  <a:pt x="12330" y="3060"/>
                </a:lnTo>
                <a:lnTo>
                  <a:pt x="11884" y="3305"/>
                </a:lnTo>
                <a:lnTo>
                  <a:pt x="11501" y="3452"/>
                </a:lnTo>
                <a:lnTo>
                  <a:pt x="10863" y="3550"/>
                </a:lnTo>
                <a:lnTo>
                  <a:pt x="10396" y="3518"/>
                </a:lnTo>
                <a:lnTo>
                  <a:pt x="9949" y="3321"/>
                </a:lnTo>
                <a:lnTo>
                  <a:pt x="9524" y="3125"/>
                </a:lnTo>
                <a:lnTo>
                  <a:pt x="9311" y="2765"/>
                </a:lnTo>
                <a:lnTo>
                  <a:pt x="9184" y="2438"/>
                </a:lnTo>
                <a:lnTo>
                  <a:pt x="9120" y="2127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Infopage"/>
          <p:cNvSpPr>
            <a:spLocks noEditPoints="1" noChangeArrowheads="1"/>
          </p:cNvSpPr>
          <p:nvPr/>
        </p:nvSpPr>
        <p:spPr bwMode="auto">
          <a:xfrm>
            <a:off x="8229600" y="3886200"/>
            <a:ext cx="600075" cy="871538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99 w 21600"/>
              <a:gd name="T17" fmla="*/ 12174 h 21600"/>
              <a:gd name="T18" fmla="*/ 20813 w 21600"/>
              <a:gd name="T19" fmla="*/ 1714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8333" y="4025"/>
                </a:moveTo>
                <a:lnTo>
                  <a:pt x="12500" y="4025"/>
                </a:lnTo>
                <a:lnTo>
                  <a:pt x="12500" y="11094"/>
                </a:lnTo>
                <a:lnTo>
                  <a:pt x="13903" y="11094"/>
                </a:lnTo>
                <a:lnTo>
                  <a:pt x="13903" y="11618"/>
                </a:lnTo>
                <a:lnTo>
                  <a:pt x="7908" y="11618"/>
                </a:lnTo>
                <a:lnTo>
                  <a:pt x="7908" y="11078"/>
                </a:lnTo>
                <a:lnTo>
                  <a:pt x="9418" y="11078"/>
                </a:lnTo>
                <a:lnTo>
                  <a:pt x="9418" y="4549"/>
                </a:lnTo>
                <a:lnTo>
                  <a:pt x="8333" y="4549"/>
                </a:lnTo>
                <a:lnTo>
                  <a:pt x="8333" y="4025"/>
                </a:lnTo>
                <a:close/>
              </a:path>
              <a:path w="21600" h="21600" extrusionOk="0">
                <a:moveTo>
                  <a:pt x="9120" y="2127"/>
                </a:moveTo>
                <a:lnTo>
                  <a:pt x="9120" y="1783"/>
                </a:lnTo>
                <a:lnTo>
                  <a:pt x="9269" y="1538"/>
                </a:lnTo>
                <a:lnTo>
                  <a:pt x="9588" y="1194"/>
                </a:lnTo>
                <a:lnTo>
                  <a:pt x="10013" y="998"/>
                </a:lnTo>
                <a:lnTo>
                  <a:pt x="10396" y="850"/>
                </a:lnTo>
                <a:lnTo>
                  <a:pt x="10906" y="801"/>
                </a:lnTo>
                <a:lnTo>
                  <a:pt x="11480" y="900"/>
                </a:lnTo>
                <a:lnTo>
                  <a:pt x="11926" y="1047"/>
                </a:lnTo>
                <a:lnTo>
                  <a:pt x="12266" y="1292"/>
                </a:lnTo>
                <a:lnTo>
                  <a:pt x="12500" y="1587"/>
                </a:lnTo>
                <a:lnTo>
                  <a:pt x="12649" y="1832"/>
                </a:lnTo>
                <a:lnTo>
                  <a:pt x="12692" y="2143"/>
                </a:lnTo>
                <a:lnTo>
                  <a:pt x="12649" y="2421"/>
                </a:lnTo>
                <a:lnTo>
                  <a:pt x="12500" y="2781"/>
                </a:lnTo>
                <a:lnTo>
                  <a:pt x="12330" y="3060"/>
                </a:lnTo>
                <a:lnTo>
                  <a:pt x="11884" y="3305"/>
                </a:lnTo>
                <a:lnTo>
                  <a:pt x="11501" y="3452"/>
                </a:lnTo>
                <a:lnTo>
                  <a:pt x="10863" y="3550"/>
                </a:lnTo>
                <a:lnTo>
                  <a:pt x="10396" y="3518"/>
                </a:lnTo>
                <a:lnTo>
                  <a:pt x="9949" y="3321"/>
                </a:lnTo>
                <a:lnTo>
                  <a:pt x="9524" y="3125"/>
                </a:lnTo>
                <a:lnTo>
                  <a:pt x="9311" y="2765"/>
                </a:lnTo>
                <a:lnTo>
                  <a:pt x="9184" y="2438"/>
                </a:lnTo>
                <a:lnTo>
                  <a:pt x="9120" y="2127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" name="Infopage"/>
          <p:cNvSpPr>
            <a:spLocks noEditPoints="1" noChangeArrowheads="1"/>
          </p:cNvSpPr>
          <p:nvPr/>
        </p:nvSpPr>
        <p:spPr bwMode="auto">
          <a:xfrm>
            <a:off x="3505200" y="5486400"/>
            <a:ext cx="381000" cy="53340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99 w 21600"/>
              <a:gd name="T17" fmla="*/ 12174 h 21600"/>
              <a:gd name="T18" fmla="*/ 20813 w 21600"/>
              <a:gd name="T19" fmla="*/ 1714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8333" y="4025"/>
                </a:moveTo>
                <a:lnTo>
                  <a:pt x="12500" y="4025"/>
                </a:lnTo>
                <a:lnTo>
                  <a:pt x="12500" y="11094"/>
                </a:lnTo>
                <a:lnTo>
                  <a:pt x="13903" y="11094"/>
                </a:lnTo>
                <a:lnTo>
                  <a:pt x="13903" y="11618"/>
                </a:lnTo>
                <a:lnTo>
                  <a:pt x="7908" y="11618"/>
                </a:lnTo>
                <a:lnTo>
                  <a:pt x="7908" y="11078"/>
                </a:lnTo>
                <a:lnTo>
                  <a:pt x="9418" y="11078"/>
                </a:lnTo>
                <a:lnTo>
                  <a:pt x="9418" y="4549"/>
                </a:lnTo>
                <a:lnTo>
                  <a:pt x="8333" y="4549"/>
                </a:lnTo>
                <a:lnTo>
                  <a:pt x="8333" y="4025"/>
                </a:lnTo>
                <a:close/>
              </a:path>
              <a:path w="21600" h="21600" extrusionOk="0">
                <a:moveTo>
                  <a:pt x="9120" y="2127"/>
                </a:moveTo>
                <a:lnTo>
                  <a:pt x="9120" y="1783"/>
                </a:lnTo>
                <a:lnTo>
                  <a:pt x="9269" y="1538"/>
                </a:lnTo>
                <a:lnTo>
                  <a:pt x="9588" y="1194"/>
                </a:lnTo>
                <a:lnTo>
                  <a:pt x="10013" y="998"/>
                </a:lnTo>
                <a:lnTo>
                  <a:pt x="10396" y="850"/>
                </a:lnTo>
                <a:lnTo>
                  <a:pt x="10906" y="801"/>
                </a:lnTo>
                <a:lnTo>
                  <a:pt x="11480" y="900"/>
                </a:lnTo>
                <a:lnTo>
                  <a:pt x="11926" y="1047"/>
                </a:lnTo>
                <a:lnTo>
                  <a:pt x="12266" y="1292"/>
                </a:lnTo>
                <a:lnTo>
                  <a:pt x="12500" y="1587"/>
                </a:lnTo>
                <a:lnTo>
                  <a:pt x="12649" y="1832"/>
                </a:lnTo>
                <a:lnTo>
                  <a:pt x="12692" y="2143"/>
                </a:lnTo>
                <a:lnTo>
                  <a:pt x="12649" y="2421"/>
                </a:lnTo>
                <a:lnTo>
                  <a:pt x="12500" y="2781"/>
                </a:lnTo>
                <a:lnTo>
                  <a:pt x="12330" y="3060"/>
                </a:lnTo>
                <a:lnTo>
                  <a:pt x="11884" y="3305"/>
                </a:lnTo>
                <a:lnTo>
                  <a:pt x="11501" y="3452"/>
                </a:lnTo>
                <a:lnTo>
                  <a:pt x="10863" y="3550"/>
                </a:lnTo>
                <a:lnTo>
                  <a:pt x="10396" y="3518"/>
                </a:lnTo>
                <a:lnTo>
                  <a:pt x="9949" y="3321"/>
                </a:lnTo>
                <a:lnTo>
                  <a:pt x="9524" y="3125"/>
                </a:lnTo>
                <a:lnTo>
                  <a:pt x="9311" y="2765"/>
                </a:lnTo>
                <a:lnTo>
                  <a:pt x="9184" y="2438"/>
                </a:lnTo>
                <a:lnTo>
                  <a:pt x="9120" y="2127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091" name="Freeform 11"/>
          <p:cNvSpPr>
            <a:spLocks/>
          </p:cNvSpPr>
          <p:nvPr/>
        </p:nvSpPr>
        <p:spPr bwMode="auto">
          <a:xfrm>
            <a:off x="7315200" y="3124200"/>
            <a:ext cx="838200" cy="457200"/>
          </a:xfrm>
          <a:custGeom>
            <a:avLst/>
            <a:gdLst>
              <a:gd name="T0" fmla="*/ 0 w 2016"/>
              <a:gd name="T1" fmla="*/ 2147483647 h 584"/>
              <a:gd name="T2" fmla="*/ 2147483647 w 2016"/>
              <a:gd name="T3" fmla="*/ 2147483647 h 584"/>
              <a:gd name="T4" fmla="*/ 2147483647 w 2016"/>
              <a:gd name="T5" fmla="*/ 2147483647 h 584"/>
              <a:gd name="T6" fmla="*/ 0 60000 65536"/>
              <a:gd name="T7" fmla="*/ 0 60000 65536"/>
              <a:gd name="T8" fmla="*/ 0 60000 65536"/>
              <a:gd name="T9" fmla="*/ 0 w 2016"/>
              <a:gd name="T10" fmla="*/ 0 h 584"/>
              <a:gd name="T11" fmla="*/ 2016 w 2016"/>
              <a:gd name="T12" fmla="*/ 584 h 5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16" h="584">
                <a:moveTo>
                  <a:pt x="0" y="536"/>
                </a:moveTo>
                <a:cubicBezTo>
                  <a:pt x="360" y="268"/>
                  <a:pt x="720" y="0"/>
                  <a:pt x="1056" y="8"/>
                </a:cubicBezTo>
                <a:cubicBezTo>
                  <a:pt x="1392" y="16"/>
                  <a:pt x="1704" y="300"/>
                  <a:pt x="2016" y="584"/>
                </a:cubicBez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stealth" w="lg" len="lg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92" name="Text Box 16"/>
          <p:cNvSpPr txBox="1">
            <a:spLocks noChangeArrowheads="1"/>
          </p:cNvSpPr>
          <p:nvPr/>
        </p:nvSpPr>
        <p:spPr bwMode="auto">
          <a:xfrm>
            <a:off x="7848600" y="2209800"/>
            <a:ext cx="96212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Simple</a:t>
            </a:r>
            <a:br>
              <a:rPr lang="en-US" dirty="0" smtClean="0"/>
            </a:br>
            <a:r>
              <a:rPr lang="en-US" dirty="0" smtClean="0"/>
              <a:t>page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fetch…</a:t>
            </a:r>
            <a:endParaRPr lang="en-US" dirty="0"/>
          </a:p>
        </p:txBody>
      </p:sp>
      <p:sp>
        <p:nvSpPr>
          <p:cNvPr id="22" name="Text Box 16"/>
          <p:cNvSpPr txBox="1">
            <a:spLocks noChangeArrowheads="1"/>
          </p:cNvSpPr>
          <p:nvPr/>
        </p:nvSpPr>
        <p:spPr bwMode="auto">
          <a:xfrm>
            <a:off x="5943600" y="5934670"/>
            <a:ext cx="22098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Q: Does a response always carry a payload?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4" name="Straight Arrow Connector 23"/>
          <p:cNvCxnSpPr>
            <a:endCxn id="20" idx="3"/>
          </p:cNvCxnSpPr>
          <p:nvPr/>
        </p:nvCxnSpPr>
        <p:spPr bwMode="auto">
          <a:xfrm rot="10800000">
            <a:off x="3888070" y="5749446"/>
            <a:ext cx="2055530" cy="34655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smtClean="0"/>
              <a:t>CS-4220 Dr. Mark L. Hornick</a:t>
            </a: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7E0C71-EF33-464D-ADB2-71075F45EBD5}" type="slidenum">
              <a:rPr lang="en-US" altLang="en-US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7543800" cy="12954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The HTTP </a:t>
            </a:r>
            <a:r>
              <a:rPr lang="en-US" sz="3600" dirty="0" smtClean="0">
                <a:solidFill>
                  <a:srgbClr val="C00000"/>
                </a:solidFill>
              </a:rPr>
              <a:t>GET</a:t>
            </a:r>
            <a:r>
              <a:rPr lang="en-US" sz="3600" dirty="0" smtClean="0"/>
              <a:t> Request is the most commonly issued message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05000"/>
            <a:ext cx="8839200" cy="4572000"/>
          </a:xfrm>
        </p:spPr>
        <p:txBody>
          <a:bodyPr/>
          <a:lstStyle/>
          <a:p>
            <a:pPr eaLnBrk="1" hangingPunct="1">
              <a:buNone/>
            </a:pPr>
            <a:r>
              <a:rPr lang="en-US" dirty="0" smtClean="0">
                <a:solidFill>
                  <a:srgbClr val="C00000"/>
                </a:solidFill>
              </a:rPr>
              <a:t>GET</a:t>
            </a:r>
            <a:r>
              <a:rPr lang="en-US" dirty="0" smtClean="0"/>
              <a:t> requests the retrieval of a </a:t>
            </a:r>
            <a:r>
              <a:rPr lang="en-US" dirty="0" smtClean="0">
                <a:solidFill>
                  <a:srgbClr val="0070C0"/>
                </a:solidFill>
              </a:rPr>
              <a:t>resource </a:t>
            </a:r>
            <a:r>
              <a:rPr lang="en-US" dirty="0" smtClean="0"/>
              <a:t>specified via a URL</a:t>
            </a:r>
          </a:p>
          <a:p>
            <a:pPr eaLnBrk="1" hangingPunct="1">
              <a:buNone/>
            </a:pPr>
            <a:r>
              <a:rPr lang="en-US" sz="2000" dirty="0" smtClean="0"/>
              <a:t>Example: </a:t>
            </a:r>
            <a:r>
              <a:rPr lang="en-US" sz="2000" dirty="0" smtClean="0">
                <a:solidFill>
                  <a:srgbClr val="0070C0"/>
                </a:solidFill>
              </a:rPr>
              <a:t>http://people.msoe.edu/hornick/Courses/cs4220/mypage.htm</a:t>
            </a:r>
            <a:endParaRPr lang="en-US" sz="2000" dirty="0" smtClean="0"/>
          </a:p>
          <a:p>
            <a:pPr eaLnBrk="1" hangingPunct="1">
              <a:buNone/>
            </a:pPr>
            <a:r>
              <a:rPr lang="en-US" sz="2800" dirty="0" smtClean="0">
                <a:solidFill>
                  <a:srgbClr val="00B050"/>
                </a:solidFill>
              </a:rPr>
              <a:t>URLs you type into the address bar of a web browser are always formatted into </a:t>
            </a:r>
            <a:r>
              <a:rPr lang="en-US" sz="2800" dirty="0" smtClean="0">
                <a:solidFill>
                  <a:srgbClr val="C00000"/>
                </a:solidFill>
              </a:rPr>
              <a:t>GET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00B050"/>
                </a:solidFill>
              </a:rPr>
              <a:t>Requests: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eaLnBrk="1" hangingPunct="1">
              <a:buNone/>
            </a:pPr>
            <a:r>
              <a:rPr lang="pt-BR" sz="2400" b="1" dirty="0" smtClean="0">
                <a:latin typeface="Courier New" pitchFamily="49" charset="0"/>
              </a:rPr>
              <a:t>GET </a:t>
            </a:r>
            <a:r>
              <a:rPr lang="pt-BR" sz="2400" b="1" dirty="0" smtClean="0">
                <a:solidFill>
                  <a:srgbClr val="0070C0"/>
                </a:solidFill>
                <a:latin typeface="Courier New" pitchFamily="49" charset="0"/>
              </a:rPr>
              <a:t>/hornick/Courses/cs4220/mypage.htm</a:t>
            </a:r>
            <a:r>
              <a:rPr lang="pt-BR" sz="2400" b="1" dirty="0" smtClean="0">
                <a:latin typeface="Courier New" pitchFamily="49" charset="0"/>
              </a:rPr>
              <a:t> HTTP/1.1</a:t>
            </a:r>
          </a:p>
          <a:p>
            <a:pPr eaLnBrk="1" hangingPunct="1">
              <a:buNone/>
            </a:pPr>
            <a:r>
              <a:rPr lang="pt-BR" sz="2400" b="1" dirty="0" smtClean="0">
                <a:latin typeface="Courier New" pitchFamily="49" charset="0"/>
              </a:rPr>
              <a:t>Host: </a:t>
            </a:r>
            <a:r>
              <a:rPr lang="pt-BR" sz="2400" b="1" dirty="0" smtClean="0">
                <a:solidFill>
                  <a:srgbClr val="0070C0"/>
                </a:solidFill>
                <a:latin typeface="Courier New" pitchFamily="49" charset="0"/>
              </a:rPr>
              <a:t>people.msoe.edu</a:t>
            </a:r>
          </a:p>
          <a:p>
            <a:pPr eaLnBrk="1" hangingPunct="1">
              <a:buNone/>
            </a:pPr>
            <a:r>
              <a:rPr lang="pt-BR" sz="2400" b="1" dirty="0" smtClean="0">
                <a:latin typeface="Courier New" pitchFamily="49" charset="0"/>
              </a:rPr>
              <a:t>Accept: */*</a:t>
            </a:r>
          </a:p>
          <a:p>
            <a:pPr eaLnBrk="1" hangingPunct="1">
              <a:buNone/>
            </a:pPr>
            <a:r>
              <a:rPr lang="pt-BR" sz="2400" b="1" dirty="0">
                <a:latin typeface="Courier New" pitchFamily="49" charset="0"/>
              </a:rPr>
              <a:t>&lt;</a:t>
            </a:r>
            <a:r>
              <a:rPr lang="pt-BR" sz="2400" b="1" dirty="0" smtClean="0">
                <a:latin typeface="Courier New" pitchFamily="49" charset="0"/>
              </a:rPr>
              <a:t>CRLF&gt;</a:t>
            </a:r>
            <a:endParaRPr lang="pt-BR" sz="2400" b="1" dirty="0" smtClean="0">
              <a:latin typeface="Courier New" pitchFamily="49" charset="0"/>
            </a:endParaRPr>
          </a:p>
          <a:p>
            <a:pPr eaLnBrk="1" hangingPunct="1">
              <a:buNone/>
            </a:pPr>
            <a:endParaRPr lang="en-US" sz="2400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r>
              <a:rPr lang="en-US" dirty="0" smtClean="0"/>
              <a:t>Request / Response illustrated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smtClean="0"/>
              <a:t>CS-4220 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2EA000-14D6-49B3-8081-7F4783F22D3D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  <p:pic>
        <p:nvPicPr>
          <p:cNvPr id="12" name="Picture 11" descr="IMG_000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1295400"/>
            <a:ext cx="8582558" cy="4953000"/>
          </a:xfrm>
          <a:prstGeom prst="rect">
            <a:avLst/>
          </a:prstGeom>
        </p:spPr>
      </p:pic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5943600" y="5867400"/>
            <a:ext cx="23551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Note: This diagram can</a:t>
            </a:r>
            <a:br>
              <a:rPr lang="en-US" sz="1400" dirty="0" smtClean="0">
                <a:solidFill>
                  <a:srgbClr val="0070C0"/>
                </a:solidFill>
              </a:rPr>
            </a:br>
            <a:r>
              <a:rPr lang="en-US" sz="1400" dirty="0" smtClean="0">
                <a:solidFill>
                  <a:srgbClr val="0070C0"/>
                </a:solidFill>
              </a:rPr>
              <a:t>be found in your textbook</a:t>
            </a:r>
            <a:endParaRPr lang="en-US" sz="1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smtClean="0"/>
              <a:t>CS-4220 Dr. Mark L. Hornick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A9A8F-BFA3-434B-B153-73CE7CB4309B}" type="slidenum">
              <a:rPr lang="en-US" altLang="en-US"/>
              <a:pPr>
                <a:defRPr/>
              </a:pPr>
              <a:t>16</a:t>
            </a:fld>
            <a:endParaRPr lang="en-US" altLang="en-US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Of all other HTTP requests, </a:t>
            </a:r>
            <a:r>
              <a:rPr lang="en-US" sz="3600" u="sng" dirty="0" smtClean="0"/>
              <a:t>POST</a:t>
            </a:r>
            <a:r>
              <a:rPr lang="en-US" sz="3600" dirty="0" smtClean="0"/>
              <a:t> is the only one commonly used</a:t>
            </a:r>
          </a:p>
        </p:txBody>
      </p:sp>
      <p:sp>
        <p:nvSpPr>
          <p:cNvPr id="1100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700" b="1" dirty="0" smtClean="0"/>
              <a:t>POST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500" b="1" dirty="0" smtClean="0"/>
              <a:t>Submits data to be </a:t>
            </a:r>
            <a:r>
              <a:rPr lang="en-US" sz="1500" b="1" dirty="0" smtClean="0">
                <a:solidFill>
                  <a:srgbClr val="FF0000"/>
                </a:solidFill>
              </a:rPr>
              <a:t>processed</a:t>
            </a:r>
            <a:r>
              <a:rPr lang="en-US" sz="1500" b="1" dirty="0" smtClean="0"/>
              <a:t> (commonly from a HTML </a:t>
            </a:r>
            <a:r>
              <a:rPr lang="en-US" sz="1500" b="1" dirty="0" smtClean="0">
                <a:solidFill>
                  <a:srgbClr val="00B0F0"/>
                </a:solidFill>
              </a:rPr>
              <a:t>form</a:t>
            </a:r>
            <a:r>
              <a:rPr lang="en-US" sz="1500" b="1" dirty="0" smtClean="0"/>
              <a:t>) to the identified resource. The data is </a:t>
            </a:r>
            <a:r>
              <a:rPr lang="en-US" sz="1500" b="1" dirty="0" smtClean="0">
                <a:solidFill>
                  <a:srgbClr val="00B0F0"/>
                </a:solidFill>
              </a:rPr>
              <a:t>included in the body </a:t>
            </a:r>
            <a:r>
              <a:rPr lang="en-US" sz="1500" b="1" dirty="0" smtClean="0"/>
              <a:t>of the request. The data thus provided typically changes the </a:t>
            </a:r>
            <a:r>
              <a:rPr lang="en-US" sz="1500" b="1" dirty="0" smtClean="0">
                <a:solidFill>
                  <a:srgbClr val="FF0000"/>
                </a:solidFill>
              </a:rPr>
              <a:t>state</a:t>
            </a:r>
            <a:r>
              <a:rPr lang="en-US" sz="1500" b="1" dirty="0" smtClean="0"/>
              <a:t> of the web application. More on this later.</a:t>
            </a:r>
          </a:p>
          <a:p>
            <a:pPr eaLnBrk="1" hangingPunct="1">
              <a:lnSpc>
                <a:spcPct val="80000"/>
              </a:lnSpc>
            </a:pPr>
            <a:r>
              <a:rPr lang="en-US" sz="1700" dirty="0" smtClean="0"/>
              <a:t>PUT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500" dirty="0" smtClean="0"/>
              <a:t>Uploads a representation of the specified resource. </a:t>
            </a:r>
          </a:p>
          <a:p>
            <a:pPr eaLnBrk="1" hangingPunct="1">
              <a:lnSpc>
                <a:spcPct val="80000"/>
              </a:lnSpc>
            </a:pPr>
            <a:r>
              <a:rPr lang="en-US" sz="1700" dirty="0" smtClean="0"/>
              <a:t>DELETE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500" dirty="0" smtClean="0"/>
              <a:t>Deletes the specified resource. </a:t>
            </a:r>
          </a:p>
          <a:p>
            <a:pPr eaLnBrk="1" hangingPunct="1">
              <a:lnSpc>
                <a:spcPct val="80000"/>
              </a:lnSpc>
            </a:pPr>
            <a:r>
              <a:rPr lang="en-US" sz="1700" dirty="0" smtClean="0"/>
              <a:t>TRACE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500" dirty="0" smtClean="0"/>
              <a:t>Echoes back the received request, so that a client can see what intermediate servers are adding or changing in the request. </a:t>
            </a:r>
          </a:p>
          <a:p>
            <a:pPr eaLnBrk="1" hangingPunct="1">
              <a:lnSpc>
                <a:spcPct val="80000"/>
              </a:lnSpc>
            </a:pPr>
            <a:r>
              <a:rPr lang="en-US" sz="1700" dirty="0" smtClean="0"/>
              <a:t>OPTIONS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500" dirty="0" smtClean="0"/>
              <a:t>Returns the HTTP methods that the server supports. This can be used to check the functionality of a web server. </a:t>
            </a:r>
          </a:p>
          <a:p>
            <a:pPr eaLnBrk="1" hangingPunct="1">
              <a:lnSpc>
                <a:spcPct val="80000"/>
              </a:lnSpc>
            </a:pPr>
            <a:r>
              <a:rPr lang="en-US" sz="1700" dirty="0" smtClean="0"/>
              <a:t>CONNECT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500" dirty="0" smtClean="0"/>
              <a:t>For use with a proxy that can change to being an SSL tunnel. </a:t>
            </a:r>
          </a:p>
          <a:p>
            <a:pPr eaLnBrk="1" hangingPunct="1">
              <a:lnSpc>
                <a:spcPct val="80000"/>
              </a:lnSpc>
            </a:pPr>
            <a:r>
              <a:rPr lang="en-US" sz="1700" dirty="0" smtClean="0"/>
              <a:t>HEAD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500" dirty="0" smtClean="0"/>
              <a:t>Asks for the response identical to the one that would correspond to a GET request, but without the response body. This is useful for retrieving meta-information written in response headers, without having to transport the entire content. . </a:t>
            </a:r>
          </a:p>
          <a:p>
            <a:pPr lvl="1" eaLnBrk="1" hangingPunct="1">
              <a:lnSpc>
                <a:spcPct val="80000"/>
              </a:lnSpc>
            </a:pPr>
            <a:endParaRPr lang="en-US" sz="1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0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0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0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0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0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0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0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0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0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08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08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08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08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08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080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Wfetch is free HTTP protocol viewer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Live link on course webpage under </a:t>
            </a:r>
            <a:r>
              <a:rPr lang="en-US" b="1" dirty="0" smtClean="0"/>
              <a:t>Tools</a:t>
            </a:r>
            <a:r>
              <a:rPr lang="en-US" dirty="0" smtClean="0"/>
              <a:t>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http://download.microsoft.com/download/iis50/Utility/5.0/W9XNT4/EN-US/wfetch.exe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smtClean="0"/>
              <a:t>CS-4220 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79249-99A9-4A10-8279-F375E4508867}" type="slidenum">
              <a:rPr lang="en-US" altLang="en-US"/>
              <a:pPr>
                <a:defRPr/>
              </a:pPr>
              <a:t>17</a:t>
            </a:fld>
            <a:endParaRPr lang="en-US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smtClean="0"/>
              <a:t>CS-4220 Dr. Mark L. Hornick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43FE1E-E3BA-4DC8-BA46-2F55DF0774D4}" type="slidenum">
              <a:rPr lang="en-US" altLang="en-US"/>
              <a:pPr>
                <a:defRPr/>
              </a:pPr>
              <a:t>18</a:t>
            </a:fld>
            <a:endParaRPr lang="en-US" altLang="en-US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Use Wfetch for</a:t>
            </a:r>
            <a:r>
              <a:rPr lang="en-US" smtClean="0"/>
              <a:t/>
            </a:r>
            <a:br>
              <a:rPr lang="en-US" smtClean="0"/>
            </a:br>
            <a:r>
              <a:rPr lang="en-US" sz="1800" smtClean="0">
                <a:solidFill>
                  <a:srgbClr val="9A0075"/>
                </a:solidFill>
              </a:rPr>
              <a:t>http://people.msoe.edu/~hornick/Courses/cs4220/mypage.htm</a:t>
            </a:r>
            <a:r>
              <a:rPr lang="en-US" sz="2800" smtClean="0"/>
              <a:t> </a:t>
            </a:r>
            <a:endParaRPr lang="en-US" smtClean="0"/>
          </a:p>
        </p:txBody>
      </p:sp>
      <p:pic>
        <p:nvPicPr>
          <p:cNvPr id="512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76400"/>
            <a:ext cx="8001000" cy="498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smtClean="0"/>
              <a:t>CS-4220 Dr. Mark L. Hornick</a:t>
            </a:r>
            <a:endParaRPr lang="en-US" alt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51F43E-31A7-4097-B3C7-52CDD42AFA27}" type="slidenum">
              <a:rPr lang="en-US" altLang="en-US"/>
              <a:pPr>
                <a:defRPr/>
              </a:pPr>
              <a:t>2</a:t>
            </a:fld>
            <a:endParaRPr lang="en-US" altLang="en-US" dirty="0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7543800" cy="685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Q: What does a Browser do?</a:t>
            </a:r>
            <a:endParaRPr lang="en-US" u="sng" dirty="0" smtClean="0">
              <a:solidFill>
                <a:srgbClr val="FF0000"/>
              </a:solidFill>
            </a:endParaRPr>
          </a:p>
        </p:txBody>
      </p:sp>
      <p:pic>
        <p:nvPicPr>
          <p:cNvPr id="24" name="Picture 23" descr="webapp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57600" y="1371600"/>
            <a:ext cx="3962400" cy="4809850"/>
          </a:xfrm>
          <a:prstGeom prst="rect">
            <a:avLst/>
          </a:prstGeom>
        </p:spPr>
      </p:pic>
      <p:sp>
        <p:nvSpPr>
          <p:cNvPr id="2055" name="Text Box 6"/>
          <p:cNvSpPr txBox="1">
            <a:spLocks noChangeArrowheads="1"/>
          </p:cNvSpPr>
          <p:nvPr/>
        </p:nvSpPr>
        <p:spPr bwMode="auto">
          <a:xfrm>
            <a:off x="1219200" y="3962400"/>
            <a:ext cx="179247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/>
              <a:t>Web </a:t>
            </a:r>
            <a:r>
              <a:rPr lang="en-US" b="1" dirty="0" smtClean="0"/>
              <a:t>Browsers</a:t>
            </a:r>
            <a:br>
              <a:rPr lang="en-US" b="1" dirty="0" smtClean="0"/>
            </a:b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smtClean="0"/>
              <a:t>CS-4220 Dr. Mark L. Hornick</a:t>
            </a:r>
            <a:endParaRPr lang="en-US" alt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51F43E-31A7-4097-B3C7-52CDD42AFA27}" type="slidenum">
              <a:rPr lang="en-US" altLang="en-US"/>
              <a:pPr>
                <a:defRPr/>
              </a:pPr>
              <a:t>3</a:t>
            </a:fld>
            <a:endParaRPr lang="en-US" altLang="en-US" dirty="0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7543800" cy="1295400"/>
          </a:xfrm>
        </p:spPr>
        <p:txBody>
          <a:bodyPr/>
          <a:lstStyle/>
          <a:p>
            <a:pPr eaLnBrk="1" hangingPunct="1"/>
            <a:r>
              <a:rPr lang="en-US" dirty="0" smtClean="0"/>
              <a:t>The www message model consists of </a:t>
            </a:r>
            <a:r>
              <a:rPr lang="en-US" u="sng" dirty="0" smtClean="0"/>
              <a:t>Requests</a:t>
            </a:r>
            <a:r>
              <a:rPr lang="en-US" dirty="0" smtClean="0"/>
              <a:t> and </a:t>
            </a:r>
            <a:r>
              <a:rPr lang="en-US" u="sng" dirty="0" smtClean="0"/>
              <a:t>Responses</a:t>
            </a:r>
          </a:p>
        </p:txBody>
      </p:sp>
      <p:pic>
        <p:nvPicPr>
          <p:cNvPr id="2053" name="Picture 4" descr="j0404159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2819400"/>
            <a:ext cx="2181225" cy="218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5" descr="j039724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3200400"/>
            <a:ext cx="1803400" cy="161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5" name="Text Box 6"/>
          <p:cNvSpPr txBox="1">
            <a:spLocks noChangeArrowheads="1"/>
          </p:cNvSpPr>
          <p:nvPr/>
        </p:nvSpPr>
        <p:spPr bwMode="auto">
          <a:xfrm>
            <a:off x="1295400" y="4876800"/>
            <a:ext cx="168026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/>
              <a:t>Web </a:t>
            </a:r>
            <a:r>
              <a:rPr lang="en-US" b="1" dirty="0" smtClean="0"/>
              <a:t>Browser</a:t>
            </a:r>
            <a:br>
              <a:rPr lang="en-US" b="1" dirty="0" smtClean="0"/>
            </a:br>
            <a:r>
              <a:rPr lang="en-US" b="1" dirty="0" smtClean="0"/>
              <a:t>(the client)</a:t>
            </a:r>
            <a:endParaRPr lang="en-US" b="1" dirty="0"/>
          </a:p>
        </p:txBody>
      </p:sp>
      <p:sp>
        <p:nvSpPr>
          <p:cNvPr id="2056" name="Text Box 9"/>
          <p:cNvSpPr txBox="1">
            <a:spLocks noChangeArrowheads="1"/>
          </p:cNvSpPr>
          <p:nvPr/>
        </p:nvSpPr>
        <p:spPr bwMode="auto">
          <a:xfrm>
            <a:off x="7010400" y="5181600"/>
            <a:ext cx="1530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/>
              <a:t>Web Server</a:t>
            </a:r>
          </a:p>
        </p:txBody>
      </p:sp>
      <p:sp>
        <p:nvSpPr>
          <p:cNvPr id="2057" name="Freeform 11"/>
          <p:cNvSpPr>
            <a:spLocks/>
          </p:cNvSpPr>
          <p:nvPr/>
        </p:nvSpPr>
        <p:spPr bwMode="auto">
          <a:xfrm>
            <a:off x="2743200" y="2273300"/>
            <a:ext cx="3200400" cy="927100"/>
          </a:xfrm>
          <a:custGeom>
            <a:avLst/>
            <a:gdLst>
              <a:gd name="T0" fmla="*/ 0 w 2016"/>
              <a:gd name="T1" fmla="*/ 2147483647 h 584"/>
              <a:gd name="T2" fmla="*/ 2147483647 w 2016"/>
              <a:gd name="T3" fmla="*/ 2147483647 h 584"/>
              <a:gd name="T4" fmla="*/ 2147483647 w 2016"/>
              <a:gd name="T5" fmla="*/ 2147483647 h 584"/>
              <a:gd name="T6" fmla="*/ 0 60000 65536"/>
              <a:gd name="T7" fmla="*/ 0 60000 65536"/>
              <a:gd name="T8" fmla="*/ 0 60000 65536"/>
              <a:gd name="T9" fmla="*/ 0 w 2016"/>
              <a:gd name="T10" fmla="*/ 0 h 584"/>
              <a:gd name="T11" fmla="*/ 2016 w 2016"/>
              <a:gd name="T12" fmla="*/ 584 h 5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16" h="584">
                <a:moveTo>
                  <a:pt x="0" y="536"/>
                </a:moveTo>
                <a:cubicBezTo>
                  <a:pt x="360" y="268"/>
                  <a:pt x="720" y="0"/>
                  <a:pt x="1056" y="8"/>
                </a:cubicBezTo>
                <a:cubicBezTo>
                  <a:pt x="1392" y="16"/>
                  <a:pt x="1704" y="300"/>
                  <a:pt x="2016" y="584"/>
                </a:cubicBezTo>
              </a:path>
            </a:pathLst>
          </a:custGeom>
          <a:noFill/>
          <a:ln w="50800">
            <a:solidFill>
              <a:srgbClr val="00B050"/>
            </a:solidFill>
            <a:miter lim="800000"/>
            <a:headEnd/>
            <a:tailEnd type="stealth" w="lg" len="lg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58" name="Freeform 14"/>
          <p:cNvSpPr>
            <a:spLocks/>
          </p:cNvSpPr>
          <p:nvPr/>
        </p:nvSpPr>
        <p:spPr bwMode="auto">
          <a:xfrm>
            <a:off x="3048000" y="4343400"/>
            <a:ext cx="2819400" cy="711200"/>
          </a:xfrm>
          <a:custGeom>
            <a:avLst/>
            <a:gdLst>
              <a:gd name="T0" fmla="*/ 2147483647 w 1776"/>
              <a:gd name="T1" fmla="*/ 2147483647 h 448"/>
              <a:gd name="T2" fmla="*/ 2147483647 w 1776"/>
              <a:gd name="T3" fmla="*/ 2147483647 h 448"/>
              <a:gd name="T4" fmla="*/ 0 w 1776"/>
              <a:gd name="T5" fmla="*/ 0 h 448"/>
              <a:gd name="T6" fmla="*/ 0 60000 65536"/>
              <a:gd name="T7" fmla="*/ 0 60000 65536"/>
              <a:gd name="T8" fmla="*/ 0 60000 65536"/>
              <a:gd name="T9" fmla="*/ 0 w 1776"/>
              <a:gd name="T10" fmla="*/ 0 h 448"/>
              <a:gd name="T11" fmla="*/ 1776 w 1776"/>
              <a:gd name="T12" fmla="*/ 448 h 4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76" h="448">
                <a:moveTo>
                  <a:pt x="1776" y="96"/>
                </a:moveTo>
                <a:cubicBezTo>
                  <a:pt x="1492" y="272"/>
                  <a:pt x="1208" y="448"/>
                  <a:pt x="912" y="432"/>
                </a:cubicBezTo>
                <a:cubicBezTo>
                  <a:pt x="616" y="416"/>
                  <a:pt x="308" y="208"/>
                  <a:pt x="0" y="0"/>
                </a:cubicBezTo>
              </a:path>
            </a:pathLst>
          </a:custGeom>
          <a:noFill/>
          <a:ln w="63500">
            <a:solidFill>
              <a:srgbClr val="0070C0"/>
            </a:solidFill>
            <a:miter lim="800000"/>
            <a:headEnd/>
            <a:tailEnd type="stealth" w="lg" len="lg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59" name="Text Box 15"/>
          <p:cNvSpPr txBox="1">
            <a:spLocks noChangeArrowheads="1"/>
          </p:cNvSpPr>
          <p:nvPr/>
        </p:nvSpPr>
        <p:spPr bwMode="auto">
          <a:xfrm>
            <a:off x="381000" y="1828800"/>
            <a:ext cx="83263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Client Request</a:t>
            </a:r>
            <a:r>
              <a:rPr lang="en-US" dirty="0">
                <a:solidFill>
                  <a:srgbClr val="00B050"/>
                </a:solidFill>
              </a:rPr>
              <a:t>: “I need a </a:t>
            </a:r>
            <a:r>
              <a:rPr lang="en-US" i="1" dirty="0">
                <a:solidFill>
                  <a:srgbClr val="00B050"/>
                </a:solidFill>
              </a:rPr>
              <a:t>resource</a:t>
            </a:r>
            <a:r>
              <a:rPr lang="en-US" dirty="0">
                <a:solidFill>
                  <a:srgbClr val="00B050"/>
                </a:solidFill>
              </a:rPr>
              <a:t> (html page, picture, </a:t>
            </a:r>
            <a:r>
              <a:rPr lang="en-US" dirty="0" err="1">
                <a:solidFill>
                  <a:srgbClr val="00B050"/>
                </a:solidFill>
              </a:rPr>
              <a:t>pdf</a:t>
            </a:r>
            <a:r>
              <a:rPr lang="en-US" dirty="0">
                <a:solidFill>
                  <a:srgbClr val="00B050"/>
                </a:solidFill>
              </a:rPr>
              <a:t> doc, mp3 file…)”</a:t>
            </a:r>
          </a:p>
        </p:txBody>
      </p:sp>
      <p:sp>
        <p:nvSpPr>
          <p:cNvPr id="2060" name="Text Box 16"/>
          <p:cNvSpPr txBox="1">
            <a:spLocks noChangeArrowheads="1"/>
          </p:cNvSpPr>
          <p:nvPr/>
        </p:nvSpPr>
        <p:spPr bwMode="auto">
          <a:xfrm>
            <a:off x="3048000" y="5105400"/>
            <a:ext cx="369524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Server Response</a:t>
            </a:r>
            <a:r>
              <a:rPr lang="en-US" dirty="0">
                <a:solidFill>
                  <a:srgbClr val="0070C0"/>
                </a:solidFill>
              </a:rPr>
              <a:t>: “Here you go!”</a:t>
            </a:r>
          </a:p>
        </p:txBody>
      </p:sp>
      <p:sp>
        <p:nvSpPr>
          <p:cNvPr id="2061" name="Infopage"/>
          <p:cNvSpPr>
            <a:spLocks noEditPoints="1" noChangeArrowheads="1"/>
          </p:cNvSpPr>
          <p:nvPr/>
        </p:nvSpPr>
        <p:spPr bwMode="auto">
          <a:xfrm>
            <a:off x="7924800" y="3581400"/>
            <a:ext cx="600075" cy="871538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99 w 21600"/>
              <a:gd name="T17" fmla="*/ 12174 h 21600"/>
              <a:gd name="T18" fmla="*/ 20813 w 21600"/>
              <a:gd name="T19" fmla="*/ 1714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8333" y="4025"/>
                </a:moveTo>
                <a:lnTo>
                  <a:pt x="12500" y="4025"/>
                </a:lnTo>
                <a:lnTo>
                  <a:pt x="12500" y="11094"/>
                </a:lnTo>
                <a:lnTo>
                  <a:pt x="13903" y="11094"/>
                </a:lnTo>
                <a:lnTo>
                  <a:pt x="13903" y="11618"/>
                </a:lnTo>
                <a:lnTo>
                  <a:pt x="7908" y="11618"/>
                </a:lnTo>
                <a:lnTo>
                  <a:pt x="7908" y="11078"/>
                </a:lnTo>
                <a:lnTo>
                  <a:pt x="9418" y="11078"/>
                </a:lnTo>
                <a:lnTo>
                  <a:pt x="9418" y="4549"/>
                </a:lnTo>
                <a:lnTo>
                  <a:pt x="8333" y="4549"/>
                </a:lnTo>
                <a:lnTo>
                  <a:pt x="8333" y="4025"/>
                </a:lnTo>
                <a:close/>
              </a:path>
              <a:path w="21600" h="21600" extrusionOk="0">
                <a:moveTo>
                  <a:pt x="9120" y="2127"/>
                </a:moveTo>
                <a:lnTo>
                  <a:pt x="9120" y="1783"/>
                </a:lnTo>
                <a:lnTo>
                  <a:pt x="9269" y="1538"/>
                </a:lnTo>
                <a:lnTo>
                  <a:pt x="9588" y="1194"/>
                </a:lnTo>
                <a:lnTo>
                  <a:pt x="10013" y="998"/>
                </a:lnTo>
                <a:lnTo>
                  <a:pt x="10396" y="850"/>
                </a:lnTo>
                <a:lnTo>
                  <a:pt x="10906" y="801"/>
                </a:lnTo>
                <a:lnTo>
                  <a:pt x="11480" y="900"/>
                </a:lnTo>
                <a:lnTo>
                  <a:pt x="11926" y="1047"/>
                </a:lnTo>
                <a:lnTo>
                  <a:pt x="12266" y="1292"/>
                </a:lnTo>
                <a:lnTo>
                  <a:pt x="12500" y="1587"/>
                </a:lnTo>
                <a:lnTo>
                  <a:pt x="12649" y="1832"/>
                </a:lnTo>
                <a:lnTo>
                  <a:pt x="12692" y="2143"/>
                </a:lnTo>
                <a:lnTo>
                  <a:pt x="12649" y="2421"/>
                </a:lnTo>
                <a:lnTo>
                  <a:pt x="12500" y="2781"/>
                </a:lnTo>
                <a:lnTo>
                  <a:pt x="12330" y="3060"/>
                </a:lnTo>
                <a:lnTo>
                  <a:pt x="11884" y="3305"/>
                </a:lnTo>
                <a:lnTo>
                  <a:pt x="11501" y="3452"/>
                </a:lnTo>
                <a:lnTo>
                  <a:pt x="10863" y="3550"/>
                </a:lnTo>
                <a:lnTo>
                  <a:pt x="10396" y="3518"/>
                </a:lnTo>
                <a:lnTo>
                  <a:pt x="9949" y="3321"/>
                </a:lnTo>
                <a:lnTo>
                  <a:pt x="9524" y="3125"/>
                </a:lnTo>
                <a:lnTo>
                  <a:pt x="9311" y="2765"/>
                </a:lnTo>
                <a:lnTo>
                  <a:pt x="9184" y="2438"/>
                </a:lnTo>
                <a:lnTo>
                  <a:pt x="9120" y="2127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Infopage"/>
          <p:cNvSpPr>
            <a:spLocks noEditPoints="1" noChangeArrowheads="1"/>
          </p:cNvSpPr>
          <p:nvPr/>
        </p:nvSpPr>
        <p:spPr bwMode="auto">
          <a:xfrm>
            <a:off x="8305800" y="3429000"/>
            <a:ext cx="600075" cy="871538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99 w 21600"/>
              <a:gd name="T17" fmla="*/ 12174 h 21600"/>
              <a:gd name="T18" fmla="*/ 20813 w 21600"/>
              <a:gd name="T19" fmla="*/ 1714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8333" y="4025"/>
                </a:moveTo>
                <a:lnTo>
                  <a:pt x="12500" y="4025"/>
                </a:lnTo>
                <a:lnTo>
                  <a:pt x="12500" y="11094"/>
                </a:lnTo>
                <a:lnTo>
                  <a:pt x="13903" y="11094"/>
                </a:lnTo>
                <a:lnTo>
                  <a:pt x="13903" y="11618"/>
                </a:lnTo>
                <a:lnTo>
                  <a:pt x="7908" y="11618"/>
                </a:lnTo>
                <a:lnTo>
                  <a:pt x="7908" y="11078"/>
                </a:lnTo>
                <a:lnTo>
                  <a:pt x="9418" y="11078"/>
                </a:lnTo>
                <a:lnTo>
                  <a:pt x="9418" y="4549"/>
                </a:lnTo>
                <a:lnTo>
                  <a:pt x="8333" y="4549"/>
                </a:lnTo>
                <a:lnTo>
                  <a:pt x="8333" y="4025"/>
                </a:lnTo>
                <a:close/>
              </a:path>
              <a:path w="21600" h="21600" extrusionOk="0">
                <a:moveTo>
                  <a:pt x="9120" y="2127"/>
                </a:moveTo>
                <a:lnTo>
                  <a:pt x="9120" y="1783"/>
                </a:lnTo>
                <a:lnTo>
                  <a:pt x="9269" y="1538"/>
                </a:lnTo>
                <a:lnTo>
                  <a:pt x="9588" y="1194"/>
                </a:lnTo>
                <a:lnTo>
                  <a:pt x="10013" y="998"/>
                </a:lnTo>
                <a:lnTo>
                  <a:pt x="10396" y="850"/>
                </a:lnTo>
                <a:lnTo>
                  <a:pt x="10906" y="801"/>
                </a:lnTo>
                <a:lnTo>
                  <a:pt x="11480" y="900"/>
                </a:lnTo>
                <a:lnTo>
                  <a:pt x="11926" y="1047"/>
                </a:lnTo>
                <a:lnTo>
                  <a:pt x="12266" y="1292"/>
                </a:lnTo>
                <a:lnTo>
                  <a:pt x="12500" y="1587"/>
                </a:lnTo>
                <a:lnTo>
                  <a:pt x="12649" y="1832"/>
                </a:lnTo>
                <a:lnTo>
                  <a:pt x="12692" y="2143"/>
                </a:lnTo>
                <a:lnTo>
                  <a:pt x="12649" y="2421"/>
                </a:lnTo>
                <a:lnTo>
                  <a:pt x="12500" y="2781"/>
                </a:lnTo>
                <a:lnTo>
                  <a:pt x="12330" y="3060"/>
                </a:lnTo>
                <a:lnTo>
                  <a:pt x="11884" y="3305"/>
                </a:lnTo>
                <a:lnTo>
                  <a:pt x="11501" y="3452"/>
                </a:lnTo>
                <a:lnTo>
                  <a:pt x="10863" y="3550"/>
                </a:lnTo>
                <a:lnTo>
                  <a:pt x="10396" y="3518"/>
                </a:lnTo>
                <a:lnTo>
                  <a:pt x="9949" y="3321"/>
                </a:lnTo>
                <a:lnTo>
                  <a:pt x="9524" y="3125"/>
                </a:lnTo>
                <a:lnTo>
                  <a:pt x="9311" y="2765"/>
                </a:lnTo>
                <a:lnTo>
                  <a:pt x="9184" y="2438"/>
                </a:lnTo>
                <a:lnTo>
                  <a:pt x="9120" y="2127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Infopage"/>
          <p:cNvSpPr>
            <a:spLocks noEditPoints="1" noChangeArrowheads="1"/>
          </p:cNvSpPr>
          <p:nvPr/>
        </p:nvSpPr>
        <p:spPr bwMode="auto">
          <a:xfrm>
            <a:off x="8229600" y="3886200"/>
            <a:ext cx="600075" cy="871538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99 w 21600"/>
              <a:gd name="T17" fmla="*/ 12174 h 21600"/>
              <a:gd name="T18" fmla="*/ 20813 w 21600"/>
              <a:gd name="T19" fmla="*/ 1714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8333" y="4025"/>
                </a:moveTo>
                <a:lnTo>
                  <a:pt x="12500" y="4025"/>
                </a:lnTo>
                <a:lnTo>
                  <a:pt x="12500" y="11094"/>
                </a:lnTo>
                <a:lnTo>
                  <a:pt x="13903" y="11094"/>
                </a:lnTo>
                <a:lnTo>
                  <a:pt x="13903" y="11618"/>
                </a:lnTo>
                <a:lnTo>
                  <a:pt x="7908" y="11618"/>
                </a:lnTo>
                <a:lnTo>
                  <a:pt x="7908" y="11078"/>
                </a:lnTo>
                <a:lnTo>
                  <a:pt x="9418" y="11078"/>
                </a:lnTo>
                <a:lnTo>
                  <a:pt x="9418" y="4549"/>
                </a:lnTo>
                <a:lnTo>
                  <a:pt x="8333" y="4549"/>
                </a:lnTo>
                <a:lnTo>
                  <a:pt x="8333" y="4025"/>
                </a:lnTo>
                <a:close/>
              </a:path>
              <a:path w="21600" h="21600" extrusionOk="0">
                <a:moveTo>
                  <a:pt x="9120" y="2127"/>
                </a:moveTo>
                <a:lnTo>
                  <a:pt x="9120" y="1783"/>
                </a:lnTo>
                <a:lnTo>
                  <a:pt x="9269" y="1538"/>
                </a:lnTo>
                <a:lnTo>
                  <a:pt x="9588" y="1194"/>
                </a:lnTo>
                <a:lnTo>
                  <a:pt x="10013" y="998"/>
                </a:lnTo>
                <a:lnTo>
                  <a:pt x="10396" y="850"/>
                </a:lnTo>
                <a:lnTo>
                  <a:pt x="10906" y="801"/>
                </a:lnTo>
                <a:lnTo>
                  <a:pt x="11480" y="900"/>
                </a:lnTo>
                <a:lnTo>
                  <a:pt x="11926" y="1047"/>
                </a:lnTo>
                <a:lnTo>
                  <a:pt x="12266" y="1292"/>
                </a:lnTo>
                <a:lnTo>
                  <a:pt x="12500" y="1587"/>
                </a:lnTo>
                <a:lnTo>
                  <a:pt x="12649" y="1832"/>
                </a:lnTo>
                <a:lnTo>
                  <a:pt x="12692" y="2143"/>
                </a:lnTo>
                <a:lnTo>
                  <a:pt x="12649" y="2421"/>
                </a:lnTo>
                <a:lnTo>
                  <a:pt x="12500" y="2781"/>
                </a:lnTo>
                <a:lnTo>
                  <a:pt x="12330" y="3060"/>
                </a:lnTo>
                <a:lnTo>
                  <a:pt x="11884" y="3305"/>
                </a:lnTo>
                <a:lnTo>
                  <a:pt x="11501" y="3452"/>
                </a:lnTo>
                <a:lnTo>
                  <a:pt x="10863" y="3550"/>
                </a:lnTo>
                <a:lnTo>
                  <a:pt x="10396" y="3518"/>
                </a:lnTo>
                <a:lnTo>
                  <a:pt x="9949" y="3321"/>
                </a:lnTo>
                <a:lnTo>
                  <a:pt x="9524" y="3125"/>
                </a:lnTo>
                <a:lnTo>
                  <a:pt x="9311" y="2765"/>
                </a:lnTo>
                <a:lnTo>
                  <a:pt x="9184" y="2438"/>
                </a:lnTo>
                <a:lnTo>
                  <a:pt x="9120" y="2127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64" name="Freeform 11"/>
          <p:cNvSpPr>
            <a:spLocks/>
          </p:cNvSpPr>
          <p:nvPr/>
        </p:nvSpPr>
        <p:spPr bwMode="auto">
          <a:xfrm>
            <a:off x="7315200" y="3124200"/>
            <a:ext cx="838200" cy="457200"/>
          </a:xfrm>
          <a:custGeom>
            <a:avLst/>
            <a:gdLst>
              <a:gd name="T0" fmla="*/ 0 w 2016"/>
              <a:gd name="T1" fmla="*/ 2147483647 h 584"/>
              <a:gd name="T2" fmla="*/ 2147483647 w 2016"/>
              <a:gd name="T3" fmla="*/ 2147483647 h 584"/>
              <a:gd name="T4" fmla="*/ 2147483647 w 2016"/>
              <a:gd name="T5" fmla="*/ 2147483647 h 584"/>
              <a:gd name="T6" fmla="*/ 0 60000 65536"/>
              <a:gd name="T7" fmla="*/ 0 60000 65536"/>
              <a:gd name="T8" fmla="*/ 0 60000 65536"/>
              <a:gd name="T9" fmla="*/ 0 w 2016"/>
              <a:gd name="T10" fmla="*/ 0 h 584"/>
              <a:gd name="T11" fmla="*/ 2016 w 2016"/>
              <a:gd name="T12" fmla="*/ 584 h 5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16" h="584">
                <a:moveTo>
                  <a:pt x="0" y="536"/>
                </a:moveTo>
                <a:cubicBezTo>
                  <a:pt x="360" y="268"/>
                  <a:pt x="720" y="0"/>
                  <a:pt x="1056" y="8"/>
                </a:cubicBezTo>
                <a:cubicBezTo>
                  <a:pt x="1392" y="16"/>
                  <a:pt x="1704" y="300"/>
                  <a:pt x="2016" y="584"/>
                </a:cubicBez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stealth" w="lg" len="lg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8" name="Infopage"/>
          <p:cNvSpPr>
            <a:spLocks noEditPoints="1" noChangeArrowheads="1"/>
          </p:cNvSpPr>
          <p:nvPr/>
        </p:nvSpPr>
        <p:spPr bwMode="auto">
          <a:xfrm>
            <a:off x="4343400" y="4572000"/>
            <a:ext cx="295275" cy="338138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99 w 21600"/>
              <a:gd name="T17" fmla="*/ 12174 h 21600"/>
              <a:gd name="T18" fmla="*/ 20813 w 21600"/>
              <a:gd name="T19" fmla="*/ 1714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8333" y="4025"/>
                </a:moveTo>
                <a:lnTo>
                  <a:pt x="12500" y="4025"/>
                </a:lnTo>
                <a:lnTo>
                  <a:pt x="12500" y="11094"/>
                </a:lnTo>
                <a:lnTo>
                  <a:pt x="13903" y="11094"/>
                </a:lnTo>
                <a:lnTo>
                  <a:pt x="13903" y="11618"/>
                </a:lnTo>
                <a:lnTo>
                  <a:pt x="7908" y="11618"/>
                </a:lnTo>
                <a:lnTo>
                  <a:pt x="7908" y="11078"/>
                </a:lnTo>
                <a:lnTo>
                  <a:pt x="9418" y="11078"/>
                </a:lnTo>
                <a:lnTo>
                  <a:pt x="9418" y="4549"/>
                </a:lnTo>
                <a:lnTo>
                  <a:pt x="8333" y="4549"/>
                </a:lnTo>
                <a:lnTo>
                  <a:pt x="8333" y="4025"/>
                </a:lnTo>
                <a:close/>
              </a:path>
              <a:path w="21600" h="21600" extrusionOk="0">
                <a:moveTo>
                  <a:pt x="9120" y="2127"/>
                </a:moveTo>
                <a:lnTo>
                  <a:pt x="9120" y="1783"/>
                </a:lnTo>
                <a:lnTo>
                  <a:pt x="9269" y="1538"/>
                </a:lnTo>
                <a:lnTo>
                  <a:pt x="9588" y="1194"/>
                </a:lnTo>
                <a:lnTo>
                  <a:pt x="10013" y="998"/>
                </a:lnTo>
                <a:lnTo>
                  <a:pt x="10396" y="850"/>
                </a:lnTo>
                <a:lnTo>
                  <a:pt x="10906" y="801"/>
                </a:lnTo>
                <a:lnTo>
                  <a:pt x="11480" y="900"/>
                </a:lnTo>
                <a:lnTo>
                  <a:pt x="11926" y="1047"/>
                </a:lnTo>
                <a:lnTo>
                  <a:pt x="12266" y="1292"/>
                </a:lnTo>
                <a:lnTo>
                  <a:pt x="12500" y="1587"/>
                </a:lnTo>
                <a:lnTo>
                  <a:pt x="12649" y="1832"/>
                </a:lnTo>
                <a:lnTo>
                  <a:pt x="12692" y="2143"/>
                </a:lnTo>
                <a:lnTo>
                  <a:pt x="12649" y="2421"/>
                </a:lnTo>
                <a:lnTo>
                  <a:pt x="12500" y="2781"/>
                </a:lnTo>
                <a:lnTo>
                  <a:pt x="12330" y="3060"/>
                </a:lnTo>
                <a:lnTo>
                  <a:pt x="11884" y="3305"/>
                </a:lnTo>
                <a:lnTo>
                  <a:pt x="11501" y="3452"/>
                </a:lnTo>
                <a:lnTo>
                  <a:pt x="10863" y="3550"/>
                </a:lnTo>
                <a:lnTo>
                  <a:pt x="10396" y="3518"/>
                </a:lnTo>
                <a:lnTo>
                  <a:pt x="9949" y="3321"/>
                </a:lnTo>
                <a:lnTo>
                  <a:pt x="9524" y="3125"/>
                </a:lnTo>
                <a:lnTo>
                  <a:pt x="9311" y="2765"/>
                </a:lnTo>
                <a:lnTo>
                  <a:pt x="9184" y="2438"/>
                </a:lnTo>
                <a:lnTo>
                  <a:pt x="9120" y="2127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7772400" y="2514600"/>
            <a:ext cx="1219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 smtClean="0"/>
              <a:t>Resource access</a:t>
            </a:r>
            <a:endParaRPr lang="en-US" sz="1400" dirty="0"/>
          </a:p>
        </p:txBody>
      </p:sp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152400" y="2362200"/>
            <a:ext cx="1905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Q: How does a user initiate a request?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webapp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1819550"/>
            <a:ext cx="3962400" cy="4809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 three-tier model (Client, Server, Database) is a common web application architecture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CS-4220</a:t>
            </a:r>
            <a:br>
              <a:rPr lang="en-US" altLang="en-US" dirty="0" smtClean="0"/>
            </a:br>
            <a:r>
              <a:rPr lang="en-US" altLang="en-US" dirty="0" smtClean="0"/>
              <a:t>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8D2E90-F354-498F-B935-9B1444A541ED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8" name="TextBox 7"/>
          <p:cNvSpPr txBox="1"/>
          <p:nvPr/>
        </p:nvSpPr>
        <p:spPr>
          <a:xfrm>
            <a:off x="6324600" y="4343400"/>
            <a:ext cx="195117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Databases are often </a:t>
            </a:r>
            <a:br>
              <a:rPr lang="en-US" sz="1400" dirty="0" smtClean="0"/>
            </a:br>
            <a:r>
              <a:rPr lang="en-US" sz="1400" dirty="0" smtClean="0"/>
              <a:t>on a separate server,</a:t>
            </a:r>
            <a:br>
              <a:rPr lang="en-US" sz="1400" dirty="0" smtClean="0"/>
            </a:br>
            <a:r>
              <a:rPr lang="en-US" sz="1400" dirty="0" smtClean="0"/>
              <a:t>but not always.</a:t>
            </a:r>
            <a:endParaRPr lang="en-US" sz="1400" dirty="0"/>
          </a:p>
        </p:txBody>
      </p:sp>
      <p:pic>
        <p:nvPicPr>
          <p:cNvPr id="9" name="Picture 4" descr="j0404159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8105" y="2438400"/>
            <a:ext cx="1725683" cy="173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1507" name="Picture 3" descr="C:\Users\hornick\AppData\Local\Microsoft\Windows\Temporary Internet Files\Content.IE5\1WTZPAHB\MC900434845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43400" y="2590800"/>
            <a:ext cx="1752600" cy="17526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15" name="Straight Arrow Connector 14"/>
          <p:cNvCxnSpPr/>
          <p:nvPr/>
        </p:nvCxnSpPr>
        <p:spPr bwMode="auto">
          <a:xfrm>
            <a:off x="5638800" y="3505200"/>
            <a:ext cx="10668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21" name="Can 20"/>
          <p:cNvSpPr/>
          <p:nvPr/>
        </p:nvSpPr>
        <p:spPr bwMode="auto">
          <a:xfrm>
            <a:off x="8001000" y="3276600"/>
            <a:ext cx="609600" cy="838200"/>
          </a:xfrm>
          <a:prstGeom prst="can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0" scaled="1"/>
            <a:tileRect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metal"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09600" y="1447800"/>
            <a:ext cx="8771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Client</a:t>
            </a:r>
            <a:endParaRPr lang="en-US" sz="2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4191000" y="1752600"/>
            <a:ext cx="16914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Web Server</a:t>
            </a:r>
            <a:endParaRPr lang="en-US" sz="20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6629400" y="1828800"/>
            <a:ext cx="13372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Database</a:t>
            </a:r>
            <a:endParaRPr lang="en-US" sz="2000" b="1" dirty="0"/>
          </a:p>
        </p:txBody>
      </p:sp>
      <p:sp>
        <p:nvSpPr>
          <p:cNvPr id="25" name="Text Box 16"/>
          <p:cNvSpPr txBox="1">
            <a:spLocks noChangeArrowheads="1"/>
          </p:cNvSpPr>
          <p:nvPr/>
        </p:nvSpPr>
        <p:spPr bwMode="auto">
          <a:xfrm>
            <a:off x="2743200" y="4876800"/>
            <a:ext cx="1905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Q: What’s in the lightning bolts ??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3916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smtClean="0"/>
              <a:t>CS-4220 Dr. Mark L. Hornick</a:t>
            </a:r>
            <a:endParaRPr lang="en-US" alt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51F43E-31A7-4097-B3C7-52CDD42AFA27}" type="slidenum">
              <a:rPr lang="en-US" altLang="en-US"/>
              <a:pPr>
                <a:defRPr/>
              </a:pPr>
              <a:t>5</a:t>
            </a:fld>
            <a:endParaRPr lang="en-US" altLang="en-US" dirty="0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How are messages sent back and forth?</a:t>
            </a:r>
          </a:p>
        </p:txBody>
      </p:sp>
      <p:pic>
        <p:nvPicPr>
          <p:cNvPr id="2053" name="Picture 4" descr="j0404159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2590800"/>
            <a:ext cx="2181225" cy="218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5" descr="j039724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819400"/>
            <a:ext cx="1803400" cy="161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5" name="Text Box 6"/>
          <p:cNvSpPr txBox="1">
            <a:spLocks noChangeArrowheads="1"/>
          </p:cNvSpPr>
          <p:nvPr/>
        </p:nvSpPr>
        <p:spPr bwMode="auto">
          <a:xfrm>
            <a:off x="381000" y="4495800"/>
            <a:ext cx="174278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 smtClean="0"/>
              <a:t>Generic Client</a:t>
            </a:r>
            <a:endParaRPr lang="en-US" b="1" dirty="0"/>
          </a:p>
        </p:txBody>
      </p:sp>
      <p:sp>
        <p:nvSpPr>
          <p:cNvPr id="2056" name="Text Box 9"/>
          <p:cNvSpPr txBox="1">
            <a:spLocks noChangeArrowheads="1"/>
          </p:cNvSpPr>
          <p:nvPr/>
        </p:nvSpPr>
        <p:spPr bwMode="auto">
          <a:xfrm>
            <a:off x="7010400" y="5181600"/>
            <a:ext cx="186781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 smtClean="0"/>
              <a:t>Generic Server</a:t>
            </a:r>
            <a:endParaRPr lang="en-US" b="1" dirty="0"/>
          </a:p>
        </p:txBody>
      </p:sp>
      <p:sp>
        <p:nvSpPr>
          <p:cNvPr id="2059" name="Text Box 15"/>
          <p:cNvSpPr txBox="1">
            <a:spLocks noChangeArrowheads="1"/>
          </p:cNvSpPr>
          <p:nvPr/>
        </p:nvSpPr>
        <p:spPr bwMode="auto">
          <a:xfrm>
            <a:off x="1752600" y="1752600"/>
            <a:ext cx="575991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Request: Internet message from Client to Server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060" name="Text Box 16"/>
          <p:cNvSpPr txBox="1">
            <a:spLocks noChangeArrowheads="1"/>
          </p:cNvSpPr>
          <p:nvPr/>
        </p:nvSpPr>
        <p:spPr bwMode="auto">
          <a:xfrm>
            <a:off x="1295400" y="5562600"/>
            <a:ext cx="58881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Response: Internet message from Server to Client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4578" name="Cloud"/>
          <p:cNvSpPr>
            <a:spLocks noChangeAspect="1" noEditPoints="1" noChangeArrowheads="1"/>
          </p:cNvSpPr>
          <p:nvPr/>
        </p:nvSpPr>
        <p:spPr bwMode="auto">
          <a:xfrm>
            <a:off x="2667000" y="2362200"/>
            <a:ext cx="3962400" cy="265535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Rounded Rectangle 20"/>
          <p:cNvSpPr/>
          <p:nvPr/>
        </p:nvSpPr>
        <p:spPr bwMode="auto">
          <a:xfrm>
            <a:off x="3124200" y="2895600"/>
            <a:ext cx="914400" cy="3048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router</a:t>
            </a:r>
          </a:p>
        </p:txBody>
      </p:sp>
      <p:sp>
        <p:nvSpPr>
          <p:cNvPr id="22" name="Rounded Rectangle 21"/>
          <p:cNvSpPr/>
          <p:nvPr/>
        </p:nvSpPr>
        <p:spPr bwMode="auto">
          <a:xfrm>
            <a:off x="4191000" y="3429000"/>
            <a:ext cx="914400" cy="3048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router</a:t>
            </a:r>
          </a:p>
        </p:txBody>
      </p:sp>
      <p:sp>
        <p:nvSpPr>
          <p:cNvPr id="23" name="Rounded Rectangle 22"/>
          <p:cNvSpPr/>
          <p:nvPr/>
        </p:nvSpPr>
        <p:spPr bwMode="auto">
          <a:xfrm>
            <a:off x="4953000" y="2819400"/>
            <a:ext cx="914400" cy="3048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router</a:t>
            </a:r>
          </a:p>
        </p:txBody>
      </p:sp>
      <p:sp>
        <p:nvSpPr>
          <p:cNvPr id="24" name="Rounded Rectangle 23"/>
          <p:cNvSpPr/>
          <p:nvPr/>
        </p:nvSpPr>
        <p:spPr bwMode="auto">
          <a:xfrm>
            <a:off x="3276600" y="4038600"/>
            <a:ext cx="914400" cy="3048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router</a:t>
            </a:r>
          </a:p>
        </p:txBody>
      </p:sp>
      <p:sp>
        <p:nvSpPr>
          <p:cNvPr id="25" name="Rounded Rectangle 24"/>
          <p:cNvSpPr/>
          <p:nvPr/>
        </p:nvSpPr>
        <p:spPr bwMode="auto">
          <a:xfrm>
            <a:off x="4648200" y="4038600"/>
            <a:ext cx="914400" cy="3048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router</a:t>
            </a:r>
          </a:p>
        </p:txBody>
      </p:sp>
      <p:sp>
        <p:nvSpPr>
          <p:cNvPr id="2057" name="Freeform 11"/>
          <p:cNvSpPr>
            <a:spLocks/>
          </p:cNvSpPr>
          <p:nvPr/>
        </p:nvSpPr>
        <p:spPr bwMode="auto">
          <a:xfrm>
            <a:off x="1676400" y="2438400"/>
            <a:ext cx="1676400" cy="457200"/>
          </a:xfrm>
          <a:custGeom>
            <a:avLst/>
            <a:gdLst>
              <a:gd name="T0" fmla="*/ 0 w 2016"/>
              <a:gd name="T1" fmla="*/ 2147483647 h 584"/>
              <a:gd name="T2" fmla="*/ 2147483647 w 2016"/>
              <a:gd name="T3" fmla="*/ 2147483647 h 584"/>
              <a:gd name="T4" fmla="*/ 2147483647 w 2016"/>
              <a:gd name="T5" fmla="*/ 2147483647 h 584"/>
              <a:gd name="T6" fmla="*/ 0 60000 65536"/>
              <a:gd name="T7" fmla="*/ 0 60000 65536"/>
              <a:gd name="T8" fmla="*/ 0 60000 65536"/>
              <a:gd name="T9" fmla="*/ 0 w 2016"/>
              <a:gd name="T10" fmla="*/ 0 h 584"/>
              <a:gd name="T11" fmla="*/ 2016 w 2016"/>
              <a:gd name="T12" fmla="*/ 584 h 5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16" h="584">
                <a:moveTo>
                  <a:pt x="0" y="536"/>
                </a:moveTo>
                <a:cubicBezTo>
                  <a:pt x="360" y="268"/>
                  <a:pt x="720" y="0"/>
                  <a:pt x="1056" y="8"/>
                </a:cubicBezTo>
                <a:cubicBezTo>
                  <a:pt x="1392" y="16"/>
                  <a:pt x="1704" y="300"/>
                  <a:pt x="2016" y="584"/>
                </a:cubicBezTo>
              </a:path>
            </a:pathLst>
          </a:custGeom>
          <a:noFill/>
          <a:ln w="50800">
            <a:solidFill>
              <a:srgbClr val="00B050"/>
            </a:solidFill>
            <a:miter lim="800000"/>
            <a:headEnd/>
            <a:tailEnd type="stealth" w="lg" len="lg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" name="Freeform 11"/>
          <p:cNvSpPr>
            <a:spLocks/>
          </p:cNvSpPr>
          <p:nvPr/>
        </p:nvSpPr>
        <p:spPr bwMode="auto">
          <a:xfrm>
            <a:off x="5943600" y="2438400"/>
            <a:ext cx="1676400" cy="457200"/>
          </a:xfrm>
          <a:custGeom>
            <a:avLst/>
            <a:gdLst>
              <a:gd name="T0" fmla="*/ 0 w 2016"/>
              <a:gd name="T1" fmla="*/ 2147483647 h 584"/>
              <a:gd name="T2" fmla="*/ 2147483647 w 2016"/>
              <a:gd name="T3" fmla="*/ 2147483647 h 584"/>
              <a:gd name="T4" fmla="*/ 2147483647 w 2016"/>
              <a:gd name="T5" fmla="*/ 2147483647 h 584"/>
              <a:gd name="T6" fmla="*/ 0 60000 65536"/>
              <a:gd name="T7" fmla="*/ 0 60000 65536"/>
              <a:gd name="T8" fmla="*/ 0 60000 65536"/>
              <a:gd name="T9" fmla="*/ 0 w 2016"/>
              <a:gd name="T10" fmla="*/ 0 h 584"/>
              <a:gd name="T11" fmla="*/ 2016 w 2016"/>
              <a:gd name="T12" fmla="*/ 584 h 5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16" h="584">
                <a:moveTo>
                  <a:pt x="0" y="536"/>
                </a:moveTo>
                <a:cubicBezTo>
                  <a:pt x="360" y="268"/>
                  <a:pt x="720" y="0"/>
                  <a:pt x="1056" y="8"/>
                </a:cubicBezTo>
                <a:cubicBezTo>
                  <a:pt x="1392" y="16"/>
                  <a:pt x="1704" y="300"/>
                  <a:pt x="2016" y="584"/>
                </a:cubicBezTo>
              </a:path>
            </a:pathLst>
          </a:custGeom>
          <a:noFill/>
          <a:ln w="50800">
            <a:solidFill>
              <a:srgbClr val="00B050"/>
            </a:solidFill>
            <a:miter lim="800000"/>
            <a:headEnd/>
            <a:tailEnd type="stealth" w="lg" len="lg"/>
          </a:ln>
        </p:spPr>
        <p:txBody>
          <a:bodyPr wrap="none"/>
          <a:lstStyle/>
          <a:p>
            <a:endParaRPr lang="en-US"/>
          </a:p>
        </p:txBody>
      </p:sp>
      <p:cxnSp>
        <p:nvCxnSpPr>
          <p:cNvPr id="29" name="Straight Arrow Connector 28"/>
          <p:cNvCxnSpPr/>
          <p:nvPr/>
        </p:nvCxnSpPr>
        <p:spPr bwMode="auto">
          <a:xfrm>
            <a:off x="3962400" y="3048000"/>
            <a:ext cx="609600" cy="3810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 flipV="1">
            <a:off x="5105400" y="3124200"/>
            <a:ext cx="381000" cy="3048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2058" name="Freeform 14"/>
          <p:cNvSpPr>
            <a:spLocks/>
          </p:cNvSpPr>
          <p:nvPr/>
        </p:nvSpPr>
        <p:spPr bwMode="auto">
          <a:xfrm>
            <a:off x="1905000" y="4191000"/>
            <a:ext cx="1600200" cy="787400"/>
          </a:xfrm>
          <a:custGeom>
            <a:avLst/>
            <a:gdLst>
              <a:gd name="T0" fmla="*/ 2147483647 w 1776"/>
              <a:gd name="T1" fmla="*/ 2147483647 h 448"/>
              <a:gd name="T2" fmla="*/ 2147483647 w 1776"/>
              <a:gd name="T3" fmla="*/ 2147483647 h 448"/>
              <a:gd name="T4" fmla="*/ 0 w 1776"/>
              <a:gd name="T5" fmla="*/ 0 h 448"/>
              <a:gd name="T6" fmla="*/ 0 60000 65536"/>
              <a:gd name="T7" fmla="*/ 0 60000 65536"/>
              <a:gd name="T8" fmla="*/ 0 60000 65536"/>
              <a:gd name="T9" fmla="*/ 0 w 1776"/>
              <a:gd name="T10" fmla="*/ 0 h 448"/>
              <a:gd name="T11" fmla="*/ 1776 w 1776"/>
              <a:gd name="T12" fmla="*/ 448 h 4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76" h="448">
                <a:moveTo>
                  <a:pt x="1776" y="96"/>
                </a:moveTo>
                <a:cubicBezTo>
                  <a:pt x="1492" y="272"/>
                  <a:pt x="1208" y="448"/>
                  <a:pt x="912" y="432"/>
                </a:cubicBezTo>
                <a:cubicBezTo>
                  <a:pt x="616" y="416"/>
                  <a:pt x="308" y="208"/>
                  <a:pt x="0" y="0"/>
                </a:cubicBezTo>
              </a:path>
            </a:pathLst>
          </a:custGeom>
          <a:noFill/>
          <a:ln w="63500">
            <a:solidFill>
              <a:srgbClr val="0070C0"/>
            </a:solidFill>
            <a:miter lim="800000"/>
            <a:headEnd/>
            <a:tailEnd type="stealth" w="lg" len="lg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" name="Freeform 14"/>
          <p:cNvSpPr>
            <a:spLocks/>
          </p:cNvSpPr>
          <p:nvPr/>
        </p:nvSpPr>
        <p:spPr bwMode="auto">
          <a:xfrm>
            <a:off x="5562600" y="4267200"/>
            <a:ext cx="1600200" cy="787400"/>
          </a:xfrm>
          <a:custGeom>
            <a:avLst/>
            <a:gdLst>
              <a:gd name="T0" fmla="*/ 2147483647 w 1776"/>
              <a:gd name="T1" fmla="*/ 2147483647 h 448"/>
              <a:gd name="T2" fmla="*/ 2147483647 w 1776"/>
              <a:gd name="T3" fmla="*/ 2147483647 h 448"/>
              <a:gd name="T4" fmla="*/ 0 w 1776"/>
              <a:gd name="T5" fmla="*/ 0 h 448"/>
              <a:gd name="T6" fmla="*/ 0 60000 65536"/>
              <a:gd name="T7" fmla="*/ 0 60000 65536"/>
              <a:gd name="T8" fmla="*/ 0 60000 65536"/>
              <a:gd name="T9" fmla="*/ 0 w 1776"/>
              <a:gd name="T10" fmla="*/ 0 h 448"/>
              <a:gd name="T11" fmla="*/ 1776 w 1776"/>
              <a:gd name="T12" fmla="*/ 448 h 4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76" h="448">
                <a:moveTo>
                  <a:pt x="1776" y="96"/>
                </a:moveTo>
                <a:cubicBezTo>
                  <a:pt x="1492" y="272"/>
                  <a:pt x="1208" y="448"/>
                  <a:pt x="912" y="432"/>
                </a:cubicBezTo>
                <a:cubicBezTo>
                  <a:pt x="616" y="416"/>
                  <a:pt x="308" y="208"/>
                  <a:pt x="0" y="0"/>
                </a:cubicBezTo>
              </a:path>
            </a:pathLst>
          </a:custGeom>
          <a:noFill/>
          <a:ln w="63500">
            <a:solidFill>
              <a:srgbClr val="0070C0"/>
            </a:solidFill>
            <a:miter lim="800000"/>
            <a:headEnd/>
            <a:tailEnd type="stealth" w="lg" len="lg"/>
          </a:ln>
        </p:spPr>
        <p:txBody>
          <a:bodyPr wrap="none"/>
          <a:lstStyle/>
          <a:p>
            <a:endParaRPr lang="en-US"/>
          </a:p>
        </p:txBody>
      </p:sp>
      <p:cxnSp>
        <p:nvCxnSpPr>
          <p:cNvPr id="36" name="Straight Arrow Connector 35"/>
          <p:cNvCxnSpPr/>
          <p:nvPr/>
        </p:nvCxnSpPr>
        <p:spPr bwMode="auto">
          <a:xfrm rot="10800000" flipV="1">
            <a:off x="3657600" y="3733800"/>
            <a:ext cx="990600" cy="3048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 rot="16200000" flipV="1">
            <a:off x="4953000" y="3733800"/>
            <a:ext cx="304800" cy="3048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64859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TCP sockets from SE2811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Demo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smtClean="0"/>
              <a:t>CS-4220 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146AB6-44C8-4463-9A8C-7E0CF94B8194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6664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smtClean="0"/>
              <a:t>CS-4220 Dr. Mark L. Hornick</a:t>
            </a:r>
            <a:endParaRPr lang="en-US" alt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51F43E-31A7-4097-B3C7-52CDD42AFA27}" type="slidenum">
              <a:rPr lang="en-US" altLang="en-US"/>
              <a:pPr>
                <a:defRPr/>
              </a:pPr>
              <a:t>7</a:t>
            </a:fld>
            <a:endParaRPr lang="en-US" altLang="en-US" dirty="0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Packaging a message for delivery</a:t>
            </a:r>
          </a:p>
        </p:txBody>
      </p:sp>
      <p:pic>
        <p:nvPicPr>
          <p:cNvPr id="2053" name="Picture 4" descr="j0404159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2133600"/>
            <a:ext cx="2181225" cy="218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5" descr="j039724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362200"/>
            <a:ext cx="1803400" cy="161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5" name="Text Box 6"/>
          <p:cNvSpPr txBox="1">
            <a:spLocks noChangeArrowheads="1"/>
          </p:cNvSpPr>
          <p:nvPr/>
        </p:nvSpPr>
        <p:spPr bwMode="auto">
          <a:xfrm>
            <a:off x="381000" y="4038600"/>
            <a:ext cx="174278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 smtClean="0"/>
              <a:t>Generic Client</a:t>
            </a:r>
            <a:endParaRPr lang="en-US" b="1" dirty="0"/>
          </a:p>
        </p:txBody>
      </p:sp>
      <p:sp>
        <p:nvSpPr>
          <p:cNvPr id="2056" name="Text Box 9"/>
          <p:cNvSpPr txBox="1">
            <a:spLocks noChangeArrowheads="1"/>
          </p:cNvSpPr>
          <p:nvPr/>
        </p:nvSpPr>
        <p:spPr bwMode="auto">
          <a:xfrm>
            <a:off x="7010400" y="4267200"/>
            <a:ext cx="186781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 smtClean="0"/>
              <a:t>Generic Server</a:t>
            </a:r>
            <a:endParaRPr lang="en-US" b="1" dirty="0"/>
          </a:p>
        </p:txBody>
      </p:sp>
      <p:sp>
        <p:nvSpPr>
          <p:cNvPr id="2059" name="Text Box 15"/>
          <p:cNvSpPr txBox="1">
            <a:spLocks noChangeArrowheads="1"/>
          </p:cNvSpPr>
          <p:nvPr/>
        </p:nvSpPr>
        <p:spPr bwMode="auto">
          <a:xfrm>
            <a:off x="2590800" y="1295400"/>
            <a:ext cx="469231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 smtClean="0"/>
              <a:t>Internet message from Client to Server</a:t>
            </a:r>
            <a:endParaRPr lang="en-US" dirty="0"/>
          </a:p>
        </p:txBody>
      </p:sp>
      <p:sp>
        <p:nvSpPr>
          <p:cNvPr id="24578" name="Cloud"/>
          <p:cNvSpPr>
            <a:spLocks noChangeAspect="1" noEditPoints="1" noChangeArrowheads="1"/>
          </p:cNvSpPr>
          <p:nvPr/>
        </p:nvSpPr>
        <p:spPr bwMode="auto">
          <a:xfrm>
            <a:off x="2667000" y="1905000"/>
            <a:ext cx="3962400" cy="265535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Rounded Rectangle 20"/>
          <p:cNvSpPr/>
          <p:nvPr/>
        </p:nvSpPr>
        <p:spPr bwMode="auto">
          <a:xfrm>
            <a:off x="3124200" y="2438400"/>
            <a:ext cx="914400" cy="3048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router</a:t>
            </a:r>
          </a:p>
        </p:txBody>
      </p:sp>
      <p:sp>
        <p:nvSpPr>
          <p:cNvPr id="22" name="Rounded Rectangle 21"/>
          <p:cNvSpPr/>
          <p:nvPr/>
        </p:nvSpPr>
        <p:spPr bwMode="auto">
          <a:xfrm>
            <a:off x="4191000" y="2971800"/>
            <a:ext cx="914400" cy="3048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router</a:t>
            </a:r>
          </a:p>
        </p:txBody>
      </p:sp>
      <p:sp>
        <p:nvSpPr>
          <p:cNvPr id="23" name="Rounded Rectangle 22"/>
          <p:cNvSpPr/>
          <p:nvPr/>
        </p:nvSpPr>
        <p:spPr bwMode="auto">
          <a:xfrm>
            <a:off x="4953000" y="2362200"/>
            <a:ext cx="914400" cy="3048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router</a:t>
            </a:r>
          </a:p>
        </p:txBody>
      </p:sp>
      <p:sp>
        <p:nvSpPr>
          <p:cNvPr id="24" name="Rounded Rectangle 23"/>
          <p:cNvSpPr/>
          <p:nvPr/>
        </p:nvSpPr>
        <p:spPr bwMode="auto">
          <a:xfrm>
            <a:off x="3276600" y="3581400"/>
            <a:ext cx="914400" cy="3048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router</a:t>
            </a:r>
          </a:p>
        </p:txBody>
      </p:sp>
      <p:sp>
        <p:nvSpPr>
          <p:cNvPr id="25" name="Rounded Rectangle 24"/>
          <p:cNvSpPr/>
          <p:nvPr/>
        </p:nvSpPr>
        <p:spPr bwMode="auto">
          <a:xfrm>
            <a:off x="4648200" y="3581400"/>
            <a:ext cx="914400" cy="3048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router</a:t>
            </a:r>
          </a:p>
        </p:txBody>
      </p:sp>
      <p:sp>
        <p:nvSpPr>
          <p:cNvPr id="27" name="Freeform 11"/>
          <p:cNvSpPr>
            <a:spLocks/>
          </p:cNvSpPr>
          <p:nvPr/>
        </p:nvSpPr>
        <p:spPr bwMode="auto">
          <a:xfrm>
            <a:off x="5943600" y="1981200"/>
            <a:ext cx="1676400" cy="457200"/>
          </a:xfrm>
          <a:custGeom>
            <a:avLst/>
            <a:gdLst>
              <a:gd name="T0" fmla="*/ 0 w 2016"/>
              <a:gd name="T1" fmla="*/ 2147483647 h 584"/>
              <a:gd name="T2" fmla="*/ 2147483647 w 2016"/>
              <a:gd name="T3" fmla="*/ 2147483647 h 584"/>
              <a:gd name="T4" fmla="*/ 2147483647 w 2016"/>
              <a:gd name="T5" fmla="*/ 2147483647 h 584"/>
              <a:gd name="T6" fmla="*/ 0 60000 65536"/>
              <a:gd name="T7" fmla="*/ 0 60000 65536"/>
              <a:gd name="T8" fmla="*/ 0 60000 65536"/>
              <a:gd name="T9" fmla="*/ 0 w 2016"/>
              <a:gd name="T10" fmla="*/ 0 h 584"/>
              <a:gd name="T11" fmla="*/ 2016 w 2016"/>
              <a:gd name="T12" fmla="*/ 584 h 5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16" h="584">
                <a:moveTo>
                  <a:pt x="0" y="536"/>
                </a:moveTo>
                <a:cubicBezTo>
                  <a:pt x="360" y="268"/>
                  <a:pt x="720" y="0"/>
                  <a:pt x="1056" y="8"/>
                </a:cubicBezTo>
                <a:cubicBezTo>
                  <a:pt x="1392" y="16"/>
                  <a:pt x="1704" y="300"/>
                  <a:pt x="2016" y="584"/>
                </a:cubicBezTo>
              </a:path>
            </a:pathLst>
          </a:custGeom>
          <a:noFill/>
          <a:ln w="50800">
            <a:solidFill>
              <a:schemeClr val="tx1"/>
            </a:solidFill>
            <a:miter lim="800000"/>
            <a:headEnd/>
            <a:tailEnd type="stealth" w="lg" len="lg"/>
          </a:ln>
        </p:spPr>
        <p:txBody>
          <a:bodyPr wrap="none"/>
          <a:lstStyle/>
          <a:p>
            <a:endParaRPr lang="en-US"/>
          </a:p>
        </p:txBody>
      </p:sp>
      <p:cxnSp>
        <p:nvCxnSpPr>
          <p:cNvPr id="29" name="Straight Arrow Connector 28"/>
          <p:cNvCxnSpPr/>
          <p:nvPr/>
        </p:nvCxnSpPr>
        <p:spPr bwMode="auto">
          <a:xfrm>
            <a:off x="3962400" y="2590800"/>
            <a:ext cx="609600" cy="3810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 flipV="1">
            <a:off x="5105400" y="2667000"/>
            <a:ext cx="381000" cy="3048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graphicFrame>
        <p:nvGraphicFramePr>
          <p:cNvPr id="26" name="Diagram 25"/>
          <p:cNvGraphicFramePr/>
          <p:nvPr/>
        </p:nvGraphicFramePr>
        <p:xfrm>
          <a:off x="381000" y="4495800"/>
          <a:ext cx="7848600" cy="198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28" name="Group 27"/>
          <p:cNvGrpSpPr/>
          <p:nvPr/>
        </p:nvGrpSpPr>
        <p:grpSpPr>
          <a:xfrm>
            <a:off x="533400" y="1600200"/>
            <a:ext cx="1523999" cy="838200"/>
            <a:chOff x="4753710" y="594359"/>
            <a:chExt cx="1508019" cy="792480"/>
          </a:xfrm>
        </p:grpSpPr>
        <p:sp>
          <p:nvSpPr>
            <p:cNvPr id="31" name="Rounded Rectangle 30"/>
            <p:cNvSpPr/>
            <p:nvPr/>
          </p:nvSpPr>
          <p:spPr>
            <a:xfrm>
              <a:off x="4753710" y="594359"/>
              <a:ext cx="1508019" cy="79248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Rounded Rectangle 4"/>
            <p:cNvSpPr/>
            <p:nvPr/>
          </p:nvSpPr>
          <p:spPr>
            <a:xfrm>
              <a:off x="4792396" y="633045"/>
              <a:ext cx="1430647" cy="71510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500" kern="1200" dirty="0" smtClean="0"/>
                <a:t>Application-specific data of the message</a:t>
              </a:r>
              <a:endParaRPr lang="en-US" sz="1500" kern="1200" dirty="0"/>
            </a:p>
          </p:txBody>
        </p:sp>
      </p:grpSp>
      <p:sp>
        <p:nvSpPr>
          <p:cNvPr id="2057" name="Freeform 11"/>
          <p:cNvSpPr>
            <a:spLocks/>
          </p:cNvSpPr>
          <p:nvPr/>
        </p:nvSpPr>
        <p:spPr bwMode="auto">
          <a:xfrm>
            <a:off x="1676400" y="1981200"/>
            <a:ext cx="1676400" cy="457200"/>
          </a:xfrm>
          <a:custGeom>
            <a:avLst/>
            <a:gdLst>
              <a:gd name="T0" fmla="*/ 0 w 2016"/>
              <a:gd name="T1" fmla="*/ 2147483647 h 584"/>
              <a:gd name="T2" fmla="*/ 2147483647 w 2016"/>
              <a:gd name="T3" fmla="*/ 2147483647 h 584"/>
              <a:gd name="T4" fmla="*/ 2147483647 w 2016"/>
              <a:gd name="T5" fmla="*/ 2147483647 h 584"/>
              <a:gd name="T6" fmla="*/ 0 60000 65536"/>
              <a:gd name="T7" fmla="*/ 0 60000 65536"/>
              <a:gd name="T8" fmla="*/ 0 60000 65536"/>
              <a:gd name="T9" fmla="*/ 0 w 2016"/>
              <a:gd name="T10" fmla="*/ 0 h 584"/>
              <a:gd name="T11" fmla="*/ 2016 w 2016"/>
              <a:gd name="T12" fmla="*/ 584 h 5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16" h="584">
                <a:moveTo>
                  <a:pt x="0" y="536"/>
                </a:moveTo>
                <a:cubicBezTo>
                  <a:pt x="360" y="268"/>
                  <a:pt x="720" y="0"/>
                  <a:pt x="1056" y="8"/>
                </a:cubicBezTo>
                <a:cubicBezTo>
                  <a:pt x="1392" y="16"/>
                  <a:pt x="1704" y="300"/>
                  <a:pt x="2016" y="584"/>
                </a:cubicBezTo>
              </a:path>
            </a:pathLst>
          </a:custGeom>
          <a:noFill/>
          <a:ln w="50800">
            <a:solidFill>
              <a:schemeClr val="tx1"/>
            </a:solidFill>
            <a:miter lim="800000"/>
            <a:headEnd/>
            <a:tailEnd type="stealth" w="lg" len="lg"/>
          </a:ln>
        </p:spPr>
        <p:txBody>
          <a:bodyPr wrap="none"/>
          <a:lstStyle/>
          <a:p>
            <a:endParaRPr lang="en-US"/>
          </a:p>
        </p:txBody>
      </p:sp>
      <p:cxnSp>
        <p:nvCxnSpPr>
          <p:cNvPr id="34" name="Straight Arrow Connector 33"/>
          <p:cNvCxnSpPr>
            <a:stCxn id="32" idx="3"/>
          </p:cNvCxnSpPr>
          <p:nvPr/>
        </p:nvCxnSpPr>
        <p:spPr bwMode="auto">
          <a:xfrm>
            <a:off x="2018303" y="2019300"/>
            <a:ext cx="3544297" cy="30099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36" name="Text Box 15"/>
          <p:cNvSpPr txBox="1">
            <a:spLocks noChangeArrowheads="1"/>
          </p:cNvSpPr>
          <p:nvPr/>
        </p:nvSpPr>
        <p:spPr bwMode="auto">
          <a:xfrm>
            <a:off x="381000" y="5943600"/>
            <a:ext cx="29867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 smtClean="0"/>
              <a:t>Internet message packet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 bwMode="auto">
          <a:xfrm>
            <a:off x="5105400" y="4876800"/>
            <a:ext cx="1600200" cy="1143000"/>
          </a:xfrm>
          <a:prstGeom prst="rect">
            <a:avLst/>
          </a:prstGeom>
          <a:solidFill>
            <a:srgbClr val="FF0000">
              <a:alpha val="13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304800" y="1371600"/>
            <a:ext cx="1828800" cy="1143000"/>
          </a:xfrm>
          <a:prstGeom prst="rect">
            <a:avLst/>
          </a:prstGeom>
          <a:solidFill>
            <a:srgbClr val="FF0000">
              <a:alpha val="13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740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Peeling the onion of an internet message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dirty="0" smtClean="0"/>
              <a:t>CS-4220 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146AB6-44C8-4463-9A8C-7E0CF94B8194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graphicFrame>
        <p:nvGraphicFramePr>
          <p:cNvPr id="9" name="Diagram 8"/>
          <p:cNvGraphicFramePr/>
          <p:nvPr/>
        </p:nvGraphicFramePr>
        <p:xfrm>
          <a:off x="609600" y="1447800"/>
          <a:ext cx="7848600" cy="198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09800" y="3505200"/>
            <a:ext cx="4533900" cy="3352800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 type="none" w="med" len="med"/>
            <a:tailEnd type="none" w="med" len="med"/>
          </a:ln>
        </p:spPr>
      </p:pic>
      <p:sp>
        <p:nvSpPr>
          <p:cNvPr id="12" name="Rectangle 11"/>
          <p:cNvSpPr/>
          <p:nvPr/>
        </p:nvSpPr>
        <p:spPr bwMode="auto">
          <a:xfrm>
            <a:off x="5334000" y="1828800"/>
            <a:ext cx="1600200" cy="1143000"/>
          </a:xfrm>
          <a:prstGeom prst="rect">
            <a:avLst/>
          </a:prstGeom>
          <a:solidFill>
            <a:srgbClr val="FF0000">
              <a:alpha val="13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362200" y="3581400"/>
            <a:ext cx="1143000" cy="609600"/>
          </a:xfrm>
          <a:prstGeom prst="rect">
            <a:avLst/>
          </a:prstGeom>
          <a:solidFill>
            <a:srgbClr val="FF0000">
              <a:alpha val="13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5486400" y="3581400"/>
            <a:ext cx="1143000" cy="609600"/>
          </a:xfrm>
          <a:prstGeom prst="rect">
            <a:avLst/>
          </a:prstGeom>
          <a:solidFill>
            <a:srgbClr val="FF0000">
              <a:alpha val="13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7692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944562"/>
          </a:xfrm>
        </p:spPr>
        <p:txBody>
          <a:bodyPr/>
          <a:lstStyle/>
          <a:p>
            <a:r>
              <a:rPr lang="en-US" sz="3600" dirty="0" smtClean="0"/>
              <a:t>How a browser initiates a request: anatomy of a </a:t>
            </a:r>
            <a:r>
              <a:rPr lang="en-US" sz="3600" dirty="0" err="1" smtClean="0"/>
              <a:t>url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229600" cy="4495800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The most commonly used form:</a:t>
            </a:r>
          </a:p>
          <a:p>
            <a:pPr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www.msoe.edu</a:t>
            </a:r>
            <a:endParaRPr lang="en-US" sz="2800" dirty="0" smtClean="0">
              <a:solidFill>
                <a:srgbClr val="5600AC"/>
              </a:solidFill>
            </a:endParaRPr>
          </a:p>
          <a:p>
            <a:pPr lvl="1"/>
            <a:r>
              <a:rPr lang="en-US" sz="2400" dirty="0" smtClean="0"/>
              <a:t>Represents the DNS name of the server which listens for HTTP requests on port 80</a:t>
            </a:r>
          </a:p>
          <a:p>
            <a:pPr lvl="1"/>
            <a:r>
              <a:rPr lang="en-US" sz="2400" dirty="0" smtClean="0"/>
              <a:t>The complete </a:t>
            </a:r>
            <a:r>
              <a:rPr lang="en-US" sz="2400" dirty="0" err="1" smtClean="0"/>
              <a:t>url</a:t>
            </a:r>
            <a:r>
              <a:rPr lang="en-US" sz="2400" dirty="0" smtClean="0"/>
              <a:t> is really: </a:t>
            </a:r>
            <a:r>
              <a:rPr lang="en-US" sz="2400" dirty="0" smtClean="0">
                <a:solidFill>
                  <a:srgbClr val="FF0000"/>
                </a:solidFill>
              </a:rPr>
              <a:t>http://</a:t>
            </a:r>
            <a:r>
              <a:rPr lang="en-US" sz="2400" dirty="0" smtClean="0">
                <a:solidFill>
                  <a:srgbClr val="0070C0"/>
                </a:solidFill>
              </a:rPr>
              <a:t>www.msoe.edu</a:t>
            </a:r>
            <a:r>
              <a:rPr lang="en-US" sz="2400" dirty="0" smtClean="0">
                <a:solidFill>
                  <a:srgbClr val="00B050"/>
                </a:solidFill>
              </a:rPr>
              <a:t>:80</a:t>
            </a:r>
            <a:r>
              <a:rPr lang="en-US" sz="2400" dirty="0" smtClean="0">
                <a:solidFill>
                  <a:srgbClr val="5600AC"/>
                </a:solidFill>
              </a:rPr>
              <a:t>/index.html</a:t>
            </a:r>
            <a:r>
              <a:rPr lang="en-US" sz="2400" dirty="0" smtClean="0"/>
              <a:t>, where the </a:t>
            </a:r>
            <a:r>
              <a:rPr lang="en-US" sz="2400" dirty="0" smtClean="0">
                <a:solidFill>
                  <a:srgbClr val="FF0000"/>
                </a:solidFill>
              </a:rPr>
              <a:t>http:// </a:t>
            </a:r>
            <a:r>
              <a:rPr lang="en-US" sz="2400" dirty="0" smtClean="0"/>
              <a:t>prefix explicitly instructs the browser to communicate using the </a:t>
            </a:r>
            <a:r>
              <a:rPr lang="en-US" sz="2400" b="1" dirty="0" smtClean="0"/>
              <a:t>http</a:t>
            </a:r>
            <a:r>
              <a:rPr lang="en-US" sz="2400" dirty="0" smtClean="0"/>
              <a:t> protocol, and the </a:t>
            </a:r>
            <a:r>
              <a:rPr lang="en-US" sz="2400" dirty="0" smtClean="0">
                <a:solidFill>
                  <a:srgbClr val="00B050"/>
                </a:solidFill>
              </a:rPr>
              <a:t>:80 </a:t>
            </a:r>
            <a:r>
              <a:rPr lang="en-US" sz="2400" dirty="0" smtClean="0"/>
              <a:t>suffix instructs the browser which port to use, and </a:t>
            </a:r>
            <a:r>
              <a:rPr lang="en-US" sz="2400" dirty="0" smtClean="0">
                <a:solidFill>
                  <a:srgbClr val="5600AC"/>
                </a:solidFill>
              </a:rPr>
              <a:t>/index.html </a:t>
            </a:r>
            <a:r>
              <a:rPr lang="en-US" sz="2400" dirty="0" smtClean="0"/>
              <a:t>is the path of the resource to be retrieved.</a:t>
            </a:r>
          </a:p>
          <a:p>
            <a:pPr lvl="2"/>
            <a:r>
              <a:rPr lang="en-US" sz="2000" dirty="0" smtClean="0">
                <a:solidFill>
                  <a:srgbClr val="0070C0"/>
                </a:solidFill>
              </a:rPr>
              <a:t>When the protocol and port are omitted, the browser assumes http and 80</a:t>
            </a:r>
          </a:p>
          <a:p>
            <a:pPr lvl="2"/>
            <a:r>
              <a:rPr lang="en-US" sz="2000" dirty="0" smtClean="0">
                <a:solidFill>
                  <a:srgbClr val="0070C0"/>
                </a:solidFill>
              </a:rPr>
              <a:t>Index.html is one of several default files the server looks for when none is specified by the browser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146AB6-44C8-4463-9A8C-7E0CF94B8194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1174791"/>
      </p:ext>
    </p:extLst>
  </p:cSld>
  <p:clrMapOvr>
    <a:masterClrMapping/>
  </p:clrMapOvr>
</p:sld>
</file>

<file path=ppt/theme/theme1.xml><?xml version="1.0" encoding="utf-8"?>
<a:theme xmlns:a="http://schemas.openxmlformats.org/drawingml/2006/main" name="2_Network">
  <a:themeElements>
    <a:clrScheme name="2_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10779</TotalTime>
  <Words>909</Words>
  <Application>Microsoft Office PowerPoint</Application>
  <PresentationFormat>On-screen Show (4:3)</PresentationFormat>
  <Paragraphs>149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2_Network</vt:lpstr>
      <vt:lpstr>Web application architecture</vt:lpstr>
      <vt:lpstr>Q: What does a Browser do?</vt:lpstr>
      <vt:lpstr>The www message model consists of Requests and Responses</vt:lpstr>
      <vt:lpstr>A three-tier model (Client, Server, Database) is a common web application architecture</vt:lpstr>
      <vt:lpstr>How are messages sent back and forth?</vt:lpstr>
      <vt:lpstr>Review of TCP sockets from SE2811</vt:lpstr>
      <vt:lpstr>Packaging a message for delivery</vt:lpstr>
      <vt:lpstr>Peeling the onion of an internet message </vt:lpstr>
      <vt:lpstr>How a browser initiates a request: anatomy of a url</vt:lpstr>
      <vt:lpstr>Other protocols and ports can also be specified</vt:lpstr>
      <vt:lpstr>Browsers can use protocols other than http </vt:lpstr>
      <vt:lpstr>The sequence for retrieving a static web page (no db needed) </vt:lpstr>
      <vt:lpstr>HTTP: The message protocol of the www</vt:lpstr>
      <vt:lpstr>The HTTP GET Request is the most commonly issued message</vt:lpstr>
      <vt:lpstr>Request / Response illustrated</vt:lpstr>
      <vt:lpstr>Of all other HTTP requests, POST is the only one commonly used</vt:lpstr>
      <vt:lpstr>Wfetch is free HTTP protocol viewer</vt:lpstr>
      <vt:lpstr>Use Wfetch for http://people.msoe.edu/~hornick/Courses/cs4220/mypage.htm 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CS4220 Lecture</dc:title>
  <dc:subject>Web application fundamentals</dc:subject>
  <dc:creator>Mark Hornick</dc:creator>
  <cp:lastModifiedBy>Mark Hornick</cp:lastModifiedBy>
  <cp:revision>851</cp:revision>
  <cp:lastPrinted>1601-01-01T00:00:00Z</cp:lastPrinted>
  <dcterms:created xsi:type="dcterms:W3CDTF">1999-09-06T21:32:20Z</dcterms:created>
  <dcterms:modified xsi:type="dcterms:W3CDTF">2013-12-10T02:46:54Z</dcterms:modified>
</cp:coreProperties>
</file>