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291" r:id="rId2"/>
    <p:sldId id="259" r:id="rId3"/>
    <p:sldId id="261" r:id="rId4"/>
    <p:sldId id="295" r:id="rId5"/>
    <p:sldId id="297" r:id="rId6"/>
    <p:sldId id="305" r:id="rId7"/>
    <p:sldId id="292" r:id="rId8"/>
    <p:sldId id="294" r:id="rId9"/>
    <p:sldId id="293" r:id="rId10"/>
    <p:sldId id="289" r:id="rId11"/>
    <p:sldId id="265" r:id="rId12"/>
    <p:sldId id="306" r:id="rId13"/>
    <p:sldId id="307" r:id="rId14"/>
    <p:sldId id="308" r:id="rId15"/>
    <p:sldId id="309" r:id="rId16"/>
    <p:sldId id="310" r:id="rId17"/>
    <p:sldId id="311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FF5050"/>
    <a:srgbClr val="5600AC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89" autoAdjust="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60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4D23D43-1985-4C88-82E2-4BD5F8814F7E}" type="datetime3">
              <a:rPr lang="en-US"/>
              <a:pPr>
                <a:defRPr/>
              </a:pPr>
              <a:t>4 October 2009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D591A55-7B59-4D12-BC88-4E5ADC967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B9BA514-7772-4C8C-A4B2-8DD9BB925515}" type="datetime1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3751939-BAC4-436B-9420-A0BBEF94E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CS-1010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EDF3008-3512-4829-9F36-4374A76270E2}" type="datetime1">
              <a:rPr lang="en-US" smtClean="0"/>
              <a:pPr/>
              <a:t>10/4/2009</a:t>
            </a:fld>
            <a:endParaRPr lang="en-US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727C2-BCF2-4E85-9744-28F964E38C6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r>
              <a:rPr lang="en-US" smtClean="0"/>
              <a:t>Here's the table that lists the semantics of three boolean operators.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CS-1010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F4638E3-DDDB-4A40-BC1C-DBDA4EF14261}" type="datetime1">
              <a:rPr lang="en-US"/>
              <a:pPr/>
              <a:t>10/4/2009</a:t>
            </a:fld>
            <a:endParaRPr lang="en-US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033235-62CC-4C79-8F9C-9924EA9510B0}" type="slidenum">
              <a:rPr lang="en-US"/>
              <a:pPr/>
              <a:t>17</a:t>
            </a:fld>
            <a:endParaRPr lang="en-US"/>
          </a:p>
        </p:txBody>
      </p:sp>
      <p:sp>
        <p:nvSpPr>
          <p:cNvPr id="256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r>
              <a:rPr lang="en-US" smtClean="0"/>
              <a:t>Following the De Morgan's Law help us rewrite a boolean expression is a more logically easier-to-follow syntax.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949B0-1E61-45F6-BE77-416F6BB61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AC2C9-32B2-4D58-A732-F3B355C1D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AB59-A8A5-4662-B26F-EBF5B5AD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2473C-6013-47A8-A510-501379B05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A4B9A-C950-4E00-AB91-1D485B5F27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153-D5D0-4668-949C-9D2EABD25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3266-DD49-4E7A-9D85-FC0BB7D07E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72E92-9BB9-40F2-BADE-08C58E379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02A9-CA39-46CF-890C-DA1A57787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BFB2C-CD01-420D-8D16-F6104A41D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8B48-5AB9-4FEB-976D-CCDB01354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F378B3E-7CB2-4AED-AE31-E144C6845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B7E605-B0F2-4EEF-B422-2BCA3B1B2CF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Statements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conditional expressions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71F15-B6F4-4238-8629-069EB6D10617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0" smtClean="0"/>
              <a:t>A more complex </a:t>
            </a:r>
            <a:r>
              <a:rPr lang="en-US" sz="3500" smtClean="0">
                <a:solidFill>
                  <a:srgbClr val="9A0075"/>
                </a:solidFill>
              </a:rPr>
              <a:t>if</a:t>
            </a:r>
            <a:r>
              <a:rPr lang="en-US" sz="3500" b="0" smtClean="0"/>
              <a:t> statement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9A0075"/>
                </a:solidFill>
                <a:latin typeface="Courier New" pitchFamily="49" charset="0"/>
              </a:rPr>
              <a:t>if</a:t>
            </a:r>
            <a:r>
              <a:rPr lang="en-US" sz="2000" smtClean="0">
                <a:latin typeface="Courier New" pitchFamily="49" charset="0"/>
              </a:rPr>
              <a:t> (&lt;boolean expression&gt;)</a:t>
            </a:r>
            <a:r>
              <a:rPr lang="en-US" sz="2000" b="1" smtClean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	&lt;if block&gt; // executed when exp. is true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} </a:t>
            </a:r>
            <a:r>
              <a:rPr lang="en-US" sz="2000" smtClean="0">
                <a:solidFill>
                  <a:srgbClr val="5600AC"/>
                </a:solidFill>
                <a:latin typeface="Courier New" pitchFamily="49" charset="0"/>
              </a:rPr>
              <a:t>else </a:t>
            </a:r>
            <a:r>
              <a:rPr lang="en-US" sz="2000" b="1" smtClean="0">
                <a:solidFill>
                  <a:srgbClr val="5600AC"/>
                </a:solidFill>
                <a:latin typeface="Courier New" pitchFamily="49" charset="0"/>
              </a:rPr>
              <a:t>{</a:t>
            </a:r>
            <a:r>
              <a:rPr lang="en-US" sz="2000" smtClean="0">
                <a:solidFill>
                  <a:srgbClr val="5600AC"/>
                </a:solidFill>
                <a:latin typeface="Courier New" pitchFamily="49" charset="0"/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5600AC"/>
                </a:solidFill>
                <a:latin typeface="Courier New" pitchFamily="49" charset="0"/>
              </a:rPr>
              <a:t>	&lt;else block&gt;	</a:t>
            </a:r>
            <a:r>
              <a:rPr lang="en-US" sz="2000" b="1" smtClean="0">
                <a:solidFill>
                  <a:srgbClr val="5600AC"/>
                </a:solidFill>
                <a:latin typeface="Courier New" pitchFamily="49" charset="0"/>
              </a:rPr>
              <a:t>}</a:t>
            </a:r>
            <a:r>
              <a:rPr lang="en-US" sz="2000" smtClean="0">
                <a:latin typeface="Courier New" pitchFamily="49" charset="0"/>
              </a:rPr>
              <a:t>// executed when exp. is false</a:t>
            </a:r>
            <a:endParaRPr lang="en-US" sz="2200" smtClean="0"/>
          </a:p>
          <a:p>
            <a:pPr eaLnBrk="1" hangingPunct="1"/>
            <a:r>
              <a:rPr lang="en-US" smtClean="0"/>
              <a:t>The </a:t>
            </a:r>
            <a:r>
              <a:rPr lang="en-US" b="1" i="1" smtClean="0">
                <a:solidFill>
                  <a:srgbClr val="5600AC"/>
                </a:solidFill>
              </a:rPr>
              <a:t>else</a:t>
            </a:r>
            <a:r>
              <a:rPr lang="en-US" b="1" smtClean="0">
                <a:solidFill>
                  <a:srgbClr val="5600AC"/>
                </a:solidFill>
              </a:rPr>
              <a:t> </a:t>
            </a:r>
            <a:r>
              <a:rPr lang="en-US" b="1" i="1" smtClean="0">
                <a:solidFill>
                  <a:srgbClr val="5600AC"/>
                </a:solidFill>
              </a:rPr>
              <a:t>clause</a:t>
            </a:r>
            <a:r>
              <a:rPr lang="en-US" smtClean="0"/>
              <a:t> is optional</a:t>
            </a:r>
          </a:p>
          <a:p>
            <a:pPr eaLnBrk="1" hangingPunct="1"/>
            <a:r>
              <a:rPr lang="en-US" i="1" smtClean="0"/>
              <a:t>When present</a:t>
            </a:r>
            <a:r>
              <a:rPr lang="en-US" smtClean="0"/>
              <a:t>, the instructions in the else block are executed </a:t>
            </a:r>
            <a:r>
              <a:rPr lang="en-US" b="1" smtClean="0"/>
              <a:t>only</a:t>
            </a:r>
            <a:r>
              <a:rPr lang="en-US" smtClean="0"/>
              <a:t> when the boolean expression is </a:t>
            </a:r>
            <a:r>
              <a:rPr lang="en-US" b="1" smtClean="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2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C06E5-2CD9-48F1-85E8-6F5837A4C90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pic>
        <p:nvPicPr>
          <p:cNvPr id="9220" name="Picture 4" descr="wu18847_0502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6868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12954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0" smtClean="0"/>
              <a:t>if-else</a:t>
            </a:r>
            <a:r>
              <a:rPr lang="en-US" smtClean="0"/>
              <a:t> flow diagram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705600" y="14478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&lt;if block&gt;</a:t>
            </a:r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7620000" y="1828800"/>
            <a:ext cx="1524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228600" y="4648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&lt;else block&gt;</a:t>
            </a:r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V="1">
            <a:off x="1219200" y="3810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3505200" y="2209800"/>
            <a:ext cx="2133600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boolean exp</a:t>
            </a: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5257800" y="3048000"/>
            <a:ext cx="3733800" cy="8255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&lt;Java instruction 1&gt;</a:t>
            </a:r>
            <a:br>
              <a:rPr lang="en-US" sz="1600"/>
            </a:br>
            <a:r>
              <a:rPr lang="en-US" sz="1600"/>
              <a:t>&lt;Java instruction 2&gt;</a:t>
            </a:r>
            <a:br>
              <a:rPr lang="en-US" sz="1600"/>
            </a:br>
            <a:r>
              <a:rPr lang="en-US" sz="1600"/>
              <a:t>…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228600" y="3048000"/>
            <a:ext cx="3733800" cy="8255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&lt;Java instruction 3&gt;</a:t>
            </a:r>
            <a:br>
              <a:rPr lang="en-US" sz="1600"/>
            </a:br>
            <a:r>
              <a:rPr lang="en-US" sz="1600"/>
              <a:t>&lt;Java instruction 4&gt;</a:t>
            </a:r>
            <a:br>
              <a:rPr lang="en-US" sz="1600"/>
            </a:br>
            <a:r>
              <a:rPr lang="en-US" sz="1600"/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247C3-784C-4808-A2A4-05F4E0916B6A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 smtClean="0"/>
              <a:t>The </a:t>
            </a:r>
            <a:r>
              <a:rPr lang="en-US" sz="3500" i="1" dirty="0" smtClean="0"/>
              <a:t>Boolean</a:t>
            </a:r>
            <a:r>
              <a:rPr lang="en-US" sz="3500" dirty="0" smtClean="0"/>
              <a:t> operators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/>
              <a:t>Repeat: </a:t>
            </a:r>
            <a:r>
              <a:rPr lang="en-US" sz="2600" smtClean="0">
                <a:solidFill>
                  <a:srgbClr val="9A0075"/>
                </a:solidFill>
              </a:rPr>
              <a:t>relational operators</a:t>
            </a:r>
            <a:r>
              <a:rPr lang="en-US" sz="2600" smtClean="0"/>
              <a:t> take </a:t>
            </a:r>
            <a:r>
              <a:rPr lang="en-US" sz="2600" b="1" smtClean="0"/>
              <a:t>numerical</a:t>
            </a:r>
            <a:r>
              <a:rPr lang="en-US" sz="2600" smtClean="0"/>
              <a:t> operands and return a boolean value: either </a:t>
            </a:r>
            <a:r>
              <a:rPr lang="en-US" sz="2600" b="1" smtClean="0"/>
              <a:t>true</a:t>
            </a:r>
            <a:r>
              <a:rPr lang="en-US" sz="2600" smtClean="0"/>
              <a:t> or </a:t>
            </a:r>
            <a:r>
              <a:rPr lang="en-US" sz="2600" b="1" smtClean="0"/>
              <a:t>false</a:t>
            </a:r>
            <a:r>
              <a:rPr lang="en-US" sz="2600" smtClean="0"/>
              <a:t>. Example: (x</a:t>
            </a:r>
            <a:r>
              <a:rPr lang="en-US" sz="2600" smtClean="0">
                <a:solidFill>
                  <a:srgbClr val="9A0075"/>
                </a:solidFill>
              </a:rPr>
              <a:t>&lt;</a:t>
            </a:r>
            <a:r>
              <a:rPr lang="en-US" sz="2600" smtClean="0"/>
              <a:t>y)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Exception: </a:t>
            </a:r>
            <a:r>
              <a:rPr lang="en-US" sz="2200" smtClean="0">
                <a:solidFill>
                  <a:srgbClr val="9A0075"/>
                </a:solidFill>
              </a:rPr>
              <a:t>==</a:t>
            </a:r>
            <a:r>
              <a:rPr lang="en-US" sz="2200" smtClean="0"/>
              <a:t> and </a:t>
            </a:r>
            <a:r>
              <a:rPr lang="en-US" sz="2200" smtClean="0">
                <a:solidFill>
                  <a:srgbClr val="9A0075"/>
                </a:solidFill>
              </a:rPr>
              <a:t>!=</a:t>
            </a:r>
            <a:r>
              <a:rPr lang="en-US" sz="2200" smtClean="0"/>
              <a:t> operators can be used between boolean datatypes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/>
              <a:t>A </a:t>
            </a:r>
            <a:r>
              <a:rPr lang="en-US" sz="2600" i="1" smtClean="0">
                <a:solidFill>
                  <a:srgbClr val="9A0075"/>
                </a:solidFill>
              </a:rPr>
              <a:t>boolean operator</a:t>
            </a:r>
            <a:r>
              <a:rPr lang="en-US" sz="2600" smtClean="0"/>
              <a:t> takes </a:t>
            </a:r>
            <a:r>
              <a:rPr lang="en-US" sz="2600" b="1" smtClean="0"/>
              <a:t>boolean</a:t>
            </a:r>
            <a:r>
              <a:rPr lang="en-US" sz="2600" smtClean="0"/>
              <a:t> values as its operands and returns a </a:t>
            </a:r>
            <a:r>
              <a:rPr lang="en-US" sz="2600" b="1" smtClean="0"/>
              <a:t>boolean</a:t>
            </a:r>
            <a:r>
              <a:rPr lang="en-US" sz="2600" smtClean="0"/>
              <a:t> value. The three </a:t>
            </a:r>
            <a:r>
              <a:rPr lang="en-US" sz="2600" smtClean="0">
                <a:solidFill>
                  <a:srgbClr val="9A0075"/>
                </a:solidFill>
              </a:rPr>
              <a:t>boolean</a:t>
            </a:r>
            <a:r>
              <a:rPr lang="en-US" sz="2600" smtClean="0"/>
              <a:t> operators 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solidFill>
                  <a:srgbClr val="9A0075"/>
                </a:solidFill>
                <a:latin typeface="Courier New" pitchFamily="49" charset="0"/>
              </a:rPr>
              <a:t>&amp;&amp;</a:t>
            </a:r>
            <a:r>
              <a:rPr lang="en-US" sz="2200" smtClean="0">
                <a:latin typeface="Courier New" pitchFamily="49" charset="0"/>
              </a:rPr>
              <a:t>	// means “and”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solidFill>
                  <a:srgbClr val="9A0075"/>
                </a:solidFill>
                <a:latin typeface="Courier New" pitchFamily="49" charset="0"/>
              </a:rPr>
              <a:t>||</a:t>
            </a:r>
            <a:r>
              <a:rPr lang="en-US" sz="2200" smtClean="0">
                <a:latin typeface="Courier New" pitchFamily="49" charset="0"/>
              </a:rPr>
              <a:t>	// means “or”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solidFill>
                  <a:srgbClr val="9A0075"/>
                </a:solidFill>
                <a:latin typeface="Courier New" pitchFamily="49" charset="0"/>
              </a:rPr>
              <a:t>!</a:t>
            </a:r>
            <a:r>
              <a:rPr lang="en-US" sz="2200" smtClean="0">
                <a:latin typeface="Courier New" pitchFamily="49" charset="0"/>
              </a:rPr>
              <a:t>		// means “not”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6A2DF5-6CF2-4D09-9E2A-5526B2B17EC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Boolean operators and their meanings:</a:t>
            </a:r>
          </a:p>
        </p:txBody>
      </p:sp>
      <p:graphicFrame>
        <p:nvGraphicFramePr>
          <p:cNvPr id="1252394" name="Group 42"/>
          <p:cNvGraphicFramePr>
            <a:graphicFrameLocks noGrp="1"/>
          </p:cNvGraphicFramePr>
          <p:nvPr/>
        </p:nvGraphicFramePr>
        <p:xfrm>
          <a:off x="1524000" y="2590800"/>
          <a:ext cx="6096000" cy="2428877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C6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C6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&amp;&amp;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C6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||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C6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!P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C6B6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71F15-B6F4-4238-8629-069EB6D10617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0" dirty="0" smtClean="0"/>
              <a:t>A compound </a:t>
            </a:r>
            <a:r>
              <a:rPr lang="en-US" sz="3500" b="0" dirty="0" err="1" smtClean="0"/>
              <a:t>boolean</a:t>
            </a:r>
            <a:r>
              <a:rPr lang="en-US" sz="3500" b="0" dirty="0" smtClean="0"/>
              <a:t> expression using &amp;&amp;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9A0075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(&lt;expression1&gt; &amp;&amp; &lt;expression2)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	&lt;if block&gt; // executed when both are true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 </a:t>
            </a: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else 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{</a:t>
            </a: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	&lt;else block&gt;	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</a:rPr>
              <a:t>// executed when either is false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71F15-B6F4-4238-8629-069EB6D10617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0" dirty="0" smtClean="0"/>
              <a:t>Another variant of a compound expression using ||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9A0075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(&lt;expression1&gt; || &lt;expression2)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	&lt;if block&gt; // executed when either are true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 </a:t>
            </a: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else 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{</a:t>
            </a: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	&lt;else block&gt;	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</a:rPr>
              <a:t>// executed when both are false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71F15-B6F4-4238-8629-069EB6D10617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0" dirty="0" smtClean="0"/>
              <a:t>Another variant of a compound expression using !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9A0075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( !&lt;expression2&gt; )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	&lt;if block&gt; // executed when </a:t>
            </a:r>
            <a:r>
              <a:rPr lang="en-US" sz="2000" dirty="0" err="1" smtClean="0">
                <a:latin typeface="Courier New" pitchFamily="49" charset="0"/>
              </a:rPr>
              <a:t>expr</a:t>
            </a:r>
            <a:r>
              <a:rPr lang="en-US" sz="2000" dirty="0" smtClean="0">
                <a:latin typeface="Courier New" pitchFamily="49" charset="0"/>
              </a:rPr>
              <a:t> is </a:t>
            </a:r>
            <a:r>
              <a:rPr lang="en-US" sz="2000" b="1" dirty="0" smtClean="0">
                <a:latin typeface="Courier New" pitchFamily="49" charset="0"/>
              </a:rPr>
              <a:t>FALSE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 </a:t>
            </a: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else 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{</a:t>
            </a: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5600AC"/>
                </a:solidFill>
                <a:latin typeface="Courier New" pitchFamily="49" charset="0"/>
              </a:rPr>
              <a:t>	&lt;else block&gt;	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</a:rPr>
              <a:t>// executed when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2FEE6-3211-40B2-8AB0-1553EE394E9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De Morgan's Law allows us to rewrite boolean expressions in different ways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84388" y="2770188"/>
            <a:ext cx="5024437" cy="1192212"/>
            <a:chOff x="1029" y="1429"/>
            <a:chExt cx="3605" cy="892"/>
          </a:xfrm>
        </p:grpSpPr>
        <p:sp>
          <p:nvSpPr>
            <p:cNvPr id="1276934" name="Rectangle 6"/>
            <p:cNvSpPr>
              <a:spLocks noChangeArrowheads="1"/>
            </p:cNvSpPr>
            <p:nvPr/>
          </p:nvSpPr>
          <p:spPr bwMode="auto">
            <a:xfrm>
              <a:off x="1029" y="1429"/>
              <a:ext cx="3605" cy="8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" name="Text Box 7"/>
            <p:cNvSpPr txBox="1">
              <a:spLocks noChangeArrowheads="1"/>
            </p:cNvSpPr>
            <p:nvPr/>
          </p:nvSpPr>
          <p:spPr bwMode="auto">
            <a:xfrm>
              <a:off x="1119" y="1520"/>
              <a:ext cx="3424" cy="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1371600" algn="l"/>
                </a:tabLst>
              </a:pPr>
              <a:r>
                <a:rPr lang="en-US">
                  <a:solidFill>
                    <a:srgbClr val="5600AC"/>
                  </a:solidFill>
                  <a:latin typeface="Courier New" pitchFamily="49" charset="0"/>
                  <a:ea typeface="ＭＳ Ｐゴシック" pitchFamily="34" charset="-128"/>
                </a:rPr>
                <a:t>Rule 1: !(P &amp;&amp; Q) </a:t>
              </a:r>
              <a:r>
                <a:rPr lang="en-US">
                  <a:solidFill>
                    <a:srgbClr val="5600AC"/>
                  </a:solidFill>
                  <a:latin typeface="Courier New" pitchFamily="49" charset="0"/>
                  <a:ea typeface="ＭＳ Ｐゴシック" pitchFamily="34" charset="-128"/>
                  <a:sym typeface="Wingdings" pitchFamily="2" charset="2"/>
                </a:rPr>
                <a:t> !P || !Q</a:t>
              </a:r>
            </a:p>
            <a:p>
              <a:pPr>
                <a:tabLst>
                  <a:tab pos="566738" algn="l"/>
                  <a:tab pos="1371600" algn="l"/>
                </a:tabLst>
              </a:pPr>
              <a:endParaRPr lang="en-US">
                <a:solidFill>
                  <a:srgbClr val="5600AC"/>
                </a:solidFill>
                <a:latin typeface="Courier New" pitchFamily="49" charset="0"/>
                <a:ea typeface="ＭＳ Ｐゴシック" pitchFamily="34" charset="-128"/>
                <a:sym typeface="Wingdings" pitchFamily="2" charset="2"/>
              </a:endParaRPr>
            </a:p>
            <a:p>
              <a:pPr>
                <a:tabLst>
                  <a:tab pos="566738" algn="l"/>
                  <a:tab pos="1371600" algn="l"/>
                </a:tabLst>
              </a:pPr>
              <a:r>
                <a:rPr lang="en-US">
                  <a:solidFill>
                    <a:srgbClr val="5600AC"/>
                  </a:solidFill>
                  <a:latin typeface="Courier New" pitchFamily="49" charset="0"/>
                  <a:ea typeface="ＭＳ Ｐゴシック" pitchFamily="34" charset="-128"/>
                  <a:sym typeface="Wingdings" pitchFamily="2" charset="2"/>
                </a:rPr>
                <a:t>Rule 2: !(P || Q)  !P &amp;&amp; !Q</a:t>
              </a:r>
              <a:endParaRPr lang="en-US">
                <a:solidFill>
                  <a:srgbClr val="5600AC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257300" y="4191000"/>
            <a:ext cx="6789738" cy="1835150"/>
            <a:chOff x="1029" y="1429"/>
            <a:chExt cx="3605" cy="892"/>
          </a:xfrm>
        </p:grpSpPr>
        <p:sp>
          <p:nvSpPr>
            <p:cNvPr id="1276940" name="Rectangle 12"/>
            <p:cNvSpPr>
              <a:spLocks noChangeArrowheads="1"/>
            </p:cNvSpPr>
            <p:nvPr/>
          </p:nvSpPr>
          <p:spPr bwMode="auto">
            <a:xfrm>
              <a:off x="1029" y="1429"/>
              <a:ext cx="3605" cy="8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2" name="Text Box 13"/>
            <p:cNvSpPr txBox="1">
              <a:spLocks noChangeArrowheads="1"/>
            </p:cNvSpPr>
            <p:nvPr/>
          </p:nvSpPr>
          <p:spPr bwMode="auto">
            <a:xfrm>
              <a:off x="1119" y="1520"/>
              <a:ext cx="3424" cy="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1371600" algn="l"/>
                </a:tabLst>
              </a:pPr>
              <a:r>
                <a:rPr lang="en-US">
                  <a:solidFill>
                    <a:srgbClr val="5600AC"/>
                  </a:solidFill>
                  <a:latin typeface="Courier New" pitchFamily="49" charset="0"/>
                  <a:ea typeface="ＭＳ Ｐゴシック" pitchFamily="34" charset="-128"/>
                </a:rPr>
                <a:t>!(temp &gt;= 65 &amp;&amp; dist &lt; 2)</a:t>
              </a:r>
            </a:p>
            <a:p>
              <a:pPr>
                <a:tabLst>
                  <a:tab pos="566738" algn="l"/>
                  <a:tab pos="1371600" algn="l"/>
                </a:tabLst>
              </a:pPr>
              <a:endParaRPr lang="en-US">
                <a:solidFill>
                  <a:srgbClr val="5600AC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tabLst>
                  <a:tab pos="566738" algn="l"/>
                  <a:tab pos="1371600" algn="l"/>
                </a:tabLst>
              </a:pPr>
              <a:r>
                <a:rPr lang="en-US">
                  <a:solidFill>
                    <a:srgbClr val="5600AC"/>
                  </a:solidFill>
                  <a:latin typeface="Courier New" pitchFamily="49" charset="0"/>
                  <a:ea typeface="ＭＳ Ｐゴシック" pitchFamily="34" charset="-128"/>
                </a:rPr>
                <a:t>   </a:t>
              </a:r>
              <a:r>
                <a:rPr lang="en-US">
                  <a:solidFill>
                    <a:srgbClr val="5600AC"/>
                  </a:solidFill>
                  <a:latin typeface="Courier New" pitchFamily="49" charset="0"/>
                  <a:ea typeface="ＭＳ Ｐゴシック" pitchFamily="34" charset="-128"/>
                  <a:sym typeface="Wingdings" pitchFamily="2" charset="2"/>
                </a:rPr>
                <a:t> !(temp &gt;=65) || !(dist &lt; 2) by Rule 1</a:t>
              </a:r>
            </a:p>
            <a:p>
              <a:pPr>
                <a:tabLst>
                  <a:tab pos="566738" algn="l"/>
                  <a:tab pos="1371600" algn="l"/>
                </a:tabLst>
              </a:pPr>
              <a:endParaRPr lang="en-US">
                <a:solidFill>
                  <a:srgbClr val="5600AC"/>
                </a:solidFill>
                <a:latin typeface="Courier New" pitchFamily="49" charset="0"/>
                <a:ea typeface="ＭＳ Ｐゴシック" pitchFamily="34" charset="-128"/>
                <a:sym typeface="Wingdings" pitchFamily="2" charset="2"/>
              </a:endParaRPr>
            </a:p>
            <a:p>
              <a:pPr>
                <a:tabLst>
                  <a:tab pos="566738" algn="l"/>
                  <a:tab pos="1371600" algn="l"/>
                </a:tabLst>
              </a:pPr>
              <a:r>
                <a:rPr lang="en-US">
                  <a:solidFill>
                    <a:srgbClr val="5600AC"/>
                  </a:solidFill>
                  <a:latin typeface="Courier New" pitchFamily="49" charset="0"/>
                  <a:ea typeface="ＭＳ Ｐゴシック" pitchFamily="34" charset="-128"/>
                  <a:sym typeface="Wingdings" pitchFamily="2" charset="2"/>
                </a:rPr>
                <a:t>    (temp &lt; 65 || dist &gt;= 2)  </a:t>
              </a:r>
              <a:endParaRPr lang="en-US">
                <a:solidFill>
                  <a:srgbClr val="5600AC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A64C7-6472-4DB6-B5DD-680AA36F652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Instructions in a Java program are executed in sequence</a:t>
            </a:r>
          </a:p>
        </p:txBody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7924800" cy="2473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Starting with the first instruction in your main() method and continuing to the end.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To alter the control flow, </a:t>
            </a:r>
            <a:r>
              <a:rPr lang="en-US" sz="2400" i="1" smtClean="0"/>
              <a:t>decision-making instructions</a:t>
            </a:r>
            <a:r>
              <a:rPr lang="en-US" sz="2400" smtClean="0"/>
              <a:t> can be added to a program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An instruction that alters the control flow is called a </a:t>
            </a:r>
            <a:r>
              <a:rPr lang="en-US" sz="2400" i="1" smtClean="0">
                <a:solidFill>
                  <a:srgbClr val="B2311C"/>
                </a:solidFill>
              </a:rPr>
              <a:t>control statement or selection statement.</a:t>
            </a:r>
            <a:endParaRPr lang="en-US" sz="2400" smtClean="0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1600200" y="1600200"/>
            <a:ext cx="54102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public static void main(…)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&lt;Java instruction 1&gt;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&lt;Java instruction 2&gt;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…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&lt;Java instruction N&gt;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86525-5FC9-4391-B436-DAEC9A273F3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b="0" smtClean="0"/>
              <a:t>The Java </a:t>
            </a:r>
            <a:r>
              <a:rPr lang="en-US" sz="3100" smtClean="0">
                <a:solidFill>
                  <a:srgbClr val="9A0075"/>
                </a:solidFill>
              </a:rPr>
              <a:t>if</a:t>
            </a:r>
            <a:r>
              <a:rPr lang="en-US" sz="3100" b="0" smtClean="0"/>
              <a:t> statement specifies whether a </a:t>
            </a:r>
            <a:r>
              <a:rPr lang="en-US" sz="3100" b="0" i="1" smtClean="0"/>
              <a:t>block of code</a:t>
            </a:r>
            <a:r>
              <a:rPr lang="en-US" sz="3100" b="0" smtClean="0"/>
              <a:t> should execute</a:t>
            </a:r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…depending on the result of evaluating a test condition called a </a:t>
            </a:r>
            <a:r>
              <a:rPr lang="en-US" sz="2600" i="1" smtClean="0">
                <a:solidFill>
                  <a:srgbClr val="B2311C"/>
                </a:solidFill>
              </a:rPr>
              <a:t>boolean expression</a:t>
            </a:r>
            <a:r>
              <a:rPr lang="en-US" sz="2600" smtClean="0"/>
              <a:t/>
            </a:r>
            <a:br>
              <a:rPr lang="en-US" sz="2600" smtClean="0"/>
            </a:br>
            <a:r>
              <a:rPr lang="en-US" sz="260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public static void main(…) {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>
                <a:latin typeface="Courier New" pitchFamily="49" charset="0"/>
              </a:rPr>
              <a:t>&lt;Java instructions…&gt;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b="1" smtClean="0">
              <a:solidFill>
                <a:srgbClr val="9A0075"/>
              </a:solidFill>
              <a:latin typeface="Courier New" pitchFamily="49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smtClean="0">
                <a:solidFill>
                  <a:srgbClr val="9A0075"/>
                </a:solidFill>
                <a:latin typeface="Courier New" pitchFamily="49" charset="0"/>
              </a:rPr>
              <a:t>if</a:t>
            </a:r>
            <a:r>
              <a:rPr lang="en-US" sz="1900" b="1" smtClean="0">
                <a:latin typeface="Courier New" pitchFamily="49" charset="0"/>
              </a:rPr>
              <a:t>( &lt;</a:t>
            </a:r>
            <a:r>
              <a:rPr lang="en-US" sz="1900" b="1" smtClean="0">
                <a:solidFill>
                  <a:srgbClr val="9A0075"/>
                </a:solidFill>
                <a:latin typeface="Courier New" pitchFamily="49" charset="0"/>
              </a:rPr>
              <a:t>boolean expression</a:t>
            </a:r>
            <a:r>
              <a:rPr lang="en-US" sz="1900" b="1" smtClean="0">
                <a:latin typeface="Courier New" pitchFamily="49" charset="0"/>
              </a:rPr>
              <a:t>&gt; ){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smtClean="0">
                <a:latin typeface="Courier New" pitchFamily="49" charset="0"/>
              </a:rPr>
              <a:t>	</a:t>
            </a:r>
            <a:r>
              <a:rPr lang="en-US" sz="1900" b="1" smtClean="0">
                <a:solidFill>
                  <a:srgbClr val="5600AC"/>
                </a:solidFill>
                <a:latin typeface="Courier New" pitchFamily="49" charset="0"/>
              </a:rPr>
              <a:t>// block of code that executes when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smtClean="0">
                <a:solidFill>
                  <a:srgbClr val="5600AC"/>
                </a:solidFill>
                <a:latin typeface="Courier New" pitchFamily="49" charset="0"/>
              </a:rPr>
              <a:t>  // the boolean expression is</a:t>
            </a:r>
            <a:r>
              <a:rPr lang="en-US" sz="1900" b="1" smtClean="0">
                <a:latin typeface="Courier New" pitchFamily="49" charset="0"/>
              </a:rPr>
              <a:t> </a:t>
            </a:r>
            <a:r>
              <a:rPr lang="en-US" sz="1900" b="1" smtClean="0">
                <a:solidFill>
                  <a:srgbClr val="FF5050"/>
                </a:solidFill>
                <a:latin typeface="Courier New" pitchFamily="49" charset="0"/>
              </a:rPr>
              <a:t>true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smtClean="0">
                <a:latin typeface="Courier New" pitchFamily="49" charset="0"/>
              </a:rPr>
              <a:t>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b="1" smtClean="0">
              <a:latin typeface="Courier New" pitchFamily="49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>
                <a:latin typeface="Courier New" pitchFamily="49" charset="0"/>
              </a:rPr>
              <a:t>&lt;more Java instructions…&gt;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6F115B-C489-43BA-A643-F9050E767CF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What is a boolean expression?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 smtClean="0"/>
              <a:t>First recall: A </a:t>
            </a:r>
            <a:r>
              <a:rPr lang="en-US" sz="2500" b="1" dirty="0" smtClean="0"/>
              <a:t>arithmetic expression</a:t>
            </a:r>
            <a:r>
              <a:rPr lang="en-US" sz="2500" dirty="0" smtClean="0"/>
              <a:t> uses </a:t>
            </a:r>
            <a:r>
              <a:rPr lang="en-US" sz="2500" dirty="0" smtClean="0">
                <a:solidFill>
                  <a:srgbClr val="9A0075"/>
                </a:solidFill>
              </a:rPr>
              <a:t>arithmetic operators</a:t>
            </a:r>
            <a:r>
              <a:rPr lang="en-US" sz="2500" dirty="0" smtClean="0"/>
              <a:t> and is evaluated to a </a:t>
            </a:r>
            <a:r>
              <a:rPr lang="en-US" sz="2500" b="1" dirty="0" smtClean="0"/>
              <a:t>numerical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Some arithmetic expressions using </a:t>
            </a:r>
            <a:r>
              <a:rPr lang="en-US" sz="2400" i="1" dirty="0" smtClean="0"/>
              <a:t>binary</a:t>
            </a:r>
            <a:r>
              <a:rPr lang="en-US" sz="2400" dirty="0" smtClean="0"/>
              <a:t> </a:t>
            </a:r>
            <a:r>
              <a:rPr lang="en-US" sz="2400" i="1" dirty="0" smtClean="0"/>
              <a:t>arithmetic operators</a:t>
            </a:r>
            <a:r>
              <a:rPr lang="en-US" sz="2400" dirty="0" smtClean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err="1" smtClean="0"/>
              <a:t>x+y</a:t>
            </a:r>
            <a:endParaRPr lang="en-US" sz="21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x-y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x*y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x/y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err="1" smtClean="0"/>
              <a:t>x%y</a:t>
            </a:r>
            <a:endParaRPr lang="en-US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Arithmetic operators operate on </a:t>
            </a:r>
            <a:r>
              <a:rPr lang="en-US" sz="2400" dirty="0" smtClean="0">
                <a:solidFill>
                  <a:srgbClr val="5600AC"/>
                </a:solidFill>
              </a:rPr>
              <a:t>numerical </a:t>
            </a:r>
            <a:r>
              <a:rPr lang="en-US" sz="2400" dirty="0" err="1" smtClean="0">
                <a:solidFill>
                  <a:srgbClr val="5600AC"/>
                </a:solidFill>
              </a:rPr>
              <a:t>datatypes</a:t>
            </a:r>
            <a:endParaRPr lang="en-US" sz="2400" dirty="0" smtClean="0">
              <a:solidFill>
                <a:srgbClr val="5600AC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byte, short, </a:t>
            </a:r>
            <a:r>
              <a:rPr lang="en-US" sz="2100" dirty="0" err="1" smtClean="0"/>
              <a:t>int</a:t>
            </a:r>
            <a:r>
              <a:rPr lang="en-US" sz="2100" dirty="0" smtClean="0"/>
              <a:t>, long, float, double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Exception: (+ operator works for the String </a:t>
            </a:r>
            <a:r>
              <a:rPr lang="en-US" sz="2400" dirty="0" err="1" smtClean="0"/>
              <a:t>datatype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66F46-4E3D-4FA8-8D6B-DD960740CE7E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pPr eaLnBrk="1" hangingPunct="1"/>
            <a:r>
              <a:rPr lang="en-US" sz="2800" smtClean="0"/>
              <a:t>A boolean expression uses </a:t>
            </a:r>
            <a:r>
              <a:rPr lang="en-US" sz="2800" smtClean="0">
                <a:solidFill>
                  <a:srgbClr val="FF0000"/>
                </a:solidFill>
              </a:rPr>
              <a:t>relational operators </a:t>
            </a:r>
            <a:r>
              <a:rPr lang="en-US" sz="2800" smtClean="0"/>
              <a:t>between </a:t>
            </a:r>
            <a:r>
              <a:rPr lang="en-US" sz="2800" i="1" smtClean="0"/>
              <a:t>numerical</a:t>
            </a:r>
            <a:r>
              <a:rPr lang="en-US" sz="2800" smtClean="0"/>
              <a:t> values and is evaluated to a boolean value: either true or false.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x &lt;   y	// less than operator; evaluates to </a:t>
            </a:r>
            <a:r>
              <a:rPr lang="en-US" sz="2800" b="1" dirty="0" smtClean="0"/>
              <a:t>true</a:t>
            </a:r>
            <a:r>
              <a:rPr lang="en-US" sz="2800" dirty="0" smtClean="0"/>
              <a:t> if x is less than y; otherwise </a:t>
            </a:r>
            <a:r>
              <a:rPr lang="en-US" sz="2800" b="1" dirty="0" smtClean="0"/>
              <a:t>false</a:t>
            </a:r>
          </a:p>
          <a:p>
            <a:pPr eaLnBrk="1" hangingPunct="1"/>
            <a:r>
              <a:rPr lang="en-US" sz="2800" dirty="0" smtClean="0"/>
              <a:t>x &lt;= y	// less than or equal to; note =&lt; is not valid</a:t>
            </a:r>
          </a:p>
          <a:p>
            <a:pPr eaLnBrk="1" hangingPunct="1"/>
            <a:r>
              <a:rPr lang="en-US" sz="2800" dirty="0" smtClean="0"/>
              <a:t>x &gt;   y	// greater than</a:t>
            </a:r>
          </a:p>
          <a:p>
            <a:pPr eaLnBrk="1" hangingPunct="1"/>
            <a:r>
              <a:rPr lang="en-US" sz="2800" dirty="0" smtClean="0"/>
              <a:t>x &gt;= y	// greater than or equal to</a:t>
            </a:r>
          </a:p>
          <a:p>
            <a:pPr eaLnBrk="1" hangingPunct="1"/>
            <a:r>
              <a:rPr lang="en-US" sz="2800" dirty="0" smtClean="0"/>
              <a:t>x == y	// equal to; be careful </a:t>
            </a:r>
            <a:r>
              <a:rPr lang="en-US" sz="2800" dirty="0" err="1" smtClean="0"/>
              <a:t>w.r.t</a:t>
            </a:r>
            <a:r>
              <a:rPr lang="en-US" sz="2800" dirty="0" smtClean="0"/>
              <a:t>. x=y</a:t>
            </a:r>
          </a:p>
          <a:p>
            <a:pPr eaLnBrk="1" hangingPunct="1"/>
            <a:r>
              <a:rPr lang="en-US" sz="2800" b="1" dirty="0" smtClean="0"/>
              <a:t>x !=  y</a:t>
            </a:r>
            <a:r>
              <a:rPr lang="en-US" sz="2800" dirty="0" smtClean="0"/>
              <a:t>	// not equal to</a:t>
            </a:r>
          </a:p>
          <a:p>
            <a:pPr eaLnBrk="1" hangingPunct="1"/>
            <a:endParaRPr lang="en-US" sz="2500" dirty="0" smtClean="0"/>
          </a:p>
          <a:p>
            <a:pPr eaLnBrk="1" hangingPunct="1"/>
            <a:endParaRPr lang="en-US" sz="2500" dirty="0" smtClean="0"/>
          </a:p>
          <a:p>
            <a:pPr eaLnBrk="1" hangingPunct="1"/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66F46-4E3D-4FA8-8D6B-DD960740CE7E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expression can also involve the used of arithmetic expressions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 &lt;   1	// less than operator; evaluates to </a:t>
            </a:r>
            <a:r>
              <a:rPr lang="en-US" sz="2800" b="1" dirty="0" smtClean="0"/>
              <a:t>true</a:t>
            </a:r>
            <a:r>
              <a:rPr lang="en-US" sz="2800" dirty="0" smtClean="0"/>
              <a:t> if 2 is less than 1; otherwise </a:t>
            </a:r>
            <a:r>
              <a:rPr lang="en-US" sz="2800" b="1" dirty="0" smtClean="0"/>
              <a:t>false</a:t>
            </a:r>
          </a:p>
          <a:p>
            <a:pPr eaLnBrk="1" hangingPunct="1"/>
            <a:r>
              <a:rPr lang="en-US" sz="2800" dirty="0" smtClean="0"/>
              <a:t>x &lt;= 3*y	// less than or equal to; note =&lt; is not valid</a:t>
            </a:r>
          </a:p>
          <a:p>
            <a:pPr eaLnBrk="1" hangingPunct="1"/>
            <a:r>
              <a:rPr lang="en-US" sz="2800" dirty="0" smtClean="0"/>
              <a:t>x &gt;   </a:t>
            </a:r>
            <a:r>
              <a:rPr lang="en-US" sz="2800" dirty="0" err="1" smtClean="0"/>
              <a:t>Math.PI</a:t>
            </a:r>
            <a:r>
              <a:rPr lang="en-US" sz="2800" dirty="0" smtClean="0"/>
              <a:t>	// greater than</a:t>
            </a:r>
          </a:p>
          <a:p>
            <a:pPr eaLnBrk="1" hangingPunct="1"/>
            <a:r>
              <a:rPr lang="en-US" sz="2800" dirty="0" smtClean="0"/>
              <a:t>x &gt;= 3/2	// greater than or equal to</a:t>
            </a:r>
          </a:p>
          <a:p>
            <a:pPr eaLnBrk="1" hangingPunct="1"/>
            <a:r>
              <a:rPr lang="en-US" sz="2800" dirty="0" smtClean="0"/>
              <a:t>x == 0	// equal to; be careful </a:t>
            </a:r>
            <a:r>
              <a:rPr lang="en-US" sz="2800" dirty="0" err="1" smtClean="0"/>
              <a:t>w.r.t</a:t>
            </a:r>
            <a:r>
              <a:rPr lang="en-US" sz="2800" dirty="0" smtClean="0"/>
              <a:t>. x=y</a:t>
            </a:r>
          </a:p>
          <a:p>
            <a:pPr eaLnBrk="1" hangingPunct="1"/>
            <a:r>
              <a:rPr lang="en-US" sz="2800" b="1" dirty="0" smtClean="0"/>
              <a:t>x !=  1</a:t>
            </a:r>
            <a:r>
              <a:rPr lang="en-US" sz="2800" dirty="0" smtClean="0"/>
              <a:t>	// not equal to</a:t>
            </a:r>
          </a:p>
          <a:p>
            <a:pPr eaLnBrk="1" hangingPunct="1"/>
            <a:endParaRPr lang="en-US" sz="2500" dirty="0" smtClean="0"/>
          </a:p>
          <a:p>
            <a:pPr eaLnBrk="1" hangingPunct="1"/>
            <a:endParaRPr lang="en-US" sz="2500" dirty="0" smtClean="0"/>
          </a:p>
          <a:p>
            <a:pPr eaLnBrk="1" hangingPunct="1"/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8FAAD-301B-421E-97B1-C0199953199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100" smtClean="0"/>
              <a:t>The term </a:t>
            </a:r>
            <a:r>
              <a:rPr lang="en-US" sz="3100" i="1" smtClean="0">
                <a:solidFill>
                  <a:srgbClr val="5600AC"/>
                </a:solidFill>
              </a:rPr>
              <a:t>block of code</a:t>
            </a:r>
            <a:r>
              <a:rPr lang="en-US" sz="3100" smtClean="0"/>
              <a:t> means 0 or more Java instructions within the </a:t>
            </a:r>
            <a:r>
              <a:rPr lang="en-US" sz="3100" smtClean="0">
                <a:solidFill>
                  <a:srgbClr val="FF0000"/>
                </a:solidFill>
              </a:rPr>
              <a:t>braces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6163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9A0075"/>
                </a:solidFill>
                <a:latin typeface="Courier New" pitchFamily="49" charset="0"/>
              </a:rPr>
              <a:t>if</a:t>
            </a:r>
            <a:r>
              <a:rPr lang="en-US" sz="2400" b="1" smtClean="0">
                <a:latin typeface="Courier New" pitchFamily="49" charset="0"/>
              </a:rPr>
              <a:t> (&lt;</a:t>
            </a:r>
            <a:r>
              <a:rPr lang="en-US" sz="2400" b="1" smtClean="0">
                <a:solidFill>
                  <a:srgbClr val="9A0075"/>
                </a:solidFill>
                <a:latin typeface="Courier New" pitchFamily="49" charset="0"/>
              </a:rPr>
              <a:t>boolean expression</a:t>
            </a:r>
            <a:r>
              <a:rPr lang="en-US" sz="2400" b="1" smtClean="0">
                <a:latin typeface="Courier New" pitchFamily="49" charset="0"/>
              </a:rPr>
              <a:t>&gt;)</a:t>
            </a: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{ // begin block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	</a:t>
            </a:r>
            <a:r>
              <a:rPr lang="en-US" sz="2400" b="1" smtClean="0">
                <a:solidFill>
                  <a:srgbClr val="5600AC"/>
                </a:solidFill>
                <a:latin typeface="Courier New" pitchFamily="49" charset="0"/>
              </a:rPr>
              <a:t>&lt;Java instruction 1&gt;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5600AC"/>
                </a:solidFill>
                <a:latin typeface="Courier New" pitchFamily="49" charset="0"/>
              </a:rPr>
              <a:t>  &lt;Java instruction 2&gt;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5600AC"/>
                </a:solidFill>
                <a:latin typeface="Courier New" pitchFamily="49" charset="0"/>
              </a:rPr>
              <a:t>	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5600AC"/>
                </a:solidFill>
                <a:latin typeface="Courier New" pitchFamily="49" charset="0"/>
              </a:rPr>
              <a:t>	&lt;Java instruction N&gt;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} // end block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5600AC"/>
                </a:solidFill>
                <a:latin typeface="Courier New" pitchFamily="49" charset="0"/>
              </a:rPr>
              <a:t>&lt;more Java instructions…&gt;</a:t>
            </a:r>
            <a:endParaRPr lang="en-US" sz="2400" b="1" smtClean="0">
              <a:latin typeface="Courier New" pitchFamily="49" charset="0"/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1828800" y="5410200"/>
            <a:ext cx="6648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Every</a:t>
            </a:r>
            <a:r>
              <a:rPr lang="en-US"/>
              <a:t> instruction between the braces is executed if the boolean</a:t>
            </a:r>
            <a:br>
              <a:rPr lang="en-US"/>
            </a:br>
            <a:r>
              <a:rPr lang="en-US"/>
              <a:t>expression is true. If false, then </a:t>
            </a:r>
            <a:r>
              <a:rPr lang="en-US" i="1"/>
              <a:t>none</a:t>
            </a:r>
            <a:r>
              <a:rPr lang="en-US"/>
              <a:t> of them are executed.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F41CC-1DDA-4FBF-BA5E-2191B1E0402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pic>
        <p:nvPicPr>
          <p:cNvPr id="6148" name="Picture 2" descr="wu18847_0503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25563"/>
            <a:ext cx="6629400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048000" y="3352800"/>
            <a:ext cx="4191000" cy="825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/>
              <a:t>&lt;Java instruction 1&gt;</a:t>
            </a:r>
            <a:br>
              <a:rPr lang="en-US" sz="1600"/>
            </a:br>
            <a:r>
              <a:rPr lang="en-US" sz="1600"/>
              <a:t>&lt;Java instruction 2&gt;</a:t>
            </a:r>
            <a:br>
              <a:rPr lang="en-US" sz="1600"/>
            </a:br>
            <a:r>
              <a:rPr lang="en-US" sz="1600"/>
              <a:t>…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2133600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/>
              <a:t>     boolean exp</a:t>
            </a:r>
          </a:p>
        </p:txBody>
      </p:sp>
      <p:sp>
        <p:nvSpPr>
          <p:cNvPr id="615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</p:spPr>
        <p:txBody>
          <a:bodyPr/>
          <a:lstStyle/>
          <a:p>
            <a:pPr eaLnBrk="1" hangingPunct="1"/>
            <a:r>
              <a:rPr lang="en-US" sz="3100" smtClean="0"/>
              <a:t>A flow diagram illustrating execution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990600" y="914400"/>
            <a:ext cx="2514600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/>
              <a:t>&lt;Java instructions&gt;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762000" y="5486400"/>
            <a:ext cx="3581400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/>
              <a:t>&lt;more Java instructions&gt;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8492B-ADE8-4165-87E8-0985BB3AF8FF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sz="3100" b="0" smtClean="0"/>
              <a:t>The </a:t>
            </a:r>
            <a:r>
              <a:rPr lang="en-US" sz="3100" b="0" smtClean="0">
                <a:solidFill>
                  <a:srgbClr val="FF0000"/>
                </a:solidFill>
              </a:rPr>
              <a:t>{ } </a:t>
            </a:r>
            <a:r>
              <a:rPr lang="en-US" sz="3100" b="0" smtClean="0"/>
              <a:t>braces are optional when the </a:t>
            </a:r>
            <a:r>
              <a:rPr lang="en-US" sz="3100" b="0" smtClean="0">
                <a:solidFill>
                  <a:srgbClr val="5600AC"/>
                </a:solidFill>
              </a:rPr>
              <a:t>block of code</a:t>
            </a:r>
            <a:r>
              <a:rPr lang="en-US" sz="3100" b="0" smtClean="0"/>
              <a:t> is the </a:t>
            </a:r>
            <a:r>
              <a:rPr lang="en-US" sz="3100" i="1" smtClean="0"/>
              <a:t>single</a:t>
            </a:r>
            <a:r>
              <a:rPr lang="en-US" sz="3100" b="0" smtClean="0"/>
              <a:t> instruction following the </a:t>
            </a:r>
            <a:r>
              <a:rPr lang="en-US" sz="3100" smtClean="0">
                <a:solidFill>
                  <a:srgbClr val="9A0075"/>
                </a:solidFill>
              </a:rPr>
              <a:t>if</a:t>
            </a:r>
            <a:r>
              <a:rPr lang="en-US" sz="3100" b="0" smtClean="0"/>
              <a:t> statement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497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9A0075"/>
                </a:solidFill>
                <a:latin typeface="Courier New" pitchFamily="49" charset="0"/>
              </a:rPr>
              <a:t>if</a:t>
            </a:r>
            <a:r>
              <a:rPr lang="en-US" sz="2400" b="1" smtClean="0">
                <a:latin typeface="Courier New" pitchFamily="49" charset="0"/>
              </a:rPr>
              <a:t> (&lt;</a:t>
            </a:r>
            <a:r>
              <a:rPr lang="en-US" sz="2400" b="1" smtClean="0">
                <a:solidFill>
                  <a:srgbClr val="9A0075"/>
                </a:solidFill>
                <a:latin typeface="Courier New" pitchFamily="49" charset="0"/>
              </a:rPr>
              <a:t>boolean expression</a:t>
            </a:r>
            <a:r>
              <a:rPr lang="en-US" sz="2400" b="1" smtClean="0">
                <a:latin typeface="Courier New" pitchFamily="49" charset="0"/>
              </a:rPr>
              <a:t>&gt;)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	</a:t>
            </a:r>
            <a:r>
              <a:rPr lang="en-US" sz="2400" b="1" smtClean="0">
                <a:solidFill>
                  <a:srgbClr val="5600AC"/>
                </a:solidFill>
                <a:latin typeface="Courier New" pitchFamily="49" charset="0"/>
              </a:rPr>
              <a:t>&lt;Java instruction 1&gt; // executed if true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	&lt;Java instruction 2&gt; // executed always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This means that the Java statement following the </a:t>
            </a:r>
            <a:r>
              <a:rPr lang="en-US" smtClean="0">
                <a:solidFill>
                  <a:srgbClr val="FF5050"/>
                </a:solidFill>
              </a:rPr>
              <a:t>if</a:t>
            </a:r>
            <a:r>
              <a:rPr lang="en-US" smtClean="0"/>
              <a:t> statement will be executed when the boolean expression is true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And </a:t>
            </a:r>
            <a:r>
              <a:rPr lang="en-US" b="1" i="1" smtClean="0">
                <a:solidFill>
                  <a:srgbClr val="FF0000"/>
                </a:solidFill>
              </a:rPr>
              <a:t>only</a:t>
            </a:r>
            <a:r>
              <a:rPr lang="en-US" smtClean="0">
                <a:solidFill>
                  <a:srgbClr val="FF0000"/>
                </a:solidFill>
              </a:rPr>
              <a:t> the single instruction following the </a:t>
            </a:r>
            <a:r>
              <a:rPr lang="en-US" b="1" smtClean="0">
                <a:solidFill>
                  <a:srgbClr val="FF0000"/>
                </a:solidFill>
              </a:rPr>
              <a:t>if(…)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4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9.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3.584"/>
  <p:tag name="TIMELINE" val="9.0/29.6"/>
</p:tagLst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7748</TotalTime>
  <Words>572</Words>
  <Application>Microsoft PowerPoint</Application>
  <PresentationFormat>On-screen Show (4:3)</PresentationFormat>
  <Paragraphs>183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Selection Statements</vt:lpstr>
      <vt:lpstr>Instructions in a Java program are executed in sequence</vt:lpstr>
      <vt:lpstr>The Java if statement specifies whether a block of code should execute</vt:lpstr>
      <vt:lpstr>What is a boolean expression?</vt:lpstr>
      <vt:lpstr>A boolean expression uses relational operators between numerical values and is evaluated to a boolean value: either true or false.</vt:lpstr>
      <vt:lpstr>A boolean expression can also involve the used of arithmetic expressions</vt:lpstr>
      <vt:lpstr>The term block of code means 0 or more Java instructions within the braces</vt:lpstr>
      <vt:lpstr>A flow diagram illustrating execution</vt:lpstr>
      <vt:lpstr>The { } braces are optional when the block of code is the single instruction following the if statement</vt:lpstr>
      <vt:lpstr>A more complex if statement</vt:lpstr>
      <vt:lpstr>The if-else flow diagram</vt:lpstr>
      <vt:lpstr>The Boolean operators</vt:lpstr>
      <vt:lpstr>Boolean operators and their meanings:</vt:lpstr>
      <vt:lpstr>A compound boolean expression using &amp;&amp;</vt:lpstr>
      <vt:lpstr>Another variant of a compound expression using ||</vt:lpstr>
      <vt:lpstr>Another variant of a compound expression using !</vt:lpstr>
      <vt:lpstr>De Morgan's Law allows us to rewrite boolean expressions in different ways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nw8440</cp:lastModifiedBy>
  <cp:revision>854</cp:revision>
  <cp:lastPrinted>1601-01-01T00:00:00Z</cp:lastPrinted>
  <dcterms:created xsi:type="dcterms:W3CDTF">1999-09-06T21:32:20Z</dcterms:created>
  <dcterms:modified xsi:type="dcterms:W3CDTF">2009-10-05T00:31:45Z</dcterms:modified>
</cp:coreProperties>
</file>