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5"/>
  </p:notesMasterIdLst>
  <p:handoutMasterIdLst>
    <p:handoutMasterId r:id="rId26"/>
  </p:handoutMasterIdLst>
  <p:sldIdLst>
    <p:sldId id="290" r:id="rId2"/>
    <p:sldId id="394" r:id="rId3"/>
    <p:sldId id="381" r:id="rId4"/>
    <p:sldId id="387" r:id="rId5"/>
    <p:sldId id="391" r:id="rId6"/>
    <p:sldId id="390" r:id="rId7"/>
    <p:sldId id="382" r:id="rId8"/>
    <p:sldId id="383" r:id="rId9"/>
    <p:sldId id="386" r:id="rId10"/>
    <p:sldId id="388" r:id="rId11"/>
    <p:sldId id="384" r:id="rId12"/>
    <p:sldId id="361" r:id="rId13"/>
    <p:sldId id="300" r:id="rId14"/>
    <p:sldId id="392" r:id="rId15"/>
    <p:sldId id="373" r:id="rId16"/>
    <p:sldId id="374" r:id="rId17"/>
    <p:sldId id="375" r:id="rId18"/>
    <p:sldId id="376" r:id="rId19"/>
    <p:sldId id="377" r:id="rId20"/>
    <p:sldId id="393" r:id="rId21"/>
    <p:sldId id="379" r:id="rId22"/>
    <p:sldId id="310" r:id="rId23"/>
    <p:sldId id="362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3300"/>
    <a:srgbClr val="B1B8FD"/>
    <a:srgbClr val="5600AC"/>
    <a:srgbClr val="340068"/>
    <a:srgbClr val="FFFFFF"/>
    <a:srgbClr val="9A00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547" autoAdjust="0"/>
    <p:restoredTop sz="94689" autoAdjust="0"/>
  </p:normalViewPr>
  <p:slideViewPr>
    <p:cSldViewPr>
      <p:cViewPr varScale="1">
        <p:scale>
          <a:sx n="116" d="100"/>
          <a:sy n="116" d="100"/>
        </p:scale>
        <p:origin x="-96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260" y="-96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CS-1010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47705B7-0A07-4596-8F04-0EA9F3CFE7DB}" type="datetime3">
              <a:rPr lang="en-US"/>
              <a:pPr>
                <a:defRPr/>
              </a:pPr>
              <a:t>15 September 2009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5CA82E5-FB34-4F46-89D3-39CC750B1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CS-1010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B4DF7FF6-0494-4D46-BCC5-AF1BDDAE03FD}" type="datetime1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9611673F-A629-406C-9837-23FFC47E9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7655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CS-1010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A33CBE7-DD7F-42AB-817A-95C78E53B131}" type="datetime1">
              <a:rPr lang="en-US" smtClean="0"/>
              <a:pPr/>
              <a:t>9/15/2009</a:t>
            </a:fld>
            <a:endParaRPr lang="en-US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0AC9AF-E4CC-49EA-8E31-92B6424FA89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 smtClean="0"/>
              <a:t>SE-1011 </a:t>
            </a:r>
            <a:br>
              <a:rPr lang="de-DE" altLang="en-US" dirty="0" smtClean="0"/>
            </a:b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E4E25-F8C2-4474-921A-35DF4BF5C4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SE-1011 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38657-A87C-406B-94F0-EFA724AF10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SE-1011 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4F025-FAA7-4002-875B-7D15F029F9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 smtClean="0"/>
              <a:t>SE-1011 </a:t>
            </a:r>
            <a:br>
              <a:rPr lang="de-DE" altLang="en-US" dirty="0" smtClean="0"/>
            </a:b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2066E-4CD5-4ECF-A6F3-E406C182C5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SE-1011 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1713B-913B-4840-8D11-BCA4B40ED4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SE-1011 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CA13F-A8B1-423C-BE03-B70D5D9D9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SE-1011  Dr. Mark L. 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EEE28-3062-41C4-AA93-D0F77D3C87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SE-1011  Dr. Mark L. 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B48B-4697-4012-A9D5-09804A2254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SE-1011  Dr. Mark L. 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16AAB-1D5C-4D5A-8DFE-8D5007069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SE-1011 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EA20E-87A7-4CC9-AD88-BDA9080A24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SE-1011 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3A78A-C146-4D93-862E-B7B8712DA5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de-DE" altLang="en-US" dirty="0" smtClean="0"/>
              <a:t>SE-1011 </a:t>
            </a:r>
            <a:br>
              <a:rPr lang="de-DE" altLang="en-US" dirty="0" smtClean="0"/>
            </a:b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A005A0A-9FAC-44A1-AF08-5EEB59C2E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B7FC6D-2212-48E5-A32C-074179DAE5AB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/>
          <a:p>
            <a:pPr eaLnBrk="1" hangingPunct="1"/>
            <a:r>
              <a:rPr lang="en-US" sz="5300" smtClean="0">
                <a:solidFill>
                  <a:srgbClr val="340068"/>
                </a:solidFill>
              </a:rPr>
              <a:t>Java Programming Basics</a:t>
            </a:r>
          </a:p>
          <a:p>
            <a:pPr eaLnBrk="1" hangingPunct="1"/>
            <a:endParaRPr lang="en-US" sz="4000" smtClean="0">
              <a:solidFill>
                <a:srgbClr val="34006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and bad class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3048000" cy="4411662"/>
          </a:xfrm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DayCalculator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Lab2Program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TVController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ays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alculate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Class1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x109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2066E-4CD5-4ECF-A6F3-E406C182C5E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0" y="1676400"/>
            <a:ext cx="4800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Good class names are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meaningful 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nouns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imply the purpose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with an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uppercase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letter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Bad class names are 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Vague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meaningless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use nouns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unconventional format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1295400"/>
          </a:xfrm>
        </p:spPr>
        <p:txBody>
          <a:bodyPr/>
          <a:lstStyle/>
          <a:p>
            <a:r>
              <a:rPr lang="en-US" dirty="0" smtClean="0"/>
              <a:t>Every Java program must have a </a:t>
            </a:r>
            <a:r>
              <a:rPr lang="en-US" dirty="0" smtClean="0"/>
              <a:t>clas</a:t>
            </a:r>
            <a:r>
              <a:rPr lang="en-US" dirty="0" smtClean="0"/>
              <a:t>s that contains a </a:t>
            </a:r>
            <a:r>
              <a:rPr lang="en-US" dirty="0" smtClean="0"/>
              <a:t>primary </a:t>
            </a:r>
            <a:r>
              <a:rPr lang="en-US" dirty="0" smtClean="0"/>
              <a:t>method, named </a:t>
            </a:r>
            <a:r>
              <a:rPr lang="en-US" dirty="0" smtClean="0">
                <a:solidFill>
                  <a:srgbClr val="FF0000"/>
                </a:solidFill>
              </a:rPr>
              <a:t>main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391400" cy="4149724"/>
          </a:xfrm>
        </p:spPr>
        <p:txBody>
          <a:bodyPr/>
          <a:lstStyle/>
          <a:p>
            <a:r>
              <a:rPr lang="en-US" dirty="0" smtClean="0"/>
              <a:t>This name </a:t>
            </a:r>
            <a:r>
              <a:rPr lang="en-US" dirty="0" smtClean="0">
                <a:solidFill>
                  <a:srgbClr val="FF0000"/>
                </a:solidFill>
              </a:rPr>
              <a:t>main</a:t>
            </a:r>
            <a:r>
              <a:rPr lang="en-US" dirty="0" smtClean="0"/>
              <a:t> (not a verb) exists </a:t>
            </a:r>
            <a:r>
              <a:rPr lang="en-US" dirty="0" smtClean="0"/>
              <a:t>for historical reasons, and cannot be </a:t>
            </a:r>
            <a:r>
              <a:rPr lang="en-US" dirty="0" smtClean="0"/>
              <a:t>changed</a:t>
            </a:r>
            <a:endParaRPr lang="en-US" dirty="0" smtClean="0"/>
          </a:p>
          <a:p>
            <a:r>
              <a:rPr lang="en-US" dirty="0" smtClean="0"/>
              <a:t>The class containing the main method can be named anything (that makes sense), like </a:t>
            </a:r>
            <a:r>
              <a:rPr lang="en-US" b="1" dirty="0" err="1" smtClean="0"/>
              <a:t>DayCalculator</a:t>
            </a:r>
            <a:endParaRPr lang="en-US" dirty="0" smtClean="0"/>
          </a:p>
          <a:p>
            <a:pPr lvl="1"/>
            <a:r>
              <a:rPr lang="en-US" dirty="0" smtClean="0"/>
              <a:t>The class containing the </a:t>
            </a:r>
            <a:r>
              <a:rPr lang="en-US" dirty="0" smtClean="0">
                <a:solidFill>
                  <a:srgbClr val="FF0000"/>
                </a:solidFill>
              </a:rPr>
              <a:t>main</a:t>
            </a:r>
            <a:r>
              <a:rPr lang="en-US" dirty="0" smtClean="0"/>
              <a:t> method, regardless of it’s actual name, is referred to as the </a:t>
            </a:r>
            <a:r>
              <a:rPr lang="en-US" b="1" dirty="0" smtClean="0"/>
              <a:t>main class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2066E-4CD5-4ECF-A6F3-E406C182C5E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44034" name="Picture 2" descr="C:\Documents and Settings\hornick\Local Settings\Temporary Internet Files\Content.IE5\ZA2K08IP\MCj031057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2362200"/>
            <a:ext cx="1806854" cy="1172261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a Java program gets executed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D12C14-E404-4B74-A746-D946168D170C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1600"/>
            <a:ext cx="7010400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553200" y="1828800"/>
            <a:ext cx="1066800" cy="2286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DayCalculator</a:t>
            </a:r>
            <a:endParaRPr lang="en-US" sz="9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171F47-46CA-4A0D-8099-112EB1BF5FA3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39762"/>
          </a:xfrm>
        </p:spPr>
        <p:txBody>
          <a:bodyPr/>
          <a:lstStyle/>
          <a:p>
            <a:pPr eaLnBrk="1" hangingPunct="1"/>
            <a:r>
              <a:rPr lang="en-US" sz="3500" dirty="0" smtClean="0"/>
              <a:t>Summary: The basic Java Program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68580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To create a </a:t>
            </a:r>
            <a:r>
              <a:rPr lang="en-US" sz="2000" dirty="0" err="1" smtClean="0"/>
              <a:t>runnable</a:t>
            </a:r>
            <a:r>
              <a:rPr lang="en-US" sz="2000" dirty="0" smtClean="0"/>
              <a:t> program, we must first define a </a:t>
            </a:r>
            <a:r>
              <a:rPr lang="en-US" sz="2000" b="1" dirty="0" smtClean="0"/>
              <a:t>main class </a:t>
            </a:r>
            <a:r>
              <a:rPr lang="en-US" sz="2000" dirty="0" smtClean="0"/>
              <a:t>that represents our program</a:t>
            </a:r>
          </a:p>
          <a:p>
            <a:pPr lvl="1" eaLnBrk="1" hangingPunct="1"/>
            <a:r>
              <a:rPr lang="en-US" sz="1800" dirty="0" smtClean="0"/>
              <a:t>We can give the main class any reasonable name, like “</a:t>
            </a:r>
            <a:r>
              <a:rPr lang="en-US" sz="1800" dirty="0" err="1" smtClean="0"/>
              <a:t>MyMainClass</a:t>
            </a:r>
            <a:r>
              <a:rPr lang="en-US" sz="1800" dirty="0" smtClean="0"/>
              <a:t>”</a:t>
            </a:r>
            <a:br>
              <a:rPr lang="en-US" sz="1800" dirty="0" smtClean="0"/>
            </a:br>
            <a:endParaRPr lang="en-US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When we “run” the program, the Java Virtual Machine (VM) accesses the main class we defined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Then the VM sends a message to our program’s main class that tells it to run.</a:t>
            </a:r>
          </a:p>
          <a:p>
            <a:pPr lvl="1" eaLnBrk="1" hangingPunct="1"/>
            <a:r>
              <a:rPr lang="en-US" sz="1800" dirty="0" smtClean="0">
                <a:solidFill>
                  <a:srgbClr val="340068"/>
                </a:solidFill>
              </a:rPr>
              <a:t>The “run” message is sent by the VM as a call to a </a:t>
            </a:r>
            <a:r>
              <a:rPr lang="en-US" sz="1800" b="1" dirty="0" smtClean="0">
                <a:solidFill>
                  <a:srgbClr val="340068"/>
                </a:solidFill>
              </a:rPr>
              <a:t>method</a:t>
            </a:r>
            <a:r>
              <a:rPr lang="en-US" sz="1800" dirty="0" smtClean="0">
                <a:solidFill>
                  <a:srgbClr val="340068"/>
                </a:solidFill>
              </a:rPr>
              <a:t> named </a:t>
            </a:r>
            <a:r>
              <a:rPr lang="en-US" sz="1800" b="1" dirty="0" smtClean="0">
                <a:solidFill>
                  <a:srgbClr val="340068"/>
                </a:solidFill>
              </a:rPr>
              <a:t>main</a:t>
            </a:r>
            <a:r>
              <a:rPr lang="en-US" sz="1800" dirty="0" smtClean="0">
                <a:solidFill>
                  <a:srgbClr val="340068"/>
                </a:solidFill>
              </a:rPr>
              <a:t> that our program’s main class must have defined.</a:t>
            </a:r>
          </a:p>
        </p:txBody>
      </p:sp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828800"/>
            <a:ext cx="1619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D17F54-97C6-4560-BA24-66A3665FA627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 smtClean="0"/>
              <a:t>A Java program is composed of </a:t>
            </a:r>
            <a:r>
              <a:rPr lang="en-US" sz="3500" i="1" dirty="0" smtClean="0"/>
              <a:t>one or more </a:t>
            </a:r>
            <a:r>
              <a:rPr lang="en-US" sz="3500" dirty="0" smtClean="0"/>
              <a:t>classes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400050" indent="-400050" eaLnBrk="1" hangingPunct="1"/>
            <a:r>
              <a:rPr lang="en-US" sz="2900" dirty="0" smtClean="0"/>
              <a:t>One of the classes in the program must be the </a:t>
            </a:r>
            <a:r>
              <a:rPr lang="en-US" sz="2900" i="1" dirty="0" smtClean="0">
                <a:solidFill>
                  <a:srgbClr val="0000FF"/>
                </a:solidFill>
              </a:rPr>
              <a:t>main class</a:t>
            </a:r>
          </a:p>
          <a:p>
            <a:pPr marL="725488" lvl="1" indent="-381000" eaLnBrk="1" hangingPunct="1"/>
            <a:r>
              <a:rPr lang="en-US" sz="2700" dirty="0" smtClean="0"/>
              <a:t>That is, it must have a method called </a:t>
            </a:r>
            <a:r>
              <a:rPr lang="en-US" sz="2700" i="1" dirty="0" smtClean="0"/>
              <a:t>main()</a:t>
            </a:r>
            <a:endParaRPr lang="en-US" sz="2700" dirty="0" smtClean="0"/>
          </a:p>
          <a:p>
            <a:pPr marL="725488" lvl="1" indent="-381000" eaLnBrk="1" hangingPunct="1"/>
            <a:r>
              <a:rPr lang="en-US" sz="2700" dirty="0" smtClean="0"/>
              <a:t>The main class itself can have any (valid) name</a:t>
            </a:r>
            <a:br>
              <a:rPr lang="en-US" sz="2700" dirty="0" smtClean="0"/>
            </a:br>
            <a:endParaRPr lang="en-US" sz="2700" dirty="0" smtClean="0"/>
          </a:p>
          <a:p>
            <a:pPr marL="400050" indent="-400050" eaLnBrk="1" hangingPunct="1"/>
            <a:r>
              <a:rPr lang="en-US" sz="2900" dirty="0" smtClean="0">
                <a:solidFill>
                  <a:srgbClr val="FF0000"/>
                </a:solidFill>
              </a:rPr>
              <a:t>All of the Java instructions for a class and a class’s methods must reside in a file having the same name as the class</a:t>
            </a:r>
          </a:p>
          <a:p>
            <a:pPr marL="749300" lvl="1" indent="-400050" eaLnBrk="1" hangingPunct="1"/>
            <a:r>
              <a:rPr lang="en-US" sz="2500" b="1" dirty="0" smtClean="0">
                <a:solidFill>
                  <a:srgbClr val="0000FF"/>
                </a:solidFill>
              </a:rPr>
              <a:t>DayCalculator.java</a:t>
            </a:r>
            <a:r>
              <a:rPr lang="en-US" sz="2500" dirty="0" smtClean="0"/>
              <a:t> must be the name of the file containing all the Java instructions for a class named </a:t>
            </a:r>
            <a:r>
              <a:rPr lang="en-US" sz="2500" b="1" dirty="0" err="1" smtClean="0"/>
              <a:t>DayCalculator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pPr marL="725488" lvl="1" indent="-381000" eaLnBrk="1" hangingPunct="1"/>
            <a:endParaRPr lang="en-US" sz="27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1874EC-EAE0-4795-BD34-A959622A8230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Java Edit-Compile-Run Cycle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dirty="0" smtClean="0"/>
              <a:t>Step One: </a:t>
            </a:r>
            <a:r>
              <a:rPr lang="en-US" dirty="0" smtClean="0"/>
              <a:t>Create a program with an editor.</a:t>
            </a:r>
            <a:endParaRPr lang="en-US" dirty="0" smtClean="0"/>
          </a:p>
          <a:p>
            <a:pPr marL="839788" lvl="1" indent="-495300" eaLnBrk="1" hangingPunct="1"/>
            <a:r>
              <a:rPr lang="en-US" dirty="0" smtClean="0"/>
              <a:t>This is where you type in </a:t>
            </a:r>
            <a:r>
              <a:rPr lang="en-US" dirty="0" smtClean="0"/>
              <a:t>the Java instructions</a:t>
            </a:r>
            <a:r>
              <a:rPr lang="en-US" dirty="0" smtClean="0"/>
              <a:t>, </a:t>
            </a:r>
            <a:r>
              <a:rPr lang="en-US" dirty="0" smtClean="0"/>
              <a:t>using a text editor (or something like Eclipse), and save the program to a file. </a:t>
            </a:r>
          </a:p>
          <a:p>
            <a:pPr marL="839788" lvl="1" indent="-495300" eaLnBrk="1" hangingPunct="1"/>
            <a:r>
              <a:rPr lang="en-US" dirty="0" smtClean="0"/>
              <a:t>The name of the class has to match the name of the file containing the class and have the </a:t>
            </a:r>
            <a:r>
              <a:rPr lang="en-US" b="1" dirty="0" smtClean="0"/>
              <a:t>.java</a:t>
            </a:r>
            <a:r>
              <a:rPr lang="en-US" dirty="0" smtClean="0"/>
              <a:t> file extension.</a:t>
            </a:r>
          </a:p>
          <a:p>
            <a:pPr marL="839788" lvl="1" indent="-495300" eaLnBrk="1" hangingPunct="1"/>
            <a:r>
              <a:rPr lang="en-US" dirty="0" smtClean="0"/>
              <a:t>This is called a </a:t>
            </a:r>
            <a:r>
              <a:rPr lang="en-US" i="1" dirty="0" smtClean="0">
                <a:solidFill>
                  <a:srgbClr val="B2311C"/>
                </a:solidFill>
              </a:rPr>
              <a:t>source file</a:t>
            </a:r>
            <a:r>
              <a:rPr lang="en-US" dirty="0" smtClean="0"/>
              <a:t>.</a:t>
            </a:r>
          </a:p>
          <a:p>
            <a:pPr marL="571500" indent="-571500" eaLnBrk="1" hangingPunct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6029F5-9FC2-42FC-B3FC-F1F4E7204463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Java Edit-Compile-Run Cycle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2: Compile the source file.</a:t>
            </a:r>
          </a:p>
          <a:p>
            <a:pPr lvl="1" eaLnBrk="1" hangingPunct="1"/>
            <a:r>
              <a:rPr lang="en-US" dirty="0" smtClean="0"/>
              <a:t>The process of compiling the source file creates </a:t>
            </a:r>
            <a:r>
              <a:rPr lang="en-US" dirty="0" smtClean="0"/>
              <a:t>a </a:t>
            </a:r>
            <a:r>
              <a:rPr lang="en-US" b="1" i="1" dirty="0" err="1" smtClean="0">
                <a:solidFill>
                  <a:srgbClr val="B2311C"/>
                </a:solidFill>
              </a:rPr>
              <a:t>bytecode</a:t>
            </a:r>
            <a:r>
              <a:rPr lang="en-US" b="1" i="1" dirty="0" smtClean="0">
                <a:solidFill>
                  <a:srgbClr val="B2311C"/>
                </a:solidFill>
              </a:rPr>
              <a:t> </a:t>
            </a:r>
            <a:r>
              <a:rPr lang="en-US" b="1" i="1" dirty="0" smtClean="0">
                <a:solidFill>
                  <a:srgbClr val="B2311C"/>
                </a:solidFill>
              </a:rPr>
              <a:t>file</a:t>
            </a:r>
            <a:r>
              <a:rPr lang="en-US" dirty="0" smtClean="0"/>
              <a:t>, which is not human-readable.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The name of the compiler-generated </a:t>
            </a:r>
            <a:r>
              <a:rPr lang="en-US" dirty="0" err="1" smtClean="0"/>
              <a:t>bytecode</a:t>
            </a:r>
            <a:r>
              <a:rPr lang="en-US" dirty="0" smtClean="0"/>
              <a:t> file will have the suffix </a:t>
            </a:r>
            <a:r>
              <a:rPr lang="en-US" b="1" dirty="0" smtClean="0"/>
              <a:t>.class</a:t>
            </a:r>
            <a:r>
              <a:rPr lang="en-US" dirty="0" smtClean="0"/>
              <a:t> while its prefix is the same as the source file’s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lvl="2" eaLnBrk="1" hangingPunct="1"/>
            <a:r>
              <a:rPr lang="en-US" b="1" dirty="0" smtClean="0">
                <a:solidFill>
                  <a:srgbClr val="0000FF"/>
                </a:solidFill>
              </a:rPr>
              <a:t>DayCalculator.java</a:t>
            </a:r>
            <a:r>
              <a:rPr lang="en-US" dirty="0" smtClean="0">
                <a:solidFill>
                  <a:srgbClr val="0000FF"/>
                </a:solidFill>
              </a:rPr>
              <a:t> is compiled, creating </a:t>
            </a:r>
            <a:r>
              <a:rPr lang="en-US" b="1" dirty="0" err="1" smtClean="0">
                <a:solidFill>
                  <a:srgbClr val="0000FF"/>
                </a:solidFill>
              </a:rPr>
              <a:t>DayCalculator.class</a:t>
            </a:r>
            <a:r>
              <a:rPr lang="en-US" dirty="0" smtClean="0">
                <a:solidFill>
                  <a:srgbClr val="0000FF"/>
                </a:solidFill>
              </a:rPr>
              <a:t>, the </a:t>
            </a:r>
            <a:r>
              <a:rPr lang="en-US" i="1" dirty="0" err="1" smtClean="0">
                <a:solidFill>
                  <a:srgbClr val="0000FF"/>
                </a:solidFill>
              </a:rPr>
              <a:t>bytecode</a:t>
            </a:r>
            <a:r>
              <a:rPr lang="en-US" dirty="0" smtClean="0">
                <a:solidFill>
                  <a:srgbClr val="0000FF"/>
                </a:solidFill>
              </a:rPr>
              <a:t> (or </a:t>
            </a:r>
            <a:r>
              <a:rPr lang="en-US" i="1" dirty="0" smtClean="0">
                <a:solidFill>
                  <a:srgbClr val="0000FF"/>
                </a:solidFill>
              </a:rPr>
              <a:t>class) file</a:t>
            </a:r>
            <a:endParaRPr lang="en-US" b="1" i="1" dirty="0" smtClean="0">
              <a:solidFill>
                <a:srgbClr val="0000FF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93265F-323F-4D2A-941F-FBE22D641053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Java Edit-Compile-Run Cycle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 file vs. its bytecode file:</a:t>
            </a:r>
          </a:p>
        </p:txBody>
      </p:sp>
      <p:pic>
        <p:nvPicPr>
          <p:cNvPr id="12294" name="Picture 4" descr="wu18847_un02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6975" y="2590800"/>
            <a:ext cx="67500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251B76-8E8D-4A69-B4FB-5A78675AB3AA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Java Edit-Compile-Run Cycle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3: Execute the bytecode file.</a:t>
            </a:r>
          </a:p>
          <a:p>
            <a:pPr lvl="1" eaLnBrk="1" hangingPunct="1"/>
            <a:r>
              <a:rPr lang="en-US" smtClean="0"/>
              <a:t>The java interpreter (VM) will go through the bytecode file and execute the instructions in it. </a:t>
            </a:r>
          </a:p>
          <a:p>
            <a:pPr lvl="1" eaLnBrk="1" hangingPunct="1"/>
            <a:r>
              <a:rPr lang="en-US" smtClean="0"/>
              <a:t>If an error occurs while running the program, the interpreter will catch it and stop its execution.</a:t>
            </a:r>
          </a:p>
          <a:p>
            <a:pPr lvl="1" eaLnBrk="1" hangingPunct="1"/>
            <a:r>
              <a:rPr lang="en-US" smtClean="0"/>
              <a:t>The VM starts execution at the bytecode instructions that correspond to the Java statement</a:t>
            </a:r>
            <a:br>
              <a:rPr lang="en-US" smtClean="0"/>
            </a:br>
            <a:r>
              <a:rPr lang="en-US" smtClean="0">
                <a:latin typeface="Courier New" pitchFamily="49" charset="0"/>
              </a:rPr>
              <a:t>public static void main()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69B0F4-5462-424B-8B47-41602A843BC8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Java Edit-Compile-Run Cycle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result after the interpreter executes the instructions in the bytecode file.</a:t>
            </a:r>
          </a:p>
        </p:txBody>
      </p:sp>
      <p:pic>
        <p:nvPicPr>
          <p:cNvPr id="14342" name="Picture 4" descr="wu18847_un02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97150"/>
            <a:ext cx="6937375" cy="39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of the future?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CC444-F5D8-4688-8108-E56DCD69CD01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pic>
        <p:nvPicPr>
          <p:cNvPr id="24581" name="MA4.1183912027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60960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3AA685-3D9A-4221-95ED-726219AF7CB3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2362200"/>
          </a:xfrm>
        </p:spPr>
        <p:txBody>
          <a:bodyPr/>
          <a:lstStyle/>
          <a:p>
            <a:pPr eaLnBrk="1" hangingPunct="1"/>
            <a:r>
              <a:rPr lang="en-US" sz="2700" dirty="0" smtClean="0"/>
              <a:t>Besides Java instructions, programs also </a:t>
            </a:r>
            <a:r>
              <a:rPr lang="en-US" sz="2700" dirty="0" smtClean="0"/>
              <a:t>contain </a:t>
            </a:r>
            <a:r>
              <a:rPr lang="en-US" sz="2700" i="1" dirty="0" smtClean="0">
                <a:solidFill>
                  <a:srgbClr val="5600AC"/>
                </a:solidFill>
              </a:rPr>
              <a:t>comments</a:t>
            </a:r>
            <a:r>
              <a:rPr lang="en-US" sz="2700" dirty="0" smtClean="0"/>
              <a:t> which state the purpose of the program, explain the meaning of code, and provide other descriptions to help </a:t>
            </a:r>
            <a:r>
              <a:rPr lang="en-US" sz="2700" dirty="0" smtClean="0"/>
              <a:t>others to understand your code</a:t>
            </a:r>
            <a:r>
              <a:rPr lang="en-US" sz="2700" dirty="0" smtClean="0"/>
              <a:t>.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2930525"/>
          </a:xfrm>
        </p:spPr>
        <p:txBody>
          <a:bodyPr/>
          <a:lstStyle/>
          <a:p>
            <a:pPr eaLnBrk="1" hangingPunct="1"/>
            <a:r>
              <a:rPr lang="en-US" sz="2600" dirty="0" smtClean="0"/>
              <a:t>Comments are not </a:t>
            </a:r>
            <a:r>
              <a:rPr lang="en-US" sz="2600" dirty="0" smtClean="0"/>
              <a:t>compiled or executed</a:t>
            </a:r>
          </a:p>
          <a:p>
            <a:pPr eaLnBrk="1" hangingPunct="1"/>
            <a:r>
              <a:rPr lang="en-US" sz="2600" dirty="0" smtClean="0"/>
              <a:t>Comments are just text you make up</a:t>
            </a:r>
          </a:p>
          <a:p>
            <a:pPr eaLnBrk="1" hangingPunct="1"/>
            <a:r>
              <a:rPr lang="en-US" sz="2600" dirty="0" smtClean="0"/>
              <a:t>Comments augment the program by providing more understandable, human-friendly information that help readers of your program understand what you have written.</a:t>
            </a:r>
            <a:endParaRPr lang="en-US" sz="26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B43811-E3C3-4A00-9F5F-76DE54622617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7086600" cy="121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5600AC"/>
                </a:solidFill>
              </a:rPr>
              <a:t>A program template </a:t>
            </a:r>
            <a:r>
              <a:rPr lang="en-US" b="1" dirty="0" smtClean="0">
                <a:solidFill>
                  <a:srgbClr val="5600AC"/>
                </a:solidFill>
              </a:rPr>
              <a:t>to use as the starting point for all Java </a:t>
            </a:r>
            <a:r>
              <a:rPr lang="en-US" b="1" dirty="0" smtClean="0">
                <a:solidFill>
                  <a:srgbClr val="5600AC"/>
                </a:solidFill>
              </a:rPr>
              <a:t>applications</a:t>
            </a:r>
          </a:p>
        </p:txBody>
      </p:sp>
      <p:pic>
        <p:nvPicPr>
          <p:cNvPr id="18437" name="Picture 3" descr="wu18847_02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25" y="1524000"/>
            <a:ext cx="6380163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3232FE-7CA8-4155-82F5-19F8FC021144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543800" cy="1295400"/>
          </a:xfrm>
        </p:spPr>
        <p:txBody>
          <a:bodyPr/>
          <a:lstStyle/>
          <a:p>
            <a:pPr eaLnBrk="1" hangingPunct="1"/>
            <a:r>
              <a:rPr lang="en-US" sz="3500" dirty="0" smtClean="0"/>
              <a:t>In Java, classes are </a:t>
            </a:r>
            <a:r>
              <a:rPr lang="en-US" sz="3500" dirty="0" smtClean="0"/>
              <a:t>further grouped into logical </a:t>
            </a:r>
            <a:r>
              <a:rPr lang="en-US" sz="3500" i="1" dirty="0" smtClean="0"/>
              <a:t>packages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pPr eaLnBrk="1" hangingPunct="1"/>
            <a:r>
              <a:rPr lang="en-US" dirty="0" smtClean="0"/>
              <a:t>Packages provide a further means of organizing related classes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>
                <a:latin typeface="Courier New" pitchFamily="49" charset="0"/>
              </a:rPr>
              <a:t>  </a:t>
            </a:r>
          </a:p>
          <a:p>
            <a:pPr lvl="1" eaLnBrk="1" hangingPunct="1"/>
            <a:r>
              <a:rPr lang="en-US" dirty="0" smtClean="0"/>
              <a:t>You create package names yourself</a:t>
            </a:r>
          </a:p>
          <a:p>
            <a:pPr lvl="1" eaLnBrk="1" hangingPunct="1"/>
            <a:r>
              <a:rPr lang="en-US" dirty="0" smtClean="0"/>
              <a:t>Package names start with </a:t>
            </a:r>
            <a:r>
              <a:rPr lang="en-US" b="1" dirty="0" smtClean="0"/>
              <a:t>lowercase</a:t>
            </a:r>
          </a:p>
          <a:p>
            <a:pPr lvl="1" eaLnBrk="1" hangingPunct="1"/>
            <a:r>
              <a:rPr lang="en-US" dirty="0" smtClean="0"/>
              <a:t>Classes in the same package reside in the same file folder, where the folder is the package name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DA6DAE-10B0-4D78-9597-CB89F76077B2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Quiz 1 tomorrow at start of Lab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smtClean="0"/>
              <a:t>Learning outcomes since the start of the course</a:t>
            </a:r>
            <a:r>
              <a:rPr lang="en-US" sz="2100" dirty="0" smtClean="0"/>
              <a:t>: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Define the term program.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Define the term algorithm.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Why do we use </a:t>
            </a:r>
            <a:r>
              <a:rPr lang="en-US" sz="2100" dirty="0" err="1" smtClean="0"/>
              <a:t>pseudocode</a:t>
            </a:r>
            <a:r>
              <a:rPr lang="en-US" sz="2100" dirty="0" smtClean="0"/>
              <a:t>?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Why do we use flowcharts?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How does a Java </a:t>
            </a:r>
            <a:r>
              <a:rPr lang="en-US" sz="2100" dirty="0" err="1" smtClean="0"/>
              <a:t>pseudocode</a:t>
            </a:r>
            <a:r>
              <a:rPr lang="en-US" sz="2100" dirty="0" smtClean="0"/>
              <a:t> variable differ from a variable you use in Math?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List some possible </a:t>
            </a:r>
            <a:r>
              <a:rPr lang="en-US" sz="2100" dirty="0" err="1" smtClean="0"/>
              <a:t>pseudocode</a:t>
            </a:r>
            <a:r>
              <a:rPr lang="en-US" sz="2100" dirty="0" smtClean="0"/>
              <a:t> variables.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Given </a:t>
            </a:r>
            <a:r>
              <a:rPr lang="en-US" sz="2100" dirty="0" err="1" smtClean="0"/>
              <a:t>psuedocode</a:t>
            </a:r>
            <a:r>
              <a:rPr lang="en-US" sz="2100" dirty="0" smtClean="0"/>
              <a:t>, draw the corresponding flowchart.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Given a flowchart, write the corresponding </a:t>
            </a:r>
            <a:r>
              <a:rPr lang="en-US" sz="2100" dirty="0" err="1" smtClean="0"/>
              <a:t>pseudocode</a:t>
            </a:r>
            <a:r>
              <a:rPr lang="en-US" sz="21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What two types of control-flow does a diamond represent in a flowchart?</a:t>
            </a:r>
            <a:endParaRPr lang="en-US" sz="21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are implemented in Java </a:t>
            </a:r>
            <a:r>
              <a:rPr lang="en-US" dirty="0" smtClean="0">
                <a:solidFill>
                  <a:srgbClr val="FF0000"/>
                </a:solidFill>
              </a:rPr>
              <a:t>methods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248400" cy="4224337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method</a:t>
            </a:r>
            <a:r>
              <a:rPr lang="en-US" dirty="0" smtClean="0"/>
              <a:t> is a </a:t>
            </a:r>
            <a:r>
              <a:rPr lang="en-US" i="1" u="sng" dirty="0" smtClean="0"/>
              <a:t>named</a:t>
            </a:r>
            <a:r>
              <a:rPr lang="en-US" dirty="0" smtClean="0"/>
              <a:t> collection of Java instructions that implement an algorithm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The method for actually computing the number of days between two dates might be named </a:t>
            </a:r>
            <a:r>
              <a:rPr lang="en-US" b="1" dirty="0" err="1" smtClean="0">
                <a:solidFill>
                  <a:srgbClr val="0000FF"/>
                </a:solidFill>
              </a:rPr>
              <a:t>computeDays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The method names - or method </a:t>
            </a:r>
            <a:r>
              <a:rPr lang="en-US" b="1" dirty="0" smtClean="0">
                <a:solidFill>
                  <a:srgbClr val="00B050"/>
                </a:solidFill>
              </a:rPr>
              <a:t>identifiers</a:t>
            </a:r>
            <a:r>
              <a:rPr lang="en-US" dirty="0" smtClean="0">
                <a:solidFill>
                  <a:srgbClr val="00B050"/>
                </a:solidFill>
              </a:rPr>
              <a:t> -  are made up by you (…but you have to follow some rules…)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2066E-4CD5-4ECF-A6F3-E406C182C5E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41988" name="Picture 4" descr="C:\Documents and Settings\hornick\Local Settings\Temporary Internet Files\Content.IE5\ZZZZHQO6\MMj0234700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133600"/>
            <a:ext cx="1600200" cy="1477108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and bad method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3048000" cy="4411662"/>
          </a:xfrm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computeDays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printResult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getStartDate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ays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getIt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method1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PRINTit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x109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2066E-4CD5-4ECF-A6F3-E406C182C5E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0" y="1676400"/>
            <a:ext cx="4800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Good method names are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meaningful 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verbs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imply an action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camel-case format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Bad method names are 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Vague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meaningless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use verbs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unconventional format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is also case-sensitive…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700337"/>
          </a:xfrm>
        </p:spPr>
        <p:txBody>
          <a:bodyPr/>
          <a:lstStyle/>
          <a:p>
            <a:r>
              <a:rPr lang="en-US" dirty="0" smtClean="0"/>
              <a:t>This means that the following method identifiers are considered separate and distinct: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getStartDate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getStartdate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2066E-4CD5-4ECF-A6F3-E406C182C5E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4572000"/>
            <a:ext cx="5844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Avoid creating identifiers that differ only in capitalization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 Focus</a:t>
            </a:r>
            <a:br>
              <a:rPr lang="en-US" altLang="en-US" smtClean="0">
                <a:latin typeface="Arial" pitchFamily="34" charset="0"/>
              </a:rPr>
            </a:br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FAC413-8625-4948-A37A-C139A750A5CA}" type="slidenum">
              <a:rPr lang="en-US" altLang="en-US" smtClean="0">
                <a:latin typeface="Arial" pitchFamily="34" charset="0"/>
              </a:rPr>
              <a:pPr/>
              <a:t>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Java’s  reserved words cannot be used as identifiers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	abstract default if private this </a:t>
            </a:r>
            <a:r>
              <a:rPr lang="en-US" sz="2600" b="1" dirty="0" err="1" smtClean="0">
                <a:latin typeface="Courier New" pitchFamily="49" charset="0"/>
              </a:rPr>
              <a:t>boolean</a:t>
            </a:r>
            <a:r>
              <a:rPr lang="en-US" sz="2600" b="1" dirty="0" smtClean="0">
                <a:latin typeface="Courier New" pitchFamily="49" charset="0"/>
              </a:rPr>
              <a:t> do implements protected throw break double import public throws byte else </a:t>
            </a:r>
            <a:r>
              <a:rPr lang="en-US" sz="2600" b="1" dirty="0" err="1" smtClean="0">
                <a:latin typeface="Courier New" pitchFamily="49" charset="0"/>
              </a:rPr>
              <a:t>instanceof</a:t>
            </a:r>
            <a:r>
              <a:rPr lang="en-US" sz="2600" b="1" dirty="0" smtClean="0">
                <a:latin typeface="Courier New" pitchFamily="49" charset="0"/>
              </a:rPr>
              <a:t> return transient case extends </a:t>
            </a:r>
            <a:r>
              <a:rPr lang="en-US" sz="2600" b="1" dirty="0" err="1" smtClean="0">
                <a:latin typeface="Courier New" pitchFamily="49" charset="0"/>
              </a:rPr>
              <a:t>int</a:t>
            </a:r>
            <a:r>
              <a:rPr lang="en-US" sz="2600" b="1" dirty="0" smtClean="0">
                <a:latin typeface="Courier New" pitchFamily="49" charset="0"/>
              </a:rPr>
              <a:t> short try catch final interface static void char finally long </a:t>
            </a:r>
            <a:r>
              <a:rPr lang="en-US" sz="2600" b="1" dirty="0" err="1" smtClean="0">
                <a:latin typeface="Courier New" pitchFamily="49" charset="0"/>
              </a:rPr>
              <a:t>strictfp</a:t>
            </a:r>
            <a:r>
              <a:rPr lang="en-US" sz="2600" b="1" dirty="0" smtClean="0">
                <a:latin typeface="Courier New" pitchFamily="49" charset="0"/>
              </a:rPr>
              <a:t> volatile class float native super while </a:t>
            </a:r>
            <a:r>
              <a:rPr lang="en-US" sz="2600" b="1" dirty="0" smtClean="0">
                <a:solidFill>
                  <a:srgbClr val="9A0075"/>
                </a:solidFill>
                <a:latin typeface="Courier New" pitchFamily="49" charset="0"/>
              </a:rPr>
              <a:t>const</a:t>
            </a:r>
            <a:r>
              <a:rPr lang="en-US" sz="2600" b="1" dirty="0" smtClean="0">
                <a:latin typeface="Courier New" pitchFamily="49" charset="0"/>
              </a:rPr>
              <a:t> for new switch continue </a:t>
            </a:r>
            <a:r>
              <a:rPr lang="en-US" sz="2600" b="1" dirty="0" err="1" smtClean="0">
                <a:solidFill>
                  <a:srgbClr val="9A0075"/>
                </a:solidFill>
                <a:latin typeface="Courier New" pitchFamily="49" charset="0"/>
              </a:rPr>
              <a:t>goto</a:t>
            </a:r>
            <a:r>
              <a:rPr lang="en-US" sz="2600" b="1" dirty="0" smtClean="0">
                <a:latin typeface="Courier New" pitchFamily="49" charset="0"/>
              </a:rPr>
              <a:t> package synchronized</a:t>
            </a:r>
            <a:r>
              <a:rPr lang="en-US" sz="2600" dirty="0" smtClean="0">
                <a:latin typeface="Courier New" pitchFamily="49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5486400"/>
            <a:ext cx="5669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Don’t create identifiers that differ from reserved words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only in capitalization (e.g. </a:t>
            </a:r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range from trivially simple to incredibly complex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7010400" cy="4411662"/>
          </a:xfrm>
        </p:spPr>
        <p:txBody>
          <a:bodyPr/>
          <a:lstStyle/>
          <a:p>
            <a:r>
              <a:rPr lang="en-US" dirty="0" smtClean="0"/>
              <a:t>An extremely simple program may consist of a single algorithm that just prints something to the </a:t>
            </a:r>
            <a:r>
              <a:rPr lang="en-US" dirty="0" smtClean="0"/>
              <a:t>screen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Realistic programs typically implement multiple algorithms of varying complexity</a:t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2066E-4CD5-4ECF-A6F3-E406C182C5E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41986" name="Picture 2" descr="C:\Documents and Settings\hornick\Local Settings\Temporary Internet Files\Content.IE5\79P9BVPJ\MCj0434754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828800"/>
            <a:ext cx="1447514" cy="1447514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If an algorithm is complex, it is usually broken into multiple </a:t>
            </a:r>
            <a:r>
              <a:rPr lang="en-US" sz="3200" dirty="0" smtClean="0"/>
              <a:t>methods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248400" cy="4411662"/>
          </a:xfrm>
        </p:spPr>
        <p:txBody>
          <a:bodyPr/>
          <a:lstStyle/>
          <a:p>
            <a:r>
              <a:rPr lang="en-US" dirty="0" smtClean="0"/>
              <a:t>Normally, each method handles a single </a:t>
            </a:r>
            <a:r>
              <a:rPr lang="en-US" dirty="0" smtClean="0"/>
              <a:t>task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this keeps things organized and simpler</a:t>
            </a:r>
          </a:p>
          <a:p>
            <a:r>
              <a:rPr lang="en-US" dirty="0" smtClean="0"/>
              <a:t>Sub-tasks are delegated to subordinate methods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Structuring a program into tasks and sub-tasks is a skill you’ll develop as you gain experience creating Java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2066E-4CD5-4ECF-A6F3-E406C182C5E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1989" name="Picture 5" descr="C:\Documents and Settings\hornick\Local Settings\Temporary Internet Files\Content.IE5\DKJ0Z5I0\MCj044195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162800" y="4648200"/>
            <a:ext cx="1819275" cy="1225550"/>
          </a:xfrm>
          <a:prstGeom prst="rect">
            <a:avLst/>
          </a:prstGeom>
          <a:noFill/>
        </p:spPr>
      </p:pic>
      <p:pic>
        <p:nvPicPr>
          <p:cNvPr id="43011" name="Picture 3" descr="C:\Documents and Settings\hornick\Local Settings\Temporary Internet Files\Content.IE5\PFYR14UO\MCj023082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828800"/>
            <a:ext cx="2133600" cy="2253107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Related methods are grouped together </a:t>
            </a:r>
            <a:r>
              <a:rPr lang="en-US" sz="3200" dirty="0" smtClean="0"/>
              <a:t>in named </a:t>
            </a:r>
            <a:r>
              <a:rPr lang="en-US" sz="3200" dirty="0" smtClean="0">
                <a:solidFill>
                  <a:srgbClr val="FF0000"/>
                </a:solidFill>
              </a:rPr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248400" cy="4411662"/>
          </a:xfrm>
        </p:spPr>
        <p:txBody>
          <a:bodyPr/>
          <a:lstStyle/>
          <a:p>
            <a:r>
              <a:rPr lang="en-US" dirty="0" smtClean="0"/>
              <a:t>Normally, the methods with a class </a:t>
            </a:r>
            <a:r>
              <a:rPr lang="en-US" b="1" dirty="0" smtClean="0"/>
              <a:t>share</a:t>
            </a:r>
            <a:r>
              <a:rPr lang="en-US" dirty="0" smtClean="0"/>
              <a:t> information, but </a:t>
            </a:r>
            <a:r>
              <a:rPr lang="en-US" b="1" dirty="0" smtClean="0"/>
              <a:t>hide</a:t>
            </a:r>
            <a:r>
              <a:rPr lang="en-US" dirty="0" smtClean="0"/>
              <a:t> information from </a:t>
            </a:r>
            <a:r>
              <a:rPr lang="en-US" i="1" dirty="0" smtClean="0"/>
              <a:t>other classes</a:t>
            </a:r>
            <a:br>
              <a:rPr lang="en-US" i="1" dirty="0" smtClean="0"/>
            </a:br>
            <a:endParaRPr lang="en-US" i="1" dirty="0" smtClean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This keeps information from being changed or corrupted accidentally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However, there are ways for methods of one class to send or receive information from methods of another class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2066E-4CD5-4ECF-A6F3-E406C182C5E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5058" name="Picture 2" descr="C:\Documents and Settings\hornick\Local Settings\Temporary Internet Files\Content.IE5\8GV4S627\MCj04130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505200"/>
            <a:ext cx="1618149" cy="1339158"/>
          </a:xfrm>
          <a:prstGeom prst="rect">
            <a:avLst/>
          </a:prstGeom>
          <a:noFill/>
        </p:spPr>
      </p:pic>
      <p:pic>
        <p:nvPicPr>
          <p:cNvPr id="11" name="Picture 5" descr="C:\Documents and Settings\hornick\Local Settings\Temporary Internet Files\Content.IE5\DKJ0Z5I0\MCj044195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781800" y="1752600"/>
            <a:ext cx="752475" cy="5069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14" name="Picture 5" descr="C:\Documents and Settings\hornick\Local Settings\Temporary Internet Files\Content.IE5\DKJ0Z5I0\MCj044195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772400" y="2667000"/>
            <a:ext cx="752475" cy="5069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15" name="Picture 5" descr="C:\Documents and Settings\hornick\Local Settings\Temporary Internet Files\Content.IE5\DKJ0Z5I0\MCj044195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924800" y="1828800"/>
            <a:ext cx="752475" cy="5069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45061" name="Picture 5" descr="C:\Documents and Settings\hornick\Local Settings\Temporary Internet Files\Content.IE5\PFYR14UO\MCj0239103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5486400"/>
            <a:ext cx="950125" cy="984199"/>
          </a:xfrm>
          <a:prstGeom prst="rect">
            <a:avLst/>
          </a:prstGeom>
          <a:noFill/>
        </p:spPr>
      </p:pic>
      <p:pic>
        <p:nvPicPr>
          <p:cNvPr id="45062" name="Picture 6" descr="C:\Documents and Settings\hornick\Local Settings\Temporary Internet Files\Content.IE5\8GV4S627\MCj0212741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4876800"/>
            <a:ext cx="833933" cy="871879"/>
          </a:xfrm>
          <a:prstGeom prst="rect">
            <a:avLst/>
          </a:prstGeom>
          <a:noFill/>
        </p:spPr>
      </p:pic>
      <p:pic>
        <p:nvPicPr>
          <p:cNvPr id="45063" name="Picture 7" descr="C:\Documents and Settings\hornick\Local Settings\Temporary Internet Files\Content.IE5\3EMX8BOC\MCj0441735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5334000"/>
            <a:ext cx="762000" cy="762000"/>
          </a:xfrm>
          <a:prstGeom prst="rect">
            <a:avLst/>
          </a:prstGeom>
          <a:noFill/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SE-1011 </a:t>
            </a:r>
            <a:br>
              <a:rPr lang="de-DE" altLang="en-US" smtClean="0"/>
            </a:br>
            <a:r>
              <a:rPr lang="de-DE" altLang="en-US" smtClean="0"/>
              <a:t>Dr. Mark L. Hornick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11033</TotalTime>
  <Words>905</Words>
  <Application>Microsoft PowerPoint</Application>
  <PresentationFormat>On-screen Show (4:3)</PresentationFormat>
  <Paragraphs>170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2_Network</vt:lpstr>
      <vt:lpstr>Slide 1</vt:lpstr>
      <vt:lpstr>Computer of the future?</vt:lpstr>
      <vt:lpstr>Algorithms are implemented in Java methods</vt:lpstr>
      <vt:lpstr>Good and bad method identifiers</vt:lpstr>
      <vt:lpstr>Java is also case-sensitive…</vt:lpstr>
      <vt:lpstr>Java’s  reserved words cannot be used as identifiers</vt:lpstr>
      <vt:lpstr>Algorithms range from trivially simple to incredibly complex</vt:lpstr>
      <vt:lpstr>If an algorithm is complex, it is usually broken into multiple methods</vt:lpstr>
      <vt:lpstr>Related methods are grouped together in named classes</vt:lpstr>
      <vt:lpstr>Good and bad class names</vt:lpstr>
      <vt:lpstr>Every Java program must have a class that contains a primary method, named main</vt:lpstr>
      <vt:lpstr>How a Java program gets executed</vt:lpstr>
      <vt:lpstr>Summary: The basic Java Program</vt:lpstr>
      <vt:lpstr>A Java program is composed of one or more classes</vt:lpstr>
      <vt:lpstr>Java Edit-Compile-Run Cycle</vt:lpstr>
      <vt:lpstr>Java Edit-Compile-Run Cycle</vt:lpstr>
      <vt:lpstr>Java Edit-Compile-Run Cycle</vt:lpstr>
      <vt:lpstr>Java Edit-Compile-Run Cycle</vt:lpstr>
      <vt:lpstr>Java Edit-Compile-Run Cycle</vt:lpstr>
      <vt:lpstr>Besides Java instructions, programs also contain comments which state the purpose of the program, explain the meaning of code, and provide other descriptions to help others to understand your code.</vt:lpstr>
      <vt:lpstr>Slide 21</vt:lpstr>
      <vt:lpstr>In Java, classes are further grouped into logical packages</vt:lpstr>
      <vt:lpstr>Quiz 1 tomorrow at start of Lab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SE1010</dc:title>
  <dc:subject>Java</dc:subject>
  <dc:creator>Dr. Mark Hornick</dc:creator>
  <cp:lastModifiedBy>nw8440</cp:lastModifiedBy>
  <cp:revision>877</cp:revision>
  <cp:lastPrinted>1601-01-01T00:00:00Z</cp:lastPrinted>
  <dcterms:created xsi:type="dcterms:W3CDTF">1999-09-06T21:32:20Z</dcterms:created>
  <dcterms:modified xsi:type="dcterms:W3CDTF">2009-09-16T12:37:02Z</dcterms:modified>
</cp:coreProperties>
</file>