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48" r:id="rId2"/>
    <p:sldId id="356" r:id="rId3"/>
    <p:sldId id="357" r:id="rId4"/>
    <p:sldId id="359" r:id="rId5"/>
    <p:sldId id="358" r:id="rId6"/>
    <p:sldId id="349" r:id="rId7"/>
    <p:sldId id="351" r:id="rId8"/>
    <p:sldId id="360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3300"/>
    <a:srgbClr val="9A0075"/>
    <a:srgbClr val="B1B8FD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89" autoAdjust="0"/>
  </p:normalViewPr>
  <p:slideViewPr>
    <p:cSldViewPr>
      <p:cViewPr varScale="1">
        <p:scale>
          <a:sx n="72" d="100"/>
          <a:sy n="72" d="100"/>
        </p:scale>
        <p:origin x="-9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8624A85-3752-4A00-9E70-BB23A66677AF}" type="datetime3">
              <a:rPr lang="en-US"/>
              <a:pPr>
                <a:defRPr/>
              </a:pPr>
              <a:t>11 October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4C56B2-7F1E-49A9-A8D2-E475A2ED4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B2F1818B-CF42-454D-85EF-3F7126F4C033}" type="datetime1">
              <a:rPr lang="en-US"/>
              <a:pPr>
                <a:defRPr/>
              </a:pPr>
              <a:t>10/11/2009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1367FAA-1487-40C1-A34B-4E428FCD8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6158-EBCA-4968-846E-59ADE88DA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12478-416E-4391-B272-AD1117872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7541-C2B9-40E3-B677-9E9A9156D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63B0-C582-45A2-9339-EC259A40E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86FCC-F09C-4D6A-A856-B6E5619FB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AD9E3-B0CE-4EC2-803F-399EC7FA0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22CD-0907-44B8-9AD0-4EF67260A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703EF-6567-462C-8FCB-59BA3C17B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C48C-BD25-49E5-97B5-B87C5570E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8DCF2-5D0D-43DD-BBA0-5C05E2AFF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2CC17-1D93-44A0-B615-DD88327E84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Winter 2004</a:t>
            </a:r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CS-1010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596A3A5E-F2BB-4735-949A-4DD9AD32C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SE-1010</a:t>
            </a:r>
            <a:br>
              <a:rPr lang="en-US" altLang="en-US" smtClean="0">
                <a:latin typeface="Arial" pitchFamily="34" charset="0"/>
              </a:rPr>
            </a:br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B6D9A0-CEEF-445B-92FC-472B95644EED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Java </a:t>
            </a:r>
            <a:r>
              <a:rPr lang="en-US" dirty="0" smtClean="0"/>
              <a:t>Classes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using &amp; calling </a:t>
            </a:r>
            <a:r>
              <a:rPr lang="en-US" sz="2800" dirty="0" err="1" smtClean="0"/>
              <a:t>methodsS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Java’s pre-built classes are stored in the API class libraries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~200 packages</a:t>
            </a:r>
          </a:p>
          <a:p>
            <a:r>
              <a:rPr lang="en-US" dirty="0" smtClean="0"/>
              <a:t>1000’s of classes</a:t>
            </a:r>
          </a:p>
          <a:p>
            <a:r>
              <a:rPr lang="en-US" dirty="0" smtClean="0"/>
              <a:t>10,000’s of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Winter 2004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63B0-C582-45A2-9339-EC259A40E67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29698" name="Picture 2" descr="C:\Documents and Settings\hornick\Local Settings\Temporary Internet Files\Content.IE5\TFN9AGQQ\MCj019654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752600"/>
            <a:ext cx="1771193" cy="177667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4572000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Moral: Don’t reinvent the whee</a:t>
            </a:r>
            <a:r>
              <a:rPr lang="en-US" dirty="0"/>
              <a:t>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use a method, you need to know how to </a:t>
            </a:r>
            <a:r>
              <a:rPr lang="en-US" u="sng" dirty="0" smtClean="0"/>
              <a:t>interface</a:t>
            </a:r>
            <a:r>
              <a:rPr lang="en-US" dirty="0" smtClean="0"/>
              <a:t> to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11662"/>
          </a:xfrm>
        </p:spPr>
        <p:txBody>
          <a:bodyPr/>
          <a:lstStyle/>
          <a:p>
            <a:r>
              <a:rPr lang="en-US" dirty="0" smtClean="0"/>
              <a:t>For example, to round a value to the nearest whole number, use the </a:t>
            </a:r>
            <a:r>
              <a:rPr lang="en-US" dirty="0" smtClean="0">
                <a:solidFill>
                  <a:srgbClr val="0000FF"/>
                </a:solidFill>
              </a:rPr>
              <a:t>round</a:t>
            </a:r>
            <a:r>
              <a:rPr lang="en-US" dirty="0" smtClean="0"/>
              <a:t> method of the </a:t>
            </a:r>
            <a:r>
              <a:rPr lang="en-US" dirty="0" smtClean="0">
                <a:solidFill>
                  <a:srgbClr val="0000FF"/>
                </a:solidFill>
              </a:rPr>
              <a:t>Math</a:t>
            </a:r>
            <a:r>
              <a:rPr lang="en-US" dirty="0" smtClean="0"/>
              <a:t> class: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public static long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FF3300"/>
                </a:solidFill>
                <a:latin typeface="+mj-lt"/>
                <a:cs typeface="Courier New" pitchFamily="49" charset="0"/>
              </a:rPr>
              <a:t>This is the method </a:t>
            </a:r>
            <a:r>
              <a:rPr lang="en-US" sz="2000" b="1" u="sng" dirty="0" smtClean="0">
                <a:solidFill>
                  <a:srgbClr val="FF3300"/>
                </a:solidFill>
                <a:latin typeface="+mj-lt"/>
                <a:cs typeface="Courier New" pitchFamily="49" charset="0"/>
              </a:rPr>
              <a:t>signature</a:t>
            </a:r>
            <a:r>
              <a:rPr lang="en-US" sz="2000" b="1" dirty="0" smtClean="0">
                <a:solidFill>
                  <a:srgbClr val="FF3300"/>
                </a:solidFill>
                <a:latin typeface="+mj-lt"/>
                <a:cs typeface="Courier New" pitchFamily="49" charset="0"/>
              </a:rPr>
              <a:t> as it appears in the API documentation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dirty="0" smtClean="0"/>
              <a:t> 	– the name of the method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– tells us we can call it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tatic</a:t>
            </a:r>
            <a:r>
              <a:rPr lang="en-US" dirty="0" smtClean="0"/>
              <a:t> – we call the method via the </a:t>
            </a:r>
            <a:r>
              <a:rPr lang="en-US" u="sng" dirty="0" smtClean="0"/>
              <a:t>class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long	</a:t>
            </a:r>
            <a:r>
              <a:rPr lang="en-US" dirty="0" smtClean="0"/>
              <a:t>– it </a:t>
            </a:r>
            <a:r>
              <a:rPr lang="en-US" u="sng" dirty="0" smtClean="0"/>
              <a:t>returns</a:t>
            </a:r>
            <a:r>
              <a:rPr lang="en-US" dirty="0" smtClean="0"/>
              <a:t> a long </a:t>
            </a:r>
            <a:r>
              <a:rPr lang="en-US" dirty="0" err="1" smtClean="0"/>
              <a:t>datatype</a:t>
            </a:r>
            <a:r>
              <a:rPr lang="en-US" dirty="0" smtClean="0"/>
              <a:t> as a result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– the </a:t>
            </a:r>
            <a:r>
              <a:rPr lang="en-US" dirty="0" err="1" smtClean="0"/>
              <a:t>datatype</a:t>
            </a:r>
            <a:r>
              <a:rPr lang="en-US" dirty="0" smtClean="0"/>
              <a:t> of the </a:t>
            </a:r>
            <a:r>
              <a:rPr lang="en-US" u="sng" dirty="0" smtClean="0"/>
              <a:t>argument</a:t>
            </a:r>
            <a:r>
              <a:rPr lang="en-US" dirty="0" smtClean="0"/>
              <a:t> (value) we supply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– the method’s internal name fo</a:t>
            </a:r>
            <a:r>
              <a:rPr lang="en-US" dirty="0" smtClean="0"/>
              <a:t>r the value we supply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63B0-C582-45A2-9339-EC259A40E67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 to a method must conform to the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116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round</a:t>
            </a:r>
            <a:r>
              <a:rPr lang="en-US" dirty="0" smtClean="0"/>
              <a:t> method of the </a:t>
            </a:r>
            <a:r>
              <a:rPr lang="en-US" dirty="0" smtClean="0">
                <a:solidFill>
                  <a:srgbClr val="0000FF"/>
                </a:solidFill>
              </a:rPr>
              <a:t>Math</a:t>
            </a:r>
            <a:r>
              <a:rPr lang="en-US" dirty="0" smtClean="0"/>
              <a:t> class’s signature: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public static long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Suppose we </a:t>
            </a:r>
            <a:r>
              <a:rPr lang="en-US" dirty="0" smtClean="0"/>
              <a:t>have a variable x containing some value. </a:t>
            </a:r>
            <a:r>
              <a:rPr lang="en-US" dirty="0" smtClean="0"/>
              <a:t>We make a call to </a:t>
            </a:r>
            <a:r>
              <a:rPr lang="en-US" dirty="0" err="1" smtClean="0"/>
              <a:t>Math.round</a:t>
            </a:r>
            <a:r>
              <a:rPr lang="en-US" dirty="0" smtClean="0"/>
              <a:t> using the following syntax: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ong </a:t>
            </a:r>
            <a:r>
              <a:rPr lang="en-US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roundedValue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( x );</a:t>
            </a:r>
            <a:b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long y = </a:t>
            </a:r>
            <a:r>
              <a:rPr lang="en-US" b="1" dirty="0" err="1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Math.round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( 7.0/3 );</a:t>
            </a:r>
          </a:p>
          <a:p>
            <a:pPr lvl="1">
              <a:buNone/>
            </a:pPr>
            <a:r>
              <a:rPr lang="en-US" u="sng" dirty="0" smtClean="0">
                <a:solidFill>
                  <a:srgbClr val="FF3300"/>
                </a:solidFill>
              </a:rPr>
              <a:t>Internally</a:t>
            </a:r>
            <a:r>
              <a:rPr lang="en-US" dirty="0" smtClean="0">
                <a:solidFill>
                  <a:srgbClr val="FF3300"/>
                </a:solidFill>
              </a:rPr>
              <a:t>, round uses ‘a’ to hold our argument’s value; we can use any identifier name or double expression as the supplied value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63B0-C582-45A2-9339-EC259A40E67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1295400"/>
          </a:xfrm>
        </p:spPr>
        <p:txBody>
          <a:bodyPr/>
          <a:lstStyle/>
          <a:p>
            <a:r>
              <a:rPr lang="en-US" dirty="0" smtClean="0"/>
              <a:t>The Math class contains many </a:t>
            </a:r>
            <a:r>
              <a:rPr lang="en-US" u="sng" dirty="0" smtClean="0"/>
              <a:t>static</a:t>
            </a:r>
            <a:r>
              <a:rPr lang="en-US" dirty="0" smtClean="0"/>
              <a:t> methods and a few constants: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err="1" smtClean="0"/>
              <a:t>Math.PI</a:t>
            </a:r>
            <a:r>
              <a:rPr lang="en-US" dirty="0" smtClean="0"/>
              <a:t> – the ratio of the circumference of a circle to its diameter</a:t>
            </a:r>
          </a:p>
          <a:p>
            <a:r>
              <a:rPr lang="en-US" dirty="0" err="1" smtClean="0"/>
              <a:t>Math.E</a:t>
            </a:r>
            <a:r>
              <a:rPr lang="en-US" dirty="0" smtClean="0"/>
              <a:t> – the base of the natural logarithms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Winter 2004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63B0-C582-45A2-9339-EC259A40E67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SE-1010</a:t>
            </a:r>
            <a:br>
              <a:rPr lang="en-US" altLang="en-US" smtClean="0">
                <a:latin typeface="Arial" pitchFamily="34" charset="0"/>
              </a:rPr>
            </a:br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EAF80-6602-4C98-B518-114139FAF2B1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b="0" smtClean="0"/>
              <a:t>The </a:t>
            </a:r>
            <a:r>
              <a:rPr lang="en-US" sz="3200" i="1" smtClean="0"/>
              <a:t>String</a:t>
            </a:r>
            <a:r>
              <a:rPr lang="en-US" sz="3200" b="0" smtClean="0"/>
              <a:t> datatype is a built-in </a:t>
            </a:r>
            <a:r>
              <a:rPr lang="en-US" sz="3200" smtClean="0"/>
              <a:t>class</a:t>
            </a:r>
            <a:r>
              <a:rPr lang="en-US" sz="3200" b="0" smtClean="0"/>
              <a:t> that represents a sequence of characters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116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“a”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“SE-1010”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“123”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“This is a 6 word string.”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There is no fundamental restriction on the maximum length of a Java </a:t>
            </a:r>
            <a:r>
              <a:rPr lang="en-US" i="1" smtClean="0">
                <a:solidFill>
                  <a:srgbClr val="FF0000"/>
                </a:solidFill>
              </a:rPr>
              <a:t>String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3048000"/>
            <a:ext cx="5451475" cy="3413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How does this differ from a </a:t>
            </a:r>
            <a:r>
              <a:rPr lang="en-US" b="1" i="1" dirty="0" err="1"/>
              <a:t>int</a:t>
            </a:r>
            <a:r>
              <a:rPr lang="en-US" dirty="0"/>
              <a:t> that represents 123?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4724400"/>
            <a:ext cx="3454400" cy="3413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This represents an empty </a:t>
            </a:r>
            <a:r>
              <a:rPr lang="en-US" i="1" dirty="0"/>
              <a:t>String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r>
              <a:rPr lang="en-US" dirty="0" smtClean="0"/>
              <a:t>of the String </a:t>
            </a:r>
            <a:r>
              <a:rPr lang="en-US" dirty="0" smtClean="0"/>
              <a:t>class are both static and non-static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method: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static String format( String format, Object…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area = 6.12343;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(“Area is %8.3f”, area);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s contains “Area is    6.123”</a:t>
            </a:r>
          </a:p>
          <a:p>
            <a:r>
              <a:rPr lang="en-US" sz="2800" dirty="0" smtClean="0"/>
              <a:t>A non-static method: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index 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 s = “Hello”;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char c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 contains ‘e’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Winter 2004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CS-1010</a:t>
            </a:r>
            <a:br>
              <a:rPr lang="en-US" altLang="en-US" smtClean="0">
                <a:latin typeface="Arial" pitchFamily="34" charset="0"/>
              </a:rPr>
            </a:br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B60669-E895-4411-BBBB-19EA5EBE496F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Non-static methods of a class are called via a class </a:t>
            </a:r>
            <a:r>
              <a:rPr lang="en-US" u="sng" dirty="0" smtClean="0"/>
              <a:t>instance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Here, </a:t>
            </a:r>
            <a:r>
              <a:rPr lang="en-US" sz="4000" dirty="0" smtClean="0">
                <a:solidFill>
                  <a:srgbClr val="0000FF"/>
                </a:solidFill>
              </a:rPr>
              <a:t>s</a:t>
            </a:r>
            <a:r>
              <a:rPr lang="en-US" sz="4000" dirty="0" smtClean="0"/>
              <a:t> is an </a:t>
            </a:r>
            <a:r>
              <a:rPr lang="en-US" sz="4000" u="sng" dirty="0" smtClean="0"/>
              <a:t>instance</a:t>
            </a:r>
            <a:r>
              <a:rPr lang="en-US" sz="4000" dirty="0" smtClean="0"/>
              <a:t> of a String: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String s = “Hello”;</a:t>
            </a:r>
            <a:br>
              <a:rPr lang="en-US" sz="3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char c = </a:t>
            </a:r>
            <a:r>
              <a:rPr lang="en-US" sz="3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.charAt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(1);</a:t>
            </a:r>
            <a:br>
              <a:rPr lang="en-US" sz="3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// c contains ‘e’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Winter 2004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D63B0-C582-45A2-9339-EC259A40E67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12609</TotalTime>
  <Words>215</Words>
  <Application>Microsoft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Wingdings</vt:lpstr>
      <vt:lpstr>Times New Roman</vt:lpstr>
      <vt:lpstr>Tahoma</vt:lpstr>
      <vt:lpstr>Courier New</vt:lpstr>
      <vt:lpstr>ＭＳ Ｐゴシック</vt:lpstr>
      <vt:lpstr>2_Network</vt:lpstr>
      <vt:lpstr>Some Java Classes  using &amp; calling methodsS</vt:lpstr>
      <vt:lpstr>Java’s pre-built classes are stored in the API class libraries</vt:lpstr>
      <vt:lpstr>To use a method, you need to know how to interface to it</vt:lpstr>
      <vt:lpstr>The call to a method must conform to the signature</vt:lpstr>
      <vt:lpstr>The Math class contains many static methods and a few constants:</vt:lpstr>
      <vt:lpstr>The String datatype is a built-in class that represents a sequence of characters</vt:lpstr>
      <vt:lpstr>Methods of the String class are both static and non-static</vt:lpstr>
      <vt:lpstr>Non-static methods of a class are called via a class instance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878</cp:revision>
  <cp:lastPrinted>1601-01-01T00:00:00Z</cp:lastPrinted>
  <dcterms:created xsi:type="dcterms:W3CDTF">1999-09-06T21:32:20Z</dcterms:created>
  <dcterms:modified xsi:type="dcterms:W3CDTF">2009-10-12T12:49:26Z</dcterms:modified>
</cp:coreProperties>
</file>