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24" r:id="rId2"/>
    <p:sldId id="290" r:id="rId3"/>
    <p:sldId id="325" r:id="rId4"/>
    <p:sldId id="330" r:id="rId5"/>
    <p:sldId id="329" r:id="rId6"/>
    <p:sldId id="331" r:id="rId7"/>
    <p:sldId id="328" r:id="rId8"/>
    <p:sldId id="327" r:id="rId9"/>
    <p:sldId id="333" r:id="rId10"/>
    <p:sldId id="332" r:id="rId11"/>
    <p:sldId id="296" r:id="rId12"/>
    <p:sldId id="334" r:id="rId13"/>
    <p:sldId id="326" r:id="rId14"/>
    <p:sldId id="298" r:id="rId15"/>
    <p:sldId id="335" r:id="rId16"/>
    <p:sldId id="337" r:id="rId17"/>
    <p:sldId id="338" r:id="rId18"/>
    <p:sldId id="339" r:id="rId19"/>
    <p:sldId id="340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3300"/>
    <a:srgbClr val="B1B8FD"/>
    <a:srgbClr val="5600AC"/>
    <a:srgbClr val="340068"/>
    <a:srgbClr val="FFFFFF"/>
    <a:srgbClr val="9A00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89" autoAdjust="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140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B09AEE8-E257-40B8-B066-A6EA0C11E74E}" type="datetime3">
              <a:rPr lang="en-US"/>
              <a:pPr>
                <a:defRPr/>
              </a:pPr>
              <a:t>16 October 2009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E22A446-62BA-4E2E-BCC1-D2F2D3476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CS-1010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481D0B9-59C5-4FCB-90DA-5CFCB20A8513}" type="datetime1">
              <a:rPr lang="en-US"/>
              <a:pPr>
                <a:defRPr/>
              </a:pPr>
              <a:t>10/16/2009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C86842EC-AD25-4440-9654-3BD8D8F77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39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CS-1010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21C62-B0D3-474E-A35E-0EFA91E30C09}" type="datetime1">
              <a:rPr lang="en-US" smtClean="0"/>
              <a:pPr/>
              <a:t>10/16/2009</a:t>
            </a:fld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DB82F-063A-4718-A96B-AD7E6B1454B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CS-1010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8DF820-393F-4425-BD8B-DA0A7A39B294}" type="datetime1">
              <a:rPr lang="en-US" smtClean="0"/>
              <a:pPr/>
              <a:t>10/16/2009</a:t>
            </a:fld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89E70-767B-403D-8F50-31AA7B1290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CS-1010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768E761-0127-4A46-8118-748062FBBCE1}" type="datetime1">
              <a:rPr lang="en-US" smtClean="0"/>
              <a:pPr/>
              <a:t>10/16/2009</a:t>
            </a:fld>
            <a:endParaRPr lang="en-US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E9211-308E-4A1B-AC04-B50634982A6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8226D-6EC8-44B2-A81D-0E683884C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D4F56-93FD-4F08-A180-EB6C6AF85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4BA4-5A71-4785-96A3-DEE85AFEF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E495-498D-478F-95DB-A1BF84BAB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599C2-3729-4193-A118-4723CDF3A2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4D1B-327F-49CA-A800-B4C3FEF85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15E97-D9BE-426C-A669-B1C84A0F4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40D8-D7DA-4F75-B855-814A3250D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C6840-E670-4767-9052-64852B65D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0967-0B1E-4AD4-84CF-83F7ACB9D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B7761-2036-4787-9B00-EDA96DF13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SE-1010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6CC946A-11D2-43A4-B269-5EDF5D9FC7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Image:Alan-Kay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EA842-8227-4571-8629-47E1F2FCBB6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Object-Oriented Programming (OOP)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C12B23-41A4-4D49-BFC5-299B4FB74DB8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some attributes and behaviors for a </a:t>
            </a:r>
            <a:r>
              <a:rPr lang="en-US" b="1" dirty="0" smtClean="0"/>
              <a:t>Printer </a:t>
            </a:r>
            <a:r>
              <a:rPr lang="en-US" dirty="0" smtClean="0"/>
              <a:t>class</a:t>
            </a:r>
          </a:p>
          <a:p>
            <a:pPr lvl="1" eaLnBrk="1" hangingPunct="1"/>
            <a:r>
              <a:rPr lang="en-US" dirty="0" smtClean="0"/>
              <a:t>What does a printer do?</a:t>
            </a:r>
          </a:p>
          <a:p>
            <a:pPr lvl="1" eaLnBrk="1" hangingPunct="1"/>
            <a:r>
              <a:rPr lang="en-US" dirty="0" smtClean="0"/>
              <a:t>What properties does it have?</a:t>
            </a:r>
          </a:p>
        </p:txBody>
      </p:sp>
      <p:pic>
        <p:nvPicPr>
          <p:cNvPr id="2050" name="Picture 2" descr="C:\Documents and Settings\hornick\Local Settings\Temporary Internet Files\Content.IE5\J0UX52QD\MCj043257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8194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B2570-A09E-45CA-BE81-EB5835358C3B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Unified Modeling Language (UML)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53400" cy="1176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notation for objects and classes. Can be applied to any OOP language (not just Java).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048000"/>
            <a:ext cx="29876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0" y="5257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UML class diagram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6C6AFB-C68E-4F7D-B557-F09D76E14AF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We’re not done with Alan Kay’s definitions yet…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E7F691-F09A-4D99-977B-234E1F97CA9D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5938"/>
            <a:ext cx="6867525" cy="1160462"/>
          </a:xfrm>
        </p:spPr>
        <p:txBody>
          <a:bodyPr/>
          <a:lstStyle/>
          <a:p>
            <a:pPr marL="666750" indent="-666750" eaLnBrk="1" hangingPunct="1"/>
            <a:r>
              <a:rPr lang="en-US" altLang="ja-JP" b="0" smtClean="0">
                <a:solidFill>
                  <a:srgbClr val="340068"/>
                </a:solidFill>
                <a:ea typeface="ＭＳ Ｐゴシック" pitchFamily="50" charset="-128"/>
              </a:rPr>
              <a:t>4. Object-oriented programs use objects</a:t>
            </a:r>
            <a:endParaRPr lang="en-US" b="0" smtClean="0">
              <a:solidFill>
                <a:srgbClr val="340068"/>
              </a:solidFill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7239000" cy="28035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35000"/>
              </a:spcBef>
              <a:buFontTx/>
              <a:buChar char="•"/>
            </a:pPr>
            <a:r>
              <a:rPr lang="en-US" sz="2800"/>
              <a:t>An object-oriented </a:t>
            </a:r>
            <a:r>
              <a:rPr lang="en-US" sz="2800" b="1" i="1"/>
              <a:t>program</a:t>
            </a:r>
            <a:r>
              <a:rPr lang="en-US" sz="2800"/>
              <a:t> is a bunch of objects telling each other what to do by sending and receiving </a:t>
            </a:r>
            <a:r>
              <a:rPr lang="en-US" sz="2800" b="1" i="1"/>
              <a:t>messages</a:t>
            </a:r>
            <a:r>
              <a:rPr lang="en-US" sz="2800"/>
              <a:t> to and from one another</a:t>
            </a:r>
          </a:p>
          <a:p>
            <a:pPr marL="914400" lvl="1" indent="-457200" eaLnBrk="0" hangingPunct="0">
              <a:spcBef>
                <a:spcPct val="35000"/>
              </a:spcBef>
              <a:buFontTx/>
              <a:buChar char="•"/>
            </a:pPr>
            <a:r>
              <a:rPr lang="en-US" sz="2800"/>
              <a:t>A message instructs an object to </a:t>
            </a:r>
            <a:r>
              <a:rPr lang="en-US" sz="2800" b="1"/>
              <a:t>execute</a:t>
            </a:r>
            <a:r>
              <a:rPr lang="en-US" sz="2800"/>
              <a:t> one of it’s methods</a:t>
            </a:r>
          </a:p>
        </p:txBody>
      </p:sp>
      <p:pic>
        <p:nvPicPr>
          <p:cNvPr id="14342" name="Picture 6" descr="j03633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800600"/>
            <a:ext cx="44196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57200" y="57150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Alan Kay’s OOP definitions, continued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42ABE-1ABA-4E2D-A290-50D058225E8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The Relationship between Messages and Methods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smtClean="0">
                <a:ea typeface="ＭＳ Ｐゴシック" pitchFamily="50" charset="-128"/>
              </a:rPr>
              <a:t>To instruct an </a:t>
            </a:r>
            <a:r>
              <a:rPr lang="en-US" altLang="ja-JP" sz="2600" b="1" smtClean="0">
                <a:ea typeface="ＭＳ Ｐゴシック" pitchFamily="50" charset="-128"/>
              </a:rPr>
              <a:t>object</a:t>
            </a:r>
            <a:r>
              <a:rPr lang="en-US" altLang="ja-JP" sz="2600" smtClean="0">
                <a:ea typeface="ＭＳ Ｐゴシック" pitchFamily="50" charset="-128"/>
              </a:rPr>
              <a:t> to do something, we </a:t>
            </a:r>
            <a:r>
              <a:rPr lang="en-US" altLang="ja-JP" sz="2600" smtClean="0">
                <a:latin typeface="Univers" pitchFamily="34" charset="0"/>
                <a:ea typeface="ＭＳ Ｐゴシック" pitchFamily="50" charset="-128"/>
              </a:rPr>
              <a:t>“</a:t>
            </a:r>
            <a:r>
              <a:rPr lang="en-US" altLang="ja-JP" sz="2600" smtClean="0">
                <a:ea typeface="ＭＳ Ｐゴシック" pitchFamily="50" charset="-128"/>
              </a:rPr>
              <a:t>send a message</a:t>
            </a:r>
            <a:r>
              <a:rPr lang="en-US" altLang="ja-JP" sz="2600" smtClean="0">
                <a:latin typeface="Univers" pitchFamily="34" charset="0"/>
                <a:ea typeface="ＭＳ Ｐゴシック" pitchFamily="50" charset="-128"/>
              </a:rPr>
              <a:t>”</a:t>
            </a:r>
            <a:r>
              <a:rPr lang="en-US" altLang="ja-JP" sz="2600" smtClean="0">
                <a:ea typeface="ＭＳ Ｐゴシック" pitchFamily="50" charset="-128"/>
              </a:rPr>
              <a:t> to it.</a:t>
            </a:r>
          </a:p>
          <a:p>
            <a:pPr eaLnBrk="1" hangingPunct="1">
              <a:lnSpc>
                <a:spcPct val="90000"/>
              </a:lnSpc>
            </a:pPr>
            <a:endParaRPr lang="en-US" altLang="ja-JP" sz="2600" smtClean="0"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600" smtClean="0">
                <a:ea typeface="ＭＳ Ｐゴシック" pitchFamily="50" charset="-128"/>
              </a:rPr>
              <a:t>You can send a message only to the objects that understand the message you send to them.</a:t>
            </a:r>
            <a:br>
              <a:rPr lang="en-US" altLang="ja-JP" sz="2600" smtClean="0">
                <a:ea typeface="ＭＳ Ｐゴシック" pitchFamily="50" charset="-128"/>
              </a:rPr>
            </a:br>
            <a:endParaRPr lang="en-US" altLang="ja-JP" sz="2600" smtClean="0"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600" smtClean="0">
                <a:ea typeface="ＭＳ Ｐゴシック" pitchFamily="50" charset="-128"/>
              </a:rPr>
              <a:t>In Java (and other OO languages like C++, C#, or VB), messages are sent by </a:t>
            </a:r>
            <a:r>
              <a:rPr lang="en-US" altLang="ja-JP" sz="2600" i="1" smtClean="0">
                <a:solidFill>
                  <a:srgbClr val="FF3300"/>
                </a:solidFill>
                <a:ea typeface="ＭＳ Ｐゴシック" pitchFamily="50" charset="-128"/>
              </a:rPr>
              <a:t>calling a method</a:t>
            </a:r>
            <a:r>
              <a:rPr lang="en-US" altLang="ja-JP" sz="2600" i="1" smtClean="0">
                <a:solidFill>
                  <a:srgbClr val="C1051B"/>
                </a:solidFill>
                <a:ea typeface="ＭＳ Ｐゴシック" pitchFamily="50" charset="-128"/>
              </a:rPr>
              <a:t> </a:t>
            </a:r>
            <a:r>
              <a:rPr lang="en-US" altLang="ja-JP" sz="2600" smtClean="0">
                <a:ea typeface="ＭＳ Ｐゴシック" pitchFamily="50" charset="-128"/>
              </a:rPr>
              <a:t>defined within the object</a:t>
            </a:r>
            <a:r>
              <a:rPr lang="en-US" altLang="ja-JP" sz="2600" smtClean="0">
                <a:latin typeface="Univers" pitchFamily="34" charset="0"/>
                <a:ea typeface="ＭＳ Ｐゴシック" pitchFamily="50" charset="-128"/>
              </a:rPr>
              <a:t>’</a:t>
            </a:r>
            <a:r>
              <a:rPr lang="en-US" altLang="ja-JP" sz="2600" smtClean="0">
                <a:ea typeface="ＭＳ Ｐゴシック" pitchFamily="50" charset="-128"/>
              </a:rPr>
              <a:t>s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200" smtClean="0">
                <a:ea typeface="ＭＳ Ｐゴシック" pitchFamily="50" charset="-128"/>
              </a:rPr>
              <a:t>we also say 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“</a:t>
            </a:r>
            <a:r>
              <a:rPr lang="en-US" altLang="ja-JP" sz="2200" b="1" smtClean="0">
                <a:ea typeface="ＭＳ Ｐゴシック" pitchFamily="50" charset="-128"/>
              </a:rPr>
              <a:t>execute a method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”</a:t>
            </a:r>
            <a:r>
              <a:rPr lang="en-US" altLang="ja-JP" sz="2200" smtClean="0">
                <a:ea typeface="ＭＳ Ｐゴシック" pitchFamily="50" charset="-128"/>
              </a:rPr>
              <a:t> or 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“</a:t>
            </a:r>
            <a:r>
              <a:rPr lang="en-US" altLang="ja-JP" sz="2200" b="1" smtClean="0">
                <a:ea typeface="ＭＳ Ｐゴシック" pitchFamily="50" charset="-128"/>
              </a:rPr>
              <a:t>invoke a method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”</a:t>
            </a:r>
            <a:endParaRPr lang="en-US" altLang="ja-JP" sz="2200" smtClean="0">
              <a:ea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ja-JP" sz="2200" smtClean="0">
                <a:ea typeface="ＭＳ Ｐゴシック" pitchFamily="50" charset="-128"/>
              </a:rPr>
              <a:t>and sometimes we use 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“</a:t>
            </a:r>
            <a:r>
              <a:rPr lang="en-US" altLang="ja-JP" sz="2200" b="1" smtClean="0">
                <a:ea typeface="ＭＳ Ｐゴシック" pitchFamily="50" charset="-128"/>
              </a:rPr>
              <a:t>function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”</a:t>
            </a:r>
            <a:r>
              <a:rPr lang="en-US" altLang="ja-JP" sz="2200" smtClean="0">
                <a:ea typeface="ＭＳ Ｐゴシック" pitchFamily="50" charset="-128"/>
              </a:rPr>
              <a:t> instead of 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“</a:t>
            </a:r>
            <a:r>
              <a:rPr lang="en-US" altLang="ja-JP" sz="2200" b="1" smtClean="0">
                <a:ea typeface="ＭＳ Ｐゴシック" pitchFamily="50" charset="-128"/>
              </a:rPr>
              <a:t>method</a:t>
            </a:r>
            <a:r>
              <a:rPr lang="en-US" altLang="ja-JP" sz="2200" smtClean="0">
                <a:latin typeface="Univers" pitchFamily="34" charset="0"/>
                <a:ea typeface="ＭＳ Ｐゴシック" pitchFamily="50" charset="-128"/>
              </a:rPr>
              <a:t>”</a:t>
            </a:r>
            <a:endParaRPr lang="en-US" altLang="ja-JP" sz="2200" smtClean="0"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276600" y="2286000"/>
            <a:ext cx="541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We don’t usually send messages to classes, although there are exceptions we’ll learn about later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E3BDD8-05AF-439C-86DA-2D07425B67EC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UML again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 UML </a:t>
            </a:r>
            <a:r>
              <a:rPr lang="en-US" i="1" smtClean="0"/>
              <a:t>Sequence Diagram</a:t>
            </a:r>
            <a:r>
              <a:rPr lang="en-US" smtClean="0"/>
              <a:t> illustrating  messages being sent to an </a:t>
            </a:r>
            <a:r>
              <a:rPr lang="en-US" b="1" i="1" smtClean="0"/>
              <a:t>instance of a class</a:t>
            </a:r>
            <a:r>
              <a:rPr lang="en-US" smtClean="0"/>
              <a:t>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943600" y="4191000"/>
            <a:ext cx="1905000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hp1:Printer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352800" y="4876800"/>
            <a:ext cx="3581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267200" y="4495800"/>
            <a:ext cx="76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purge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65325" y="3541713"/>
            <a:ext cx="226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message </a:t>
            </a:r>
            <a:r>
              <a:rPr lang="en-US" b="1"/>
              <a:t>purge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648200" y="2667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name </a:t>
            </a:r>
            <a:r>
              <a:rPr lang="en-US" b="1"/>
              <a:t>hp1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858000" y="28194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class </a:t>
            </a:r>
            <a:r>
              <a:rPr lang="en-US" b="1"/>
              <a:t>Printer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124200" y="38862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334000" y="3505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7315200" y="3505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16399" name="Straight Connector 16"/>
          <p:cNvCxnSpPr>
            <a:cxnSpLocks noChangeShapeType="1"/>
            <a:stCxn id="16390" idx="2"/>
          </p:cNvCxnSpPr>
          <p:nvPr/>
        </p:nvCxnSpPr>
        <p:spPr bwMode="auto">
          <a:xfrm rot="16200000" flipH="1">
            <a:off x="6043612" y="5510213"/>
            <a:ext cx="1743075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</p:spPr>
      </p:cxnSp>
      <p:sp>
        <p:nvSpPr>
          <p:cNvPr id="16400" name="Line 7"/>
          <p:cNvSpPr>
            <a:spLocks noChangeShapeType="1"/>
          </p:cNvSpPr>
          <p:nvPr/>
        </p:nvSpPr>
        <p:spPr bwMode="auto">
          <a:xfrm>
            <a:off x="3352800" y="5410200"/>
            <a:ext cx="3581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01" name="Text Box 8"/>
          <p:cNvSpPr txBox="1">
            <a:spLocks noChangeArrowheads="1"/>
          </p:cNvSpPr>
          <p:nvPr/>
        </p:nvSpPr>
        <p:spPr bwMode="auto">
          <a:xfrm>
            <a:off x="4343400" y="502920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print(“report.txt”)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080BB-ED11-4383-8D12-980CA33FBEA7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Passing values in messages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ea typeface="ＭＳ Ｐゴシック" pitchFamily="50" charset="-128"/>
              </a:rPr>
              <a:t>A value we pass to an object when sending a message is called an </a:t>
            </a:r>
            <a:r>
              <a:rPr lang="en-US" altLang="ja-JP" i="1" smtClean="0">
                <a:solidFill>
                  <a:srgbClr val="C1051B"/>
                </a:solidFill>
                <a:ea typeface="ＭＳ Ｐゴシック" pitchFamily="50" charset="-128"/>
              </a:rPr>
              <a:t>argument</a:t>
            </a:r>
            <a:r>
              <a:rPr lang="en-US" altLang="ja-JP" smtClean="0">
                <a:ea typeface="ＭＳ Ｐゴシック" pitchFamily="50" charset="-128"/>
              </a:rPr>
              <a:t> of the message</a:t>
            </a:r>
            <a:r>
              <a:rPr lang="en-US" smtClean="0"/>
              <a:t>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43600" y="4191000"/>
            <a:ext cx="1905000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hp1:Printer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965325" y="3541713"/>
            <a:ext cx="3019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message </a:t>
            </a:r>
            <a:r>
              <a:rPr lang="en-US" b="1"/>
              <a:t>print </a:t>
            </a:r>
            <a:r>
              <a:rPr lang="en-US"/>
              <a:t>with the</a:t>
            </a:r>
            <a:br>
              <a:rPr lang="en-US"/>
            </a:br>
            <a:r>
              <a:rPr lang="en-US"/>
              <a:t>argument “report.txt”</a:t>
            </a:r>
            <a:endParaRPr lang="en-US" b="1"/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4648200" y="2895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name </a:t>
            </a:r>
            <a:r>
              <a:rPr lang="en-US" b="1"/>
              <a:t>hp1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6934200" y="28956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class </a:t>
            </a:r>
            <a:r>
              <a:rPr lang="en-US" b="1"/>
              <a:t>Printer</a:t>
            </a:r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3429000" y="41148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5334000" y="3505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7315200" y="3505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17421" name="Straight Connector 16"/>
          <p:cNvCxnSpPr>
            <a:cxnSpLocks noChangeShapeType="1"/>
            <a:stCxn id="17414" idx="2"/>
          </p:cNvCxnSpPr>
          <p:nvPr/>
        </p:nvCxnSpPr>
        <p:spPr bwMode="auto">
          <a:xfrm rot="16200000" flipH="1">
            <a:off x="6043612" y="5510213"/>
            <a:ext cx="1743075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</p:spPr>
      </p:cxnSp>
      <p:sp>
        <p:nvSpPr>
          <p:cNvPr id="17422" name="Line 7"/>
          <p:cNvSpPr>
            <a:spLocks noChangeShapeType="1"/>
          </p:cNvSpPr>
          <p:nvPr/>
        </p:nvSpPr>
        <p:spPr bwMode="auto">
          <a:xfrm>
            <a:off x="3352800" y="5410200"/>
            <a:ext cx="35814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3" name="Text Box 8"/>
          <p:cNvSpPr txBox="1">
            <a:spLocks noChangeArrowheads="1"/>
          </p:cNvSpPr>
          <p:nvPr/>
        </p:nvSpPr>
        <p:spPr bwMode="auto">
          <a:xfrm>
            <a:off x="4343400" y="5029200"/>
            <a:ext cx="1851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print(“report.txt”)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F6ECF4-B880-4362-86ED-5256EA8940E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Two-way communication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11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ea typeface="ＭＳ Ｐゴシック" pitchFamily="50" charset="-128"/>
              </a:rPr>
              <a:t>Many times, a method will return a message back to the sender</a:t>
            </a:r>
            <a:r>
              <a:rPr lang="en-US" smtClean="0"/>
              <a:t>.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5943600" y="3810000"/>
            <a:ext cx="1981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/>
              <a:t>hp11:Plotter</a:t>
            </a:r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2362200" y="4800600"/>
            <a:ext cx="4572000" cy="460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2819400" y="44196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getPaperLevel()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1965325" y="354171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method</a:t>
            </a:r>
            <a:endParaRPr lang="en-US" b="1"/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4648200" y="2286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name</a:t>
            </a:r>
            <a:endParaRPr lang="en-US" b="1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6858000" y="24384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class</a:t>
            </a:r>
            <a:endParaRPr lang="en-US" b="1"/>
          </a:p>
        </p:txBody>
      </p:sp>
      <p:sp>
        <p:nvSpPr>
          <p:cNvPr id="6156" name="Line 10"/>
          <p:cNvSpPr>
            <a:spLocks noChangeShapeType="1"/>
          </p:cNvSpPr>
          <p:nvPr/>
        </p:nvSpPr>
        <p:spPr bwMode="auto">
          <a:xfrm>
            <a:off x="3124200" y="3886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>
            <a:off x="5334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 flipH="1">
            <a:off x="7315200" y="3124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9" name="Text Box 13"/>
          <p:cNvSpPr txBox="1">
            <a:spLocks noChangeArrowheads="1"/>
          </p:cNvSpPr>
          <p:nvPr/>
        </p:nvSpPr>
        <p:spPr bwMode="auto">
          <a:xfrm>
            <a:off x="2895600" y="29718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argument</a:t>
            </a:r>
            <a:endParaRPr lang="en-US" b="1"/>
          </a:p>
        </p:txBody>
      </p:sp>
      <p:sp>
        <p:nvSpPr>
          <p:cNvPr id="6160" name="Line 14"/>
          <p:cNvSpPr>
            <a:spLocks noChangeShapeType="1"/>
          </p:cNvSpPr>
          <p:nvPr/>
        </p:nvSpPr>
        <p:spPr bwMode="auto">
          <a:xfrm>
            <a:off x="3886200" y="3352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1" name="Text Box 15"/>
          <p:cNvSpPr txBox="1">
            <a:spLocks noChangeArrowheads="1"/>
          </p:cNvSpPr>
          <p:nvPr/>
        </p:nvSpPr>
        <p:spPr bwMode="auto">
          <a:xfrm>
            <a:off x="1828800" y="49530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27</a:t>
            </a:r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 flipH="1" flipV="1">
            <a:off x="2286000" y="5165725"/>
            <a:ext cx="4648200" cy="460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1676400" y="586740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return value</a:t>
            </a:r>
            <a:endParaRPr lang="en-US" b="1"/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 flipH="1" flipV="1">
            <a:off x="2057400" y="5334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6165" name="Straight Connector 22"/>
          <p:cNvCxnSpPr>
            <a:cxnSpLocks noChangeShapeType="1"/>
            <a:stCxn id="6150" idx="2"/>
          </p:cNvCxnSpPr>
          <p:nvPr/>
        </p:nvCxnSpPr>
        <p:spPr bwMode="auto">
          <a:xfrm rot="5400000">
            <a:off x="6057901" y="5448300"/>
            <a:ext cx="17526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8E85FD-3D59-4025-82FC-16DEFC492E58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Many arguments can be sent in an originating message, but only one return value can be sent back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943600" y="3810000"/>
            <a:ext cx="1981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/>
              <a:t>hp11:Plotter</a:t>
            </a: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362200" y="4800600"/>
            <a:ext cx="4572000" cy="460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2819400" y="4419600"/>
            <a:ext cx="246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setFont(“Arial”, “italic”)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965325" y="354171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method</a:t>
            </a:r>
            <a:endParaRPr lang="en-US" b="1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4648200" y="2286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name</a:t>
            </a:r>
            <a:endParaRPr lang="en-US" b="1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6858000" y="2438400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object’s class</a:t>
            </a:r>
            <a:endParaRPr lang="en-US" b="1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3124200" y="3886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5334000" y="3124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H="1">
            <a:off x="7315200" y="3124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895600" y="2971800"/>
            <a:ext cx="176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Two arguments</a:t>
            </a:r>
            <a:endParaRPr lang="en-US" b="1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3886200" y="3352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1752600" y="4953000"/>
            <a:ext cx="58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“ok”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H="1" flipV="1">
            <a:off x="2286000" y="5165725"/>
            <a:ext cx="4648200" cy="460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676400" y="586740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return value</a:t>
            </a:r>
            <a:endParaRPr lang="en-US" b="1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 flipV="1">
            <a:off x="2057400" y="5334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7188" name="Straight Connector 22"/>
          <p:cNvCxnSpPr>
            <a:cxnSpLocks noChangeShapeType="1"/>
            <a:stCxn id="7173" idx="2"/>
          </p:cNvCxnSpPr>
          <p:nvPr/>
        </p:nvCxnSpPr>
        <p:spPr bwMode="auto">
          <a:xfrm rot="5400000">
            <a:off x="6057901" y="5448300"/>
            <a:ext cx="17526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miter lim="800000"/>
            <a:headEnd/>
            <a:tailEnd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AE207-C608-4452-A7A6-F2E0EFA8BC6C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9550"/>
            <a:ext cx="7281863" cy="779463"/>
          </a:xfrm>
        </p:spPr>
        <p:txBody>
          <a:bodyPr/>
          <a:lstStyle/>
          <a:p>
            <a:pPr eaLnBrk="1" hangingPunct="1"/>
            <a:r>
              <a:rPr lang="en-US" sz="3000" smtClean="0"/>
              <a:t>Object-oriented programming</a:t>
            </a:r>
            <a:endParaRPr lang="en-US" smtClean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57200" y="1211263"/>
            <a:ext cx="7772400" cy="53324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The object-oriented (OO) approach provides tools for the programmer to represent elements in the problem, or domain space</a:t>
            </a:r>
            <a:r>
              <a:rPr lang="en-US"/>
              <a:t> 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Elements in the problem space, and their representation in the solution space, are referred to as “objects”</a:t>
            </a:r>
          </a:p>
          <a:p>
            <a:pPr marL="342900" indent="-342900" eaLnBrk="0" hangingPunct="0">
              <a:spcBef>
                <a:spcPct val="35000"/>
              </a:spcBef>
              <a:buFontTx/>
              <a:buChar char="•"/>
            </a:pPr>
            <a:r>
              <a:rPr lang="en-US" sz="2400"/>
              <a:t>OO allows a programmer to define a class (the type of an object) to fit the problem, rather than being forced into existing data types representing units of storage in a machine</a:t>
            </a:r>
          </a:p>
          <a:p>
            <a:pPr marL="342900" indent="-342900" eaLnBrk="0" hangingPunct="0">
              <a:spcBef>
                <a:spcPct val="50000"/>
              </a:spcBef>
              <a:buFontTx/>
              <a:buChar char="•"/>
            </a:pPr>
            <a:r>
              <a:rPr lang="en-US" sz="2400"/>
              <a:t>Object-orientation allows you to describe the problem in terms of the problem, rather than in terms of the solution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45CA71-21F6-4106-9D48-AAC6EE793F1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Objectives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700" smtClean="0">
                <a:ea typeface="ＭＳ Ｐゴシック" pitchFamily="50" charset="-128"/>
              </a:rPr>
              <a:t>Name the basic components of object-oriented programming.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700" smtClean="0">
                <a:ea typeface="ＭＳ Ｐゴシック" pitchFamily="50" charset="-128"/>
              </a:rPr>
              <a:t>Differentiate classes and objects.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700" smtClean="0">
                <a:ea typeface="ＭＳ Ｐゴシック" pitchFamily="50" charset="-128"/>
              </a:rPr>
              <a:t>Define class methods and attributes.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2700" smtClean="0">
                <a:ea typeface="ＭＳ Ｐゴシック" pitchFamily="50" charset="-128"/>
              </a:rPr>
              <a:t>Draw UML diagrams for classes and objects.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EFE9F2-2FEF-48B7-A911-FAC25E4B76DB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OOP is about </a:t>
            </a:r>
            <a:r>
              <a:rPr lang="en-US" i="1" smtClean="0"/>
              <a:t>classes</a:t>
            </a:r>
            <a:r>
              <a:rPr lang="en-US" smtClean="0"/>
              <a:t> and </a:t>
            </a:r>
            <a:r>
              <a:rPr lang="en-US" i="1" smtClean="0"/>
              <a:t>objects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267200" cy="2014538"/>
          </a:xfrm>
        </p:spPr>
        <p:txBody>
          <a:bodyPr/>
          <a:lstStyle/>
          <a:p>
            <a:pPr eaLnBrk="1" hangingPunct="1"/>
            <a:r>
              <a:rPr lang="en-US" smtClean="0"/>
              <a:t>These are two very basic concepts in OOP</a:t>
            </a:r>
          </a:p>
          <a:p>
            <a:pPr eaLnBrk="1" hangingPunct="1"/>
            <a:r>
              <a:rPr lang="en-US" smtClean="0"/>
              <a:t>…but what are they?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4102" name="Picture 4" descr="j04039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1447800" y="5486400"/>
            <a:ext cx="4846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Java is an OOP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2A5F8-54DC-4F4A-8E7C-8AB488F24D7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Alan Kay, who was instrumental in the creation of the first Apple Macintosh, was also the creator of the first OOP language called </a:t>
            </a:r>
            <a:r>
              <a:rPr lang="en-US" b="1" smtClean="0"/>
              <a:t>Smalltalk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He defined OOP as follows:</a:t>
            </a:r>
          </a:p>
        </p:txBody>
      </p:sp>
      <p:pic>
        <p:nvPicPr>
          <p:cNvPr id="5125" name="Picture 5" descr="Alan Kay during an interview.">
            <a:hlinkClick r:id="rId2" tooltip="Alan Kay during an interview.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743200"/>
            <a:ext cx="2667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3F7765-BCC7-4224-9BC6-A604280FE69C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/>
            <a:r>
              <a:rPr lang="en-US" smtClean="0"/>
              <a:t>1. Everything is an object</a:t>
            </a:r>
          </a:p>
        </p:txBody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495800" cy="2166937"/>
          </a:xfrm>
        </p:spPr>
        <p:txBody>
          <a:bodyPr/>
          <a:lstStyle/>
          <a:p>
            <a:pPr marL="571500" indent="-57150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mtClean="0">
                <a:ea typeface="ＭＳ Ｐゴシック" pitchFamily="50" charset="-128"/>
              </a:rPr>
              <a:t>An object  is a thing, both tangible…</a:t>
            </a:r>
          </a:p>
          <a:p>
            <a:pPr marL="571500" indent="-571500">
              <a:spcBef>
                <a:spcPct val="50000"/>
              </a:spcBef>
              <a:buClrTx/>
              <a:buSzTx/>
              <a:buFontTx/>
              <a:buChar char="•"/>
            </a:pPr>
            <a:endParaRPr lang="en-US" altLang="ja-JP" smtClean="0">
              <a:ea typeface="ＭＳ Ｐゴシック" pitchFamily="50" charset="-128"/>
            </a:endParaRPr>
          </a:p>
        </p:txBody>
      </p:sp>
      <p:pic>
        <p:nvPicPr>
          <p:cNvPr id="1210373" name="Picture 5" descr="j04242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52600"/>
            <a:ext cx="20574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0375" name="Picture 7" descr="j03712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581400"/>
            <a:ext cx="180657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0377" name="Picture 9" descr="j03106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495800"/>
            <a:ext cx="20574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0378" name="Picture 10" descr="j03519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124200"/>
            <a:ext cx="18288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0379" name="Picture 11" descr="j030295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048000"/>
            <a:ext cx="11414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0380" name="Text Box 12"/>
          <p:cNvSpPr txBox="1">
            <a:spLocks noChangeArrowheads="1"/>
          </p:cNvSpPr>
          <p:nvPr/>
        </p:nvSpPr>
        <p:spPr bwMode="auto">
          <a:xfrm>
            <a:off x="5562600" y="55626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Objects often represent physical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71" grpId="0" build="p"/>
      <p:bldP spid="12103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4C3AB6-157F-4087-AE62-529C7A81061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/>
            <a:r>
              <a:rPr lang="en-US" smtClean="0"/>
              <a:t>1. Everything is an object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172200" cy="4411662"/>
          </a:xfrm>
        </p:spPr>
        <p:txBody>
          <a:bodyPr/>
          <a:lstStyle/>
          <a:p>
            <a:pPr marL="571500" indent="-57150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3400" smtClean="0">
                <a:ea typeface="ＭＳ Ｐゴシック" pitchFamily="50" charset="-128"/>
              </a:rPr>
              <a:t>… and intangible, like</a:t>
            </a:r>
          </a:p>
          <a:p>
            <a:pPr marL="839788" lvl="1" indent="-495300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ja-JP" smtClean="0">
                <a:ea typeface="ＭＳ Ｐゴシック" pitchFamily="50" charset="-128"/>
              </a:rPr>
              <a:t>Time</a:t>
            </a:r>
          </a:p>
          <a:p>
            <a:pPr marL="839788" lvl="1" indent="-495300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ja-JP" smtClean="0">
                <a:ea typeface="ＭＳ Ｐゴシック" pitchFamily="50" charset="-128"/>
              </a:rPr>
              <a:t>Date</a:t>
            </a:r>
          </a:p>
          <a:p>
            <a:pPr marL="839788" lvl="1" indent="-495300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ja-JP" smtClean="0">
                <a:ea typeface="ＭＳ Ｐゴシック" pitchFamily="50" charset="-128"/>
              </a:rPr>
              <a:t>Bank Account</a:t>
            </a:r>
          </a:p>
          <a:p>
            <a:pPr marL="839788" lvl="1" indent="-495300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ja-JP" smtClean="0">
                <a:ea typeface="ＭＳ Ｐゴシック" pitchFamily="50" charset="-128"/>
              </a:rPr>
              <a:t>Grocery List</a:t>
            </a:r>
            <a:endParaRPr lang="en-US" smtClean="0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5105400" y="48768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Or, objects can just represent ideas or concepts</a:t>
            </a:r>
          </a:p>
        </p:txBody>
      </p:sp>
      <p:pic>
        <p:nvPicPr>
          <p:cNvPr id="7175" name="Picture 7" descr="C:\Documents and Settings\hornick\Local Settings\Temporary Internet Files\Content.IE5\ZA2K08IP\MPj0430959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05000"/>
            <a:ext cx="838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C:\Documents and Settings\hornick\Local Settings\Temporary Internet Files\Content.IE5\YDNS56TQ\MCj033620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905000"/>
            <a:ext cx="10668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C:\Documents and Settings\hornick\Local Settings\Temporary Internet Files\Content.IE5\YDNS56TQ\MPj0430936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429000"/>
            <a:ext cx="14811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 descr="C:\Documents and Settings\hornick\Local Settings\Temporary Internet Files\Content.IE5\PFYR14UO\MCj0434784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3810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D94114-CCFD-4726-BDA5-A1672149FAC3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5938"/>
            <a:ext cx="7543800" cy="855662"/>
          </a:xfrm>
        </p:spPr>
        <p:txBody>
          <a:bodyPr/>
          <a:lstStyle/>
          <a:p>
            <a:pPr eaLnBrk="1" hangingPunct="1"/>
            <a:r>
              <a:rPr lang="en-US" sz="3400" smtClean="0"/>
              <a:t>2. Every object has a type of </a:t>
            </a:r>
            <a:r>
              <a:rPr lang="en-US" sz="3400" i="1" smtClean="0"/>
              <a:t>class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2900" y="1463675"/>
            <a:ext cx="6972300" cy="34718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35000"/>
              </a:spcBef>
            </a:pPr>
            <a:r>
              <a:rPr lang="en-US" sz="3200"/>
              <a:t>Classes are more difficult to describe:</a:t>
            </a:r>
          </a:p>
          <a:p>
            <a:pPr marL="457200" indent="-457200" eaLnBrk="0" hangingPunct="0">
              <a:spcBef>
                <a:spcPct val="35000"/>
              </a:spcBef>
              <a:buFontTx/>
              <a:buChar char="•"/>
            </a:pPr>
            <a:r>
              <a:rPr lang="en-US" sz="2800"/>
              <a:t>A </a:t>
            </a:r>
            <a:r>
              <a:rPr lang="en-US" sz="2800" b="1" i="1"/>
              <a:t>Class</a:t>
            </a:r>
            <a:r>
              <a:rPr lang="en-US" sz="2800"/>
              <a:t> is an </a:t>
            </a:r>
            <a:r>
              <a:rPr lang="en-US" sz="2800" i="1"/>
              <a:t>abstraction </a:t>
            </a:r>
            <a:r>
              <a:rPr lang="en-US" sz="2800" i="1">
                <a:solidFill>
                  <a:srgbClr val="0000FF"/>
                </a:solidFill>
              </a:rPr>
              <a:t>(a </a:t>
            </a:r>
            <a:r>
              <a:rPr lang="en-US" sz="2800" b="1" i="1">
                <a:solidFill>
                  <a:srgbClr val="0000FF"/>
                </a:solidFill>
              </a:rPr>
              <a:t>blueprint</a:t>
            </a:r>
            <a:r>
              <a:rPr lang="en-US" sz="2800" i="1">
                <a:solidFill>
                  <a:srgbClr val="0000FF"/>
                </a:solidFill>
              </a:rPr>
              <a:t>, or </a:t>
            </a:r>
            <a:r>
              <a:rPr lang="en-US" sz="2800" b="1" i="1">
                <a:solidFill>
                  <a:srgbClr val="0000FF"/>
                </a:solidFill>
              </a:rPr>
              <a:t>template</a:t>
            </a:r>
            <a:r>
              <a:rPr lang="en-US" sz="2800" i="1">
                <a:solidFill>
                  <a:srgbClr val="0000FF"/>
                </a:solidFill>
              </a:rPr>
              <a:t>)</a:t>
            </a:r>
            <a:r>
              <a:rPr lang="en-US" sz="2800"/>
              <a:t> that defines the </a:t>
            </a:r>
            <a:r>
              <a:rPr lang="en-US" sz="2800" b="1"/>
              <a:t>attributes</a:t>
            </a:r>
            <a:r>
              <a:rPr lang="en-US" sz="2800"/>
              <a:t> and </a:t>
            </a:r>
            <a:r>
              <a:rPr lang="en-US" sz="2800" b="1"/>
              <a:t>behavior</a:t>
            </a:r>
            <a:r>
              <a:rPr lang="en-US" sz="2800"/>
              <a:t> of </a:t>
            </a:r>
            <a:r>
              <a:rPr lang="en-US" sz="2800" b="1" i="1"/>
              <a:t>Objects</a:t>
            </a:r>
            <a:r>
              <a:rPr lang="en-US" sz="2800"/>
              <a:t> that belong to the </a:t>
            </a:r>
            <a:r>
              <a:rPr lang="en-US" sz="2800" b="1" i="1"/>
              <a:t>Class</a:t>
            </a:r>
          </a:p>
          <a:p>
            <a:pPr marL="457200" indent="-457200" eaLnBrk="0" hangingPunct="0">
              <a:spcBef>
                <a:spcPct val="35000"/>
              </a:spcBef>
              <a:buFontTx/>
              <a:buChar char="•"/>
            </a:pPr>
            <a:r>
              <a:rPr lang="en-US" sz="2800"/>
              <a:t>Objects assume the characteristics of a class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5400"/>
            <a:ext cx="7848600" cy="1123950"/>
          </a:xfrm>
          <a:prstGeom prst="rect">
            <a:avLst/>
          </a:prstGeom>
          <a:ln w="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14400" lvl="1" indent="-457200" eaLnBrk="0" hangingPunct="0">
              <a:spcBef>
                <a:spcPct val="35000"/>
              </a:spcBef>
              <a:defRPr/>
            </a:pPr>
            <a:r>
              <a:rPr lang="en-US" sz="2000" dirty="0">
                <a:solidFill>
                  <a:srgbClr val="00B050"/>
                </a:solidFill>
              </a:rPr>
              <a:t>We say an </a:t>
            </a:r>
            <a:r>
              <a:rPr lang="en-US" sz="2000" b="1" i="1" dirty="0">
                <a:solidFill>
                  <a:srgbClr val="00B050"/>
                </a:solidFill>
              </a:rPr>
              <a:t>Object</a:t>
            </a:r>
            <a:r>
              <a:rPr lang="en-US" sz="2000" dirty="0">
                <a:solidFill>
                  <a:srgbClr val="00B050"/>
                </a:solidFill>
              </a:rPr>
              <a:t> is an </a:t>
            </a:r>
            <a:r>
              <a:rPr lang="en-US" sz="2000" b="1" i="1" dirty="0">
                <a:solidFill>
                  <a:srgbClr val="00B050"/>
                </a:solidFill>
              </a:rPr>
              <a:t>Instance</a:t>
            </a:r>
            <a:r>
              <a:rPr lang="en-US" sz="2000" dirty="0">
                <a:solidFill>
                  <a:srgbClr val="00B050"/>
                </a:solidFill>
              </a:rPr>
              <a:t> of a </a:t>
            </a:r>
            <a:r>
              <a:rPr lang="en-US" sz="2000" b="1" i="1" dirty="0">
                <a:solidFill>
                  <a:srgbClr val="00B050"/>
                </a:solidFill>
              </a:rPr>
              <a:t>Class</a:t>
            </a:r>
            <a:r>
              <a:rPr lang="en-US" sz="2000" dirty="0">
                <a:solidFill>
                  <a:srgbClr val="00B050"/>
                </a:solidFill>
              </a:rPr>
              <a:t>, kind of how a </a:t>
            </a:r>
            <a:r>
              <a:rPr lang="en-US" sz="2000" b="1" i="1" dirty="0">
                <a:solidFill>
                  <a:srgbClr val="00B050"/>
                </a:solidFill>
              </a:rPr>
              <a:t>cake</a:t>
            </a:r>
            <a:r>
              <a:rPr lang="en-US" sz="2000" dirty="0">
                <a:solidFill>
                  <a:srgbClr val="00B050"/>
                </a:solidFill>
              </a:rPr>
              <a:t> is an instance of a </a:t>
            </a:r>
            <a:r>
              <a:rPr lang="en-US" sz="2000" b="1" i="1" dirty="0">
                <a:solidFill>
                  <a:srgbClr val="00B050"/>
                </a:solidFill>
              </a:rPr>
              <a:t>recipe for a cake</a:t>
            </a:r>
            <a:r>
              <a:rPr lang="en-US" sz="2000" dirty="0">
                <a:solidFill>
                  <a:srgbClr val="00B050"/>
                </a:solidFill>
              </a:rPr>
              <a:t>.</a:t>
            </a:r>
          </a:p>
          <a:p>
            <a:pPr marL="914400" lvl="1" indent="-457200" eaLnBrk="0" hangingPunct="0">
              <a:spcBef>
                <a:spcPct val="35000"/>
              </a:spcBef>
              <a:defRPr/>
            </a:pPr>
            <a:r>
              <a:rPr lang="en-US" sz="2000" dirty="0">
                <a:solidFill>
                  <a:srgbClr val="00B050"/>
                </a:solidFill>
              </a:rPr>
              <a:t>We can also say that a </a:t>
            </a:r>
            <a:r>
              <a:rPr lang="en-US" sz="2000" b="1" dirty="0">
                <a:solidFill>
                  <a:srgbClr val="00B050"/>
                </a:solidFill>
              </a:rPr>
              <a:t>Class Instance</a:t>
            </a:r>
            <a:r>
              <a:rPr lang="en-US" sz="2000" dirty="0">
                <a:solidFill>
                  <a:srgbClr val="00B050"/>
                </a:solidFill>
              </a:rPr>
              <a:t> is an </a:t>
            </a:r>
            <a:r>
              <a:rPr lang="en-US" sz="2000" b="1" dirty="0">
                <a:solidFill>
                  <a:srgbClr val="00B050"/>
                </a:solidFill>
              </a:rPr>
              <a:t>Object.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8199" name="Picture 7" descr="C:\Documents and Settings\hornick\Local Settings\Temporary Internet Files\Content.IE5\ZZZZHQO6\MCj041228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905000"/>
            <a:ext cx="16065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44AF6-7C84-419B-A777-4F1AEF373F8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44538"/>
            <a:ext cx="6867525" cy="779462"/>
          </a:xfrm>
        </p:spPr>
        <p:txBody>
          <a:bodyPr/>
          <a:lstStyle/>
          <a:p>
            <a:pPr eaLnBrk="1" hangingPunct="1"/>
            <a:r>
              <a:rPr lang="en-US" sz="3000" smtClean="0"/>
              <a:t>3. An object is comprised of </a:t>
            </a:r>
            <a:r>
              <a:rPr lang="en-US" sz="3000" i="1" smtClean="0"/>
              <a:t>attributes </a:t>
            </a:r>
            <a:r>
              <a:rPr lang="en-US" sz="3000" smtClean="0"/>
              <a:t>and </a:t>
            </a:r>
            <a:r>
              <a:rPr lang="en-US" sz="3000" i="1" smtClean="0"/>
              <a:t>methods </a:t>
            </a:r>
            <a:r>
              <a:rPr lang="en-US" sz="3000" smtClean="0"/>
              <a:t>defined by its class</a:t>
            </a:r>
            <a:endParaRPr lang="en-US" sz="3000" i="1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191500" cy="414267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35000"/>
              </a:spcBef>
            </a:pPr>
            <a:r>
              <a:rPr lang="en-US" altLang="ja-JP" sz="2800" b="1" i="1" dirty="0">
                <a:ea typeface="ＭＳ Ｐゴシック" pitchFamily="50" charset="-128"/>
              </a:rPr>
              <a:t>attributes</a:t>
            </a:r>
            <a:r>
              <a:rPr lang="en-US" altLang="ja-JP" sz="2800" dirty="0">
                <a:ea typeface="ＭＳ Ｐゴシック" pitchFamily="50" charset="-128"/>
              </a:rPr>
              <a:t> are </a:t>
            </a:r>
            <a:r>
              <a:rPr lang="en-US" altLang="ja-JP" sz="2800" dirty="0" smtClean="0">
                <a:ea typeface="ＭＳ Ｐゴシック" pitchFamily="50" charset="-128"/>
              </a:rPr>
              <a:t>data that </a:t>
            </a:r>
            <a:r>
              <a:rPr lang="en-US" altLang="ja-JP" sz="2800" dirty="0">
                <a:ea typeface="ＭＳ Ｐゴシック" pitchFamily="50" charset="-128"/>
              </a:rPr>
              <a:t>define an object’s properties</a:t>
            </a:r>
          </a:p>
          <a:p>
            <a:pPr marL="914400" lvl="1" indent="-457200" eaLnBrk="0" hangingPunct="0">
              <a:spcBef>
                <a:spcPct val="35000"/>
              </a:spcBef>
              <a:buFontTx/>
              <a:buChar char="•"/>
            </a:pPr>
            <a:r>
              <a:rPr lang="en-US" altLang="ja-JP" sz="2800" dirty="0">
                <a:ea typeface="ＭＳ Ｐゴシック" pitchFamily="50" charset="-128"/>
              </a:rPr>
              <a:t>Each object has its own </a:t>
            </a:r>
            <a:r>
              <a:rPr lang="en-US" altLang="ja-JP" sz="2800" dirty="0" smtClean="0">
                <a:ea typeface="ＭＳ Ｐゴシック" pitchFamily="50" charset="-128"/>
              </a:rPr>
              <a:t>variables where </a:t>
            </a:r>
            <a:r>
              <a:rPr lang="en-US" altLang="ja-JP" sz="2800" dirty="0">
                <a:ea typeface="ＭＳ Ｐゴシック" pitchFamily="50" charset="-128"/>
              </a:rPr>
              <a:t>it can store the values of its attributes</a:t>
            </a:r>
            <a:endParaRPr lang="en-US" altLang="ja-JP" sz="4000" dirty="0">
              <a:ea typeface="ＭＳ Ｐゴシック" pitchFamily="50" charset="-128"/>
            </a:endParaRPr>
          </a:p>
          <a:p>
            <a:pPr marL="457200" indent="-457200" eaLnBrk="0" hangingPunct="0">
              <a:spcBef>
                <a:spcPct val="35000"/>
              </a:spcBef>
            </a:pPr>
            <a:r>
              <a:rPr lang="en-US" altLang="ja-JP" sz="2800" b="1" i="1" dirty="0">
                <a:ea typeface="ＭＳ Ｐゴシック" pitchFamily="50" charset="-128"/>
              </a:rPr>
              <a:t>methods</a:t>
            </a:r>
            <a:r>
              <a:rPr lang="en-US" altLang="ja-JP" sz="2800" dirty="0">
                <a:ea typeface="ＭＳ Ｐゴシック" pitchFamily="50" charset="-128"/>
              </a:rPr>
              <a:t> are </a:t>
            </a:r>
            <a:r>
              <a:rPr lang="en-US" altLang="ja-JP" sz="2800" dirty="0" smtClean="0">
                <a:ea typeface="ＭＳ Ｐゴシック" pitchFamily="50" charset="-128"/>
              </a:rPr>
              <a:t>behaviors</a:t>
            </a:r>
            <a:endParaRPr lang="en-US" altLang="ja-JP" sz="2800" dirty="0">
              <a:ea typeface="ＭＳ Ｐゴシック" pitchFamily="50" charset="-128"/>
            </a:endParaRPr>
          </a:p>
          <a:p>
            <a:pPr marL="914400" lvl="1" indent="-457200" eaLnBrk="0" hangingPunct="0">
              <a:spcBef>
                <a:spcPct val="35000"/>
              </a:spcBef>
              <a:buFontTx/>
              <a:buChar char="•"/>
            </a:pPr>
            <a:r>
              <a:rPr lang="en-US" altLang="ja-JP" sz="2800" dirty="0">
                <a:ea typeface="ＭＳ Ｐゴシック" pitchFamily="50" charset="-128"/>
              </a:rPr>
              <a:t>Methods are executed when an object receives a message to execute it. </a:t>
            </a:r>
            <a:endParaRPr lang="en-US" altLang="ja-JP" sz="2800" dirty="0" smtClean="0">
              <a:ea typeface="ＭＳ Ｐゴシック" pitchFamily="50" charset="-128"/>
            </a:endParaRPr>
          </a:p>
          <a:p>
            <a:pPr marL="914400" lvl="1" indent="-457200" eaLnBrk="0" hangingPunct="0">
              <a:spcBef>
                <a:spcPct val="35000"/>
              </a:spcBef>
              <a:buFontTx/>
              <a:buChar char="•"/>
            </a:pPr>
            <a:r>
              <a:rPr lang="en-US" altLang="ja-JP" sz="2800" dirty="0" smtClean="0">
                <a:ea typeface="ＭＳ Ｐゴシック" pitchFamily="50" charset="-128"/>
              </a:rPr>
              <a:t>Methods often manipulate attributes</a:t>
            </a:r>
            <a:endParaRPr lang="en-US" altLang="ja-JP" sz="2800" dirty="0">
              <a:ea typeface="ＭＳ Ｐゴシック" pitchFamily="50" charset="-128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04800" y="59436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Alan Kay’s OOP definitions, continued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SE-1010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40E52-63BD-4D2F-A286-DA84D94C028A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	List some attributes and behaviors for a </a:t>
            </a:r>
            <a:r>
              <a:rPr lang="en-US" b="1" dirty="0" err="1" smtClean="0"/>
              <a:t>BankAccount</a:t>
            </a:r>
            <a:r>
              <a:rPr lang="en-US" b="1" dirty="0" smtClean="0"/>
              <a:t> </a:t>
            </a:r>
            <a:r>
              <a:rPr lang="en-US" dirty="0" smtClean="0"/>
              <a:t>class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Pretend it’s used within the software </a:t>
            </a:r>
            <a:r>
              <a:rPr lang="en-US" dirty="0" smtClean="0"/>
              <a:t>of </a:t>
            </a:r>
            <a:r>
              <a:rPr lang="en-US" dirty="0" smtClean="0"/>
              <a:t>an ATM </a:t>
            </a:r>
            <a:r>
              <a:rPr lang="en-US" dirty="0" smtClean="0"/>
              <a:t>machine (or within a personal finance app)</a:t>
            </a:r>
            <a:endParaRPr lang="en-US" dirty="0" smtClean="0"/>
          </a:p>
          <a:p>
            <a:pPr lvl="2" eaLnBrk="1" hangingPunct="1"/>
            <a:r>
              <a:rPr lang="en-US" b="1" dirty="0" smtClean="0"/>
              <a:t>What does it represent?</a:t>
            </a:r>
          </a:p>
          <a:p>
            <a:pPr lvl="2" eaLnBrk="1" hangingPunct="1"/>
            <a:r>
              <a:rPr lang="en-US" b="1" dirty="0" smtClean="0"/>
              <a:t>What </a:t>
            </a:r>
            <a:r>
              <a:rPr lang="en-US" b="1" dirty="0" smtClean="0"/>
              <a:t>can it do?</a:t>
            </a:r>
          </a:p>
          <a:p>
            <a:pPr lvl="2" eaLnBrk="1" hangingPunct="1"/>
            <a:r>
              <a:rPr lang="en-US" b="1" dirty="0" smtClean="0"/>
              <a:t>What are its properties?</a:t>
            </a:r>
          </a:p>
        </p:txBody>
      </p:sp>
      <p:pic>
        <p:nvPicPr>
          <p:cNvPr id="1026" name="Picture 2" descr="C:\Documents and Settings\hornick\Local Settings\Temporary Internet Files\Content.IE5\J0UX52QD\MCj033221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114800"/>
            <a:ext cx="2462543" cy="2320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11111</TotalTime>
  <Words>771</Words>
  <Application>Microsoft PowerPoint</Application>
  <PresentationFormat>On-screen Show (4:3)</PresentationFormat>
  <Paragraphs>152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2_Network</vt:lpstr>
      <vt:lpstr>Introduction to Object-Oriented Programming (OOP)</vt:lpstr>
      <vt:lpstr>Objectives</vt:lpstr>
      <vt:lpstr>OOP is about classes and objects</vt:lpstr>
      <vt:lpstr>Slide 4</vt:lpstr>
      <vt:lpstr>1. Everything is an object</vt:lpstr>
      <vt:lpstr>1. Everything is an object</vt:lpstr>
      <vt:lpstr>2. Every object has a type of class</vt:lpstr>
      <vt:lpstr>3. An object is comprised of attributes and methods defined by its class</vt:lpstr>
      <vt:lpstr>Exercise 1</vt:lpstr>
      <vt:lpstr>Exercise 2</vt:lpstr>
      <vt:lpstr>Unified Modeling Language (UML)</vt:lpstr>
      <vt:lpstr>Slide 12</vt:lpstr>
      <vt:lpstr>4. Object-oriented programs use objects</vt:lpstr>
      <vt:lpstr>The Relationship between Messages and Methods</vt:lpstr>
      <vt:lpstr>UML again</vt:lpstr>
      <vt:lpstr>Passing values in messages</vt:lpstr>
      <vt:lpstr>Two-way communication</vt:lpstr>
      <vt:lpstr>Many arguments can be sent in an originating message, but only one return value can be sent back</vt:lpstr>
      <vt:lpstr>Object-oriented programming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SE1010</dc:title>
  <dc:subject>OO</dc:subject>
  <dc:creator>Dr. Mark Hornick</dc:creator>
  <cp:lastModifiedBy>nw8440</cp:lastModifiedBy>
  <cp:revision>866</cp:revision>
  <cp:lastPrinted>1601-01-01T00:00:00Z</cp:lastPrinted>
  <dcterms:created xsi:type="dcterms:W3CDTF">1999-09-06T21:32:20Z</dcterms:created>
  <dcterms:modified xsi:type="dcterms:W3CDTF">2009-10-16T12:50:38Z</dcterms:modified>
</cp:coreProperties>
</file>