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16" r:id="rId2"/>
    <p:sldId id="317" r:id="rId3"/>
    <p:sldId id="319" r:id="rId4"/>
    <p:sldId id="318" r:id="rId5"/>
    <p:sldId id="320" r:id="rId6"/>
    <p:sldId id="321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A0075"/>
    <a:srgbClr val="340068"/>
    <a:srgbClr val="5600AC"/>
    <a:srgbClr val="12EE3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89" autoAdjust="0"/>
  </p:normalViewPr>
  <p:slideViewPr>
    <p:cSldViewPr>
      <p:cViewPr varScale="1">
        <p:scale>
          <a:sx n="69" d="100"/>
          <a:sy n="69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notesViewPr>
    <p:cSldViewPr>
      <p:cViewPr varScale="1">
        <p:scale>
          <a:sx n="52" d="100"/>
          <a:sy n="52" d="100"/>
        </p:scale>
        <p:origin x="-1260" y="-96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CS-1010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7EA45C61-706A-4A0A-97E4-C8C27121CAD2}" type="datetime3">
              <a:rPr lang="en-US"/>
              <a:pPr>
                <a:defRPr/>
              </a:pPr>
              <a:t>4 October 2009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CE2E4857-EEB6-4A03-9525-8AAF04BBC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CS-1010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9ADEF77-A74B-4F6A-95AD-10F4E652E427}" type="datetime1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E6FE219-797E-4A51-BE58-08E36C37A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487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CS-1010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DCB9CDA-1AB4-42C7-9A3B-ED53EFD877C0}" type="datetime1">
              <a:rPr lang="en-US"/>
              <a:pPr/>
              <a:t>10/4/2009</a:t>
            </a:fld>
            <a:endParaRPr lang="en-US"/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5D444-27A3-4FBB-BD3C-054DD26A6579}" type="slidenum">
              <a:rPr lang="en-US"/>
              <a:pPr/>
              <a:t>1</a:t>
            </a:fld>
            <a:endParaRPr lang="en-US"/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r>
              <a:rPr lang="en-US" smtClean="0"/>
              <a:t>This is an example of a switch statement. The variable gradeLevel is called a switch control. The data type for a switch control must be one of the integer data types or a char.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CS-1010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FC3836B-B30B-4EEA-8D0F-55D9D1855B10}" type="datetime1">
              <a:rPr lang="en-US"/>
              <a:pPr/>
              <a:t>10/4/2009</a:t>
            </a:fld>
            <a:endParaRPr lang="en-US"/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7474B-38D3-4546-BE6F-616FA48F46E0}" type="slidenum">
              <a:rPr lang="en-US"/>
              <a:pPr/>
              <a:t>2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r>
              <a:rPr lang="en-US" smtClean="0"/>
              <a:t>This is the general syntax rule for a switch statement. The case body may contain zero or more statements.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CS-1010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1D4934-FF92-41F2-A00B-C7A1C2E6BE15}" type="datetime1">
              <a:rPr lang="en-US"/>
              <a:pPr/>
              <a:t>10/4/2009</a:t>
            </a:fld>
            <a:endParaRPr lang="en-US"/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EAB44-7D84-4A0D-9663-E6E3C8733130}" type="slidenum">
              <a:rPr lang="en-US"/>
              <a:pPr/>
              <a:t>3</a:t>
            </a:fld>
            <a:endParaRPr lang="en-US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r>
              <a:rPr lang="en-US" smtClean="0"/>
              <a:t>By placing a break statement at the end of a case body, the control flow will jump to the next statement that follows this switch statement. By placing a break statement at the end of each case body, the case bodies become mutually exclusive, i.e., at most one case body will be executed.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CS-1010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2E493D6-9B63-482E-ACED-C969F01C0D1C}" type="datetime1">
              <a:rPr lang="en-US"/>
              <a:pPr/>
              <a:t>10/4/2009</a:t>
            </a:fld>
            <a:endParaRPr lang="en-US"/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7D468-8297-4404-A51C-4EDF61F6B7FA}" type="slidenum">
              <a:rPr lang="en-US"/>
              <a:pPr/>
              <a:t>4</a:t>
            </a:fld>
            <a:endParaRPr 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r>
              <a:rPr lang="en-US" dirty="0" smtClean="0"/>
              <a:t>This flowchart shows the control flow of a switch statement when case bodies do not include the break statement. The flow will first start from the matching case body and then proceed to the subsequent case bodies.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CS-1010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4724A8E-126B-4D17-AA9C-270C1CAA5376}" type="datetime1">
              <a:rPr lang="en-US"/>
              <a:pPr/>
              <a:t>10/4/2009</a:t>
            </a:fld>
            <a:endParaRPr lang="en-US"/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344BE5-AB5D-40E8-92F2-89248E303AE6}" type="slidenum">
              <a:rPr lang="en-US"/>
              <a:pPr/>
              <a:t>5</a:t>
            </a:fld>
            <a:endParaRPr lang="en-US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6653" tIns="48326" rIns="96653" bIns="48326"/>
          <a:lstStyle/>
          <a:p>
            <a:pPr eaLnBrk="1" hangingPunct="1"/>
            <a:r>
              <a:rPr lang="en-US" sz="1000" smtClean="0"/>
              <a:t>If the ranking is 10, 9, or 8, then the text “Master” is displayed. If the ranking is 7 or 6, “Journeyman” is displayed. If the ranking is 5 or 4, “Apprentice” is displayed. If there’s no matching case, the default case is executed and an error message is displayed. If a default case is included, then it is executed when there are no matching cases. You can define at most one default case.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A default case is often used to detect an erroneous value in the control variable. 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Although not required, it is a standard to place the default case at the end.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CS-1010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FC3836B-B30B-4EEA-8D0F-55D9D1855B10}" type="datetime1">
              <a:rPr lang="en-US"/>
              <a:pPr/>
              <a:t>10/4/2009</a:t>
            </a:fld>
            <a:endParaRPr lang="en-US"/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7474B-38D3-4546-BE6F-616FA48F46E0}" type="slidenum">
              <a:rPr lang="en-US"/>
              <a:pPr/>
              <a:t>6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r>
              <a:rPr lang="en-US" smtClean="0"/>
              <a:t>This is the general syntax rule for a switch statement. The case body may contain zero or more statements.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2ECE3-E5BB-47CB-A210-A5E713D4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8184-8F00-43BE-BD83-70BB4FFCF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AD407-7215-485F-B291-DE94085AE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CBB42-1A43-48A8-A836-05494277AC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F983E-8171-4686-A0C9-F18AD7C58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22FCC-C0AA-47AD-9AD5-DE9688CBD0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4454F-CC85-4282-BBE5-9ADC480DE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67D9-85D1-4ED7-8523-B7F32EE54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1FE48-E488-480F-BFD6-A44028F77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56959-75CC-4C10-8989-646887176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5A19F-B003-4F80-959C-6DE861CF52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C39B8D7B-D4D4-490A-B716-B18F0EF15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06753A-F239-4DD4-932E-14D03890922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9A0075"/>
                </a:solidFill>
              </a:rPr>
              <a:t>switch</a:t>
            </a:r>
            <a:r>
              <a:rPr lang="en-US" dirty="0" smtClean="0"/>
              <a:t> statement</a:t>
            </a:r>
          </a:p>
        </p:txBody>
      </p:sp>
      <p:grpSp>
        <p:nvGrpSpPr>
          <p:cNvPr id="15365" name="Group 3"/>
          <p:cNvGrpSpPr>
            <a:grpSpLocks/>
          </p:cNvGrpSpPr>
          <p:nvPr/>
        </p:nvGrpSpPr>
        <p:grpSpPr bwMode="auto">
          <a:xfrm>
            <a:off x="304800" y="1143000"/>
            <a:ext cx="8472488" cy="4906963"/>
            <a:chOff x="273" y="706"/>
            <a:chExt cx="5037" cy="3091"/>
          </a:xfrm>
        </p:grpSpPr>
        <p:sp>
          <p:nvSpPr>
            <p:cNvPr id="1299460" name="Rectangle 4"/>
            <p:cNvSpPr>
              <a:spLocks noChangeArrowheads="1"/>
            </p:cNvSpPr>
            <p:nvPr/>
          </p:nvSpPr>
          <p:spPr bwMode="auto">
            <a:xfrm>
              <a:off x="273" y="706"/>
              <a:ext cx="5037" cy="30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73" name="Rectangle 5"/>
            <p:cNvSpPr>
              <a:spLocks noChangeArrowheads="1"/>
            </p:cNvSpPr>
            <p:nvPr/>
          </p:nvSpPr>
          <p:spPr bwMode="auto">
            <a:xfrm>
              <a:off x="340" y="749"/>
              <a:ext cx="4863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r>
                <a:rPr lang="en-US" sz="1400" b="1" dirty="0" err="1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 smtClean="0">
                  <a:solidFill>
                    <a:srgbClr val="00B0F0"/>
                  </a:solidFill>
                  <a:latin typeface="Courier New" pitchFamily="49" charset="0"/>
                  <a:ea typeface="ＭＳ Ｐゴシック" pitchFamily="34" charset="-128"/>
                </a:rPr>
                <a:t>gradeLevel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latin typeface="Courier New" pitchFamily="49" charset="0"/>
                  <a:ea typeface="ＭＳ Ｐゴシック" pitchFamily="34" charset="-128"/>
                </a:rPr>
                <a:t>= </a:t>
              </a:r>
              <a:r>
                <a:rPr lang="en-US" sz="1400" b="1" dirty="0" err="1" smtClean="0">
                  <a:latin typeface="Courier New" pitchFamily="49" charset="0"/>
                  <a:ea typeface="ＭＳ Ｐゴシック" pitchFamily="34" charset="-128"/>
                </a:rPr>
                <a:t>kbd.nextInt</a:t>
              </a:r>
              <a:r>
                <a:rPr lang="en-US" sz="1400" b="1" dirty="0" smtClean="0">
                  <a:latin typeface="Courier New" pitchFamily="49" charset="0"/>
                  <a:ea typeface="ＭＳ Ｐゴシック" pitchFamily="34" charset="-128"/>
                </a:rPr>
                <a:t>(); // 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can be byte or short also, but not long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/>
              </a:r>
              <a:b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</a:br>
              <a:endParaRPr lang="en-US" sz="1400" b="1" dirty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r>
                <a:rPr lang="en-US" sz="1400" b="1" dirty="0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switch</a:t>
              </a:r>
              <a:r>
                <a:rPr lang="en-US" sz="1400" b="1" dirty="0" smtClean="0">
                  <a:latin typeface="Courier New" pitchFamily="49" charset="0"/>
                  <a:ea typeface="ＭＳ Ｐゴシック" pitchFamily="34" charset="-128"/>
                </a:rPr>
                <a:t>( </a:t>
              </a:r>
              <a:r>
                <a:rPr lang="en-US" sz="1400" b="1" dirty="0" err="1" smtClean="0">
                  <a:solidFill>
                    <a:srgbClr val="00B0F0"/>
                  </a:solidFill>
                  <a:latin typeface="Courier New" pitchFamily="49" charset="0"/>
                  <a:ea typeface="ＭＳ Ｐゴシック" pitchFamily="34" charset="-128"/>
                </a:rPr>
                <a:t>gradeLevel</a:t>
              </a:r>
              <a:r>
                <a:rPr lang="en-US" sz="1400" b="1" dirty="0" smtClean="0">
                  <a:latin typeface="Courier New" pitchFamily="49" charset="0"/>
                  <a:ea typeface="ＭＳ Ｐゴシック" pitchFamily="34" charset="-128"/>
                </a:rPr>
                <a:t> ) 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{ // examine value of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gradeLevel</a:t>
              </a:r>
              <a:endParaRPr lang="en-US" sz="14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endParaRPr lang="en-US" sz="14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00B0F0"/>
                  </a:solidFill>
                  <a:latin typeface="Courier New" pitchFamily="49" charset="0"/>
                  <a:ea typeface="ＭＳ Ｐゴシック" pitchFamily="34" charset="-128"/>
                </a:rPr>
                <a:t>1</a:t>
              </a:r>
              <a:r>
                <a:rPr lang="en-US" sz="20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: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("Go to the Gymnasium");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	 break;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endParaRPr lang="en-US" sz="14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00B0F0"/>
                  </a:solidFill>
                  <a:latin typeface="Courier New" pitchFamily="49" charset="0"/>
                  <a:ea typeface="ＭＳ Ｐゴシック" pitchFamily="34" charset="-128"/>
                </a:rPr>
                <a:t>2</a:t>
              </a:r>
              <a:r>
                <a:rPr lang="en-US" sz="20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: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("Go to the Science Auditorium");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 	 break;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endParaRPr lang="en-US" sz="14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00B0F0"/>
                  </a:solidFill>
                  <a:latin typeface="Courier New" pitchFamily="49" charset="0"/>
                  <a:ea typeface="ＭＳ Ｐゴシック" pitchFamily="34" charset="-128"/>
                </a:rPr>
                <a:t>3</a:t>
              </a:r>
              <a:r>
                <a:rPr lang="en-US" sz="20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: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("Go to Harris Hall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Rm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A3");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	 break;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endParaRPr lang="en-US" sz="14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00B0F0"/>
                  </a:solidFill>
                  <a:latin typeface="Courier New" pitchFamily="49" charset="0"/>
                  <a:ea typeface="ＭＳ Ｐゴシック" pitchFamily="34" charset="-128"/>
                </a:rPr>
                <a:t>4</a:t>
              </a:r>
              <a:r>
                <a:rPr lang="en-US" sz="20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: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("Go to Bolt Hall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Rm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101");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	 break;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172200" y="1828800"/>
            <a:ext cx="2108200" cy="976313"/>
            <a:chOff x="4195" y="1376"/>
            <a:chExt cx="1328" cy="615"/>
          </a:xfrm>
        </p:grpSpPr>
        <p:sp>
          <p:nvSpPr>
            <p:cNvPr id="1299463" name="AutoShape 7"/>
            <p:cNvSpPr>
              <a:spLocks noChangeArrowheads="1"/>
            </p:cNvSpPr>
            <p:nvPr/>
          </p:nvSpPr>
          <p:spPr bwMode="auto">
            <a:xfrm>
              <a:off x="4529" y="1376"/>
              <a:ext cx="994" cy="615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</a:rPr>
                <a:t>This statement is executed if the </a:t>
              </a:r>
              <a:r>
                <a:rPr lang="en-US" altLang="ja-JP" sz="1400" dirty="0" err="1">
                  <a:solidFill>
                    <a:srgbClr val="00B0F0"/>
                  </a:solidFill>
                  <a:ea typeface="ＭＳ Ｐゴシック" pitchFamily="34" charset="-128"/>
                </a:rPr>
                <a:t>gradeLevel</a:t>
              </a: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</a:rPr>
                <a:t> is equal to </a:t>
              </a:r>
              <a:r>
                <a:rPr lang="en-US" altLang="ja-JP" sz="1400" dirty="0">
                  <a:solidFill>
                    <a:srgbClr val="00B0F0"/>
                  </a:solidFill>
                  <a:ea typeface="ＭＳ Ｐゴシック" pitchFamily="34" charset="-128"/>
                </a:rPr>
                <a:t>1</a:t>
              </a: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</a:rPr>
                <a:t>.</a:t>
              </a:r>
            </a:p>
          </p:txBody>
        </p:sp>
        <p:cxnSp>
          <p:nvCxnSpPr>
            <p:cNvPr id="15371" name="AutoShape 8"/>
            <p:cNvCxnSpPr>
              <a:cxnSpLocks noChangeShapeType="1"/>
            </p:cNvCxnSpPr>
            <p:nvPr/>
          </p:nvCxnSpPr>
          <p:spPr bwMode="auto">
            <a:xfrm flipH="1">
              <a:off x="4195" y="1684"/>
              <a:ext cx="334" cy="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477000" y="4419600"/>
            <a:ext cx="2263776" cy="976313"/>
            <a:chOff x="3962" y="1210"/>
            <a:chExt cx="1426" cy="615"/>
          </a:xfrm>
        </p:grpSpPr>
        <p:cxnSp>
          <p:nvCxnSpPr>
            <p:cNvPr id="15369" name="AutoShape 11"/>
            <p:cNvCxnSpPr>
              <a:cxnSpLocks noChangeShapeType="1"/>
            </p:cNvCxnSpPr>
            <p:nvPr/>
          </p:nvCxnSpPr>
          <p:spPr bwMode="auto">
            <a:xfrm rot="10800000" flipV="1">
              <a:off x="3962" y="1450"/>
              <a:ext cx="480" cy="4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299466" name="AutoShape 10"/>
            <p:cNvSpPr>
              <a:spLocks noChangeArrowheads="1"/>
            </p:cNvSpPr>
            <p:nvPr/>
          </p:nvSpPr>
          <p:spPr bwMode="auto">
            <a:xfrm>
              <a:off x="4394" y="1210"/>
              <a:ext cx="994" cy="615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</a:rPr>
                <a:t>This statement is executed if the </a:t>
              </a:r>
              <a:r>
                <a:rPr lang="en-US" altLang="ja-JP" sz="1400" dirty="0" err="1">
                  <a:solidFill>
                    <a:srgbClr val="00B0F0"/>
                  </a:solidFill>
                  <a:ea typeface="ＭＳ Ｐゴシック" pitchFamily="34" charset="-128"/>
                </a:rPr>
                <a:t>gradeLevel</a:t>
              </a: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</a:rPr>
                <a:t> is equal to </a:t>
              </a:r>
              <a:r>
                <a:rPr lang="en-US" altLang="ja-JP" sz="1400" dirty="0">
                  <a:solidFill>
                    <a:srgbClr val="00B0F0"/>
                  </a:solidFill>
                  <a:ea typeface="ＭＳ Ｐゴシック" pitchFamily="34" charset="-128"/>
                </a:rPr>
                <a:t>4</a:t>
              </a:r>
              <a:r>
                <a:rPr lang="en-US" altLang="ja-JP" sz="1400" dirty="0">
                  <a:solidFill>
                    <a:srgbClr val="000000"/>
                  </a:solidFill>
                  <a:ea typeface="ＭＳ Ｐゴシック" pitchFamily="34" charset="-128"/>
                </a:rPr>
                <a:t>.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1FC62-694C-42C9-9BED-81712234C1B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95400"/>
            <a:ext cx="7543800" cy="639762"/>
          </a:xfrm>
        </p:spPr>
        <p:txBody>
          <a:bodyPr/>
          <a:lstStyle/>
          <a:p>
            <a:pPr eaLnBrk="1" hangingPunct="1"/>
            <a:r>
              <a:rPr lang="en-US" sz="3500" b="0" dirty="0" smtClean="0"/>
              <a:t>The </a:t>
            </a:r>
            <a:r>
              <a:rPr lang="en-US" sz="3500" b="0" dirty="0" smtClean="0">
                <a:solidFill>
                  <a:srgbClr val="9A0075"/>
                </a:solidFill>
              </a:rPr>
              <a:t>switch</a:t>
            </a:r>
            <a:r>
              <a:rPr lang="en-US" sz="3500" b="0" dirty="0" smtClean="0"/>
              <a:t> statement consists of a </a:t>
            </a:r>
            <a:r>
              <a:rPr lang="en-US" sz="3500" b="0" i="1" dirty="0" smtClean="0">
                <a:solidFill>
                  <a:srgbClr val="9A0075"/>
                </a:solidFill>
              </a:rPr>
              <a:t>switch</a:t>
            </a:r>
            <a:r>
              <a:rPr lang="en-US" sz="3500" b="0" dirty="0" smtClean="0"/>
              <a:t> </a:t>
            </a:r>
            <a:r>
              <a:rPr lang="en-US" sz="3500" i="1" dirty="0" smtClean="0"/>
              <a:t>control expression </a:t>
            </a:r>
            <a:r>
              <a:rPr lang="en-US" sz="3500" b="0" dirty="0" smtClean="0"/>
              <a:t>and one or more </a:t>
            </a:r>
            <a:r>
              <a:rPr lang="en-US" sz="3500" b="0" i="1" dirty="0" smtClean="0">
                <a:solidFill>
                  <a:srgbClr val="9A0075"/>
                </a:solidFill>
              </a:rPr>
              <a:t>case</a:t>
            </a:r>
            <a:r>
              <a:rPr lang="en-US" sz="3500" b="0" dirty="0" smtClean="0"/>
              <a:t> statements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9788" y="2932113"/>
            <a:ext cx="7440612" cy="3208337"/>
            <a:chOff x="571" y="1779"/>
            <a:chExt cx="4687" cy="2021"/>
          </a:xfrm>
        </p:grpSpPr>
        <p:sp>
          <p:nvSpPr>
            <p:cNvPr id="1301508" name="Rectangle 4"/>
            <p:cNvSpPr>
              <a:spLocks noChangeArrowheads="1"/>
            </p:cNvSpPr>
            <p:nvPr/>
          </p:nvSpPr>
          <p:spPr bwMode="auto">
            <a:xfrm>
              <a:off x="571" y="1779"/>
              <a:ext cx="4687" cy="2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4" name="Rectangle 5"/>
            <p:cNvSpPr>
              <a:spLocks noChangeArrowheads="1"/>
            </p:cNvSpPr>
            <p:nvPr/>
          </p:nvSpPr>
          <p:spPr bwMode="auto">
            <a:xfrm>
              <a:off x="634" y="1878"/>
              <a:ext cx="4512" cy="1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switch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(   </a:t>
              </a:r>
              <a:r>
                <a:rPr lang="en-US" sz="1400" dirty="0" err="1">
                  <a:solidFill>
                    <a:srgbClr val="0070C0"/>
                  </a:solidFill>
                  <a:latin typeface="Courier New" pitchFamily="49" charset="0"/>
                  <a:ea typeface="ＭＳ Ｐゴシック" pitchFamily="34" charset="-128"/>
                </a:rPr>
                <a:t>gradeLevel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  ) {</a:t>
              </a:r>
            </a:p>
            <a:p>
              <a:pPr>
                <a:lnSpc>
                  <a:spcPct val="80000"/>
                </a:lnSpc>
                <a:spcBef>
                  <a:spcPct val="75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1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: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( "Go to the Gymnasium" 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			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75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2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: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( "Go to the Science Auditorium" 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		 	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75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3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: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( "Go to Harris Hall </a:t>
              </a:r>
              <a:r>
                <a:rPr lang="en-US" sz="1400" dirty="0" err="1">
                  <a:latin typeface="Courier New" pitchFamily="49" charset="0"/>
                  <a:ea typeface="ＭＳ Ｐゴシック" pitchFamily="34" charset="-128"/>
                </a:rPr>
                <a:t>Rm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A3" 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			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75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4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: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( "Go to Bolt Hall </a:t>
              </a:r>
              <a:r>
                <a:rPr lang="en-US" sz="1400" dirty="0" err="1">
                  <a:latin typeface="Courier New" pitchFamily="49" charset="0"/>
                  <a:ea typeface="ＭＳ Ｐゴシック" pitchFamily="34" charset="-128"/>
                </a:rPr>
                <a:t>Rm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 101" 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			</a:t>
              </a:r>
              <a:r>
                <a:rPr lang="en-US" sz="1400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301875" y="4495800"/>
            <a:ext cx="6743700" cy="681038"/>
            <a:chOff x="1467" y="2758"/>
            <a:chExt cx="4248" cy="429"/>
          </a:xfrm>
        </p:grpSpPr>
        <p:sp>
          <p:nvSpPr>
            <p:cNvPr id="16400" name="AutoShape 8"/>
            <p:cNvSpPr>
              <a:spLocks noChangeArrowheads="1"/>
            </p:cNvSpPr>
            <p:nvPr/>
          </p:nvSpPr>
          <p:spPr bwMode="auto">
            <a:xfrm>
              <a:off x="1467" y="2828"/>
              <a:ext cx="3351" cy="359"/>
            </a:xfrm>
            <a:prstGeom prst="roundRect">
              <a:avLst>
                <a:gd name="adj" fmla="val 32287"/>
              </a:avLst>
            </a:prstGeom>
            <a:noFill/>
            <a:ln w="38100" cap="rnd">
              <a:solidFill>
                <a:srgbClr val="A5002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Line 9"/>
            <p:cNvSpPr>
              <a:spLocks noChangeShapeType="1"/>
            </p:cNvSpPr>
            <p:nvPr/>
          </p:nvSpPr>
          <p:spPr bwMode="auto">
            <a:xfrm flipH="1">
              <a:off x="4866" y="2982"/>
              <a:ext cx="368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1514" name="AutoShape 10"/>
            <p:cNvSpPr>
              <a:spLocks noChangeArrowheads="1"/>
            </p:cNvSpPr>
            <p:nvPr/>
          </p:nvSpPr>
          <p:spPr bwMode="auto">
            <a:xfrm>
              <a:off x="5121" y="2758"/>
              <a:ext cx="594" cy="42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b="1">
                  <a:solidFill>
                    <a:srgbClr val="000000"/>
                  </a:solidFill>
                  <a:ea typeface="ＭＳ Ｐゴシック" pitchFamily="34" charset="-128"/>
                </a:rPr>
                <a:t>Case Body</a:t>
              </a:r>
              <a:endParaRPr lang="en-US" altLang="ja-JP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981200" y="1752600"/>
            <a:ext cx="7162800" cy="1676402"/>
            <a:chOff x="1281" y="1039"/>
            <a:chExt cx="4162" cy="1056"/>
          </a:xfrm>
        </p:grpSpPr>
        <p:sp>
          <p:nvSpPr>
            <p:cNvPr id="16397" name="AutoShape 12"/>
            <p:cNvSpPr>
              <a:spLocks noChangeArrowheads="1"/>
            </p:cNvSpPr>
            <p:nvPr/>
          </p:nvSpPr>
          <p:spPr bwMode="auto">
            <a:xfrm>
              <a:off x="1281" y="1864"/>
              <a:ext cx="974" cy="182"/>
            </a:xfrm>
            <a:prstGeom prst="roundRect">
              <a:avLst>
                <a:gd name="adj" fmla="val 50000"/>
              </a:avLst>
            </a:prstGeom>
            <a:noFill/>
            <a:ln w="38100" cap="rnd">
              <a:solidFill>
                <a:srgbClr val="A5002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Freeform 13"/>
            <p:cNvSpPr>
              <a:spLocks/>
            </p:cNvSpPr>
            <p:nvPr/>
          </p:nvSpPr>
          <p:spPr bwMode="auto">
            <a:xfrm>
              <a:off x="2208" y="1728"/>
              <a:ext cx="1536" cy="144"/>
            </a:xfrm>
            <a:custGeom>
              <a:avLst/>
              <a:gdLst>
                <a:gd name="T0" fmla="*/ 0 w 704"/>
                <a:gd name="T1" fmla="*/ 80 h 80"/>
                <a:gd name="T2" fmla="*/ 200 w 704"/>
                <a:gd name="T3" fmla="*/ 0 h 80"/>
                <a:gd name="T4" fmla="*/ 704 w 704"/>
                <a:gd name="T5" fmla="*/ 0 h 80"/>
                <a:gd name="T6" fmla="*/ 0 60000 65536"/>
                <a:gd name="T7" fmla="*/ 0 60000 65536"/>
                <a:gd name="T8" fmla="*/ 0 60000 65536"/>
                <a:gd name="T9" fmla="*/ 0 w 704"/>
                <a:gd name="T10" fmla="*/ 0 h 80"/>
                <a:gd name="T11" fmla="*/ 704 w 704"/>
                <a:gd name="T12" fmla="*/ 80 h 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4" h="80">
                  <a:moveTo>
                    <a:pt x="0" y="80"/>
                  </a:moveTo>
                  <a:lnTo>
                    <a:pt x="200" y="0"/>
                  </a:lnTo>
                  <a:lnTo>
                    <a:pt x="704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01518" name="AutoShape 14"/>
            <p:cNvSpPr>
              <a:spLocks noChangeArrowheads="1"/>
            </p:cNvSpPr>
            <p:nvPr/>
          </p:nvSpPr>
          <p:spPr bwMode="auto">
            <a:xfrm>
              <a:off x="3318" y="1039"/>
              <a:ext cx="2125" cy="1056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en-US" altLang="ja-JP" dirty="0" smtClean="0">
                  <a:solidFill>
                    <a:srgbClr val="000000"/>
                  </a:solidFill>
                  <a:ea typeface="ＭＳ Ｐゴシック" pitchFamily="34" charset="-128"/>
                </a:rPr>
                <a:t>The Switch expression is an </a:t>
              </a:r>
              <a:r>
                <a:rPr lang="en-US" altLang="ja-JP" b="1" dirty="0" smtClean="0">
                  <a:solidFill>
                    <a:srgbClr val="FF0000"/>
                  </a:solidFill>
                  <a:ea typeface="ＭＳ Ｐゴシック" pitchFamily="34" charset="-128"/>
                </a:rPr>
                <a:t>arithmetic expression  </a:t>
              </a:r>
              <a:r>
                <a:rPr lang="en-US" altLang="ja-JP" dirty="0" smtClean="0">
                  <a:solidFill>
                    <a:srgbClr val="000000"/>
                  </a:solidFill>
                  <a:ea typeface="ＭＳ Ｐゴシック" pitchFamily="34" charset="-128"/>
                </a:rPr>
                <a:t>that evaluates to an </a:t>
              </a:r>
              <a:r>
                <a:rPr lang="en-US" altLang="ja-JP" smtClean="0">
                  <a:solidFill>
                    <a:srgbClr val="000000"/>
                  </a:solidFill>
                  <a:ea typeface="ＭＳ Ｐゴシック" pitchFamily="34" charset="-128"/>
                </a:rPr>
                <a:t>integer </a:t>
              </a:r>
              <a:r>
                <a:rPr lang="en-US" altLang="ja-JP" smtClean="0">
                  <a:solidFill>
                    <a:srgbClr val="000000"/>
                  </a:solidFill>
                  <a:ea typeface="ＭＳ Ｐゴシック" pitchFamily="34" charset="-128"/>
                </a:rPr>
                <a:t>value</a:t>
              </a:r>
              <a:endParaRPr lang="en-US" altLang="ja-JP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06363" y="3733800"/>
            <a:ext cx="2026851" cy="1295400"/>
            <a:chOff x="65" y="2262"/>
            <a:chExt cx="1138" cy="768"/>
          </a:xfrm>
        </p:grpSpPr>
        <p:sp>
          <p:nvSpPr>
            <p:cNvPr id="16394" name="AutoShape 16"/>
            <p:cNvSpPr>
              <a:spLocks noChangeArrowheads="1"/>
            </p:cNvSpPr>
            <p:nvPr/>
          </p:nvSpPr>
          <p:spPr bwMode="auto">
            <a:xfrm>
              <a:off x="1075" y="2791"/>
              <a:ext cx="128" cy="239"/>
            </a:xfrm>
            <a:prstGeom prst="roundRect">
              <a:avLst>
                <a:gd name="adj" fmla="val 22569"/>
              </a:avLst>
            </a:prstGeom>
            <a:noFill/>
            <a:ln w="38100" cap="rnd">
              <a:solidFill>
                <a:srgbClr val="A5002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521" name="AutoShape 17"/>
            <p:cNvSpPr>
              <a:spLocks noChangeArrowheads="1"/>
            </p:cNvSpPr>
            <p:nvPr/>
          </p:nvSpPr>
          <p:spPr bwMode="auto">
            <a:xfrm>
              <a:off x="65" y="2262"/>
              <a:ext cx="626" cy="42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b="1">
                  <a:solidFill>
                    <a:srgbClr val="000000"/>
                  </a:solidFill>
                  <a:ea typeface="ＭＳ Ｐゴシック" pitchFamily="34" charset="-128"/>
                </a:rPr>
                <a:t>Case Label</a:t>
              </a:r>
              <a:endParaRPr lang="en-US" altLang="ja-JP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6396" name="Freeform 18"/>
            <p:cNvSpPr>
              <a:spLocks/>
            </p:cNvSpPr>
            <p:nvPr/>
          </p:nvSpPr>
          <p:spPr bwMode="auto">
            <a:xfrm>
              <a:off x="384" y="2712"/>
              <a:ext cx="691" cy="216"/>
            </a:xfrm>
            <a:custGeom>
              <a:avLst/>
              <a:gdLst>
                <a:gd name="T0" fmla="*/ 0 w 440"/>
                <a:gd name="T1" fmla="*/ 0 h 216"/>
                <a:gd name="T2" fmla="*/ 0 w 440"/>
                <a:gd name="T3" fmla="*/ 216 h 216"/>
                <a:gd name="T4" fmla="*/ 440 w 440"/>
                <a:gd name="T5" fmla="*/ 216 h 216"/>
                <a:gd name="T6" fmla="*/ 0 60000 65536"/>
                <a:gd name="T7" fmla="*/ 0 60000 65536"/>
                <a:gd name="T8" fmla="*/ 0 60000 65536"/>
                <a:gd name="T9" fmla="*/ 0 w 440"/>
                <a:gd name="T10" fmla="*/ 0 h 216"/>
                <a:gd name="T11" fmla="*/ 440 w 440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0" h="216">
                  <a:moveTo>
                    <a:pt x="0" y="0"/>
                  </a:moveTo>
                  <a:lnTo>
                    <a:pt x="0" y="216"/>
                  </a:lnTo>
                  <a:lnTo>
                    <a:pt x="440" y="21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838200" y="5562605"/>
            <a:ext cx="1333500" cy="1128714"/>
            <a:chOff x="497" y="2358"/>
            <a:chExt cx="840" cy="711"/>
          </a:xfrm>
        </p:grpSpPr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497" y="2646"/>
              <a:ext cx="626" cy="42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Colon</a:t>
              </a:r>
              <a:endParaRPr lang="en-US" altLang="ja-JP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 rot="16200000">
              <a:off x="981" y="2498"/>
              <a:ext cx="496" cy="216"/>
            </a:xfrm>
            <a:custGeom>
              <a:avLst/>
              <a:gdLst>
                <a:gd name="T0" fmla="*/ 0 w 440"/>
                <a:gd name="T1" fmla="*/ 0 h 216"/>
                <a:gd name="T2" fmla="*/ 0 w 440"/>
                <a:gd name="T3" fmla="*/ 216 h 216"/>
                <a:gd name="T4" fmla="*/ 440 w 440"/>
                <a:gd name="T5" fmla="*/ 216 h 216"/>
                <a:gd name="T6" fmla="*/ 0 60000 65536"/>
                <a:gd name="T7" fmla="*/ 0 60000 65536"/>
                <a:gd name="T8" fmla="*/ 0 60000 65536"/>
                <a:gd name="T9" fmla="*/ 0 w 440"/>
                <a:gd name="T10" fmla="*/ 0 h 216"/>
                <a:gd name="T11" fmla="*/ 440 w 440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0" h="216">
                  <a:moveTo>
                    <a:pt x="0" y="0"/>
                  </a:moveTo>
                  <a:lnTo>
                    <a:pt x="0" y="216"/>
                  </a:lnTo>
                  <a:lnTo>
                    <a:pt x="440" y="21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417353-B23D-4BE0-BF9C-C5CE3AB10AD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715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A0075"/>
                </a:solidFill>
              </a:rPr>
              <a:t>break</a:t>
            </a:r>
            <a:r>
              <a:rPr lang="en-US" dirty="0" smtClean="0"/>
              <a:t> </a:t>
            </a:r>
            <a:r>
              <a:rPr lang="en-US" dirty="0" smtClean="0"/>
              <a:t>statements cause the switch to terminate</a:t>
            </a:r>
            <a:endParaRPr lang="en-US" dirty="0" smtClean="0"/>
          </a:p>
        </p:txBody>
      </p:sp>
      <p:grpSp>
        <p:nvGrpSpPr>
          <p:cNvPr id="18437" name="Group 3"/>
          <p:cNvGrpSpPr>
            <a:grpSpLocks/>
          </p:cNvGrpSpPr>
          <p:nvPr/>
        </p:nvGrpSpPr>
        <p:grpSpPr bwMode="auto">
          <a:xfrm>
            <a:off x="423863" y="1719263"/>
            <a:ext cx="3503612" cy="3529012"/>
            <a:chOff x="571" y="1779"/>
            <a:chExt cx="4687" cy="2021"/>
          </a:xfrm>
        </p:grpSpPr>
        <p:sp>
          <p:nvSpPr>
            <p:cNvPr id="1305604" name="Rectangle 4"/>
            <p:cNvSpPr>
              <a:spLocks noChangeArrowheads="1"/>
            </p:cNvSpPr>
            <p:nvPr/>
          </p:nvSpPr>
          <p:spPr bwMode="auto">
            <a:xfrm>
              <a:off x="571" y="1779"/>
              <a:ext cx="4687" cy="2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70" name="Rectangle 5"/>
            <p:cNvSpPr>
              <a:spLocks noChangeArrowheads="1"/>
            </p:cNvSpPr>
            <p:nvPr/>
          </p:nvSpPr>
          <p:spPr bwMode="auto">
            <a:xfrm>
              <a:off x="635" y="1879"/>
              <a:ext cx="4510" cy="1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switch</a:t>
              </a: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 ( N ) {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 1: x = 10;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				</a:t>
              </a:r>
              <a:r>
                <a:rPr lang="en-US" sz="20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 2: x = 20;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				</a:t>
              </a:r>
              <a:r>
                <a:rPr lang="en-US" sz="20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 3: x = 30;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				</a:t>
              </a:r>
              <a:r>
                <a:rPr lang="en-US" sz="20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 b="1" dirty="0"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343400" y="1219200"/>
            <a:ext cx="4495800" cy="5181600"/>
            <a:chOff x="2736" y="576"/>
            <a:chExt cx="2832" cy="3264"/>
          </a:xfrm>
        </p:grpSpPr>
        <p:sp>
          <p:nvSpPr>
            <p:cNvPr id="1305607" name="Rectangle 7"/>
            <p:cNvSpPr>
              <a:spLocks noChangeArrowheads="1"/>
            </p:cNvSpPr>
            <p:nvPr/>
          </p:nvSpPr>
          <p:spPr bwMode="auto">
            <a:xfrm>
              <a:off x="2736" y="576"/>
              <a:ext cx="2832" cy="32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8440" name="Group 8"/>
            <p:cNvGrpSpPr>
              <a:grpSpLocks/>
            </p:cNvGrpSpPr>
            <p:nvPr/>
          </p:nvGrpSpPr>
          <p:grpSpPr bwMode="auto">
            <a:xfrm>
              <a:off x="2814" y="630"/>
              <a:ext cx="2610" cy="3163"/>
              <a:chOff x="2814" y="630"/>
              <a:chExt cx="2610" cy="3163"/>
            </a:xfrm>
          </p:grpSpPr>
          <p:sp>
            <p:nvSpPr>
              <p:cNvPr id="1305609" name="AutoShape 9"/>
              <p:cNvSpPr>
                <a:spLocks noChangeArrowheads="1"/>
              </p:cNvSpPr>
              <p:nvPr/>
            </p:nvSpPr>
            <p:spPr bwMode="auto">
              <a:xfrm>
                <a:off x="4290" y="1138"/>
                <a:ext cx="680" cy="25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x = 10;</a:t>
                </a:r>
              </a:p>
            </p:txBody>
          </p:sp>
          <p:sp>
            <p:nvSpPr>
              <p:cNvPr id="18442" name="Text Box 10"/>
              <p:cNvSpPr txBox="1">
                <a:spLocks noChangeArrowheads="1"/>
              </p:cNvSpPr>
              <p:nvPr/>
            </p:nvSpPr>
            <p:spPr bwMode="auto">
              <a:xfrm>
                <a:off x="2814" y="1500"/>
                <a:ext cx="44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false</a:t>
                </a:r>
              </a:p>
            </p:txBody>
          </p:sp>
          <p:sp>
            <p:nvSpPr>
              <p:cNvPr id="18443" name="Text Box 11"/>
              <p:cNvSpPr txBox="1">
                <a:spLocks noChangeArrowheads="1"/>
              </p:cNvSpPr>
              <p:nvPr/>
            </p:nvSpPr>
            <p:spPr bwMode="auto">
              <a:xfrm>
                <a:off x="3770" y="940"/>
                <a:ext cx="4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true</a:t>
                </a:r>
              </a:p>
            </p:txBody>
          </p:sp>
          <p:sp>
            <p:nvSpPr>
              <p:cNvPr id="1305612" name="Oval 12"/>
              <p:cNvSpPr>
                <a:spLocks noChangeArrowheads="1"/>
              </p:cNvSpPr>
              <p:nvPr/>
            </p:nvSpPr>
            <p:spPr bwMode="auto">
              <a:xfrm>
                <a:off x="2927" y="1065"/>
                <a:ext cx="790" cy="367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N  == 1 ?</a:t>
                </a:r>
                <a:endParaRPr lang="en-US" sz="140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05613" name="Line 13"/>
              <p:cNvSpPr>
                <a:spLocks noChangeShapeType="1"/>
              </p:cNvSpPr>
              <p:nvPr/>
            </p:nvSpPr>
            <p:spPr bwMode="auto">
              <a:xfrm>
                <a:off x="3322" y="630"/>
                <a:ext cx="0" cy="371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5614" name="AutoShape 14"/>
              <p:cNvSpPr>
                <a:spLocks noChangeArrowheads="1"/>
              </p:cNvSpPr>
              <p:nvPr/>
            </p:nvSpPr>
            <p:spPr bwMode="auto">
              <a:xfrm>
                <a:off x="4290" y="1914"/>
                <a:ext cx="680" cy="25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x = 20;</a:t>
                </a:r>
              </a:p>
            </p:txBody>
          </p:sp>
          <p:sp>
            <p:nvSpPr>
              <p:cNvPr id="1305615" name="AutoShape 15"/>
              <p:cNvSpPr>
                <a:spLocks noChangeArrowheads="1"/>
              </p:cNvSpPr>
              <p:nvPr/>
            </p:nvSpPr>
            <p:spPr bwMode="auto">
              <a:xfrm>
                <a:off x="4290" y="2682"/>
                <a:ext cx="680" cy="25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x = 30;</a:t>
                </a:r>
              </a:p>
            </p:txBody>
          </p:sp>
          <p:sp>
            <p:nvSpPr>
              <p:cNvPr id="1305616" name="Oval 16"/>
              <p:cNvSpPr>
                <a:spLocks noChangeArrowheads="1"/>
              </p:cNvSpPr>
              <p:nvPr/>
            </p:nvSpPr>
            <p:spPr bwMode="auto">
              <a:xfrm>
                <a:off x="2927" y="1833"/>
                <a:ext cx="790" cy="367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N  == 2 ?</a:t>
                </a:r>
                <a:endParaRPr lang="en-US" sz="140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05617" name="Oval 17"/>
              <p:cNvSpPr>
                <a:spLocks noChangeArrowheads="1"/>
              </p:cNvSpPr>
              <p:nvPr/>
            </p:nvSpPr>
            <p:spPr bwMode="auto">
              <a:xfrm>
                <a:off x="2927" y="2601"/>
                <a:ext cx="790" cy="367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N  == 3 ?</a:t>
                </a:r>
                <a:endParaRPr lang="en-US" sz="140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05618" name="Line 18"/>
              <p:cNvSpPr>
                <a:spLocks noChangeShapeType="1"/>
              </p:cNvSpPr>
              <p:nvPr/>
            </p:nvSpPr>
            <p:spPr bwMode="auto">
              <a:xfrm>
                <a:off x="3702" y="1254"/>
                <a:ext cx="504" cy="3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5619" name="Line 19"/>
              <p:cNvSpPr>
                <a:spLocks noChangeShapeType="1"/>
              </p:cNvSpPr>
              <p:nvPr/>
            </p:nvSpPr>
            <p:spPr bwMode="auto">
              <a:xfrm>
                <a:off x="3322" y="1430"/>
                <a:ext cx="0" cy="371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5620" name="Line 20"/>
              <p:cNvSpPr>
                <a:spLocks noChangeShapeType="1"/>
              </p:cNvSpPr>
              <p:nvPr/>
            </p:nvSpPr>
            <p:spPr bwMode="auto">
              <a:xfrm>
                <a:off x="3322" y="2198"/>
                <a:ext cx="0" cy="371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5621" name="Line 21"/>
              <p:cNvSpPr>
                <a:spLocks noChangeShapeType="1"/>
              </p:cNvSpPr>
              <p:nvPr/>
            </p:nvSpPr>
            <p:spPr bwMode="auto">
              <a:xfrm>
                <a:off x="3322" y="2974"/>
                <a:ext cx="0" cy="819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5622" name="Line 22"/>
              <p:cNvSpPr>
                <a:spLocks noChangeShapeType="1"/>
              </p:cNvSpPr>
              <p:nvPr/>
            </p:nvSpPr>
            <p:spPr bwMode="auto">
              <a:xfrm>
                <a:off x="3718" y="2014"/>
                <a:ext cx="504" cy="3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5623" name="Line 23"/>
              <p:cNvSpPr>
                <a:spLocks noChangeShapeType="1"/>
              </p:cNvSpPr>
              <p:nvPr/>
            </p:nvSpPr>
            <p:spPr bwMode="auto">
              <a:xfrm>
                <a:off x="3742" y="2782"/>
                <a:ext cx="504" cy="3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5624" name="Line 24"/>
              <p:cNvSpPr>
                <a:spLocks noChangeShapeType="1"/>
              </p:cNvSpPr>
              <p:nvPr/>
            </p:nvSpPr>
            <p:spPr bwMode="auto">
              <a:xfrm>
                <a:off x="4630" y="1398"/>
                <a:ext cx="0" cy="139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57" name="Text Box 25"/>
              <p:cNvSpPr txBox="1">
                <a:spLocks noChangeArrowheads="1"/>
              </p:cNvSpPr>
              <p:nvPr/>
            </p:nvSpPr>
            <p:spPr bwMode="auto">
              <a:xfrm>
                <a:off x="2814" y="3036"/>
                <a:ext cx="44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false</a:t>
                </a:r>
              </a:p>
            </p:txBody>
          </p:sp>
          <p:sp>
            <p:nvSpPr>
              <p:cNvPr id="18458" name="Text Box 26"/>
              <p:cNvSpPr txBox="1">
                <a:spLocks noChangeArrowheads="1"/>
              </p:cNvSpPr>
              <p:nvPr/>
            </p:nvSpPr>
            <p:spPr bwMode="auto">
              <a:xfrm>
                <a:off x="2814" y="2260"/>
                <a:ext cx="44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false</a:t>
                </a:r>
              </a:p>
            </p:txBody>
          </p:sp>
          <p:sp>
            <p:nvSpPr>
              <p:cNvPr id="18459" name="Text Box 27"/>
              <p:cNvSpPr txBox="1">
                <a:spLocks noChangeArrowheads="1"/>
              </p:cNvSpPr>
              <p:nvPr/>
            </p:nvSpPr>
            <p:spPr bwMode="auto">
              <a:xfrm>
                <a:off x="3770" y="1692"/>
                <a:ext cx="4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true</a:t>
                </a:r>
              </a:p>
            </p:txBody>
          </p:sp>
          <p:sp>
            <p:nvSpPr>
              <p:cNvPr id="18460" name="Text Box 28"/>
              <p:cNvSpPr txBox="1">
                <a:spLocks noChangeArrowheads="1"/>
              </p:cNvSpPr>
              <p:nvPr/>
            </p:nvSpPr>
            <p:spPr bwMode="auto">
              <a:xfrm>
                <a:off x="3770" y="2476"/>
                <a:ext cx="4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true</a:t>
                </a:r>
              </a:p>
            </p:txBody>
          </p:sp>
          <p:sp>
            <p:nvSpPr>
              <p:cNvPr id="1305629" name="AutoShape 29"/>
              <p:cNvSpPr>
                <a:spLocks noChangeArrowheads="1"/>
              </p:cNvSpPr>
              <p:nvPr/>
            </p:nvSpPr>
            <p:spPr bwMode="auto">
              <a:xfrm>
                <a:off x="4290" y="1538"/>
                <a:ext cx="680" cy="17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break;</a:t>
                </a:r>
              </a:p>
            </p:txBody>
          </p:sp>
          <p:sp>
            <p:nvSpPr>
              <p:cNvPr id="1305630" name="Line 30"/>
              <p:cNvSpPr>
                <a:spLocks noChangeShapeType="1"/>
              </p:cNvSpPr>
              <p:nvPr/>
            </p:nvSpPr>
            <p:spPr bwMode="auto">
              <a:xfrm>
                <a:off x="4630" y="2174"/>
                <a:ext cx="0" cy="139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5631" name="AutoShape 31"/>
              <p:cNvSpPr>
                <a:spLocks noChangeArrowheads="1"/>
              </p:cNvSpPr>
              <p:nvPr/>
            </p:nvSpPr>
            <p:spPr bwMode="auto">
              <a:xfrm>
                <a:off x="4290" y="2314"/>
                <a:ext cx="680" cy="17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break;</a:t>
                </a:r>
              </a:p>
            </p:txBody>
          </p:sp>
          <p:sp>
            <p:nvSpPr>
              <p:cNvPr id="1305632" name="Line 32"/>
              <p:cNvSpPr>
                <a:spLocks noChangeShapeType="1"/>
              </p:cNvSpPr>
              <p:nvPr/>
            </p:nvSpPr>
            <p:spPr bwMode="auto">
              <a:xfrm>
                <a:off x="4630" y="2934"/>
                <a:ext cx="0" cy="139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5633" name="AutoShape 33"/>
              <p:cNvSpPr>
                <a:spLocks noChangeArrowheads="1"/>
              </p:cNvSpPr>
              <p:nvPr/>
            </p:nvSpPr>
            <p:spPr bwMode="auto">
              <a:xfrm>
                <a:off x="4290" y="3074"/>
                <a:ext cx="680" cy="17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break;</a:t>
                </a:r>
              </a:p>
            </p:txBody>
          </p:sp>
          <p:sp>
            <p:nvSpPr>
              <p:cNvPr id="1305634" name="Line 34"/>
              <p:cNvSpPr>
                <a:spLocks noChangeShapeType="1"/>
              </p:cNvSpPr>
              <p:nvPr/>
            </p:nvSpPr>
            <p:spPr bwMode="auto">
              <a:xfrm flipV="1">
                <a:off x="4974" y="3161"/>
                <a:ext cx="392" cy="5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5635" name="Line 35"/>
              <p:cNvSpPr>
                <a:spLocks noChangeShapeType="1"/>
              </p:cNvSpPr>
              <p:nvPr/>
            </p:nvSpPr>
            <p:spPr bwMode="auto">
              <a:xfrm>
                <a:off x="4974" y="2414"/>
                <a:ext cx="368" cy="3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5636" name="Freeform 36"/>
              <p:cNvSpPr>
                <a:spLocks/>
              </p:cNvSpPr>
              <p:nvPr/>
            </p:nvSpPr>
            <p:spPr bwMode="auto">
              <a:xfrm>
                <a:off x="3408" y="1640"/>
                <a:ext cx="2016" cy="1888"/>
              </a:xfrm>
              <a:custGeom>
                <a:avLst/>
                <a:gdLst/>
                <a:ahLst/>
                <a:cxnLst>
                  <a:cxn ang="0">
                    <a:pos x="1512" y="0"/>
                  </a:cxn>
                  <a:cxn ang="0">
                    <a:pos x="1960" y="0"/>
                  </a:cxn>
                  <a:cxn ang="0">
                    <a:pos x="1960" y="1888"/>
                  </a:cxn>
                  <a:cxn ang="0">
                    <a:pos x="0" y="1888"/>
                  </a:cxn>
                </a:cxnLst>
                <a:rect l="0" t="0" r="r" b="b"/>
                <a:pathLst>
                  <a:path w="1960" h="1888">
                    <a:moveTo>
                      <a:pt x="1512" y="0"/>
                    </a:moveTo>
                    <a:lnTo>
                      <a:pt x="1960" y="0"/>
                    </a:lnTo>
                    <a:lnTo>
                      <a:pt x="1960" y="1888"/>
                    </a:lnTo>
                    <a:lnTo>
                      <a:pt x="0" y="1888"/>
                    </a:lnTo>
                  </a:path>
                </a:pathLst>
              </a:custGeom>
              <a:noFill/>
              <a:ln w="57150" cap="flat" cmpd="sng">
                <a:solidFill>
                  <a:srgbClr val="CCECFF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DCD29C-0602-4289-9524-D02DA9A6EF1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54162"/>
          </a:xfrm>
        </p:spPr>
        <p:txBody>
          <a:bodyPr/>
          <a:lstStyle/>
          <a:p>
            <a:pPr eaLnBrk="1" hangingPunct="1"/>
            <a:r>
              <a:rPr lang="en-US" sz="3500" dirty="0" smtClean="0">
                <a:solidFill>
                  <a:schemeClr val="tx1"/>
                </a:solidFill>
              </a:rPr>
              <a:t>A </a:t>
            </a:r>
            <a:r>
              <a:rPr lang="en-US" sz="3500" dirty="0" smtClean="0">
                <a:solidFill>
                  <a:srgbClr val="9A0075"/>
                </a:solidFill>
              </a:rPr>
              <a:t>switch</a:t>
            </a:r>
            <a:r>
              <a:rPr lang="en-US" sz="3500" dirty="0" smtClean="0"/>
              <a:t> without </a:t>
            </a:r>
            <a:r>
              <a:rPr lang="en-US" sz="3500" dirty="0" smtClean="0">
                <a:solidFill>
                  <a:srgbClr val="9A0075"/>
                </a:solidFill>
              </a:rPr>
              <a:t>break</a:t>
            </a:r>
            <a:r>
              <a:rPr lang="en-US" sz="3500" dirty="0" smtClean="0"/>
              <a:t> statements will not </a:t>
            </a:r>
            <a:r>
              <a:rPr lang="en-US" sz="3500" dirty="0" smtClean="0"/>
              <a:t>terminate after the case is handled</a:t>
            </a:r>
            <a:endParaRPr lang="en-US" sz="3500" dirty="0" smtClean="0"/>
          </a:p>
        </p:txBody>
      </p:sp>
      <p:grpSp>
        <p:nvGrpSpPr>
          <p:cNvPr id="17413" name="Group 3"/>
          <p:cNvGrpSpPr>
            <a:grpSpLocks/>
          </p:cNvGrpSpPr>
          <p:nvPr/>
        </p:nvGrpSpPr>
        <p:grpSpPr bwMode="auto">
          <a:xfrm>
            <a:off x="677863" y="2265363"/>
            <a:ext cx="3503612" cy="2054320"/>
            <a:chOff x="571" y="1779"/>
            <a:chExt cx="4687" cy="2048"/>
          </a:xfrm>
        </p:grpSpPr>
        <p:sp>
          <p:nvSpPr>
            <p:cNvPr id="1303556" name="Rectangle 4"/>
            <p:cNvSpPr>
              <a:spLocks noChangeArrowheads="1"/>
            </p:cNvSpPr>
            <p:nvPr/>
          </p:nvSpPr>
          <p:spPr bwMode="auto">
            <a:xfrm>
              <a:off x="571" y="1779"/>
              <a:ext cx="4687" cy="2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40" name="Rectangle 5"/>
            <p:cNvSpPr>
              <a:spLocks noChangeArrowheads="1"/>
            </p:cNvSpPr>
            <p:nvPr/>
          </p:nvSpPr>
          <p:spPr bwMode="auto">
            <a:xfrm>
              <a:off x="635" y="1879"/>
              <a:ext cx="4510" cy="1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switch</a:t>
              </a:r>
              <a:r>
                <a:rPr lang="en-US" sz="2000" b="1" dirty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 ( </a:t>
              </a:r>
              <a:r>
                <a:rPr lang="en-US" sz="2000" b="1" dirty="0" smtClean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N </a:t>
              </a:r>
              <a:r>
                <a:rPr lang="en-US" sz="2000" b="1" dirty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) {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 b="1" dirty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 b="1" dirty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 1: x = 10;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 b="1" dirty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 b="1" dirty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 2: x = 20;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 b="1" dirty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 b="1" dirty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 3: x = 30;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 b="1" dirty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800600" y="1143000"/>
            <a:ext cx="4114800" cy="5029200"/>
            <a:chOff x="3024" y="720"/>
            <a:chExt cx="2592" cy="3168"/>
          </a:xfrm>
        </p:grpSpPr>
        <p:sp>
          <p:nvSpPr>
            <p:cNvPr id="1303559" name="Rectangle 7"/>
            <p:cNvSpPr>
              <a:spLocks noChangeArrowheads="1"/>
            </p:cNvSpPr>
            <p:nvPr/>
          </p:nvSpPr>
          <p:spPr bwMode="auto">
            <a:xfrm>
              <a:off x="3024" y="720"/>
              <a:ext cx="2592" cy="31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7416" name="Group 8"/>
            <p:cNvGrpSpPr>
              <a:grpSpLocks/>
            </p:cNvGrpSpPr>
            <p:nvPr/>
          </p:nvGrpSpPr>
          <p:grpSpPr bwMode="auto">
            <a:xfrm>
              <a:off x="3190" y="816"/>
              <a:ext cx="2144" cy="2955"/>
              <a:chOff x="3190" y="878"/>
              <a:chExt cx="2144" cy="2955"/>
            </a:xfrm>
          </p:grpSpPr>
          <p:sp>
            <p:nvSpPr>
              <p:cNvPr id="1303561" name="AutoShape 9"/>
              <p:cNvSpPr>
                <a:spLocks noChangeArrowheads="1"/>
              </p:cNvSpPr>
              <p:nvPr/>
            </p:nvSpPr>
            <p:spPr bwMode="auto">
              <a:xfrm>
                <a:off x="4654" y="1386"/>
                <a:ext cx="680" cy="25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x = 10;</a:t>
                </a:r>
              </a:p>
            </p:txBody>
          </p:sp>
          <p:sp>
            <p:nvSpPr>
              <p:cNvPr id="17418" name="Text Box 10"/>
              <p:cNvSpPr txBox="1">
                <a:spLocks noChangeArrowheads="1"/>
              </p:cNvSpPr>
              <p:nvPr/>
            </p:nvSpPr>
            <p:spPr bwMode="auto">
              <a:xfrm>
                <a:off x="3190" y="1748"/>
                <a:ext cx="44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false</a:t>
                </a:r>
              </a:p>
            </p:txBody>
          </p:sp>
          <p:sp>
            <p:nvSpPr>
              <p:cNvPr id="17419" name="Text Box 11"/>
              <p:cNvSpPr txBox="1">
                <a:spLocks noChangeArrowheads="1"/>
              </p:cNvSpPr>
              <p:nvPr/>
            </p:nvSpPr>
            <p:spPr bwMode="auto">
              <a:xfrm>
                <a:off x="4146" y="1188"/>
                <a:ext cx="4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true</a:t>
                </a:r>
              </a:p>
            </p:txBody>
          </p:sp>
          <p:sp>
            <p:nvSpPr>
              <p:cNvPr id="1303564" name="Oval 12"/>
              <p:cNvSpPr>
                <a:spLocks noChangeArrowheads="1"/>
              </p:cNvSpPr>
              <p:nvPr/>
            </p:nvSpPr>
            <p:spPr bwMode="auto">
              <a:xfrm>
                <a:off x="3303" y="1313"/>
                <a:ext cx="790" cy="367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N  == 1 ?</a:t>
                </a:r>
                <a:endParaRPr lang="en-US" sz="140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03565" name="Line 13"/>
              <p:cNvSpPr>
                <a:spLocks noChangeShapeType="1"/>
              </p:cNvSpPr>
              <p:nvPr/>
            </p:nvSpPr>
            <p:spPr bwMode="auto">
              <a:xfrm>
                <a:off x="3698" y="878"/>
                <a:ext cx="0" cy="371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3566" name="AutoShape 14"/>
              <p:cNvSpPr>
                <a:spLocks noChangeArrowheads="1"/>
              </p:cNvSpPr>
              <p:nvPr/>
            </p:nvSpPr>
            <p:spPr bwMode="auto">
              <a:xfrm>
                <a:off x="4654" y="2162"/>
                <a:ext cx="680" cy="25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x = 20;</a:t>
                </a:r>
              </a:p>
            </p:txBody>
          </p:sp>
          <p:sp>
            <p:nvSpPr>
              <p:cNvPr id="1303567" name="AutoShape 15"/>
              <p:cNvSpPr>
                <a:spLocks noChangeArrowheads="1"/>
              </p:cNvSpPr>
              <p:nvPr/>
            </p:nvSpPr>
            <p:spPr bwMode="auto">
              <a:xfrm>
                <a:off x="4654" y="2898"/>
                <a:ext cx="680" cy="25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x = 30;</a:t>
                </a:r>
              </a:p>
            </p:txBody>
          </p:sp>
          <p:sp>
            <p:nvSpPr>
              <p:cNvPr id="1303568" name="Oval 16"/>
              <p:cNvSpPr>
                <a:spLocks noChangeArrowheads="1"/>
              </p:cNvSpPr>
              <p:nvPr/>
            </p:nvSpPr>
            <p:spPr bwMode="auto">
              <a:xfrm>
                <a:off x="3303" y="2081"/>
                <a:ext cx="790" cy="367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N  == 2 ?</a:t>
                </a:r>
                <a:endParaRPr lang="en-US" sz="140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03569" name="Oval 17"/>
              <p:cNvSpPr>
                <a:spLocks noChangeArrowheads="1"/>
              </p:cNvSpPr>
              <p:nvPr/>
            </p:nvSpPr>
            <p:spPr bwMode="auto">
              <a:xfrm>
                <a:off x="3303" y="2849"/>
                <a:ext cx="790" cy="367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ea typeface="ＭＳ Ｐゴシック" pitchFamily="34" charset="-128"/>
                  </a:rPr>
                  <a:t>N  == 3 ?</a:t>
                </a:r>
                <a:endParaRPr lang="en-US" sz="140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03570" name="Line 18"/>
              <p:cNvSpPr>
                <a:spLocks noChangeShapeType="1"/>
              </p:cNvSpPr>
              <p:nvPr/>
            </p:nvSpPr>
            <p:spPr bwMode="auto">
              <a:xfrm>
                <a:off x="4078" y="1502"/>
                <a:ext cx="504" cy="3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3571" name="Line 19"/>
              <p:cNvSpPr>
                <a:spLocks noChangeShapeType="1"/>
              </p:cNvSpPr>
              <p:nvPr/>
            </p:nvSpPr>
            <p:spPr bwMode="auto">
              <a:xfrm>
                <a:off x="3698" y="1678"/>
                <a:ext cx="0" cy="371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3572" name="Line 20"/>
              <p:cNvSpPr>
                <a:spLocks noChangeShapeType="1"/>
              </p:cNvSpPr>
              <p:nvPr/>
            </p:nvSpPr>
            <p:spPr bwMode="auto">
              <a:xfrm>
                <a:off x="3698" y="2446"/>
                <a:ext cx="0" cy="371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3573" name="Line 21"/>
              <p:cNvSpPr>
                <a:spLocks noChangeShapeType="1"/>
              </p:cNvSpPr>
              <p:nvPr/>
            </p:nvSpPr>
            <p:spPr bwMode="auto">
              <a:xfrm>
                <a:off x="3698" y="3222"/>
                <a:ext cx="0" cy="611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3574" name="Freeform 22"/>
              <p:cNvSpPr>
                <a:spLocks/>
              </p:cNvSpPr>
              <p:nvPr/>
            </p:nvSpPr>
            <p:spPr bwMode="auto">
              <a:xfrm rot="5400000" flipH="1">
                <a:off x="4208" y="2725"/>
                <a:ext cx="352" cy="1217"/>
              </a:xfrm>
              <a:custGeom>
                <a:avLst/>
                <a:gdLst/>
                <a:ahLst/>
                <a:cxnLst>
                  <a:cxn ang="0">
                    <a:pos x="961" y="0"/>
                  </a:cxn>
                  <a:cxn ang="0">
                    <a:pos x="0" y="0"/>
                  </a:cxn>
                  <a:cxn ang="0">
                    <a:pos x="0" y="472"/>
                  </a:cxn>
                </a:cxnLst>
                <a:rect l="0" t="0" r="r" b="b"/>
                <a:pathLst>
                  <a:path w="961" h="472">
                    <a:moveTo>
                      <a:pt x="961" y="0"/>
                    </a:moveTo>
                    <a:lnTo>
                      <a:pt x="0" y="0"/>
                    </a:lnTo>
                    <a:lnTo>
                      <a:pt x="0" y="472"/>
                    </a:lnTo>
                  </a:path>
                </a:pathLst>
              </a:custGeom>
              <a:noFill/>
              <a:ln w="57150" cap="flat" cmpd="sng">
                <a:solidFill>
                  <a:srgbClr val="CCECFF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3575" name="Line 23"/>
              <p:cNvSpPr>
                <a:spLocks noChangeShapeType="1"/>
              </p:cNvSpPr>
              <p:nvPr/>
            </p:nvSpPr>
            <p:spPr bwMode="auto">
              <a:xfrm>
                <a:off x="4094" y="2262"/>
                <a:ext cx="504" cy="3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3576" name="Line 24"/>
              <p:cNvSpPr>
                <a:spLocks noChangeShapeType="1"/>
              </p:cNvSpPr>
              <p:nvPr/>
            </p:nvSpPr>
            <p:spPr bwMode="auto">
              <a:xfrm>
                <a:off x="4118" y="3030"/>
                <a:ext cx="504" cy="3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3577" name="Line 25"/>
              <p:cNvSpPr>
                <a:spLocks noChangeShapeType="1"/>
              </p:cNvSpPr>
              <p:nvPr/>
            </p:nvSpPr>
            <p:spPr bwMode="auto">
              <a:xfrm>
                <a:off x="4994" y="1646"/>
                <a:ext cx="0" cy="451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3578" name="Line 26"/>
              <p:cNvSpPr>
                <a:spLocks noChangeShapeType="1"/>
              </p:cNvSpPr>
              <p:nvPr/>
            </p:nvSpPr>
            <p:spPr bwMode="auto">
              <a:xfrm>
                <a:off x="4994" y="2406"/>
                <a:ext cx="0" cy="451"/>
              </a:xfrm>
              <a:prstGeom prst="line">
                <a:avLst/>
              </a:prstGeom>
              <a:noFill/>
              <a:ln w="57150">
                <a:solidFill>
                  <a:srgbClr val="CCECFF"/>
                </a:solidFill>
                <a:miter lim="800000"/>
                <a:headEnd/>
                <a:tailEnd type="triangle" w="med" len="med"/>
              </a:ln>
              <a:effectLst>
                <a:outerShdw dist="45791" dir="3378596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35" name="Text Box 27"/>
              <p:cNvSpPr txBox="1">
                <a:spLocks noChangeArrowheads="1"/>
              </p:cNvSpPr>
              <p:nvPr/>
            </p:nvSpPr>
            <p:spPr bwMode="auto">
              <a:xfrm>
                <a:off x="3190" y="3284"/>
                <a:ext cx="44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false</a:t>
                </a:r>
              </a:p>
            </p:txBody>
          </p:sp>
          <p:sp>
            <p:nvSpPr>
              <p:cNvPr id="17436" name="Text Box 28"/>
              <p:cNvSpPr txBox="1">
                <a:spLocks noChangeArrowheads="1"/>
              </p:cNvSpPr>
              <p:nvPr/>
            </p:nvSpPr>
            <p:spPr bwMode="auto">
              <a:xfrm>
                <a:off x="3190" y="2508"/>
                <a:ext cx="44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false</a:t>
                </a:r>
              </a:p>
            </p:txBody>
          </p:sp>
          <p:sp>
            <p:nvSpPr>
              <p:cNvPr id="17437" name="Text Box 29"/>
              <p:cNvSpPr txBox="1">
                <a:spLocks noChangeArrowheads="1"/>
              </p:cNvSpPr>
              <p:nvPr/>
            </p:nvSpPr>
            <p:spPr bwMode="auto">
              <a:xfrm>
                <a:off x="4146" y="1940"/>
                <a:ext cx="4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true</a:t>
                </a:r>
              </a:p>
            </p:txBody>
          </p:sp>
          <p:sp>
            <p:nvSpPr>
              <p:cNvPr id="17438" name="Text Box 30"/>
              <p:cNvSpPr txBox="1">
                <a:spLocks noChangeArrowheads="1"/>
              </p:cNvSpPr>
              <p:nvPr/>
            </p:nvSpPr>
            <p:spPr bwMode="auto">
              <a:xfrm>
                <a:off x="4146" y="2724"/>
                <a:ext cx="4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latin typeface="Tahoma" pitchFamily="34" charset="0"/>
                    <a:ea typeface="ＭＳ Ｐゴシック" pitchFamily="34" charset="-128"/>
                  </a:rPr>
                  <a:t>true</a:t>
                </a:r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609601" y="48768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flow will first start from the matching case body and then proceed to the subsequent case bodies.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1CDD45-F6B3-42EA-B3E5-BFAAB2EC638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9A0075"/>
                </a:solidFill>
              </a:rPr>
              <a:t>default</a:t>
            </a:r>
            <a:r>
              <a:rPr lang="en-US" dirty="0" smtClean="0"/>
              <a:t> </a:t>
            </a:r>
            <a:r>
              <a:rPr lang="en-US" dirty="0" smtClean="0"/>
              <a:t>block handles cases not explicitly handled</a:t>
            </a:r>
            <a:endParaRPr lang="en-US" dirty="0" smtClean="0"/>
          </a:p>
        </p:txBody>
      </p:sp>
      <p:grpSp>
        <p:nvGrpSpPr>
          <p:cNvPr id="19461" name="Group 3"/>
          <p:cNvGrpSpPr>
            <a:grpSpLocks/>
          </p:cNvGrpSpPr>
          <p:nvPr/>
        </p:nvGrpSpPr>
        <p:grpSpPr bwMode="auto">
          <a:xfrm>
            <a:off x="838200" y="1143000"/>
            <a:ext cx="7602538" cy="5330965"/>
            <a:chOff x="419" y="779"/>
            <a:chExt cx="4789" cy="3375"/>
          </a:xfrm>
        </p:grpSpPr>
        <p:sp>
          <p:nvSpPr>
            <p:cNvPr id="1307652" name="Rectangle 4"/>
            <p:cNvSpPr>
              <a:spLocks noChangeArrowheads="1"/>
            </p:cNvSpPr>
            <p:nvPr/>
          </p:nvSpPr>
          <p:spPr bwMode="auto">
            <a:xfrm>
              <a:off x="419" y="779"/>
              <a:ext cx="4631" cy="31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3" name="Rectangle 5"/>
            <p:cNvSpPr>
              <a:spLocks noChangeArrowheads="1"/>
            </p:cNvSpPr>
            <p:nvPr/>
          </p:nvSpPr>
          <p:spPr bwMode="auto">
            <a:xfrm>
              <a:off x="467" y="972"/>
              <a:ext cx="4741" cy="3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switch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(ranking) {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endParaRPr lang="en-US" sz="14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10: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 9: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 8: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("Master");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	  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endParaRPr lang="en-US" sz="14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 7: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 6: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("Journeyman");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	  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 5: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 4: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("Apprentice");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	  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default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: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("Input error: Invalid Data");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	  </a:t>
              </a:r>
              <a:r>
                <a:rPr lang="en-US" sz="1400" b="1" dirty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1FC62-694C-42C9-9BED-81712234C1B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7543800" cy="63976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9A0075"/>
                </a:solidFill>
              </a:rPr>
              <a:t>switch</a:t>
            </a:r>
            <a:r>
              <a:rPr lang="en-US" sz="2800" dirty="0" smtClean="0"/>
              <a:t> expression can also be a </a:t>
            </a:r>
            <a:r>
              <a:rPr lang="en-US" sz="2800" dirty="0" smtClean="0">
                <a:solidFill>
                  <a:srgbClr val="9A0075"/>
                </a:solidFill>
              </a:rPr>
              <a:t>char</a:t>
            </a:r>
            <a:r>
              <a:rPr lang="en-US" sz="2800" dirty="0" smtClean="0"/>
              <a:t> </a:t>
            </a:r>
            <a:r>
              <a:rPr lang="en-US" sz="2800" dirty="0" err="1" smtClean="0"/>
              <a:t>datatype</a:t>
            </a:r>
            <a:endParaRPr lang="en-US" sz="280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9788" y="2932113"/>
            <a:ext cx="7440612" cy="3208337"/>
            <a:chOff x="571" y="1779"/>
            <a:chExt cx="4687" cy="2021"/>
          </a:xfrm>
        </p:grpSpPr>
        <p:sp>
          <p:nvSpPr>
            <p:cNvPr id="1301508" name="Rectangle 4"/>
            <p:cNvSpPr>
              <a:spLocks noChangeArrowheads="1"/>
            </p:cNvSpPr>
            <p:nvPr/>
          </p:nvSpPr>
          <p:spPr bwMode="auto">
            <a:xfrm>
              <a:off x="571" y="1779"/>
              <a:ext cx="4687" cy="2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4" name="Rectangle 5"/>
            <p:cNvSpPr>
              <a:spLocks noChangeArrowheads="1"/>
            </p:cNvSpPr>
            <p:nvPr/>
          </p:nvSpPr>
          <p:spPr bwMode="auto">
            <a:xfrm>
              <a:off x="634" y="1878"/>
              <a:ext cx="4512" cy="1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switch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 (   </a:t>
              </a:r>
              <a:r>
                <a:rPr lang="en-US" sz="1400" dirty="0" smtClean="0">
                  <a:solidFill>
                    <a:srgbClr val="0070C0"/>
                  </a:solidFill>
                  <a:latin typeface="Courier New" pitchFamily="49" charset="0"/>
                  <a:ea typeface="ＭＳ Ｐゴシック" pitchFamily="34" charset="-128"/>
                </a:rPr>
                <a:t>ranking 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) {</a:t>
              </a:r>
            </a:p>
            <a:p>
              <a:pPr>
                <a:lnSpc>
                  <a:spcPct val="80000"/>
                </a:lnSpc>
                <a:spcBef>
                  <a:spcPct val="75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dirty="0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 ‘a’: </a:t>
              </a:r>
              <a:r>
                <a:rPr lang="en-US" sz="1400" dirty="0" err="1" smtClean="0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( "Go to the Gymnasium" 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			</a:t>
              </a:r>
              <a:r>
                <a:rPr lang="en-US" sz="1400" dirty="0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75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dirty="0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 ‘b’: </a:t>
              </a:r>
              <a:r>
                <a:rPr lang="en-US" sz="1400" dirty="0" err="1" smtClean="0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( "Go to the Science Auditorium" 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		 	</a:t>
              </a:r>
              <a:r>
                <a:rPr lang="en-US" sz="1400" dirty="0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75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dirty="0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 ‘c’: </a:t>
              </a:r>
              <a:r>
                <a:rPr lang="en-US" sz="1400" dirty="0" err="1" smtClean="0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( "Go to Harris Hall </a:t>
              </a:r>
              <a:r>
                <a:rPr lang="en-US" sz="1400" dirty="0" err="1" smtClean="0">
                  <a:latin typeface="Courier New" pitchFamily="49" charset="0"/>
                  <a:ea typeface="ＭＳ Ｐゴシック" pitchFamily="34" charset="-128"/>
                </a:rPr>
                <a:t>Rm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 A3" 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			</a:t>
              </a:r>
              <a:r>
                <a:rPr lang="en-US" sz="1400" dirty="0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75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dirty="0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 ‘d’: </a:t>
              </a:r>
              <a:r>
                <a:rPr lang="en-US" sz="1400" dirty="0" err="1" smtClean="0">
                  <a:latin typeface="Courier New" pitchFamily="49" charset="0"/>
                  <a:ea typeface="ＭＳ Ｐゴシック" pitchFamily="34" charset="-128"/>
                </a:rPr>
                <a:t>System.out.print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( "Go to Bolt Hall </a:t>
              </a:r>
              <a:r>
                <a:rPr lang="en-US" sz="1400" dirty="0" err="1" smtClean="0">
                  <a:latin typeface="Courier New" pitchFamily="49" charset="0"/>
                  <a:ea typeface="ＭＳ Ｐゴシック" pitchFamily="34" charset="-128"/>
                </a:rPr>
                <a:t>Rm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 101" 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			</a:t>
              </a:r>
              <a:r>
                <a:rPr lang="en-US" sz="1400" dirty="0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1400" dirty="0" smtClean="0">
                  <a:latin typeface="Courier New" pitchFamily="49" charset="0"/>
                  <a:ea typeface="ＭＳ Ｐゴシック" pitchFamily="34" charset="-128"/>
                </a:rPr>
                <a:t>}</a:t>
              </a:r>
              <a:endParaRPr lang="en-US" sz="1400" dirty="0">
                <a:latin typeface="Courier New" pitchFamily="49" charset="0"/>
                <a:ea typeface="ＭＳ Ｐゴシック" pitchFamily="34" charset="-128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981200" y="2590800"/>
            <a:ext cx="6607175" cy="760413"/>
            <a:chOff x="1281" y="1567"/>
            <a:chExt cx="4162" cy="479"/>
          </a:xfrm>
        </p:grpSpPr>
        <p:sp>
          <p:nvSpPr>
            <p:cNvPr id="16397" name="AutoShape 12"/>
            <p:cNvSpPr>
              <a:spLocks noChangeArrowheads="1"/>
            </p:cNvSpPr>
            <p:nvPr/>
          </p:nvSpPr>
          <p:spPr bwMode="auto">
            <a:xfrm>
              <a:off x="1281" y="1864"/>
              <a:ext cx="974" cy="182"/>
            </a:xfrm>
            <a:prstGeom prst="roundRect">
              <a:avLst>
                <a:gd name="adj" fmla="val 50000"/>
              </a:avLst>
            </a:prstGeom>
            <a:noFill/>
            <a:ln w="38100" cap="rnd">
              <a:solidFill>
                <a:srgbClr val="A5002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Freeform 13"/>
            <p:cNvSpPr>
              <a:spLocks/>
            </p:cNvSpPr>
            <p:nvPr/>
          </p:nvSpPr>
          <p:spPr bwMode="auto">
            <a:xfrm>
              <a:off x="2208" y="1728"/>
              <a:ext cx="1536" cy="144"/>
            </a:xfrm>
            <a:custGeom>
              <a:avLst/>
              <a:gdLst>
                <a:gd name="T0" fmla="*/ 0 w 704"/>
                <a:gd name="T1" fmla="*/ 80 h 80"/>
                <a:gd name="T2" fmla="*/ 200 w 704"/>
                <a:gd name="T3" fmla="*/ 0 h 80"/>
                <a:gd name="T4" fmla="*/ 704 w 704"/>
                <a:gd name="T5" fmla="*/ 0 h 80"/>
                <a:gd name="T6" fmla="*/ 0 60000 65536"/>
                <a:gd name="T7" fmla="*/ 0 60000 65536"/>
                <a:gd name="T8" fmla="*/ 0 60000 65536"/>
                <a:gd name="T9" fmla="*/ 0 w 704"/>
                <a:gd name="T10" fmla="*/ 0 h 80"/>
                <a:gd name="T11" fmla="*/ 704 w 704"/>
                <a:gd name="T12" fmla="*/ 80 h 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4" h="80">
                  <a:moveTo>
                    <a:pt x="0" y="80"/>
                  </a:moveTo>
                  <a:lnTo>
                    <a:pt x="200" y="0"/>
                  </a:lnTo>
                  <a:lnTo>
                    <a:pt x="704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01518" name="AutoShape 14"/>
            <p:cNvSpPr>
              <a:spLocks noChangeArrowheads="1"/>
            </p:cNvSpPr>
            <p:nvPr/>
          </p:nvSpPr>
          <p:spPr bwMode="auto">
            <a:xfrm>
              <a:off x="3724" y="1567"/>
              <a:ext cx="1719" cy="375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dirty="0" smtClean="0">
                  <a:solidFill>
                    <a:srgbClr val="000000"/>
                  </a:solidFill>
                  <a:ea typeface="ＭＳ Ｐゴシック" pitchFamily="34" charset="-128"/>
                </a:rPr>
                <a:t>The variable </a:t>
              </a:r>
              <a:r>
                <a:rPr lang="en-US" altLang="ja-JP" dirty="0" smtClean="0">
                  <a:solidFill>
                    <a:srgbClr val="00B0F0"/>
                  </a:solidFill>
                  <a:ea typeface="ＭＳ Ｐゴシック" pitchFamily="34" charset="-128"/>
                </a:rPr>
                <a:t>ranking</a:t>
              </a:r>
              <a:r>
                <a:rPr lang="en-US" altLang="ja-JP" dirty="0" smtClean="0">
                  <a:solidFill>
                    <a:srgbClr val="000000"/>
                  </a:solidFill>
                  <a:ea typeface="ＭＳ Ｐゴシック" pitchFamily="34" charset="-128"/>
                </a:rPr>
                <a:t> is a </a:t>
              </a:r>
              <a:r>
                <a:rPr lang="en-US" altLang="ja-JP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char</a:t>
              </a:r>
              <a:r>
                <a:rPr lang="en-US" altLang="ja-JP" dirty="0" smtClean="0">
                  <a:solidFill>
                    <a:srgbClr val="000000"/>
                  </a:solidFill>
                  <a:ea typeface="ＭＳ Ｐゴシック" pitchFamily="34" charset="-128"/>
                </a:rPr>
                <a:t> </a:t>
              </a:r>
              <a:r>
                <a:rPr lang="en-US" altLang="ja-JP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datatype</a:t>
              </a:r>
              <a:endParaRPr lang="en-US" altLang="ja-JP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8.144"/>
  <p:tag name="TIMELINE" val="1.3/30.7/3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7.632"/>
  <p:tag name="TIMELINE" val="4.3/11.4/20.9/3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2.704"/>
  <p:tag name="TIMELINE" val="0.6/7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6.896"/>
  <p:tag name="TIMELINE" val="0.7/9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7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7.632"/>
  <p:tag name="TIMELINE" val="4.3/11.4/20.9/32.5"/>
</p:tagLst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7397</TotalTime>
  <Words>600</Words>
  <Application>Microsoft PowerPoint</Application>
  <PresentationFormat>On-screen Show (4:3)</PresentationFormat>
  <Paragraphs>153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The switch statement</vt:lpstr>
      <vt:lpstr>The switch statement consists of a switch control expression and one or more case statements</vt:lpstr>
      <vt:lpstr>The break statements cause the switch to terminate</vt:lpstr>
      <vt:lpstr>A switch without break statements will not terminate after the case is handled</vt:lpstr>
      <vt:lpstr>the default block handles cases not explicitly handled</vt:lpstr>
      <vt:lpstr>The switch expression can also be a char datatype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CS-183 Lecture</dc:title>
  <dc:subject>Intro</dc:subject>
  <dc:creator>Dr. Mark Hornick</dc:creator>
  <cp:lastModifiedBy>nw8440</cp:lastModifiedBy>
  <cp:revision>852</cp:revision>
  <cp:lastPrinted>1601-01-01T00:00:00Z</cp:lastPrinted>
  <dcterms:created xsi:type="dcterms:W3CDTF">1999-09-06T21:32:20Z</dcterms:created>
  <dcterms:modified xsi:type="dcterms:W3CDTF">2009-10-05T00:01:11Z</dcterms:modified>
</cp:coreProperties>
</file>