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2"/>
  </p:notesMasterIdLst>
  <p:handoutMasterIdLst>
    <p:handoutMasterId r:id="rId33"/>
  </p:handoutMasterIdLst>
  <p:sldIdLst>
    <p:sldId id="295" r:id="rId2"/>
    <p:sldId id="319" r:id="rId3"/>
    <p:sldId id="320" r:id="rId4"/>
    <p:sldId id="321" r:id="rId5"/>
    <p:sldId id="322" r:id="rId6"/>
    <p:sldId id="323" r:id="rId7"/>
    <p:sldId id="264" r:id="rId8"/>
    <p:sldId id="325" r:id="rId9"/>
    <p:sldId id="318" r:id="rId10"/>
    <p:sldId id="326" r:id="rId11"/>
    <p:sldId id="324" r:id="rId12"/>
    <p:sldId id="296" r:id="rId13"/>
    <p:sldId id="299" r:id="rId14"/>
    <p:sldId id="347" r:id="rId15"/>
    <p:sldId id="348" r:id="rId16"/>
    <p:sldId id="300" r:id="rId17"/>
    <p:sldId id="315" r:id="rId18"/>
    <p:sldId id="341" r:id="rId19"/>
    <p:sldId id="343" r:id="rId20"/>
    <p:sldId id="330" r:id="rId21"/>
    <p:sldId id="345" r:id="rId22"/>
    <p:sldId id="344" r:id="rId23"/>
    <p:sldId id="333" r:id="rId24"/>
    <p:sldId id="335" r:id="rId25"/>
    <p:sldId id="336" r:id="rId26"/>
    <p:sldId id="327" r:id="rId27"/>
    <p:sldId id="328" r:id="rId28"/>
    <p:sldId id="337" r:id="rId29"/>
    <p:sldId id="338" r:id="rId30"/>
    <p:sldId id="339" r:id="rId3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a:srgbClr val="9A0075"/>
    <a:srgbClr val="FF3300"/>
    <a:srgbClr val="5600AC"/>
    <a:srgbClr val="E6E6E6"/>
    <a:srgbClr val="B1B8FD"/>
    <a:srgbClr val="340068"/>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89" autoAdjust="0"/>
  </p:normalViewPr>
  <p:slideViewPr>
    <p:cSldViewPr>
      <p:cViewPr varScale="1">
        <p:scale>
          <a:sx n="69" d="100"/>
          <a:sy n="69" d="100"/>
        </p:scale>
        <p:origin x="-5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260" y="-96"/>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03" tIns="48301" rIns="96603" bIns="48301" numCol="1" anchor="t" anchorCtr="0" compatLnSpc="1">
            <a:prstTxWarp prst="textNoShape">
              <a:avLst/>
            </a:prstTxWarp>
          </a:bodyPr>
          <a:lstStyle>
            <a:lvl1pPr defTabSz="966788">
              <a:defRPr sz="1200">
                <a:latin typeface="Tahoma" pitchFamily="34" charset="0"/>
              </a:defRPr>
            </a:lvl1pPr>
          </a:lstStyle>
          <a:p>
            <a:pPr>
              <a:defRPr/>
            </a:pPr>
            <a:r>
              <a:rPr lang="en-US"/>
              <a:t>CS-1010</a:t>
            </a:r>
          </a:p>
        </p:txBody>
      </p:sp>
      <p:sp>
        <p:nvSpPr>
          <p:cNvPr id="33795"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603" tIns="48301" rIns="96603" bIns="48301" numCol="1" anchor="t" anchorCtr="0" compatLnSpc="1">
            <a:prstTxWarp prst="textNoShape">
              <a:avLst/>
            </a:prstTxWarp>
          </a:bodyPr>
          <a:lstStyle>
            <a:lvl1pPr algn="r" defTabSz="966788">
              <a:defRPr sz="1200">
                <a:latin typeface="Tahoma" pitchFamily="34" charset="0"/>
              </a:defRPr>
            </a:lvl1pPr>
          </a:lstStyle>
          <a:p>
            <a:pPr>
              <a:defRPr/>
            </a:pPr>
            <a:fld id="{584E88E7-5979-4586-9D0A-DF9A456E516E}" type="datetime3">
              <a:rPr lang="en-US"/>
              <a:pPr>
                <a:defRPr/>
              </a:pPr>
              <a:t>24 September 2009</a:t>
            </a:fld>
            <a:endParaRPr lang="en-US"/>
          </a:p>
        </p:txBody>
      </p:sp>
      <p:sp>
        <p:nvSpPr>
          <p:cNvPr id="33796"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603" tIns="48301" rIns="96603" bIns="48301" numCol="1" anchor="b" anchorCtr="0" compatLnSpc="1">
            <a:prstTxWarp prst="textNoShape">
              <a:avLst/>
            </a:prstTxWarp>
          </a:bodyPr>
          <a:lstStyle>
            <a:lvl1pPr defTabSz="966788">
              <a:defRPr sz="1200">
                <a:latin typeface="Tahoma" pitchFamily="34" charset="0"/>
              </a:defRPr>
            </a:lvl1pPr>
          </a:lstStyle>
          <a:p>
            <a:pPr>
              <a:defRPr/>
            </a:pPr>
            <a:r>
              <a:rPr lang="en-US"/>
              <a:t>Dr. Mark L. Hornick</a:t>
            </a:r>
          </a:p>
        </p:txBody>
      </p:sp>
      <p:sp>
        <p:nvSpPr>
          <p:cNvPr id="33797"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603" tIns="48301" rIns="96603" bIns="48301" numCol="1" anchor="b" anchorCtr="0" compatLnSpc="1">
            <a:prstTxWarp prst="textNoShape">
              <a:avLst/>
            </a:prstTxWarp>
          </a:bodyPr>
          <a:lstStyle>
            <a:lvl1pPr algn="r" defTabSz="966788">
              <a:defRPr sz="1200">
                <a:latin typeface="Tahoma" pitchFamily="34" charset="0"/>
              </a:defRPr>
            </a:lvl1pPr>
          </a:lstStyle>
          <a:p>
            <a:pPr>
              <a:defRPr/>
            </a:pPr>
            <a:fld id="{F8B2CF9A-61F4-4909-8846-BA9868C198A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201988" cy="4572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defRPr sz="1200" b="1">
                <a:latin typeface="Times New Roman" pitchFamily="18" charset="0"/>
              </a:defRPr>
            </a:lvl1pPr>
          </a:lstStyle>
          <a:p>
            <a:pPr>
              <a:defRPr/>
            </a:pPr>
            <a:r>
              <a:rPr lang="en-US"/>
              <a:t>CS-1010</a:t>
            </a:r>
          </a:p>
        </p:txBody>
      </p:sp>
      <p:sp>
        <p:nvSpPr>
          <p:cNvPr id="770051" name="Rectangle 3"/>
          <p:cNvSpPr>
            <a:spLocks noGrp="1" noChangeArrowheads="1"/>
          </p:cNvSpPr>
          <p:nvPr>
            <p:ph type="dt" idx="1"/>
          </p:nvPr>
        </p:nvSpPr>
        <p:spPr bwMode="auto">
          <a:xfrm>
            <a:off x="4116388" y="0"/>
            <a:ext cx="3198812" cy="4572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a:defRPr sz="1200" b="1">
                <a:latin typeface="Times New Roman" pitchFamily="18" charset="0"/>
              </a:defRPr>
            </a:lvl1pPr>
          </a:lstStyle>
          <a:p>
            <a:pPr>
              <a:defRPr/>
            </a:pPr>
            <a:fld id="{4C1E17DC-B496-42A4-98E5-27204325A469}" type="datetime1">
              <a:rPr lang="en-US"/>
              <a:pPr>
                <a:defRPr/>
              </a:pPr>
              <a:t>9/24/2009</a:t>
            </a:fld>
            <a:endParaRPr lang="en-US"/>
          </a:p>
        </p:txBody>
      </p:sp>
      <p:sp>
        <p:nvSpPr>
          <p:cNvPr id="770053" name="Rectangle 5"/>
          <p:cNvSpPr>
            <a:spLocks noGrp="1" noChangeArrowheads="1"/>
          </p:cNvSpPr>
          <p:nvPr>
            <p:ph type="body" sz="quarter" idx="3"/>
          </p:nvPr>
        </p:nvSpPr>
        <p:spPr bwMode="auto">
          <a:xfrm>
            <a:off x="990600" y="4572000"/>
            <a:ext cx="5334000" cy="43434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9144000"/>
            <a:ext cx="3201988" cy="457200"/>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defRPr sz="1200" b="1">
                <a:latin typeface="Times New Roman" pitchFamily="18" charset="0"/>
              </a:defRPr>
            </a:lvl1pPr>
          </a:lstStyle>
          <a:p>
            <a:pPr>
              <a:defRPr/>
            </a:pPr>
            <a:r>
              <a:rPr lang="en-US"/>
              <a:t>Dr. Mark L. Hornick</a:t>
            </a:r>
          </a:p>
        </p:txBody>
      </p:sp>
      <p:sp>
        <p:nvSpPr>
          <p:cNvPr id="770055" name="Rectangle 7"/>
          <p:cNvSpPr>
            <a:spLocks noGrp="1" noChangeArrowheads="1"/>
          </p:cNvSpPr>
          <p:nvPr>
            <p:ph type="sldNum" sz="quarter" idx="5"/>
          </p:nvPr>
        </p:nvSpPr>
        <p:spPr bwMode="auto">
          <a:xfrm>
            <a:off x="4116388" y="9144000"/>
            <a:ext cx="3198812" cy="457200"/>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a:defRPr sz="1200" b="1">
                <a:latin typeface="Times New Roman" pitchFamily="18" charset="0"/>
              </a:defRPr>
            </a:lvl1pPr>
          </a:lstStyle>
          <a:p>
            <a:pPr>
              <a:defRPr/>
            </a:pPr>
            <a:fld id="{A227E4ED-9490-4111-82BF-E0D942DA1A0F}" type="slidenum">
              <a:rPr lang="en-US"/>
              <a:pPr>
                <a:defRPr/>
              </a:pPr>
              <a:t>‹#›</a:t>
            </a:fld>
            <a:endParaRPr lang="en-US"/>
          </a:p>
        </p:txBody>
      </p:sp>
      <p:pic>
        <p:nvPicPr>
          <p:cNvPr id="19463" name="Picture 8"/>
          <p:cNvPicPr>
            <a:picLocks noRot="1" noChangeAspect="1" noChangeArrowheads="1"/>
          </p:cNvPicPr>
          <p:nvPr/>
        </p:nvPicPr>
        <p:blipFill>
          <a:blip r:embed="rId2"/>
          <a:srcRect/>
          <a:stretch>
            <a:fillRect/>
          </a:stretch>
        </p:blipFill>
        <p:spPr bwMode="auto">
          <a:xfrm>
            <a:off x="1143000" y="685800"/>
            <a:ext cx="5029200" cy="3771900"/>
          </a:xfrm>
          <a:prstGeom prst="rect">
            <a:avLst/>
          </a:prstGeom>
          <a:noFill/>
          <a:ln w="9525">
            <a:solidFill>
              <a:srgbClr val="000000"/>
            </a:solidFill>
            <a:miter lim="800000"/>
            <a:headEnd/>
            <a:tailEnd/>
          </a:ln>
        </p:spPr>
      </p:pic>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CS-1010</a:t>
            </a:r>
            <a:endParaRPr lang="en-US"/>
          </a:p>
        </p:txBody>
      </p:sp>
      <p:sp>
        <p:nvSpPr>
          <p:cNvPr id="5" name="Date Placeholder 4"/>
          <p:cNvSpPr>
            <a:spLocks noGrp="1"/>
          </p:cNvSpPr>
          <p:nvPr>
            <p:ph type="dt" idx="11"/>
          </p:nvPr>
        </p:nvSpPr>
        <p:spPr/>
        <p:txBody>
          <a:bodyPr/>
          <a:lstStyle/>
          <a:p>
            <a:pPr>
              <a:defRPr/>
            </a:pPr>
            <a:fld id="{2B8DB366-E943-41E5-B5BD-38CCBD72D0E9}" type="datetime1">
              <a:rPr lang="en-US" smtClean="0"/>
              <a:pPr>
                <a:defRPr/>
              </a:pPr>
              <a:t>9/24/2009</a:t>
            </a:fld>
            <a:endParaRPr lang="en-US"/>
          </a:p>
        </p:txBody>
      </p:sp>
      <p:sp>
        <p:nvSpPr>
          <p:cNvPr id="6" name="Footer Placeholder 5"/>
          <p:cNvSpPr>
            <a:spLocks noGrp="1"/>
          </p:cNvSpPr>
          <p:nvPr>
            <p:ph type="ftr" sz="quarter" idx="12"/>
          </p:nvPr>
        </p:nvSpPr>
        <p:spPr/>
        <p:txBody>
          <a:bodyPr/>
          <a:lstStyle/>
          <a:p>
            <a:pPr>
              <a:defRPr/>
            </a:pPr>
            <a:r>
              <a:rPr lang="en-US" smtClean="0"/>
              <a:t>Dr. Mark L. Hornick</a:t>
            </a:r>
            <a:endParaRPr lang="en-US"/>
          </a:p>
        </p:txBody>
      </p:sp>
      <p:sp>
        <p:nvSpPr>
          <p:cNvPr id="7" name="Slide Number Placeholder 6"/>
          <p:cNvSpPr>
            <a:spLocks noGrp="1"/>
          </p:cNvSpPr>
          <p:nvPr>
            <p:ph type="sldNum" sz="quarter" idx="13"/>
          </p:nvPr>
        </p:nvSpPr>
        <p:spPr/>
        <p:txBody>
          <a:bodyPr/>
          <a:lstStyle/>
          <a:p>
            <a:pPr>
              <a:defRPr/>
            </a:pPr>
            <a:fld id="{92D25F18-CCA5-4AB9-BD88-D1881D8377EC}" type="slidenum">
              <a:rPr lang="en-US" smtClean="0"/>
              <a:pPr>
                <a:defRPr/>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D513497-90A8-4F88-B2E5-091EE552D6C2}"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1869D628-3D36-4714-8104-5769745F4D5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298DF7F2-8EAB-450E-8C36-CF71DEAA4E2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5313C367-2028-49E4-ABE7-2D8EE481A94E}"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2A5AD200-996B-4B90-8A3F-2BA4DB7D14C4}"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8017195-25B3-43E5-8C4B-B77DDCB53B3D}"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9" name="Rectangle 7"/>
          <p:cNvSpPr>
            <a:spLocks noGrp="1" noChangeArrowheads="1"/>
          </p:cNvSpPr>
          <p:nvPr>
            <p:ph type="sldNum" sz="quarter" idx="12"/>
          </p:nvPr>
        </p:nvSpPr>
        <p:spPr>
          <a:ln/>
        </p:spPr>
        <p:txBody>
          <a:bodyPr/>
          <a:lstStyle>
            <a:lvl1pPr>
              <a:defRPr/>
            </a:lvl1pPr>
          </a:lstStyle>
          <a:p>
            <a:pPr>
              <a:defRPr/>
            </a:pPr>
            <a:fld id="{5343CC34-D514-4753-95CB-E803960E86C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80209C0-DBB9-48B9-80AD-686AEBFE79D3}"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4" name="Rectangle 7"/>
          <p:cNvSpPr>
            <a:spLocks noGrp="1" noChangeArrowheads="1"/>
          </p:cNvSpPr>
          <p:nvPr>
            <p:ph type="sldNum" sz="quarter" idx="12"/>
          </p:nvPr>
        </p:nvSpPr>
        <p:spPr>
          <a:ln/>
        </p:spPr>
        <p:txBody>
          <a:bodyPr/>
          <a:lstStyle>
            <a:lvl1pPr>
              <a:defRPr/>
            </a:lvl1pPr>
          </a:lstStyle>
          <a:p>
            <a:pPr>
              <a:defRPr/>
            </a:pPr>
            <a:fld id="{8D65C24C-E471-4394-9854-60FF8641FF2B}"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D87F81B8-B06F-41D9-A7A0-F749B3F87FA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SE-1010</a:t>
            </a:r>
            <a:br>
              <a:rPr lang="en-US" altLang="en-US"/>
            </a:b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F331ECE5-DD05-4911-9E1A-5B22C4586ED8}"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r>
              <a:rPr lang="en-US" altLang="en-US"/>
              <a:t>SE-1010</a:t>
            </a:r>
            <a:br>
              <a:rPr lang="en-US" altLang="en-US"/>
            </a:br>
            <a:r>
              <a:rPr lang="en-US" altLang="en-US"/>
              <a:t>Dr. Mark L. Hornick</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DEC0505F-3375-41FF-91A9-22DA6E7A6B37}" type="slidenum">
              <a:rPr lang="en-US" altLang="en-US"/>
              <a:pPr>
                <a:defRPr/>
              </a:pPr>
              <a:t>‹#›</a:t>
            </a:fld>
            <a:endParaRPr lang="en-US" altLang="en-US"/>
          </a:p>
        </p:txBody>
      </p:sp>
      <p:pic>
        <p:nvPicPr>
          <p:cNvPr id="1032" name="Picture 40" descr="MSOE Logo"/>
          <p:cNvPicPr>
            <a:picLocks noChangeAspect="1" noChangeArrowheads="1"/>
          </p:cNvPicPr>
          <p:nvPr userDrawn="1"/>
        </p:nvPicPr>
        <p:blipFill>
          <a:blip r:embed="rId13"/>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2051" name="Slide Number Placeholder 5"/>
          <p:cNvSpPr>
            <a:spLocks noGrp="1"/>
          </p:cNvSpPr>
          <p:nvPr>
            <p:ph type="sldNum" sz="quarter" idx="12"/>
          </p:nvPr>
        </p:nvSpPr>
        <p:spPr>
          <a:noFill/>
        </p:spPr>
        <p:txBody>
          <a:bodyPr/>
          <a:lstStyle/>
          <a:p>
            <a:fld id="{328C4BFD-FACE-4D70-B020-8F4E979FE9AA}" type="slidenum">
              <a:rPr lang="en-US" altLang="en-US" smtClean="0"/>
              <a:pPr/>
              <a:t>1</a:t>
            </a:fld>
            <a:endParaRPr lang="en-US" altLang="en-US" smtClean="0"/>
          </a:p>
        </p:txBody>
      </p:sp>
      <p:sp>
        <p:nvSpPr>
          <p:cNvPr id="2052" name="Rectangle 2"/>
          <p:cNvSpPr>
            <a:spLocks noGrp="1" noChangeArrowheads="1"/>
          </p:cNvSpPr>
          <p:nvPr>
            <p:ph type="ctrTitle"/>
          </p:nvPr>
        </p:nvSpPr>
        <p:spPr/>
        <p:txBody>
          <a:bodyPr/>
          <a:lstStyle/>
          <a:p>
            <a:pPr eaLnBrk="1" hangingPunct="1"/>
            <a:r>
              <a:rPr lang="en-US" dirty="0" smtClean="0"/>
              <a:t>Variables &amp; </a:t>
            </a:r>
            <a:r>
              <a:rPr lang="en-US" dirty="0" err="1" smtClean="0"/>
              <a:t>Datatypes</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9219" name="Slide Number Placeholder 5"/>
          <p:cNvSpPr>
            <a:spLocks noGrp="1"/>
          </p:cNvSpPr>
          <p:nvPr>
            <p:ph type="sldNum" sz="quarter" idx="12"/>
          </p:nvPr>
        </p:nvSpPr>
        <p:spPr>
          <a:noFill/>
        </p:spPr>
        <p:txBody>
          <a:bodyPr/>
          <a:lstStyle/>
          <a:p>
            <a:fld id="{AD4396A8-4C5A-41DB-870D-7AF48166416F}" type="slidenum">
              <a:rPr lang="en-US" altLang="en-US" smtClean="0"/>
              <a:pPr/>
              <a:t>10</a:t>
            </a:fld>
            <a:endParaRPr lang="en-US" altLang="en-US" smtClean="0"/>
          </a:p>
        </p:txBody>
      </p:sp>
      <p:sp>
        <p:nvSpPr>
          <p:cNvPr id="9220" name="Rectangle 2"/>
          <p:cNvSpPr>
            <a:spLocks noGrp="1" noChangeArrowheads="1"/>
          </p:cNvSpPr>
          <p:nvPr>
            <p:ph type="title"/>
          </p:nvPr>
        </p:nvSpPr>
        <p:spPr>
          <a:xfrm>
            <a:off x="457200" y="762000"/>
            <a:ext cx="7543800" cy="838200"/>
          </a:xfrm>
        </p:spPr>
        <p:txBody>
          <a:bodyPr/>
          <a:lstStyle/>
          <a:p>
            <a:pPr eaLnBrk="1" hangingPunct="1"/>
            <a:r>
              <a:rPr lang="en-US" sz="3500" dirty="0" smtClean="0"/>
              <a:t>Don’t use verbs, adverbs, adjectives or meaningless names for variable identifiers</a:t>
            </a:r>
          </a:p>
        </p:txBody>
      </p:sp>
      <p:sp>
        <p:nvSpPr>
          <p:cNvPr id="9221" name="Rectangle 3"/>
          <p:cNvSpPr>
            <a:spLocks noGrp="1" noChangeArrowheads="1"/>
          </p:cNvSpPr>
          <p:nvPr>
            <p:ph type="body" idx="1"/>
          </p:nvPr>
        </p:nvSpPr>
        <p:spPr>
          <a:xfrm>
            <a:off x="457200" y="1828800"/>
            <a:ext cx="8229600" cy="4302125"/>
          </a:xfrm>
        </p:spPr>
        <p:txBody>
          <a:bodyPr/>
          <a:lstStyle/>
          <a:p>
            <a:pPr eaLnBrk="1" hangingPunct="1"/>
            <a:r>
              <a:rPr lang="en-US" sz="2700" dirty="0" err="1" smtClean="0">
                <a:solidFill>
                  <a:srgbClr val="340068"/>
                </a:solidFill>
                <a:latin typeface="Courier New" pitchFamily="49" charset="0"/>
              </a:rPr>
              <a:t>getIt</a:t>
            </a:r>
            <a:endParaRPr lang="en-US" sz="2700" dirty="0" smtClean="0">
              <a:solidFill>
                <a:srgbClr val="340068"/>
              </a:solidFill>
              <a:latin typeface="Courier New" pitchFamily="49" charset="0"/>
            </a:endParaRPr>
          </a:p>
          <a:p>
            <a:pPr eaLnBrk="1" hangingPunct="1"/>
            <a:r>
              <a:rPr lang="en-US" sz="2700" dirty="0" smtClean="0">
                <a:solidFill>
                  <a:srgbClr val="340068"/>
                </a:solidFill>
                <a:latin typeface="Courier New" pitchFamily="49" charset="0"/>
              </a:rPr>
              <a:t>Quickly</a:t>
            </a:r>
          </a:p>
          <a:p>
            <a:pPr eaLnBrk="1" hangingPunct="1"/>
            <a:r>
              <a:rPr lang="en-US" sz="2700" dirty="0" smtClean="0">
                <a:solidFill>
                  <a:srgbClr val="340068"/>
                </a:solidFill>
                <a:latin typeface="Courier New" pitchFamily="49" charset="0"/>
              </a:rPr>
              <a:t>happy</a:t>
            </a:r>
          </a:p>
          <a:p>
            <a:pPr eaLnBrk="1" hangingPunct="1"/>
            <a:r>
              <a:rPr lang="en-US" sz="2700" dirty="0" err="1" smtClean="0">
                <a:solidFill>
                  <a:srgbClr val="340068"/>
                </a:solidFill>
                <a:latin typeface="Courier New" pitchFamily="49" charset="0"/>
              </a:rPr>
              <a:t>FredFlintstone</a:t>
            </a:r>
            <a:endParaRPr lang="en-US" sz="2700" dirty="0" smtClean="0">
              <a:solidFill>
                <a:srgbClr val="340068"/>
              </a:solidFill>
              <a:latin typeface="Courier New" pitchFamily="49" charset="0"/>
            </a:endParaRPr>
          </a:p>
          <a:p>
            <a:pPr eaLnBrk="1" hangingPunct="1"/>
            <a:r>
              <a:rPr lang="en-US" sz="2700" dirty="0" err="1" smtClean="0">
                <a:solidFill>
                  <a:srgbClr val="340068"/>
                </a:solidFill>
                <a:latin typeface="Courier New" pitchFamily="49" charset="0"/>
              </a:rPr>
              <a:t>iDontLikeBeets</a:t>
            </a:r>
            <a:endParaRPr lang="en-US" sz="2700" dirty="0" smtClean="0">
              <a:solidFill>
                <a:srgbClr val="340068"/>
              </a:solidFill>
              <a:latin typeface="Courier New" pitchFamily="49" charset="0"/>
            </a:endParaRPr>
          </a:p>
          <a:p>
            <a:pPr lvl="2" eaLnBrk="1" hangingPunct="1">
              <a:buFont typeface="Wingdings" pitchFamily="2" charset="2"/>
              <a:buNone/>
            </a:pPr>
            <a:endParaRPr lang="en-US" sz="2100" dirty="0" smtClean="0">
              <a:solidFill>
                <a:srgbClr val="340068"/>
              </a:solidFill>
              <a:latin typeface="Courier New" pitchFamily="49" charset="0"/>
            </a:endParaRPr>
          </a:p>
        </p:txBody>
      </p:sp>
      <p:sp>
        <p:nvSpPr>
          <p:cNvPr id="6" name="TextBox 5"/>
          <p:cNvSpPr txBox="1"/>
          <p:nvPr/>
        </p:nvSpPr>
        <p:spPr>
          <a:xfrm>
            <a:off x="3124200" y="4419600"/>
            <a:ext cx="5257799" cy="830997"/>
          </a:xfrm>
          <a:prstGeom prst="rect">
            <a:avLst/>
          </a:prstGeom>
          <a:noFill/>
        </p:spPr>
        <p:txBody>
          <a:bodyPr wrap="square" rtlCol="0">
            <a:spAutoFit/>
          </a:bodyPr>
          <a:lstStyle/>
          <a:p>
            <a:r>
              <a:rPr lang="en-US" sz="2400" dirty="0" smtClean="0">
                <a:solidFill>
                  <a:srgbClr val="FF0000"/>
                </a:solidFill>
              </a:rPr>
              <a:t>Names like these don’t convey any meaning to the reader of a program.</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81000" y="1143000"/>
            <a:ext cx="7543800" cy="1295400"/>
          </a:xfrm>
        </p:spPr>
        <p:txBody>
          <a:bodyPr/>
          <a:lstStyle/>
          <a:p>
            <a:r>
              <a:rPr lang="en-US" dirty="0" smtClean="0"/>
              <a:t>In Java, a variable</a:t>
            </a:r>
            <a:r>
              <a:rPr lang="en-US" i="1" dirty="0" smtClean="0"/>
              <a:t> </a:t>
            </a:r>
            <a:r>
              <a:rPr lang="en-US" dirty="0" smtClean="0"/>
              <a:t>can be also represent many </a:t>
            </a:r>
            <a:r>
              <a:rPr lang="en-US" u="sng" dirty="0" smtClean="0"/>
              <a:t>non-primitive </a:t>
            </a:r>
            <a:r>
              <a:rPr lang="en-US" dirty="0" err="1" smtClean="0"/>
              <a:t>datatypes</a:t>
            </a:r>
            <a:r>
              <a:rPr lang="en-US" dirty="0" smtClean="0"/>
              <a:t>…</a:t>
            </a:r>
          </a:p>
        </p:txBody>
      </p:sp>
      <p:sp>
        <p:nvSpPr>
          <p:cNvPr id="45059" name="Content Placeholder 2"/>
          <p:cNvSpPr>
            <a:spLocks noGrp="1"/>
          </p:cNvSpPr>
          <p:nvPr>
            <p:ph idx="1"/>
          </p:nvPr>
        </p:nvSpPr>
        <p:spPr>
          <a:xfrm>
            <a:off x="457200" y="3276600"/>
            <a:ext cx="3657600" cy="2854325"/>
          </a:xfrm>
        </p:spPr>
        <p:txBody>
          <a:bodyPr/>
          <a:lstStyle/>
          <a:p>
            <a:pPr>
              <a:buNone/>
            </a:pPr>
            <a:r>
              <a:rPr lang="en-US" dirty="0" smtClean="0">
                <a:latin typeface="Courier New" pitchFamily="49" charset="0"/>
                <a:cs typeface="Courier New" pitchFamily="49" charset="0"/>
              </a:rPr>
              <a:t>String s;</a:t>
            </a:r>
          </a:p>
        </p:txBody>
      </p:sp>
      <p:sp>
        <p:nvSpPr>
          <p:cNvPr id="45060" name="Footer Placeholder 3"/>
          <p:cNvSpPr>
            <a:spLocks noGrp="1"/>
          </p:cNvSpPr>
          <p:nvPr>
            <p:ph type="ftr" sz="quarter" idx="11"/>
          </p:nvPr>
        </p:nvSpPr>
        <p:spPr>
          <a:noFill/>
        </p:spPr>
        <p:txBody>
          <a:bodyPr/>
          <a:lstStyle/>
          <a:p>
            <a:r>
              <a:rPr lang="en-US" altLang="en-US" dirty="0" smtClean="0">
                <a:latin typeface="Arial" pitchFamily="34" charset="0"/>
              </a:rPr>
              <a:t>SE 1011</a:t>
            </a:r>
            <a:br>
              <a:rPr lang="en-US" altLang="en-US" dirty="0" smtClean="0">
                <a:latin typeface="Arial" pitchFamily="34" charset="0"/>
              </a:rPr>
            </a:br>
            <a:r>
              <a:rPr lang="en-US" altLang="en-US" dirty="0" smtClean="0">
                <a:latin typeface="Arial" pitchFamily="34" charset="0"/>
              </a:rPr>
              <a:t>Dr. Mark L. Hornick</a:t>
            </a:r>
          </a:p>
        </p:txBody>
      </p:sp>
      <p:sp>
        <p:nvSpPr>
          <p:cNvPr id="45061" name="Slide Number Placeholder 4"/>
          <p:cNvSpPr>
            <a:spLocks noGrp="1"/>
          </p:cNvSpPr>
          <p:nvPr>
            <p:ph type="sldNum" sz="quarter" idx="12"/>
          </p:nvPr>
        </p:nvSpPr>
        <p:spPr>
          <a:noFill/>
        </p:spPr>
        <p:txBody>
          <a:bodyPr/>
          <a:lstStyle/>
          <a:p>
            <a:fld id="{A88D4B02-BB75-4091-97E0-1E17381A88EA}" type="slidenum">
              <a:rPr lang="en-US" altLang="en-US" smtClean="0">
                <a:latin typeface="Arial" pitchFamily="34" charset="0"/>
              </a:rPr>
              <a:pPr/>
              <a:t>11</a:t>
            </a:fld>
            <a:endParaRPr lang="en-US" altLang="en-US" smtClean="0">
              <a:latin typeface="Arial" pitchFamily="34" charset="0"/>
            </a:endParaRPr>
          </a:p>
        </p:txBody>
      </p:sp>
      <p:sp>
        <p:nvSpPr>
          <p:cNvPr id="6" name="TextBox 5"/>
          <p:cNvSpPr txBox="1"/>
          <p:nvPr/>
        </p:nvSpPr>
        <p:spPr>
          <a:xfrm>
            <a:off x="3886200" y="3124200"/>
            <a:ext cx="3810000" cy="1200329"/>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dirty="0"/>
              <a:t>This declares a </a:t>
            </a:r>
            <a:r>
              <a:rPr lang="en-US" i="1" dirty="0"/>
              <a:t>variable</a:t>
            </a:r>
            <a:r>
              <a:rPr lang="en-US" dirty="0"/>
              <a:t> </a:t>
            </a:r>
            <a:r>
              <a:rPr lang="en-US" b="1" dirty="0"/>
              <a:t>s</a:t>
            </a:r>
            <a:r>
              <a:rPr lang="en-US" dirty="0"/>
              <a:t> of </a:t>
            </a:r>
            <a:r>
              <a:rPr lang="en-US" i="1" dirty="0" err="1"/>
              <a:t>datatype</a:t>
            </a:r>
            <a:r>
              <a:rPr lang="en-US" dirty="0"/>
              <a:t> </a:t>
            </a:r>
            <a:r>
              <a:rPr lang="en-US" b="1" dirty="0"/>
              <a:t>String. String</a:t>
            </a:r>
            <a:r>
              <a:rPr lang="en-US" dirty="0"/>
              <a:t> is </a:t>
            </a:r>
            <a:r>
              <a:rPr lang="en-US" dirty="0" smtClean="0"/>
              <a:t>another predefined, </a:t>
            </a:r>
            <a:r>
              <a:rPr lang="en-US" u="sng" dirty="0" smtClean="0"/>
              <a:t>non-primitive </a:t>
            </a:r>
            <a:r>
              <a:rPr lang="en-US" dirty="0"/>
              <a:t>Java </a:t>
            </a:r>
            <a:r>
              <a:rPr lang="en-US" dirty="0" err="1"/>
              <a:t>datatype</a:t>
            </a:r>
            <a:r>
              <a:rPr lang="en-US" dirty="0"/>
              <a:t>.</a:t>
            </a:r>
            <a:endParaRPr lang="en-US" b="1" dirty="0"/>
          </a:p>
        </p:txBody>
      </p:sp>
      <p:sp>
        <p:nvSpPr>
          <p:cNvPr id="7" name="TextBox 6"/>
          <p:cNvSpPr txBox="1"/>
          <p:nvPr/>
        </p:nvSpPr>
        <p:spPr>
          <a:xfrm>
            <a:off x="2438400" y="4724400"/>
            <a:ext cx="3810000" cy="646113"/>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dirty="0"/>
              <a:t>What kind of values can be held by this type of variable???</a:t>
            </a:r>
            <a:endParaRPr lang="en-US" b="1" dirty="0"/>
          </a:p>
        </p:txBody>
      </p:sp>
      <p:pic>
        <p:nvPicPr>
          <p:cNvPr id="45064" name="Picture 2" descr="C:\Documents and Settings\hornick\Local Settings\Temporary Internet Files\Content.IE5\3EMX8BOC\MCj04114980000[1].wmf"/>
          <p:cNvPicPr>
            <a:picLocks noChangeAspect="1" noChangeArrowheads="1"/>
          </p:cNvPicPr>
          <p:nvPr/>
        </p:nvPicPr>
        <p:blipFill>
          <a:blip r:embed="rId2"/>
          <a:srcRect/>
          <a:stretch>
            <a:fillRect/>
          </a:stretch>
        </p:blipFill>
        <p:spPr bwMode="auto">
          <a:xfrm>
            <a:off x="6477000" y="4267200"/>
            <a:ext cx="1125538" cy="13112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2291" name="Slide Number Placeholder 5"/>
          <p:cNvSpPr>
            <a:spLocks noGrp="1"/>
          </p:cNvSpPr>
          <p:nvPr>
            <p:ph type="sldNum" sz="quarter" idx="12"/>
          </p:nvPr>
        </p:nvSpPr>
        <p:spPr>
          <a:noFill/>
        </p:spPr>
        <p:txBody>
          <a:bodyPr/>
          <a:lstStyle/>
          <a:p>
            <a:fld id="{C512240B-CFF3-4770-96DE-2701AE7F3F51}" type="slidenum">
              <a:rPr lang="en-US" altLang="en-US" smtClean="0"/>
              <a:pPr/>
              <a:t>12</a:t>
            </a:fld>
            <a:endParaRPr lang="en-US" altLang="en-US" smtClean="0"/>
          </a:p>
        </p:txBody>
      </p:sp>
      <p:sp>
        <p:nvSpPr>
          <p:cNvPr id="12292" name="Rectangle 2"/>
          <p:cNvSpPr>
            <a:spLocks noGrp="1" noChangeArrowheads="1"/>
          </p:cNvSpPr>
          <p:nvPr>
            <p:ph type="title"/>
          </p:nvPr>
        </p:nvSpPr>
        <p:spPr>
          <a:xfrm>
            <a:off x="457200" y="152400"/>
            <a:ext cx="7543800" cy="1295400"/>
          </a:xfrm>
        </p:spPr>
        <p:txBody>
          <a:bodyPr/>
          <a:lstStyle/>
          <a:p>
            <a:pPr eaLnBrk="1" hangingPunct="1"/>
            <a:r>
              <a:rPr lang="en-US" sz="3200" b="0" dirty="0" smtClean="0"/>
              <a:t>The </a:t>
            </a:r>
            <a:r>
              <a:rPr lang="en-US" sz="3200" b="0" i="1" dirty="0" smtClean="0"/>
              <a:t>String</a:t>
            </a:r>
            <a:r>
              <a:rPr lang="en-US" sz="3200" b="0" dirty="0" smtClean="0"/>
              <a:t> </a:t>
            </a:r>
            <a:r>
              <a:rPr lang="en-US" sz="3200" b="0" dirty="0" err="1" smtClean="0"/>
              <a:t>datatype</a:t>
            </a:r>
            <a:r>
              <a:rPr lang="en-US" sz="3200" b="0" dirty="0" smtClean="0"/>
              <a:t> is a built-in </a:t>
            </a:r>
            <a:r>
              <a:rPr lang="en-US" sz="3200" dirty="0" smtClean="0"/>
              <a:t>class</a:t>
            </a:r>
            <a:r>
              <a:rPr lang="en-US" sz="3200" b="0" dirty="0" smtClean="0"/>
              <a:t> (from the </a:t>
            </a:r>
            <a:r>
              <a:rPr lang="en-US" sz="3200" b="0" dirty="0" err="1" smtClean="0"/>
              <a:t>java.lang</a:t>
            </a:r>
            <a:r>
              <a:rPr lang="en-US" sz="3200" b="0" dirty="0" smtClean="0"/>
              <a:t> package) that represents a sequence of characters</a:t>
            </a:r>
          </a:p>
        </p:txBody>
      </p:sp>
      <p:sp>
        <p:nvSpPr>
          <p:cNvPr id="12293" name="Rectangle 3"/>
          <p:cNvSpPr>
            <a:spLocks noGrp="1" noChangeArrowheads="1"/>
          </p:cNvSpPr>
          <p:nvPr>
            <p:ph type="body" idx="1"/>
          </p:nvPr>
        </p:nvSpPr>
        <p:spPr>
          <a:xfrm>
            <a:off x="381000" y="1524000"/>
            <a:ext cx="8229600" cy="4411663"/>
          </a:xfrm>
        </p:spPr>
        <p:txBody>
          <a:bodyPr/>
          <a:lstStyle/>
          <a:p>
            <a:pPr lvl="1" eaLnBrk="1" hangingPunct="1">
              <a:lnSpc>
                <a:spcPct val="90000"/>
              </a:lnSpc>
              <a:buNone/>
            </a:pPr>
            <a:r>
              <a:rPr lang="en-US" dirty="0" smtClean="0">
                <a:latin typeface="Courier New" pitchFamily="49" charset="0"/>
                <a:cs typeface="Courier New" pitchFamily="49" charset="0"/>
              </a:rPr>
              <a:t>String s1 = “a”; </a:t>
            </a:r>
            <a:br>
              <a:rPr lang="en-US" dirty="0" smtClean="0">
                <a:latin typeface="Courier New" pitchFamily="49" charset="0"/>
                <a:cs typeface="Courier New" pitchFamily="49" charset="0"/>
              </a:rPr>
            </a:br>
            <a:endParaRPr lang="en-US" dirty="0" smtClean="0">
              <a:latin typeface="Courier New" pitchFamily="49" charset="0"/>
              <a:cs typeface="Courier New" pitchFamily="49" charset="0"/>
            </a:endParaRPr>
          </a:p>
          <a:p>
            <a:pPr lvl="1" eaLnBrk="1" hangingPunct="1">
              <a:lnSpc>
                <a:spcPct val="90000"/>
              </a:lnSpc>
              <a:buNone/>
            </a:pPr>
            <a:r>
              <a:rPr lang="en-US" dirty="0" smtClean="0">
                <a:latin typeface="Courier New" pitchFamily="49" charset="0"/>
                <a:cs typeface="Courier New" pitchFamily="49" charset="0"/>
              </a:rPr>
              <a:t>String s2 =“SE-1011”;</a:t>
            </a:r>
            <a:br>
              <a:rPr lang="en-US" dirty="0" smtClean="0">
                <a:latin typeface="Courier New" pitchFamily="49" charset="0"/>
                <a:cs typeface="Courier New" pitchFamily="49" charset="0"/>
              </a:rPr>
            </a:br>
            <a:endParaRPr lang="en-US" dirty="0" smtClean="0">
              <a:latin typeface="Courier New" pitchFamily="49" charset="0"/>
              <a:cs typeface="Courier New" pitchFamily="49" charset="0"/>
            </a:endParaRPr>
          </a:p>
          <a:p>
            <a:pPr lvl="1" eaLnBrk="1" hangingPunct="1">
              <a:lnSpc>
                <a:spcPct val="90000"/>
              </a:lnSpc>
              <a:buNone/>
            </a:pPr>
            <a:r>
              <a:rPr lang="en-US" dirty="0" smtClean="0">
                <a:latin typeface="Courier New" pitchFamily="49" charset="0"/>
                <a:cs typeface="Courier New" pitchFamily="49" charset="0"/>
              </a:rPr>
              <a:t>String s3 =“123”;</a:t>
            </a:r>
            <a:br>
              <a:rPr lang="en-US" dirty="0" smtClean="0">
                <a:latin typeface="Courier New" pitchFamily="49" charset="0"/>
                <a:cs typeface="Courier New" pitchFamily="49" charset="0"/>
              </a:rPr>
            </a:br>
            <a:endParaRPr lang="en-US" dirty="0" smtClean="0">
              <a:latin typeface="Courier New" pitchFamily="49" charset="0"/>
              <a:cs typeface="Courier New" pitchFamily="49" charset="0"/>
            </a:endParaRPr>
          </a:p>
          <a:p>
            <a:pPr lvl="1" eaLnBrk="1" hangingPunct="1">
              <a:lnSpc>
                <a:spcPct val="90000"/>
              </a:lnSpc>
              <a:buNone/>
            </a:pPr>
            <a:r>
              <a:rPr lang="en-US" dirty="0" smtClean="0">
                <a:latin typeface="Courier New" pitchFamily="49" charset="0"/>
                <a:cs typeface="Courier New" pitchFamily="49" charset="0"/>
              </a:rPr>
              <a:t>String s4 =“This is a 6 word string.”;</a:t>
            </a:r>
            <a:br>
              <a:rPr lang="en-US" dirty="0" smtClean="0">
                <a:latin typeface="Courier New" pitchFamily="49" charset="0"/>
                <a:cs typeface="Courier New" pitchFamily="49" charset="0"/>
              </a:rPr>
            </a:br>
            <a:endParaRPr lang="en-US" dirty="0" smtClean="0">
              <a:latin typeface="Courier New" pitchFamily="49" charset="0"/>
              <a:cs typeface="Courier New" pitchFamily="49" charset="0"/>
            </a:endParaRPr>
          </a:p>
          <a:p>
            <a:pPr lvl="1" eaLnBrk="1" hangingPunct="1">
              <a:lnSpc>
                <a:spcPct val="90000"/>
              </a:lnSpc>
              <a:buNone/>
            </a:pPr>
            <a:r>
              <a:rPr lang="en-US" dirty="0" smtClean="0">
                <a:latin typeface="Courier New" pitchFamily="49" charset="0"/>
                <a:cs typeface="Courier New" pitchFamily="49" charset="0"/>
              </a:rPr>
              <a:t>String s5 = “”;</a:t>
            </a:r>
          </a:p>
          <a:p>
            <a:pPr eaLnBrk="1" hangingPunct="1">
              <a:lnSpc>
                <a:spcPct val="90000"/>
              </a:lnSpc>
              <a:buFont typeface="Wingdings" pitchFamily="2" charset="2"/>
              <a:buNone/>
            </a:pPr>
            <a:r>
              <a:rPr lang="en-US" dirty="0" smtClean="0">
                <a:solidFill>
                  <a:srgbClr val="FF0000"/>
                </a:solidFill>
              </a:rPr>
              <a:t>There is no fundamental restriction on the maximum length of a Java </a:t>
            </a:r>
            <a:r>
              <a:rPr lang="en-US" i="1" dirty="0" smtClean="0">
                <a:solidFill>
                  <a:srgbClr val="FF0000"/>
                </a:solidFill>
              </a:rPr>
              <a:t>String</a:t>
            </a:r>
          </a:p>
        </p:txBody>
      </p:sp>
      <p:sp>
        <p:nvSpPr>
          <p:cNvPr id="6" name="TextBox 5"/>
          <p:cNvSpPr txBox="1"/>
          <p:nvPr/>
        </p:nvSpPr>
        <p:spPr>
          <a:xfrm>
            <a:off x="2971800" y="3505200"/>
            <a:ext cx="5451475" cy="341313"/>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nSpc>
                <a:spcPct val="90000"/>
              </a:lnSpc>
              <a:defRPr/>
            </a:pPr>
            <a:r>
              <a:rPr lang="en-US" dirty="0"/>
              <a:t>How does this differ from a </a:t>
            </a:r>
            <a:r>
              <a:rPr lang="en-US" b="1" i="1" dirty="0" err="1"/>
              <a:t>int</a:t>
            </a:r>
            <a:r>
              <a:rPr lang="en-US" dirty="0"/>
              <a:t> that represents 123?</a:t>
            </a:r>
          </a:p>
        </p:txBody>
      </p:sp>
      <p:sp>
        <p:nvSpPr>
          <p:cNvPr id="7" name="TextBox 6"/>
          <p:cNvSpPr txBox="1"/>
          <p:nvPr/>
        </p:nvSpPr>
        <p:spPr>
          <a:xfrm>
            <a:off x="4343400" y="4800600"/>
            <a:ext cx="3454400" cy="341313"/>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nSpc>
                <a:spcPct val="90000"/>
              </a:lnSpc>
              <a:defRPr/>
            </a:pPr>
            <a:r>
              <a:rPr lang="en-US" dirty="0"/>
              <a:t>This represents an </a:t>
            </a:r>
            <a:r>
              <a:rPr lang="en-US" dirty="0">
                <a:solidFill>
                  <a:srgbClr val="FF0000"/>
                </a:solidFill>
              </a:rPr>
              <a:t>empty</a:t>
            </a:r>
            <a:r>
              <a:rPr lang="en-US" dirty="0"/>
              <a:t> </a:t>
            </a:r>
            <a:r>
              <a:rPr lang="en-US" i="1" dirty="0"/>
              <a:t>String</a:t>
            </a:r>
          </a:p>
        </p:txBody>
      </p:sp>
      <p:sp>
        <p:nvSpPr>
          <p:cNvPr id="8" name="TextBox 7"/>
          <p:cNvSpPr txBox="1"/>
          <p:nvPr/>
        </p:nvSpPr>
        <p:spPr>
          <a:xfrm>
            <a:off x="3048000" y="1905000"/>
            <a:ext cx="5429692" cy="3416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nSpc>
                <a:spcPct val="90000"/>
              </a:lnSpc>
              <a:defRPr/>
            </a:pPr>
            <a:r>
              <a:rPr lang="en-US" dirty="0" smtClean="0">
                <a:solidFill>
                  <a:srgbClr val="0000FF"/>
                </a:solidFill>
              </a:rPr>
              <a:t>String sequences are surrounded by double-quotes</a:t>
            </a:r>
            <a:endParaRPr lang="en-US"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3315" name="Slide Number Placeholder 5"/>
          <p:cNvSpPr>
            <a:spLocks noGrp="1"/>
          </p:cNvSpPr>
          <p:nvPr>
            <p:ph type="sldNum" sz="quarter" idx="12"/>
          </p:nvPr>
        </p:nvSpPr>
        <p:spPr>
          <a:noFill/>
        </p:spPr>
        <p:txBody>
          <a:bodyPr/>
          <a:lstStyle/>
          <a:p>
            <a:fld id="{F9BE42EE-ED0F-428F-8C4E-DAB8F836B852}" type="slidenum">
              <a:rPr lang="en-US" altLang="en-US" smtClean="0"/>
              <a:pPr/>
              <a:t>13</a:t>
            </a:fld>
            <a:endParaRPr lang="en-US" altLang="en-US" smtClean="0"/>
          </a:p>
        </p:txBody>
      </p:sp>
      <p:sp>
        <p:nvSpPr>
          <p:cNvPr id="13316" name="Rectangle 2"/>
          <p:cNvSpPr>
            <a:spLocks noGrp="1" noChangeArrowheads="1"/>
          </p:cNvSpPr>
          <p:nvPr>
            <p:ph type="title"/>
          </p:nvPr>
        </p:nvSpPr>
        <p:spPr/>
        <p:txBody>
          <a:bodyPr/>
          <a:lstStyle/>
          <a:p>
            <a:pPr eaLnBrk="1" hangingPunct="1"/>
            <a:r>
              <a:rPr lang="en-US" sz="3200" dirty="0" smtClean="0"/>
              <a:t>The </a:t>
            </a:r>
            <a:r>
              <a:rPr lang="en-US" sz="3200" i="1" dirty="0" smtClean="0"/>
              <a:t>char</a:t>
            </a:r>
            <a:r>
              <a:rPr lang="en-US" sz="3200" dirty="0" smtClean="0"/>
              <a:t> primitive </a:t>
            </a:r>
            <a:r>
              <a:rPr lang="en-US" sz="3200" dirty="0" err="1" smtClean="0"/>
              <a:t>datatype</a:t>
            </a:r>
            <a:r>
              <a:rPr lang="en-US" sz="3200" dirty="0" smtClean="0"/>
              <a:t> represents only a single character</a:t>
            </a:r>
          </a:p>
        </p:txBody>
      </p:sp>
      <p:sp>
        <p:nvSpPr>
          <p:cNvPr id="13317" name="Rectangle 3"/>
          <p:cNvSpPr>
            <a:spLocks noGrp="1" noChangeArrowheads="1"/>
          </p:cNvSpPr>
          <p:nvPr>
            <p:ph type="body" idx="1"/>
          </p:nvPr>
        </p:nvSpPr>
        <p:spPr>
          <a:xfrm>
            <a:off x="457200" y="1676400"/>
            <a:ext cx="8229600" cy="4411663"/>
          </a:xfrm>
        </p:spPr>
        <p:txBody>
          <a:bodyPr/>
          <a:lstStyle/>
          <a:p>
            <a:pPr lvl="1" eaLnBrk="1" hangingPunct="1">
              <a:buNone/>
            </a:pPr>
            <a:r>
              <a:rPr lang="en-US" dirty="0" smtClean="0">
                <a:latin typeface="Courier New" pitchFamily="49" charset="0"/>
                <a:cs typeface="Courier New" pitchFamily="49" charset="0"/>
              </a:rPr>
              <a:t>char c1 =‘1’;</a:t>
            </a:r>
          </a:p>
          <a:p>
            <a:pPr lvl="1" eaLnBrk="1" hangingPunct="1">
              <a:buNone/>
            </a:pPr>
            <a:r>
              <a:rPr lang="en-US" dirty="0" smtClean="0">
                <a:latin typeface="Courier New" pitchFamily="49" charset="0"/>
                <a:cs typeface="Courier New" pitchFamily="49" charset="0"/>
              </a:rPr>
              <a:t>char c2 =‘a’;</a:t>
            </a:r>
          </a:p>
          <a:p>
            <a:pPr lvl="1" eaLnBrk="1" hangingPunct="1">
              <a:buNone/>
            </a:pPr>
            <a:r>
              <a:rPr lang="en-US" dirty="0" smtClean="0">
                <a:latin typeface="Courier New" pitchFamily="49" charset="0"/>
                <a:cs typeface="Courier New" pitchFamily="49" charset="0"/>
              </a:rPr>
              <a:t>char c3 =‘?’;</a:t>
            </a:r>
          </a:p>
          <a:p>
            <a:pPr lvl="1" eaLnBrk="1" hangingPunct="1">
              <a:buNone/>
            </a:pPr>
            <a:r>
              <a:rPr lang="en-US" dirty="0" smtClean="0">
                <a:latin typeface="Courier New" pitchFamily="49" charset="0"/>
                <a:cs typeface="Courier New" pitchFamily="49" charset="0"/>
              </a:rPr>
              <a:t>char c4 =‘B’;</a:t>
            </a:r>
          </a:p>
          <a:p>
            <a:pPr lvl="1" eaLnBrk="1" hangingPunct="1">
              <a:buNone/>
            </a:pPr>
            <a:r>
              <a:rPr lang="en-US" dirty="0" smtClean="0">
                <a:latin typeface="Courier New" pitchFamily="49" charset="0"/>
                <a:cs typeface="Courier New" pitchFamily="49" charset="0"/>
              </a:rPr>
              <a:t>char c5 =‘%’;</a:t>
            </a:r>
          </a:p>
        </p:txBody>
      </p:sp>
      <p:sp>
        <p:nvSpPr>
          <p:cNvPr id="6" name="TextBox 5"/>
          <p:cNvSpPr txBox="1"/>
          <p:nvPr/>
        </p:nvSpPr>
        <p:spPr>
          <a:xfrm>
            <a:off x="3733800" y="1752600"/>
            <a:ext cx="5194300" cy="341313"/>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nSpc>
                <a:spcPct val="90000"/>
              </a:lnSpc>
              <a:defRPr/>
            </a:pPr>
            <a:r>
              <a:rPr lang="en-US" dirty="0"/>
              <a:t>How does this differ from a </a:t>
            </a:r>
            <a:r>
              <a:rPr lang="en-US" b="1" i="1" dirty="0" err="1"/>
              <a:t>int</a:t>
            </a:r>
            <a:r>
              <a:rPr lang="en-US" dirty="0"/>
              <a:t> that represents 1?</a:t>
            </a:r>
          </a:p>
        </p:txBody>
      </p:sp>
      <p:sp>
        <p:nvSpPr>
          <p:cNvPr id="8" name="TextBox 7"/>
          <p:cNvSpPr txBox="1"/>
          <p:nvPr/>
        </p:nvSpPr>
        <p:spPr>
          <a:xfrm>
            <a:off x="1600200" y="4876800"/>
            <a:ext cx="4685898" cy="3416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nSpc>
                <a:spcPct val="90000"/>
              </a:lnSpc>
              <a:defRPr/>
            </a:pPr>
            <a:r>
              <a:rPr lang="en-US" dirty="0" smtClean="0"/>
              <a:t>Characters are surrounded </a:t>
            </a:r>
            <a:r>
              <a:rPr lang="en-US" u="sng" dirty="0" smtClean="0"/>
              <a:t>by single-quotes</a:t>
            </a:r>
            <a:endParaRPr lang="en-US"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ltLang="en-US" dirty="0" smtClean="0"/>
              <a:t>SE-1010</a:t>
            </a:r>
            <a:br>
              <a:rPr lang="en-US" altLang="en-US" dirty="0" smtClean="0"/>
            </a:br>
            <a:r>
              <a:rPr lang="en-US" altLang="en-US" dirty="0" smtClean="0"/>
              <a:t>Dr. Mark L. Hornick</a:t>
            </a:r>
          </a:p>
        </p:txBody>
      </p:sp>
      <p:sp>
        <p:nvSpPr>
          <p:cNvPr id="13315" name="Slide Number Placeholder 5"/>
          <p:cNvSpPr>
            <a:spLocks noGrp="1"/>
          </p:cNvSpPr>
          <p:nvPr>
            <p:ph type="sldNum" sz="quarter" idx="12"/>
          </p:nvPr>
        </p:nvSpPr>
        <p:spPr>
          <a:noFill/>
        </p:spPr>
        <p:txBody>
          <a:bodyPr/>
          <a:lstStyle/>
          <a:p>
            <a:fld id="{F9BE42EE-ED0F-428F-8C4E-DAB8F836B852}" type="slidenum">
              <a:rPr lang="en-US" altLang="en-US" smtClean="0"/>
              <a:pPr/>
              <a:t>14</a:t>
            </a:fld>
            <a:endParaRPr lang="en-US" altLang="en-US" dirty="0" smtClean="0"/>
          </a:p>
        </p:txBody>
      </p:sp>
      <p:sp>
        <p:nvSpPr>
          <p:cNvPr id="13317" name="Rectangle 3"/>
          <p:cNvSpPr>
            <a:spLocks noGrp="1" noChangeArrowheads="1"/>
          </p:cNvSpPr>
          <p:nvPr>
            <p:ph type="body" idx="1"/>
          </p:nvPr>
        </p:nvSpPr>
        <p:spPr>
          <a:xfrm>
            <a:off x="457200" y="1676401"/>
            <a:ext cx="8229600" cy="2667000"/>
          </a:xfrm>
        </p:spPr>
        <p:txBody>
          <a:bodyPr/>
          <a:lstStyle/>
          <a:p>
            <a:pPr lvl="1" eaLnBrk="1" hangingPunct="1">
              <a:buNone/>
            </a:pPr>
            <a:r>
              <a:rPr lang="en-US" dirty="0" smtClean="0">
                <a:latin typeface="Courier New" pitchFamily="49" charset="0"/>
                <a:cs typeface="Courier New" pitchFamily="49" charset="0"/>
              </a:rPr>
              <a:t>char c1 = ‘\t’;  // tab</a:t>
            </a:r>
          </a:p>
          <a:p>
            <a:pPr lvl="1" eaLnBrk="1" hangingPunct="1">
              <a:buNone/>
            </a:pPr>
            <a:r>
              <a:rPr lang="en-US" dirty="0" smtClean="0">
                <a:latin typeface="Courier New" pitchFamily="49" charset="0"/>
                <a:cs typeface="Courier New" pitchFamily="49" charset="0"/>
              </a:rPr>
              <a:t>char c2 =‘\n’;  	// newline</a:t>
            </a:r>
          </a:p>
          <a:p>
            <a:pPr lvl="1" eaLnBrk="1" hangingPunct="1">
              <a:buNone/>
            </a:pPr>
            <a:r>
              <a:rPr lang="en-US" dirty="0" smtClean="0">
                <a:latin typeface="Courier New" pitchFamily="49" charset="0"/>
                <a:cs typeface="Courier New" pitchFamily="49" charset="0"/>
              </a:rPr>
              <a:t>char c3 =‘\r’;  	// carriage return</a:t>
            </a:r>
          </a:p>
          <a:p>
            <a:pPr lvl="1" eaLnBrk="1" hangingPunct="1">
              <a:buNone/>
            </a:pPr>
            <a:r>
              <a:rPr lang="en-US" dirty="0" smtClean="0">
                <a:latin typeface="Courier New" pitchFamily="49" charset="0"/>
                <a:cs typeface="Courier New" pitchFamily="49" charset="0"/>
              </a:rPr>
              <a:t>char c4 =‘\”’; 	// double-quote</a:t>
            </a:r>
          </a:p>
          <a:p>
            <a:pPr lvl="1" eaLnBrk="1" hangingPunct="1">
              <a:buNone/>
            </a:pPr>
            <a:r>
              <a:rPr lang="en-US" dirty="0" smtClean="0">
                <a:latin typeface="Courier New" pitchFamily="49" charset="0"/>
                <a:cs typeface="Courier New" pitchFamily="49" charset="0"/>
              </a:rPr>
              <a:t>char c5 =‘\’’; 	// single quote</a:t>
            </a:r>
          </a:p>
          <a:p>
            <a:pPr lvl="1" eaLnBrk="1" hangingPunct="1">
              <a:buNone/>
            </a:pPr>
            <a:r>
              <a:rPr lang="en-US" dirty="0" smtClean="0">
                <a:latin typeface="Courier New" pitchFamily="49" charset="0"/>
                <a:cs typeface="Courier New" pitchFamily="49" charset="0"/>
              </a:rPr>
              <a:t>char c5 =‘\\’; 	// backslash</a:t>
            </a:r>
          </a:p>
          <a:p>
            <a:pPr lvl="1" eaLnBrk="1" hangingPunct="1"/>
            <a:endParaRPr lang="en-US" dirty="0" smtClean="0"/>
          </a:p>
        </p:txBody>
      </p:sp>
      <p:sp>
        <p:nvSpPr>
          <p:cNvPr id="7" name="Title 1"/>
          <p:cNvSpPr txBox="1">
            <a:spLocks/>
          </p:cNvSpPr>
          <p:nvPr/>
        </p:nvSpPr>
        <p:spPr bwMode="auto">
          <a:xfrm>
            <a:off x="457200" y="304800"/>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900" b="1" i="0" u="none" strike="noStrike" kern="0" cap="none" spc="0" normalizeH="0" baseline="0" noProof="0" dirty="0" smtClean="0">
                <a:ln>
                  <a:noFill/>
                </a:ln>
                <a:solidFill>
                  <a:schemeClr val="tx2"/>
                </a:solidFill>
                <a:effectLst/>
                <a:uLnTx/>
                <a:uFillTx/>
                <a:latin typeface="+mj-lt"/>
                <a:ea typeface="+mj-ea"/>
                <a:cs typeface="+mj-cs"/>
              </a:rPr>
              <a:t>Use escape sequences to represent special characters </a:t>
            </a:r>
            <a:endParaRPr kumimoji="0" lang="en-US" sz="3900" b="1" i="0" u="none" strike="noStrike" kern="0" cap="none" spc="0" normalizeH="0" baseline="0" noProof="0" dirty="0">
              <a:ln>
                <a:noFill/>
              </a:ln>
              <a:solidFill>
                <a:schemeClr val="tx2"/>
              </a:solidFill>
              <a:effectLst/>
              <a:uLnTx/>
              <a:uFillTx/>
              <a:latin typeface="+mj-lt"/>
              <a:ea typeface="+mj-ea"/>
              <a:cs typeface="+mj-cs"/>
            </a:endParaRPr>
          </a:p>
        </p:txBody>
      </p:sp>
      <p:sp>
        <p:nvSpPr>
          <p:cNvPr id="10" name="TextBox 9"/>
          <p:cNvSpPr txBox="1"/>
          <p:nvPr/>
        </p:nvSpPr>
        <p:spPr>
          <a:xfrm>
            <a:off x="1676400" y="5029200"/>
            <a:ext cx="6930102" cy="646331"/>
          </a:xfrm>
          <a:prstGeom prst="rect">
            <a:avLst/>
          </a:prstGeom>
          <a:noFill/>
        </p:spPr>
        <p:txBody>
          <a:bodyPr wrap="none" rtlCol="0">
            <a:spAutoFit/>
          </a:bodyPr>
          <a:lstStyle/>
          <a:p>
            <a:r>
              <a:rPr lang="en-US" dirty="0" smtClean="0"/>
              <a:t>Escape sequences are two-characters consisting of the backslash</a:t>
            </a:r>
            <a:br>
              <a:rPr lang="en-US" dirty="0" smtClean="0"/>
            </a:br>
            <a:r>
              <a:rPr lang="en-US" dirty="0" smtClean="0"/>
              <a:t>followed by an </a:t>
            </a:r>
            <a:r>
              <a:rPr lang="en-US" b="1" i="1" dirty="0" smtClean="0"/>
              <a:t>escape code</a:t>
            </a:r>
            <a:endParaRPr lang="en-US"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ltLang="en-US" dirty="0" smtClean="0"/>
              <a:t>SE-1010</a:t>
            </a:r>
            <a:br>
              <a:rPr lang="en-US" altLang="en-US" dirty="0" smtClean="0"/>
            </a:br>
            <a:r>
              <a:rPr lang="en-US" altLang="en-US" dirty="0" smtClean="0"/>
              <a:t>Dr. Mark L. Hornick</a:t>
            </a:r>
          </a:p>
        </p:txBody>
      </p:sp>
      <p:sp>
        <p:nvSpPr>
          <p:cNvPr id="13315" name="Slide Number Placeholder 5"/>
          <p:cNvSpPr>
            <a:spLocks noGrp="1"/>
          </p:cNvSpPr>
          <p:nvPr>
            <p:ph type="sldNum" sz="quarter" idx="12"/>
          </p:nvPr>
        </p:nvSpPr>
        <p:spPr>
          <a:noFill/>
        </p:spPr>
        <p:txBody>
          <a:bodyPr/>
          <a:lstStyle/>
          <a:p>
            <a:fld id="{F9BE42EE-ED0F-428F-8C4E-DAB8F836B852}" type="slidenum">
              <a:rPr lang="en-US" altLang="en-US" smtClean="0"/>
              <a:pPr/>
              <a:t>15</a:t>
            </a:fld>
            <a:endParaRPr lang="en-US" altLang="en-US" dirty="0" smtClean="0"/>
          </a:p>
        </p:txBody>
      </p:sp>
      <p:sp>
        <p:nvSpPr>
          <p:cNvPr id="13317" name="Rectangle 3"/>
          <p:cNvSpPr>
            <a:spLocks noGrp="1" noChangeArrowheads="1"/>
          </p:cNvSpPr>
          <p:nvPr>
            <p:ph type="body" idx="1"/>
          </p:nvPr>
        </p:nvSpPr>
        <p:spPr>
          <a:xfrm>
            <a:off x="457200" y="2286000"/>
            <a:ext cx="8229600" cy="1371601"/>
          </a:xfrm>
        </p:spPr>
        <p:txBody>
          <a:bodyPr/>
          <a:lstStyle/>
          <a:p>
            <a:pPr lvl="1" eaLnBrk="1" hangingPunct="1">
              <a:buNone/>
            </a:pPr>
            <a:r>
              <a:rPr lang="en-US" dirty="0" smtClean="0">
                <a:latin typeface="Courier New" pitchFamily="49" charset="0"/>
                <a:cs typeface="Courier New" pitchFamily="49" charset="0"/>
              </a:rPr>
              <a:t>String hello = “Hello </a:t>
            </a:r>
            <a:r>
              <a:rPr lang="en-US" b="1" dirty="0" smtClean="0">
                <a:solidFill>
                  <a:srgbClr val="FF0000"/>
                </a:solidFill>
                <a:latin typeface="Courier New" pitchFamily="49" charset="0"/>
                <a:cs typeface="Courier New" pitchFamily="49" charset="0"/>
              </a:rPr>
              <a:t>\n</a:t>
            </a:r>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World”;</a:t>
            </a:r>
          </a:p>
          <a:p>
            <a:pPr lvl="1" eaLnBrk="1" hangingPunct="1">
              <a:buNone/>
            </a:pP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 hello ); </a:t>
            </a:r>
          </a:p>
        </p:txBody>
      </p:sp>
      <p:sp>
        <p:nvSpPr>
          <p:cNvPr id="7" name="Title 1"/>
          <p:cNvSpPr txBox="1">
            <a:spLocks/>
          </p:cNvSpPr>
          <p:nvPr/>
        </p:nvSpPr>
        <p:spPr bwMode="auto">
          <a:xfrm>
            <a:off x="457200" y="304800"/>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900" b="1" i="0" u="none" strike="noStrike" kern="0" cap="none" spc="0" normalizeH="0" baseline="0" noProof="0" dirty="0" smtClean="0">
                <a:ln>
                  <a:noFill/>
                </a:ln>
                <a:solidFill>
                  <a:schemeClr val="tx2"/>
                </a:solidFill>
                <a:effectLst/>
                <a:uLnTx/>
                <a:uFillTx/>
                <a:latin typeface="+mj-lt"/>
                <a:ea typeface="+mj-ea"/>
                <a:cs typeface="+mj-cs"/>
              </a:rPr>
              <a:t>Escape sequences can be used in Strings too</a:t>
            </a:r>
            <a:endParaRPr kumimoji="0" lang="en-US" sz="3900" b="1" i="0" u="none" strike="noStrike" kern="0" cap="none" spc="0" normalizeH="0" baseline="0" noProof="0" dirty="0">
              <a:ln>
                <a:noFill/>
              </a:ln>
              <a:solidFill>
                <a:schemeClr val="tx2"/>
              </a:solidFill>
              <a:effectLst/>
              <a:uLnTx/>
              <a:uFillTx/>
              <a:latin typeface="+mj-lt"/>
              <a:ea typeface="+mj-ea"/>
              <a:cs typeface="+mj-cs"/>
            </a:endParaRPr>
          </a:p>
        </p:txBody>
      </p:sp>
      <p:sp>
        <p:nvSpPr>
          <p:cNvPr id="10" name="TextBox 9"/>
          <p:cNvSpPr txBox="1"/>
          <p:nvPr/>
        </p:nvSpPr>
        <p:spPr>
          <a:xfrm>
            <a:off x="1066800" y="3505200"/>
            <a:ext cx="6135013" cy="646331"/>
          </a:xfrm>
          <a:prstGeom prst="rect">
            <a:avLst/>
          </a:prstGeom>
          <a:noFill/>
        </p:spPr>
        <p:txBody>
          <a:bodyPr wrap="none" rtlCol="0">
            <a:spAutoFit/>
          </a:bodyPr>
          <a:lstStyle/>
          <a:p>
            <a:r>
              <a:rPr lang="en-US" dirty="0" smtClean="0">
                <a:solidFill>
                  <a:srgbClr val="0000FF"/>
                </a:solidFill>
              </a:rPr>
              <a:t>NOTE: PowerPoint uses distinct single- and double-quote </a:t>
            </a:r>
            <a:br>
              <a:rPr lang="en-US" dirty="0" smtClean="0">
                <a:solidFill>
                  <a:srgbClr val="0000FF"/>
                </a:solidFill>
              </a:rPr>
            </a:br>
            <a:r>
              <a:rPr lang="en-US" dirty="0" smtClean="0">
                <a:solidFill>
                  <a:srgbClr val="0000FF"/>
                </a:solidFill>
              </a:rPr>
              <a:t>characters that do not appear on your keyboard</a:t>
            </a:r>
            <a:r>
              <a:rPr lang="en-US" b="1" i="1" dirty="0" smtClean="0">
                <a:solidFill>
                  <a:srgbClr val="0000FF"/>
                </a:solidFill>
              </a:rPr>
              <a:t>!</a:t>
            </a:r>
            <a:endParaRPr lang="en-US" dirty="0" smtClean="0">
              <a:solidFill>
                <a:srgbClr val="00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5363" name="Slide Number Placeholder 5"/>
          <p:cNvSpPr>
            <a:spLocks noGrp="1"/>
          </p:cNvSpPr>
          <p:nvPr>
            <p:ph type="sldNum" sz="quarter" idx="12"/>
          </p:nvPr>
        </p:nvSpPr>
        <p:spPr>
          <a:noFill/>
        </p:spPr>
        <p:txBody>
          <a:bodyPr/>
          <a:lstStyle/>
          <a:p>
            <a:fld id="{F827F896-753E-4B72-AD57-76C8562604CC}" type="slidenum">
              <a:rPr lang="en-US" altLang="en-US" smtClean="0"/>
              <a:pPr/>
              <a:t>16</a:t>
            </a:fld>
            <a:endParaRPr lang="en-US" altLang="en-US" smtClean="0"/>
          </a:p>
        </p:txBody>
      </p:sp>
      <p:sp>
        <p:nvSpPr>
          <p:cNvPr id="15364" name="Rectangle 2"/>
          <p:cNvSpPr>
            <a:spLocks noGrp="1" noChangeArrowheads="1"/>
          </p:cNvSpPr>
          <p:nvPr>
            <p:ph type="title"/>
          </p:nvPr>
        </p:nvSpPr>
        <p:spPr>
          <a:xfrm>
            <a:off x="457200" y="304800"/>
            <a:ext cx="7543800" cy="1295400"/>
          </a:xfrm>
        </p:spPr>
        <p:txBody>
          <a:bodyPr/>
          <a:lstStyle/>
          <a:p>
            <a:pPr eaLnBrk="1" hangingPunct="1"/>
            <a:r>
              <a:rPr lang="en-US" sz="3200" dirty="0" smtClean="0"/>
              <a:t>The </a:t>
            </a:r>
            <a:r>
              <a:rPr lang="en-US" sz="3200" i="1" dirty="0" err="1" smtClean="0"/>
              <a:t>boolean</a:t>
            </a:r>
            <a:r>
              <a:rPr lang="en-US" sz="3200" dirty="0" smtClean="0"/>
              <a:t> </a:t>
            </a:r>
            <a:r>
              <a:rPr lang="en-US" sz="3200" dirty="0" err="1" smtClean="0"/>
              <a:t>datatype</a:t>
            </a:r>
            <a:r>
              <a:rPr lang="en-US" sz="3200" dirty="0" smtClean="0"/>
              <a:t> represents only two logical values: </a:t>
            </a:r>
            <a:r>
              <a:rPr lang="en-US" sz="3200" u="sng" dirty="0" smtClean="0"/>
              <a:t>true</a:t>
            </a:r>
            <a:r>
              <a:rPr lang="en-US" sz="3200" dirty="0" smtClean="0"/>
              <a:t> and </a:t>
            </a:r>
            <a:r>
              <a:rPr lang="en-US" sz="3200" u="sng" dirty="0" smtClean="0"/>
              <a:t>false</a:t>
            </a:r>
          </a:p>
        </p:txBody>
      </p:sp>
      <p:sp>
        <p:nvSpPr>
          <p:cNvPr id="15365" name="Rectangle 3"/>
          <p:cNvSpPr>
            <a:spLocks noGrp="1" noChangeArrowheads="1"/>
          </p:cNvSpPr>
          <p:nvPr>
            <p:ph type="body" idx="1"/>
          </p:nvPr>
        </p:nvSpPr>
        <p:spPr>
          <a:xfrm>
            <a:off x="381000" y="2057400"/>
            <a:ext cx="8229600" cy="4411662"/>
          </a:xfrm>
        </p:spPr>
        <p:txBody>
          <a:bodyPr/>
          <a:lstStyle/>
          <a:p>
            <a:pPr eaLnBrk="1" hangingPunct="1"/>
            <a:r>
              <a:rPr lang="en-US" b="1" dirty="0" err="1" smtClean="0">
                <a:solidFill>
                  <a:srgbClr val="9A0075"/>
                </a:solidFill>
                <a:latin typeface="Courier New" pitchFamily="49" charset="0"/>
                <a:cs typeface="Courier New" pitchFamily="49" charset="0"/>
              </a:rPr>
              <a:t>boolean</a:t>
            </a:r>
            <a:r>
              <a:rPr lang="en-US" b="1" dirty="0" smtClean="0">
                <a:solidFill>
                  <a:srgbClr val="9A0075"/>
                </a:solidFill>
                <a:latin typeface="Courier New" pitchFamily="49" charset="0"/>
                <a:cs typeface="Courier New" pitchFamily="49" charset="0"/>
              </a:rPr>
              <a:t> </a:t>
            </a:r>
            <a:r>
              <a:rPr lang="en-US" b="1" dirty="0" err="1" smtClean="0">
                <a:solidFill>
                  <a:srgbClr val="002060"/>
                </a:solidFill>
                <a:latin typeface="Courier New" pitchFamily="49" charset="0"/>
                <a:cs typeface="Courier New" pitchFamily="49" charset="0"/>
              </a:rPr>
              <a:t>isOff</a:t>
            </a:r>
            <a:r>
              <a:rPr lang="en-US" b="1" dirty="0" smtClean="0">
                <a:solidFill>
                  <a:srgbClr val="002060"/>
                </a:solidFill>
                <a:latin typeface="Courier New" pitchFamily="49" charset="0"/>
                <a:cs typeface="Courier New" pitchFamily="49" charset="0"/>
              </a:rPr>
              <a:t> </a:t>
            </a:r>
            <a:r>
              <a:rPr lang="en-US" b="1" dirty="0" smtClean="0">
                <a:solidFill>
                  <a:srgbClr val="9A0075"/>
                </a:solidFill>
                <a:latin typeface="Courier New" pitchFamily="49" charset="0"/>
                <a:cs typeface="Courier New" pitchFamily="49" charset="0"/>
              </a:rPr>
              <a:t>= true</a:t>
            </a:r>
            <a:r>
              <a:rPr lang="en-US" dirty="0" smtClean="0">
                <a:solidFill>
                  <a:srgbClr val="9A0075"/>
                </a:solidFill>
                <a:latin typeface="Courier New" pitchFamily="49" charset="0"/>
                <a:cs typeface="Courier New" pitchFamily="49" charset="0"/>
              </a:rPr>
              <a:t>;</a:t>
            </a:r>
          </a:p>
          <a:p>
            <a:pPr eaLnBrk="1" hangingPunct="1"/>
            <a:r>
              <a:rPr lang="en-US" b="1" dirty="0" err="1" smtClean="0">
                <a:solidFill>
                  <a:srgbClr val="9A0075"/>
                </a:solidFill>
                <a:latin typeface="Courier New" pitchFamily="49" charset="0"/>
                <a:cs typeface="Courier New" pitchFamily="49" charset="0"/>
              </a:rPr>
              <a:t>boolean</a:t>
            </a:r>
            <a:r>
              <a:rPr lang="en-US" b="1" dirty="0" smtClean="0">
                <a:solidFill>
                  <a:srgbClr val="9A0075"/>
                </a:solidFill>
                <a:latin typeface="Courier New" pitchFamily="49" charset="0"/>
                <a:cs typeface="Courier New" pitchFamily="49" charset="0"/>
              </a:rPr>
              <a:t> </a:t>
            </a:r>
            <a:r>
              <a:rPr lang="en-US" b="1" dirty="0" err="1" smtClean="0">
                <a:solidFill>
                  <a:srgbClr val="002060"/>
                </a:solidFill>
                <a:latin typeface="Courier New" pitchFamily="49" charset="0"/>
                <a:cs typeface="Courier New" pitchFamily="49" charset="0"/>
              </a:rPr>
              <a:t>isCold</a:t>
            </a:r>
            <a:r>
              <a:rPr lang="en-US" b="1" dirty="0" smtClean="0">
                <a:solidFill>
                  <a:srgbClr val="9A0075"/>
                </a:solidFill>
                <a:latin typeface="Courier New" pitchFamily="49" charset="0"/>
                <a:cs typeface="Courier New" pitchFamily="49" charset="0"/>
              </a:rPr>
              <a:t> = false;</a:t>
            </a:r>
          </a:p>
          <a:p>
            <a:pPr eaLnBrk="1" hangingPunct="1">
              <a:buFont typeface="Wingdings" pitchFamily="2" charset="2"/>
              <a:buNone/>
            </a:pPr>
            <a:r>
              <a:rPr lang="en-US" b="1" dirty="0" smtClean="0"/>
              <a:t/>
            </a:r>
            <a:br>
              <a:rPr lang="en-US" b="1" dirty="0" smtClean="0"/>
            </a:br>
            <a:r>
              <a:rPr lang="en-US" b="1" dirty="0" smtClean="0"/>
              <a:t/>
            </a:r>
            <a:br>
              <a:rPr lang="en-US" b="1" dirty="0" smtClean="0"/>
            </a:br>
            <a:endParaRPr lang="en-US" b="1" dirty="0" smtClean="0"/>
          </a:p>
          <a:p>
            <a:pPr eaLnBrk="1" hangingPunct="1">
              <a:buFont typeface="Wingdings" pitchFamily="2" charset="2"/>
              <a:buNone/>
            </a:pPr>
            <a:endParaRPr lang="en-US" dirty="0" smtClean="0"/>
          </a:p>
        </p:txBody>
      </p:sp>
      <p:sp>
        <p:nvSpPr>
          <p:cNvPr id="1348613" name="Text Box 5"/>
          <p:cNvSpPr txBox="1">
            <a:spLocks noChangeArrowheads="1"/>
          </p:cNvSpPr>
          <p:nvPr/>
        </p:nvSpPr>
        <p:spPr bwMode="auto">
          <a:xfrm>
            <a:off x="762000" y="4572000"/>
            <a:ext cx="5105400" cy="92392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50000"/>
              </a:spcBef>
              <a:defRPr/>
            </a:pPr>
            <a:r>
              <a:rPr lang="en-US" dirty="0">
                <a:solidFill>
                  <a:srgbClr val="5600AC"/>
                </a:solidFill>
              </a:rPr>
              <a:t>The </a:t>
            </a:r>
            <a:r>
              <a:rPr lang="en-US" b="1" dirty="0" err="1">
                <a:solidFill>
                  <a:srgbClr val="5600AC"/>
                </a:solidFill>
              </a:rPr>
              <a:t>boolean</a:t>
            </a:r>
            <a:r>
              <a:rPr lang="en-US" dirty="0">
                <a:solidFill>
                  <a:srgbClr val="5600AC"/>
                </a:solidFill>
              </a:rPr>
              <a:t> </a:t>
            </a:r>
            <a:r>
              <a:rPr lang="en-US" dirty="0" err="1">
                <a:solidFill>
                  <a:srgbClr val="5600AC"/>
                </a:solidFill>
              </a:rPr>
              <a:t>datatype</a:t>
            </a:r>
            <a:r>
              <a:rPr lang="en-US" dirty="0">
                <a:solidFill>
                  <a:srgbClr val="5600AC"/>
                </a:solidFill>
              </a:rPr>
              <a:t> is named after </a:t>
            </a:r>
            <a:r>
              <a:rPr lang="en-US" b="1" dirty="0">
                <a:solidFill>
                  <a:srgbClr val="5600AC"/>
                </a:solidFill>
              </a:rPr>
              <a:t>George Boole</a:t>
            </a:r>
            <a:r>
              <a:rPr lang="en-US" dirty="0">
                <a:solidFill>
                  <a:srgbClr val="5600AC"/>
                </a:solidFill>
              </a:rPr>
              <a:t>, an English mathematician/logician who developed </a:t>
            </a:r>
            <a:r>
              <a:rPr lang="en-US" i="1" dirty="0">
                <a:solidFill>
                  <a:srgbClr val="5600AC"/>
                </a:solidFill>
              </a:rPr>
              <a:t>Boolean algebra</a:t>
            </a:r>
          </a:p>
        </p:txBody>
      </p:sp>
      <p:sp>
        <p:nvSpPr>
          <p:cNvPr id="7" name="Text Box 5"/>
          <p:cNvSpPr txBox="1">
            <a:spLocks noChangeArrowheads="1"/>
          </p:cNvSpPr>
          <p:nvPr/>
        </p:nvSpPr>
        <p:spPr bwMode="auto">
          <a:xfrm>
            <a:off x="3810000" y="3352800"/>
            <a:ext cx="4343400" cy="95410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spAutoFit/>
          </a:bodyPr>
          <a:lstStyle/>
          <a:p>
            <a:pPr>
              <a:spcBef>
                <a:spcPct val="50000"/>
              </a:spcBef>
              <a:defRPr/>
            </a:pPr>
            <a:r>
              <a:rPr lang="en-US" sz="2800" b="1" dirty="0">
                <a:solidFill>
                  <a:srgbClr val="9A0075"/>
                </a:solidFill>
              </a:rPr>
              <a:t>true</a:t>
            </a:r>
            <a:r>
              <a:rPr lang="en-US" sz="2800" dirty="0"/>
              <a:t> and </a:t>
            </a:r>
            <a:r>
              <a:rPr lang="en-US" sz="2800" b="1" dirty="0">
                <a:solidFill>
                  <a:srgbClr val="9A0075"/>
                </a:solidFill>
              </a:rPr>
              <a:t>false</a:t>
            </a:r>
            <a:r>
              <a:rPr lang="en-US" sz="2800" dirty="0"/>
              <a:t> are both Java </a:t>
            </a:r>
            <a:r>
              <a:rPr lang="en-US" sz="2800" b="1" dirty="0"/>
              <a:t>reserved </a:t>
            </a:r>
            <a:r>
              <a:rPr lang="en-US" sz="2800" b="1" dirty="0" smtClean="0"/>
              <a:t>words</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86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8613"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7543800" cy="1981200"/>
          </a:xfrm>
        </p:spPr>
        <p:txBody>
          <a:bodyPr/>
          <a:lstStyle/>
          <a:p>
            <a:r>
              <a:rPr lang="en-US" sz="3600" dirty="0" smtClean="0"/>
              <a:t>Repeat: You must </a:t>
            </a:r>
            <a:r>
              <a:rPr lang="en-US" sz="3600" i="1" dirty="0" smtClean="0"/>
              <a:t>declare</a:t>
            </a:r>
            <a:r>
              <a:rPr lang="en-US" sz="3600" dirty="0" smtClean="0"/>
              <a:t> a variable’s </a:t>
            </a:r>
            <a:r>
              <a:rPr lang="en-US" sz="3600" dirty="0" err="1" smtClean="0"/>
              <a:t>datatype</a:t>
            </a:r>
            <a:r>
              <a:rPr lang="en-US" sz="3600" dirty="0" smtClean="0"/>
              <a:t> in Java before you can use that variable</a:t>
            </a:r>
          </a:p>
        </p:txBody>
      </p:sp>
      <p:sp>
        <p:nvSpPr>
          <p:cNvPr id="14339" name="Content Placeholder 2"/>
          <p:cNvSpPr>
            <a:spLocks noGrp="1"/>
          </p:cNvSpPr>
          <p:nvPr>
            <p:ph idx="1"/>
          </p:nvPr>
        </p:nvSpPr>
        <p:spPr>
          <a:xfrm>
            <a:off x="457200" y="2667000"/>
            <a:ext cx="5105400" cy="3810000"/>
          </a:xfrm>
        </p:spPr>
        <p:txBody>
          <a:bodyPr/>
          <a:lstStyle/>
          <a:p>
            <a:r>
              <a:rPr lang="en-US" b="1" dirty="0" err="1" smtClean="0">
                <a:solidFill>
                  <a:srgbClr val="9A0075"/>
                </a:solidFill>
                <a:latin typeface="Courier New" pitchFamily="49" charset="0"/>
                <a:cs typeface="Courier New" pitchFamily="49" charset="0"/>
              </a:rPr>
              <a:t>int</a:t>
            </a:r>
            <a:r>
              <a:rPr lang="en-US" dirty="0" smtClean="0">
                <a:latin typeface="Courier New" pitchFamily="49" charset="0"/>
                <a:cs typeface="Courier New" pitchFamily="49" charset="0"/>
              </a:rPr>
              <a:t>  x;</a:t>
            </a:r>
          </a:p>
          <a:p>
            <a:r>
              <a:rPr lang="en-US" b="1" dirty="0" smtClean="0">
                <a:solidFill>
                  <a:srgbClr val="0000FF"/>
                </a:solidFill>
                <a:latin typeface="Courier New" pitchFamily="49" charset="0"/>
                <a:cs typeface="Courier New" pitchFamily="49" charset="0"/>
              </a:rPr>
              <a:t>String</a:t>
            </a:r>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name;</a:t>
            </a:r>
          </a:p>
          <a:p>
            <a:r>
              <a:rPr lang="en-US" b="1" dirty="0" smtClean="0">
                <a:solidFill>
                  <a:srgbClr val="9A0075"/>
                </a:solidFill>
                <a:latin typeface="Courier New" pitchFamily="49" charset="0"/>
                <a:cs typeface="Courier New" pitchFamily="49" charset="0"/>
              </a:rPr>
              <a:t>char</a:t>
            </a:r>
            <a:r>
              <a:rPr lang="en-US" dirty="0" smtClean="0">
                <a:latin typeface="Courier New" pitchFamily="49" charset="0"/>
                <a:cs typeface="Courier New" pitchFamily="49" charset="0"/>
              </a:rPr>
              <a:t>  c1;</a:t>
            </a:r>
          </a:p>
          <a:p>
            <a:r>
              <a:rPr lang="en-US" b="1" dirty="0" err="1" smtClean="0">
                <a:solidFill>
                  <a:srgbClr val="9A0075"/>
                </a:solidFill>
                <a:latin typeface="Courier New" pitchFamily="49" charset="0"/>
                <a:cs typeface="Courier New" pitchFamily="49" charset="0"/>
              </a:rPr>
              <a:t>boolean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isDone</a:t>
            </a:r>
            <a:r>
              <a:rPr lang="en-US" dirty="0" smtClean="0">
                <a:latin typeface="Courier New" pitchFamily="49" charset="0"/>
                <a:cs typeface="Courier New" pitchFamily="49" charset="0"/>
              </a:rPr>
              <a:t>;</a:t>
            </a:r>
          </a:p>
          <a:p>
            <a:r>
              <a:rPr lang="en-US" b="1" dirty="0" smtClean="0">
                <a:solidFill>
                  <a:srgbClr val="9A0075"/>
                </a:solidFill>
                <a:latin typeface="Courier New" pitchFamily="49" charset="0"/>
                <a:cs typeface="Courier New" pitchFamily="49" charset="0"/>
              </a:rPr>
              <a:t>float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someValue</a:t>
            </a:r>
            <a:r>
              <a:rPr lang="en-US" dirty="0" smtClean="0">
                <a:latin typeface="Courier New" pitchFamily="49" charset="0"/>
                <a:cs typeface="Courier New" pitchFamily="49" charset="0"/>
              </a:rPr>
              <a:t>;</a:t>
            </a:r>
          </a:p>
          <a:p>
            <a:r>
              <a:rPr lang="en-US" b="1" dirty="0" smtClean="0">
                <a:solidFill>
                  <a:srgbClr val="9A0075"/>
                </a:solidFill>
                <a:latin typeface="Courier New" pitchFamily="49" charset="0"/>
                <a:cs typeface="Courier New" pitchFamily="49" charset="0"/>
              </a:rPr>
              <a:t>double</a:t>
            </a:r>
            <a:r>
              <a:rPr lang="en-US" b="1" dirty="0" smtClean="0">
                <a:solidFill>
                  <a:srgbClr val="0000FF"/>
                </a:solidFill>
                <a:latin typeface="Courier New" pitchFamily="49" charset="0"/>
                <a:cs typeface="Courier New" pitchFamily="49" charset="0"/>
              </a:rPr>
              <a:t> </a:t>
            </a:r>
            <a:r>
              <a:rPr lang="en-US" dirty="0" err="1" smtClean="0">
                <a:latin typeface="Courier New" pitchFamily="49" charset="0"/>
                <a:cs typeface="Courier New" pitchFamily="49" charset="0"/>
              </a:rPr>
              <a:t>areaCircle</a:t>
            </a:r>
            <a:r>
              <a:rPr lang="en-US" dirty="0" smtClean="0">
                <a:latin typeface="Courier New" pitchFamily="49" charset="0"/>
                <a:cs typeface="Courier New" pitchFamily="49" charset="0"/>
              </a:rPr>
              <a:t>;</a:t>
            </a:r>
          </a:p>
        </p:txBody>
      </p:sp>
      <p:sp>
        <p:nvSpPr>
          <p:cNvPr id="14340" name="Footer Placeholder 3"/>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4341" name="Slide Number Placeholder 4"/>
          <p:cNvSpPr>
            <a:spLocks noGrp="1"/>
          </p:cNvSpPr>
          <p:nvPr>
            <p:ph type="sldNum" sz="quarter" idx="12"/>
          </p:nvPr>
        </p:nvSpPr>
        <p:spPr>
          <a:noFill/>
        </p:spPr>
        <p:txBody>
          <a:bodyPr/>
          <a:lstStyle/>
          <a:p>
            <a:fld id="{39AB4ADC-0D95-419A-878D-D01C72F68C2D}" type="slidenum">
              <a:rPr lang="en-US" altLang="en-US" smtClean="0"/>
              <a:pPr/>
              <a:t>17</a:t>
            </a:fld>
            <a:endParaRPr lang="en-US" altLang="en-US" smtClean="0"/>
          </a:p>
        </p:txBody>
      </p:sp>
      <p:sp>
        <p:nvSpPr>
          <p:cNvPr id="14342" name="TextBox 5"/>
          <p:cNvSpPr txBox="1">
            <a:spLocks noChangeArrowheads="1"/>
          </p:cNvSpPr>
          <p:nvPr/>
        </p:nvSpPr>
        <p:spPr bwMode="auto">
          <a:xfrm>
            <a:off x="4724400" y="2362200"/>
            <a:ext cx="4114800" cy="2308225"/>
          </a:xfrm>
          <a:prstGeom prst="rect">
            <a:avLst/>
          </a:prstGeom>
          <a:noFill/>
          <a:ln w="9525">
            <a:noFill/>
            <a:miter lim="800000"/>
            <a:headEnd/>
            <a:tailEnd/>
          </a:ln>
        </p:spPr>
        <p:txBody>
          <a:bodyPr>
            <a:spAutoFit/>
          </a:bodyPr>
          <a:lstStyle/>
          <a:p>
            <a:r>
              <a:rPr lang="en-US" b="1" dirty="0">
                <a:solidFill>
                  <a:srgbClr val="0000FF"/>
                </a:solidFill>
              </a:rPr>
              <a:t>x</a:t>
            </a:r>
            <a:r>
              <a:rPr lang="en-US" dirty="0">
                <a:solidFill>
                  <a:srgbClr val="0000FF"/>
                </a:solidFill>
              </a:rPr>
              <a:t>, </a:t>
            </a:r>
            <a:r>
              <a:rPr lang="en-US" b="1" dirty="0">
                <a:solidFill>
                  <a:srgbClr val="0000FF"/>
                </a:solidFill>
              </a:rPr>
              <a:t>name</a:t>
            </a:r>
            <a:r>
              <a:rPr lang="en-US" dirty="0">
                <a:solidFill>
                  <a:srgbClr val="0000FF"/>
                </a:solidFill>
              </a:rPr>
              <a:t>, </a:t>
            </a:r>
            <a:r>
              <a:rPr lang="en-US" b="1" dirty="0">
                <a:solidFill>
                  <a:srgbClr val="0000FF"/>
                </a:solidFill>
              </a:rPr>
              <a:t>c1</a:t>
            </a:r>
            <a:r>
              <a:rPr lang="en-US" dirty="0">
                <a:solidFill>
                  <a:srgbClr val="0000FF"/>
                </a:solidFill>
              </a:rPr>
              <a:t>, </a:t>
            </a:r>
            <a:r>
              <a:rPr lang="en-US" b="1" dirty="0" err="1" smtClean="0">
                <a:solidFill>
                  <a:srgbClr val="0000FF"/>
                </a:solidFill>
              </a:rPr>
              <a:t>isDone</a:t>
            </a:r>
            <a:r>
              <a:rPr lang="en-US" dirty="0" smtClean="0">
                <a:solidFill>
                  <a:srgbClr val="0000FF"/>
                </a:solidFill>
              </a:rPr>
              <a:t>, </a:t>
            </a:r>
            <a:r>
              <a:rPr lang="en-US" b="1" dirty="0" err="1">
                <a:solidFill>
                  <a:srgbClr val="0000FF"/>
                </a:solidFill>
              </a:rPr>
              <a:t>someValue</a:t>
            </a:r>
            <a:r>
              <a:rPr lang="en-US" dirty="0"/>
              <a:t>, and </a:t>
            </a:r>
            <a:r>
              <a:rPr lang="en-US" b="1" dirty="0" err="1" smtClean="0">
                <a:solidFill>
                  <a:srgbClr val="0000FF"/>
                </a:solidFill>
              </a:rPr>
              <a:t>areaCircle</a:t>
            </a:r>
            <a:r>
              <a:rPr lang="en-US" b="1" dirty="0" smtClean="0">
                <a:solidFill>
                  <a:srgbClr val="0000FF"/>
                </a:solidFill>
              </a:rPr>
              <a:t> </a:t>
            </a:r>
            <a:r>
              <a:rPr lang="en-US" dirty="0" smtClean="0"/>
              <a:t>are </a:t>
            </a:r>
            <a:r>
              <a:rPr lang="en-US" dirty="0"/>
              <a:t>all identifiers that represent only specific types of data.</a:t>
            </a:r>
          </a:p>
          <a:p>
            <a:endParaRPr lang="en-US" dirty="0"/>
          </a:p>
          <a:p>
            <a:r>
              <a:rPr lang="en-US" dirty="0"/>
              <a:t>So, you cannot assign a numeric value to </a:t>
            </a:r>
            <a:r>
              <a:rPr lang="en-US" dirty="0">
                <a:solidFill>
                  <a:srgbClr val="0000FF"/>
                </a:solidFill>
              </a:rPr>
              <a:t>name</a:t>
            </a:r>
            <a:r>
              <a:rPr lang="en-US" dirty="0"/>
              <a:t>, nor can you assign a character string value to </a:t>
            </a:r>
            <a:r>
              <a:rPr lang="en-US" dirty="0">
                <a:solidFill>
                  <a:srgbClr val="0000FF"/>
                </a:solidFill>
              </a:rPr>
              <a:t>x</a:t>
            </a:r>
            <a:r>
              <a:rPr lang="en-US" dirty="0"/>
              <a:t>.</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7543800" cy="1066800"/>
          </a:xfrm>
        </p:spPr>
        <p:txBody>
          <a:bodyPr/>
          <a:lstStyle/>
          <a:p>
            <a:r>
              <a:rPr lang="en-US" sz="3600" dirty="0" smtClean="0"/>
              <a:t>Variables can be </a:t>
            </a:r>
            <a:r>
              <a:rPr lang="en-US" sz="3600" i="1" dirty="0" smtClean="0"/>
              <a:t>initialized</a:t>
            </a:r>
            <a:r>
              <a:rPr lang="en-US" sz="3600" dirty="0" smtClean="0"/>
              <a:t> at the same time as they are </a:t>
            </a:r>
            <a:r>
              <a:rPr lang="en-US" sz="3600" i="1" dirty="0" smtClean="0"/>
              <a:t>declared</a:t>
            </a:r>
          </a:p>
        </p:txBody>
      </p:sp>
      <p:sp>
        <p:nvSpPr>
          <p:cNvPr id="14339" name="Content Placeholder 2"/>
          <p:cNvSpPr>
            <a:spLocks noGrp="1"/>
          </p:cNvSpPr>
          <p:nvPr>
            <p:ph idx="1"/>
          </p:nvPr>
        </p:nvSpPr>
        <p:spPr>
          <a:xfrm>
            <a:off x="685800" y="1676400"/>
            <a:ext cx="6781800" cy="3810000"/>
          </a:xfrm>
        </p:spPr>
        <p:txBody>
          <a:bodyPr/>
          <a:lstStyle/>
          <a:p>
            <a:r>
              <a:rPr lang="en-US" b="1" dirty="0" err="1" smtClean="0">
                <a:solidFill>
                  <a:srgbClr val="9A0075"/>
                </a:solidFill>
                <a:latin typeface="Courier New" pitchFamily="49" charset="0"/>
                <a:cs typeface="Courier New" pitchFamily="49" charset="0"/>
              </a:rPr>
              <a:t>int</a:t>
            </a:r>
            <a:r>
              <a:rPr lang="en-US" dirty="0" smtClean="0">
                <a:latin typeface="Courier New" pitchFamily="49" charset="0"/>
                <a:cs typeface="Courier New" pitchFamily="49" charset="0"/>
              </a:rPr>
              <a:t> x = 0;</a:t>
            </a:r>
          </a:p>
          <a:p>
            <a:r>
              <a:rPr lang="en-US" b="1" dirty="0" smtClean="0">
                <a:solidFill>
                  <a:srgbClr val="0000FF"/>
                </a:solidFill>
                <a:latin typeface="Courier New" pitchFamily="49" charset="0"/>
                <a:cs typeface="Courier New" pitchFamily="49" charset="0"/>
              </a:rPr>
              <a:t>String</a:t>
            </a:r>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name = “Mark”;</a:t>
            </a:r>
          </a:p>
          <a:p>
            <a:r>
              <a:rPr lang="en-US" b="1" dirty="0" smtClean="0">
                <a:solidFill>
                  <a:srgbClr val="9A0075"/>
                </a:solidFill>
                <a:latin typeface="Courier New" pitchFamily="49" charset="0"/>
                <a:cs typeface="Courier New" pitchFamily="49" charset="0"/>
              </a:rPr>
              <a:t>char</a:t>
            </a:r>
            <a:r>
              <a:rPr lang="en-US" dirty="0" smtClean="0">
                <a:latin typeface="Courier New" pitchFamily="49" charset="0"/>
                <a:cs typeface="Courier New" pitchFamily="49" charset="0"/>
              </a:rPr>
              <a:t> c1 = ‘a’;</a:t>
            </a:r>
          </a:p>
          <a:p>
            <a:r>
              <a:rPr lang="en-US" b="1" dirty="0" err="1" smtClean="0">
                <a:solidFill>
                  <a:srgbClr val="9A0075"/>
                </a:solidFill>
                <a:latin typeface="Courier New" pitchFamily="49" charset="0"/>
                <a:cs typeface="Courier New" pitchFamily="49" charset="0"/>
              </a:rPr>
              <a:t>boolean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isDone</a:t>
            </a:r>
            <a:r>
              <a:rPr lang="en-US" dirty="0" smtClean="0">
                <a:latin typeface="Courier New" pitchFamily="49" charset="0"/>
                <a:cs typeface="Courier New" pitchFamily="49" charset="0"/>
              </a:rPr>
              <a:t>= </a:t>
            </a:r>
            <a:r>
              <a:rPr lang="en-US" b="1" dirty="0" smtClean="0">
                <a:solidFill>
                  <a:srgbClr val="9A0075"/>
                </a:solidFill>
                <a:latin typeface="Courier New" pitchFamily="49" charset="0"/>
                <a:cs typeface="Courier New" pitchFamily="49" charset="0"/>
              </a:rPr>
              <a:t>false</a:t>
            </a:r>
            <a:r>
              <a:rPr lang="en-US" dirty="0" smtClean="0">
                <a:latin typeface="Courier New" pitchFamily="49" charset="0"/>
                <a:cs typeface="Courier New" pitchFamily="49" charset="0"/>
              </a:rPr>
              <a:t>;</a:t>
            </a:r>
          </a:p>
          <a:p>
            <a:r>
              <a:rPr lang="en-US" b="1" dirty="0" smtClean="0">
                <a:solidFill>
                  <a:srgbClr val="9A0075"/>
                </a:solidFill>
                <a:latin typeface="Courier New" pitchFamily="49" charset="0"/>
                <a:cs typeface="Courier New" pitchFamily="49" charset="0"/>
              </a:rPr>
              <a:t>float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someValue</a:t>
            </a:r>
            <a:r>
              <a:rPr lang="en-US" dirty="0" smtClean="0">
                <a:latin typeface="Courier New" pitchFamily="49" charset="0"/>
                <a:cs typeface="Courier New" pitchFamily="49" charset="0"/>
              </a:rPr>
              <a:t> = 3.14</a:t>
            </a:r>
            <a:r>
              <a:rPr lang="en-US" b="1" dirty="0" smtClean="0">
                <a:solidFill>
                  <a:srgbClr val="FF0000"/>
                </a:solidFill>
                <a:latin typeface="Courier New" pitchFamily="49" charset="0"/>
                <a:cs typeface="Courier New" pitchFamily="49" charset="0"/>
              </a:rPr>
              <a:t>F</a:t>
            </a:r>
            <a:r>
              <a:rPr lang="en-US" dirty="0" smtClean="0">
                <a:latin typeface="Courier New" pitchFamily="49" charset="0"/>
                <a:cs typeface="Courier New" pitchFamily="49" charset="0"/>
              </a:rPr>
              <a:t>;</a:t>
            </a:r>
          </a:p>
          <a:p>
            <a:r>
              <a:rPr lang="en-US" b="1" dirty="0" smtClean="0">
                <a:solidFill>
                  <a:srgbClr val="9A0075"/>
                </a:solidFill>
                <a:latin typeface="Courier New" pitchFamily="49" charset="0"/>
                <a:cs typeface="Courier New" pitchFamily="49" charset="0"/>
              </a:rPr>
              <a:t>double</a:t>
            </a:r>
            <a:r>
              <a:rPr lang="en-US" b="1" dirty="0" smtClean="0">
                <a:solidFill>
                  <a:srgbClr val="0000FF"/>
                </a:solidFill>
                <a:latin typeface="Courier New" pitchFamily="49" charset="0"/>
                <a:cs typeface="Courier New" pitchFamily="49" charset="0"/>
              </a:rPr>
              <a:t> </a:t>
            </a:r>
            <a:r>
              <a:rPr lang="en-US" dirty="0" err="1" smtClean="0">
                <a:latin typeface="Courier New" pitchFamily="49" charset="0"/>
                <a:cs typeface="Courier New" pitchFamily="49" charset="0"/>
              </a:rPr>
              <a:t>areaCircle</a:t>
            </a:r>
            <a:r>
              <a:rPr lang="en-US" dirty="0" smtClean="0">
                <a:latin typeface="Courier New" pitchFamily="49" charset="0"/>
                <a:cs typeface="Courier New" pitchFamily="49" charset="0"/>
              </a:rPr>
              <a:t> = 2.6;</a:t>
            </a:r>
          </a:p>
        </p:txBody>
      </p:sp>
      <p:sp>
        <p:nvSpPr>
          <p:cNvPr id="14340" name="Footer Placeholder 3"/>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4341" name="Slide Number Placeholder 4"/>
          <p:cNvSpPr>
            <a:spLocks noGrp="1"/>
          </p:cNvSpPr>
          <p:nvPr>
            <p:ph type="sldNum" sz="quarter" idx="12"/>
          </p:nvPr>
        </p:nvSpPr>
        <p:spPr>
          <a:noFill/>
        </p:spPr>
        <p:txBody>
          <a:bodyPr/>
          <a:lstStyle/>
          <a:p>
            <a:fld id="{39AB4ADC-0D95-419A-878D-D01C72F68C2D}" type="slidenum">
              <a:rPr lang="en-US" altLang="en-US" smtClean="0"/>
              <a:pPr/>
              <a:t>18</a:t>
            </a:fld>
            <a:endParaRPr lang="en-US" altLang="en-US" dirty="0" smtClean="0"/>
          </a:p>
        </p:txBody>
      </p:sp>
      <p:sp>
        <p:nvSpPr>
          <p:cNvPr id="7" name="Text Box 5"/>
          <p:cNvSpPr txBox="1">
            <a:spLocks noChangeArrowheads="1"/>
          </p:cNvSpPr>
          <p:nvPr/>
        </p:nvSpPr>
        <p:spPr bwMode="auto">
          <a:xfrm>
            <a:off x="838200" y="5029200"/>
            <a:ext cx="7772400" cy="95410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spAutoFit/>
          </a:bodyPr>
          <a:lstStyle/>
          <a:p>
            <a:pPr>
              <a:spcBef>
                <a:spcPct val="50000"/>
              </a:spcBef>
              <a:defRPr/>
            </a:pPr>
            <a:r>
              <a:rPr lang="en-US" sz="2800" dirty="0" smtClean="0">
                <a:solidFill>
                  <a:srgbClr val="FF0000"/>
                </a:solidFill>
              </a:rPr>
              <a:t>The value of a variable can be reassigned </a:t>
            </a:r>
            <a:r>
              <a:rPr lang="en-US" sz="2800" i="1" dirty="0" smtClean="0">
                <a:solidFill>
                  <a:srgbClr val="FF0000"/>
                </a:solidFill>
              </a:rPr>
              <a:t>at any time</a:t>
            </a:r>
            <a:r>
              <a:rPr lang="en-US" sz="2800" dirty="0" smtClean="0">
                <a:solidFill>
                  <a:srgbClr val="FF0000"/>
                </a:solidFill>
              </a:rPr>
              <a:t>, even when it’s initialized.</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7543800" cy="1066800"/>
          </a:xfrm>
        </p:spPr>
        <p:txBody>
          <a:bodyPr/>
          <a:lstStyle/>
          <a:p>
            <a:r>
              <a:rPr lang="en-US" sz="3600" dirty="0" smtClean="0"/>
              <a:t>A </a:t>
            </a:r>
            <a:r>
              <a:rPr lang="en-US" sz="3600" i="1" dirty="0" smtClean="0"/>
              <a:t>constant</a:t>
            </a:r>
            <a:r>
              <a:rPr lang="en-US" sz="3600" dirty="0" smtClean="0"/>
              <a:t> is a value that cannot be changed after initialization </a:t>
            </a:r>
            <a:endParaRPr lang="en-US" sz="3600" i="1" dirty="0" smtClean="0"/>
          </a:p>
        </p:txBody>
      </p:sp>
      <p:sp>
        <p:nvSpPr>
          <p:cNvPr id="14339" name="Content Placeholder 2"/>
          <p:cNvSpPr>
            <a:spLocks noGrp="1"/>
          </p:cNvSpPr>
          <p:nvPr>
            <p:ph idx="1"/>
          </p:nvPr>
        </p:nvSpPr>
        <p:spPr>
          <a:xfrm>
            <a:off x="533400" y="1752600"/>
            <a:ext cx="8001000" cy="3810000"/>
          </a:xfrm>
        </p:spPr>
        <p:txBody>
          <a:bodyPr/>
          <a:lstStyle/>
          <a:p>
            <a:r>
              <a:rPr lang="en-US" b="1" dirty="0" smtClean="0">
                <a:solidFill>
                  <a:srgbClr val="9A0075"/>
                </a:solidFill>
                <a:latin typeface="Courier New" pitchFamily="49" charset="0"/>
                <a:cs typeface="Courier New" pitchFamily="49" charset="0"/>
              </a:rPr>
              <a:t>final </a:t>
            </a:r>
            <a:r>
              <a:rPr lang="en-US" b="1" dirty="0" err="1" smtClean="0">
                <a:solidFill>
                  <a:srgbClr val="9A0075"/>
                </a:solidFill>
                <a:latin typeface="Courier New" pitchFamily="49" charset="0"/>
                <a:cs typeface="Courier New" pitchFamily="49" charset="0"/>
              </a:rPr>
              <a:t>int</a:t>
            </a:r>
            <a:r>
              <a:rPr lang="en-US" dirty="0" smtClean="0">
                <a:latin typeface="Courier New" pitchFamily="49" charset="0"/>
                <a:cs typeface="Courier New" pitchFamily="49" charset="0"/>
              </a:rPr>
              <a:t> ZERO = 0;</a:t>
            </a:r>
          </a:p>
          <a:p>
            <a:r>
              <a:rPr lang="en-US" b="1" dirty="0" smtClean="0">
                <a:solidFill>
                  <a:srgbClr val="9A0075"/>
                </a:solidFill>
                <a:latin typeface="Courier New" pitchFamily="49" charset="0"/>
                <a:cs typeface="Courier New" pitchFamily="49" charset="0"/>
              </a:rPr>
              <a:t>final </a:t>
            </a:r>
            <a:r>
              <a:rPr lang="en-US" b="1" dirty="0" smtClean="0">
                <a:solidFill>
                  <a:srgbClr val="0000FF"/>
                </a:solidFill>
                <a:latin typeface="Courier New" pitchFamily="49" charset="0"/>
                <a:cs typeface="Courier New" pitchFamily="49" charset="0"/>
              </a:rPr>
              <a:t>String</a:t>
            </a:r>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YES = “Yeah”;</a:t>
            </a:r>
          </a:p>
          <a:p>
            <a:r>
              <a:rPr lang="en-US" b="1" dirty="0" smtClean="0">
                <a:solidFill>
                  <a:srgbClr val="9A0075"/>
                </a:solidFill>
                <a:latin typeface="Courier New" pitchFamily="49" charset="0"/>
                <a:cs typeface="Courier New" pitchFamily="49" charset="0"/>
              </a:rPr>
              <a:t>final char</a:t>
            </a:r>
            <a:r>
              <a:rPr lang="en-US" dirty="0" smtClean="0">
                <a:latin typeface="Courier New" pitchFamily="49" charset="0"/>
                <a:cs typeface="Courier New" pitchFamily="49" charset="0"/>
              </a:rPr>
              <a:t> QUESTION = ‘?’;</a:t>
            </a:r>
          </a:p>
          <a:p>
            <a:r>
              <a:rPr lang="en-US" b="1" dirty="0" smtClean="0">
                <a:solidFill>
                  <a:srgbClr val="9A0075"/>
                </a:solidFill>
                <a:latin typeface="Courier New" pitchFamily="49" charset="0"/>
                <a:cs typeface="Courier New" pitchFamily="49" charset="0"/>
              </a:rPr>
              <a:t>final </a:t>
            </a:r>
            <a:r>
              <a:rPr lang="en-US" b="1" dirty="0" err="1" smtClean="0">
                <a:solidFill>
                  <a:srgbClr val="9A0075"/>
                </a:solidFill>
                <a:latin typeface="Courier New" pitchFamily="49" charset="0"/>
                <a:cs typeface="Courier New" pitchFamily="49" charset="0"/>
              </a:rPr>
              <a:t>boolean</a:t>
            </a:r>
            <a:r>
              <a:rPr lang="en-US" dirty="0" smtClean="0">
                <a:latin typeface="Courier New" pitchFamily="49" charset="0"/>
                <a:cs typeface="Courier New" pitchFamily="49" charset="0"/>
              </a:rPr>
              <a:t> OFF = </a:t>
            </a:r>
            <a:r>
              <a:rPr lang="en-US" b="1" dirty="0" smtClean="0">
                <a:solidFill>
                  <a:srgbClr val="9A0075"/>
                </a:solidFill>
                <a:latin typeface="Courier New" pitchFamily="49" charset="0"/>
                <a:cs typeface="Courier New" pitchFamily="49" charset="0"/>
              </a:rPr>
              <a:t>false</a:t>
            </a:r>
            <a:r>
              <a:rPr lang="en-US" dirty="0" smtClean="0">
                <a:latin typeface="Courier New" pitchFamily="49" charset="0"/>
                <a:cs typeface="Courier New" pitchFamily="49" charset="0"/>
              </a:rPr>
              <a:t>;</a:t>
            </a:r>
          </a:p>
          <a:p>
            <a:r>
              <a:rPr lang="en-US" b="1" dirty="0" smtClean="0">
                <a:solidFill>
                  <a:srgbClr val="9A0075"/>
                </a:solidFill>
                <a:latin typeface="Courier New" pitchFamily="49" charset="0"/>
                <a:cs typeface="Courier New" pitchFamily="49" charset="0"/>
              </a:rPr>
              <a:t>final float</a:t>
            </a:r>
            <a:r>
              <a:rPr lang="en-US" dirty="0" smtClean="0">
                <a:latin typeface="Courier New" pitchFamily="49" charset="0"/>
                <a:cs typeface="Courier New" pitchFamily="49" charset="0"/>
              </a:rPr>
              <a:t>  E = 2.17</a:t>
            </a:r>
            <a:r>
              <a:rPr lang="en-US" b="1" dirty="0" smtClean="0">
                <a:solidFill>
                  <a:srgbClr val="FF0000"/>
                </a:solidFill>
                <a:latin typeface="Courier New" pitchFamily="49" charset="0"/>
                <a:cs typeface="Courier New" pitchFamily="49" charset="0"/>
              </a:rPr>
              <a:t>F</a:t>
            </a:r>
            <a:r>
              <a:rPr lang="en-US" dirty="0" smtClean="0">
                <a:latin typeface="Courier New" pitchFamily="49" charset="0"/>
                <a:cs typeface="Courier New" pitchFamily="49" charset="0"/>
              </a:rPr>
              <a:t>;</a:t>
            </a:r>
          </a:p>
          <a:p>
            <a:r>
              <a:rPr lang="en-US" b="1" dirty="0" smtClean="0">
                <a:solidFill>
                  <a:srgbClr val="9A0075"/>
                </a:solidFill>
                <a:latin typeface="Courier New" pitchFamily="49" charset="0"/>
                <a:cs typeface="Courier New" pitchFamily="49" charset="0"/>
              </a:rPr>
              <a:t>final double</a:t>
            </a:r>
            <a:r>
              <a:rPr lang="en-US" b="1" dirty="0" smtClean="0">
                <a:solidFill>
                  <a:srgbClr val="0000FF"/>
                </a:solidFill>
                <a:latin typeface="Courier New" pitchFamily="49" charset="0"/>
                <a:cs typeface="Courier New" pitchFamily="49" charset="0"/>
              </a:rPr>
              <a:t> </a:t>
            </a:r>
            <a:r>
              <a:rPr lang="en-US" dirty="0" smtClean="0">
                <a:latin typeface="Courier New" pitchFamily="49" charset="0"/>
                <a:cs typeface="Courier New" pitchFamily="49" charset="0"/>
              </a:rPr>
              <a:t>PI= 3.1416;</a:t>
            </a:r>
          </a:p>
        </p:txBody>
      </p:sp>
      <p:sp>
        <p:nvSpPr>
          <p:cNvPr id="14340" name="Footer Placeholder 3"/>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4341" name="Slide Number Placeholder 4"/>
          <p:cNvSpPr>
            <a:spLocks noGrp="1"/>
          </p:cNvSpPr>
          <p:nvPr>
            <p:ph type="sldNum" sz="quarter" idx="12"/>
          </p:nvPr>
        </p:nvSpPr>
        <p:spPr>
          <a:noFill/>
        </p:spPr>
        <p:txBody>
          <a:bodyPr/>
          <a:lstStyle/>
          <a:p>
            <a:fld id="{39AB4ADC-0D95-419A-878D-D01C72F68C2D}" type="slidenum">
              <a:rPr lang="en-US" altLang="en-US" smtClean="0"/>
              <a:pPr/>
              <a:t>19</a:t>
            </a:fld>
            <a:endParaRPr lang="en-US" altLang="en-US" smtClean="0"/>
          </a:p>
        </p:txBody>
      </p:sp>
      <p:sp>
        <p:nvSpPr>
          <p:cNvPr id="6" name="Text Box 5"/>
          <p:cNvSpPr txBox="1">
            <a:spLocks noChangeArrowheads="1"/>
          </p:cNvSpPr>
          <p:nvPr/>
        </p:nvSpPr>
        <p:spPr bwMode="auto">
          <a:xfrm>
            <a:off x="838200" y="5029200"/>
            <a:ext cx="7772400" cy="138499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spAutoFit/>
          </a:bodyPr>
          <a:lstStyle/>
          <a:p>
            <a:pPr>
              <a:spcBef>
                <a:spcPct val="50000"/>
              </a:spcBef>
              <a:defRPr/>
            </a:pPr>
            <a:r>
              <a:rPr lang="en-US" sz="2800" dirty="0" smtClean="0">
                <a:solidFill>
                  <a:srgbClr val="FF0000"/>
                </a:solidFill>
              </a:rPr>
              <a:t>The value of a constant </a:t>
            </a:r>
            <a:r>
              <a:rPr lang="en-US" sz="2800" b="1" i="1" dirty="0" smtClean="0">
                <a:solidFill>
                  <a:srgbClr val="FF0000"/>
                </a:solidFill>
              </a:rPr>
              <a:t>must</a:t>
            </a:r>
            <a:r>
              <a:rPr lang="en-US" sz="2800" dirty="0" smtClean="0">
                <a:solidFill>
                  <a:srgbClr val="FF0000"/>
                </a:solidFill>
              </a:rPr>
              <a:t> be assigned at initialization, and </a:t>
            </a:r>
            <a:r>
              <a:rPr lang="en-US" sz="2800" b="1" i="1" dirty="0" smtClean="0">
                <a:solidFill>
                  <a:srgbClr val="FF0000"/>
                </a:solidFill>
              </a:rPr>
              <a:t>cannot</a:t>
            </a:r>
            <a:r>
              <a:rPr lang="en-US" sz="2800" dirty="0" smtClean="0">
                <a:solidFill>
                  <a:srgbClr val="FF0000"/>
                </a:solidFill>
              </a:rPr>
              <a:t> be reassigned afterwards.</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81000" y="685800"/>
            <a:ext cx="7543800" cy="1295400"/>
          </a:xfrm>
        </p:spPr>
        <p:txBody>
          <a:bodyPr/>
          <a:lstStyle/>
          <a:p>
            <a:r>
              <a:rPr lang="en-US" sz="3600" dirty="0" smtClean="0"/>
              <a:t>Java (like virtually all programming languages) supports the concept of variables</a:t>
            </a:r>
          </a:p>
        </p:txBody>
      </p:sp>
      <p:sp>
        <p:nvSpPr>
          <p:cNvPr id="39939" name="Content Placeholder 2"/>
          <p:cNvSpPr>
            <a:spLocks noGrp="1"/>
          </p:cNvSpPr>
          <p:nvPr>
            <p:ph idx="1"/>
          </p:nvPr>
        </p:nvSpPr>
        <p:spPr>
          <a:xfrm>
            <a:off x="457200" y="2438399"/>
            <a:ext cx="8229600" cy="3692525"/>
          </a:xfrm>
        </p:spPr>
        <p:txBody>
          <a:bodyPr/>
          <a:lstStyle/>
          <a:p>
            <a:endParaRPr lang="en-US" dirty="0" smtClean="0"/>
          </a:p>
          <a:p>
            <a:r>
              <a:rPr lang="en-US" dirty="0" smtClean="0"/>
              <a:t>You probably are familiar with the concept of variables from algebra, such as</a:t>
            </a:r>
            <a:br>
              <a:rPr lang="en-US" dirty="0" smtClean="0"/>
            </a:br>
            <a:endParaRPr lang="en-US" dirty="0" smtClean="0"/>
          </a:p>
          <a:p>
            <a:pPr lvl="1" algn="ctr">
              <a:buFont typeface="Wingdings" pitchFamily="2" charset="2"/>
              <a:buNone/>
            </a:pPr>
            <a:r>
              <a:rPr lang="en-US" dirty="0" smtClean="0">
                <a:solidFill>
                  <a:srgbClr val="0070C0"/>
                </a:solidFill>
              </a:rPr>
              <a:t>x = 3</a:t>
            </a:r>
          </a:p>
          <a:p>
            <a:pPr lvl="1">
              <a:buFont typeface="Wingdings" pitchFamily="2" charset="2"/>
              <a:buNone/>
            </a:pPr>
            <a:r>
              <a:rPr lang="en-US" dirty="0" smtClean="0">
                <a:solidFill>
                  <a:srgbClr val="0070C0"/>
                </a:solidFill>
              </a:rPr>
              <a:t>	</a:t>
            </a:r>
            <a:r>
              <a:rPr lang="en-US" sz="2000" dirty="0" smtClean="0">
                <a:solidFill>
                  <a:srgbClr val="0070C0"/>
                </a:solidFill>
              </a:rPr>
              <a:t>Where the variable x in this case represents the integer 3 (initially), but can be </a:t>
            </a:r>
            <a:r>
              <a:rPr lang="en-US" sz="2000" b="1" dirty="0" smtClean="0">
                <a:solidFill>
                  <a:srgbClr val="0070C0"/>
                </a:solidFill>
              </a:rPr>
              <a:t>reassigned</a:t>
            </a:r>
            <a:r>
              <a:rPr lang="en-US" sz="2000" dirty="0" smtClean="0">
                <a:solidFill>
                  <a:srgbClr val="0070C0"/>
                </a:solidFill>
              </a:rPr>
              <a:t> to represent another value at any time.</a:t>
            </a:r>
            <a:endParaRPr lang="en-US" dirty="0" smtClean="0">
              <a:solidFill>
                <a:srgbClr val="0070C0"/>
              </a:solidFill>
            </a:endParaRPr>
          </a:p>
        </p:txBody>
      </p:sp>
      <p:sp>
        <p:nvSpPr>
          <p:cNvPr id="39940" name="Footer Placeholder 3"/>
          <p:cNvSpPr>
            <a:spLocks noGrp="1"/>
          </p:cNvSpPr>
          <p:nvPr>
            <p:ph type="ftr" sz="quarter" idx="11"/>
          </p:nvPr>
        </p:nvSpPr>
        <p:spPr>
          <a:noFill/>
        </p:spPr>
        <p:txBody>
          <a:bodyPr/>
          <a:lstStyle/>
          <a:p>
            <a:r>
              <a:rPr lang="en-US" altLang="en-US" smtClean="0">
                <a:latin typeface="Arial" pitchFamily="34" charset="0"/>
              </a:rPr>
              <a:t>SE Focus </a:t>
            </a:r>
            <a:br>
              <a:rPr lang="en-US" altLang="en-US" smtClean="0">
                <a:latin typeface="Arial" pitchFamily="34" charset="0"/>
              </a:rPr>
            </a:br>
            <a:r>
              <a:rPr lang="en-US" altLang="en-US" smtClean="0">
                <a:latin typeface="Arial" pitchFamily="34" charset="0"/>
              </a:rPr>
              <a:t>Dr. Mark L. Hornick</a:t>
            </a:r>
          </a:p>
        </p:txBody>
      </p:sp>
      <p:sp>
        <p:nvSpPr>
          <p:cNvPr id="39941" name="Slide Number Placeholder 4"/>
          <p:cNvSpPr>
            <a:spLocks noGrp="1"/>
          </p:cNvSpPr>
          <p:nvPr>
            <p:ph type="sldNum" sz="quarter" idx="12"/>
          </p:nvPr>
        </p:nvSpPr>
        <p:spPr>
          <a:noFill/>
        </p:spPr>
        <p:txBody>
          <a:bodyPr/>
          <a:lstStyle/>
          <a:p>
            <a:fld id="{B926618B-6B07-4487-8552-B300FA53A338}" type="slidenum">
              <a:rPr lang="en-US" altLang="en-US" smtClean="0">
                <a:latin typeface="Arial" pitchFamily="34" charset="0"/>
              </a:rPr>
              <a:pPr/>
              <a:t>2</a:t>
            </a:fld>
            <a:endParaRPr lang="en-US" altLang="en-US" smtClean="0">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7171" name="Slide Number Placeholder 5"/>
          <p:cNvSpPr>
            <a:spLocks noGrp="1"/>
          </p:cNvSpPr>
          <p:nvPr>
            <p:ph type="sldNum" sz="quarter" idx="12"/>
          </p:nvPr>
        </p:nvSpPr>
        <p:spPr>
          <a:noFill/>
        </p:spPr>
        <p:txBody>
          <a:bodyPr/>
          <a:lstStyle/>
          <a:p>
            <a:fld id="{1B7EC020-8261-4452-8E06-B26622E9A4E6}" type="slidenum">
              <a:rPr lang="en-US" altLang="en-US" smtClean="0"/>
              <a:pPr/>
              <a:t>20</a:t>
            </a:fld>
            <a:endParaRPr lang="en-US" altLang="en-US" smtClean="0"/>
          </a:p>
        </p:txBody>
      </p:sp>
      <p:sp>
        <p:nvSpPr>
          <p:cNvPr id="7172" name="Rectangle 2"/>
          <p:cNvSpPr>
            <a:spLocks noGrp="1" noChangeArrowheads="1"/>
          </p:cNvSpPr>
          <p:nvPr>
            <p:ph type="title"/>
          </p:nvPr>
        </p:nvSpPr>
        <p:spPr>
          <a:xfrm>
            <a:off x="457200" y="838200"/>
            <a:ext cx="7543800" cy="639762"/>
          </a:xfrm>
        </p:spPr>
        <p:txBody>
          <a:bodyPr/>
          <a:lstStyle/>
          <a:p>
            <a:pPr eaLnBrk="1" hangingPunct="1"/>
            <a:r>
              <a:rPr lang="en-US" sz="3500" b="0" dirty="0" smtClean="0"/>
              <a:t>Arithmetic operators in Java are</a:t>
            </a:r>
            <a:br>
              <a:rPr lang="en-US" sz="3500" b="0" dirty="0" smtClean="0"/>
            </a:br>
            <a:r>
              <a:rPr lang="en-US" sz="3200" b="0" dirty="0" smtClean="0"/>
              <a:t>used on numeric </a:t>
            </a:r>
            <a:r>
              <a:rPr lang="en-US" sz="3200" b="0" dirty="0" err="1" smtClean="0"/>
              <a:t>datatypes</a:t>
            </a:r>
            <a:r>
              <a:rPr lang="en-US" sz="3200" b="0" dirty="0" smtClean="0"/>
              <a:t> (</a:t>
            </a:r>
            <a:r>
              <a:rPr lang="en-US" sz="3200" dirty="0" smtClean="0"/>
              <a:t>byte</a:t>
            </a:r>
            <a:r>
              <a:rPr lang="en-US" sz="3200" b="0" dirty="0" smtClean="0"/>
              <a:t>, </a:t>
            </a:r>
            <a:r>
              <a:rPr lang="en-US" sz="3200" dirty="0" smtClean="0"/>
              <a:t>short</a:t>
            </a:r>
            <a:r>
              <a:rPr lang="en-US" sz="3200" b="0" dirty="0" smtClean="0"/>
              <a:t>, </a:t>
            </a:r>
            <a:r>
              <a:rPr lang="en-US" sz="3200" dirty="0" err="1" smtClean="0"/>
              <a:t>int</a:t>
            </a:r>
            <a:r>
              <a:rPr lang="en-US" sz="3200" b="0" dirty="0" smtClean="0"/>
              <a:t>, </a:t>
            </a:r>
            <a:r>
              <a:rPr lang="en-US" sz="3200" dirty="0" smtClean="0"/>
              <a:t>long</a:t>
            </a:r>
            <a:r>
              <a:rPr lang="en-US" sz="3200" b="0" dirty="0" smtClean="0"/>
              <a:t>, </a:t>
            </a:r>
            <a:r>
              <a:rPr lang="en-US" sz="3200" dirty="0" smtClean="0"/>
              <a:t>float</a:t>
            </a:r>
            <a:r>
              <a:rPr lang="en-US" sz="3200" b="0" dirty="0" smtClean="0"/>
              <a:t>, and </a:t>
            </a:r>
            <a:r>
              <a:rPr lang="en-US" sz="3200" dirty="0" smtClean="0"/>
              <a:t>double</a:t>
            </a:r>
            <a:r>
              <a:rPr lang="en-US" sz="3200" b="0" dirty="0" smtClean="0"/>
              <a:t>)</a:t>
            </a:r>
            <a:endParaRPr lang="en-US" sz="3500" b="0" dirty="0" smtClean="0"/>
          </a:p>
        </p:txBody>
      </p:sp>
      <p:pic>
        <p:nvPicPr>
          <p:cNvPr id="7174" name="Picture 4" descr="revised operators copy"/>
          <p:cNvPicPr>
            <a:picLocks noGrp="1" noChangeAspect="1" noChangeArrowheads="1"/>
          </p:cNvPicPr>
          <p:nvPr>
            <p:ph sz="half" idx="4294967295"/>
          </p:nvPr>
        </p:nvPicPr>
        <p:blipFill>
          <a:blip r:embed="rId2"/>
          <a:srcRect/>
          <a:stretch>
            <a:fillRect/>
          </a:stretch>
        </p:blipFill>
        <p:spPr>
          <a:xfrm>
            <a:off x="685800" y="1905000"/>
            <a:ext cx="6934200" cy="4383088"/>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391400" cy="1295400"/>
          </a:xfrm>
        </p:spPr>
        <p:txBody>
          <a:bodyPr/>
          <a:lstStyle/>
          <a:p>
            <a:r>
              <a:rPr lang="en-US" sz="3200" b="0" dirty="0" smtClean="0"/>
              <a:t>Examples of </a:t>
            </a:r>
            <a:r>
              <a:rPr lang="en-US" sz="3200" b="0" u="sng" dirty="0" smtClean="0"/>
              <a:t>arithmetic expressions </a:t>
            </a:r>
            <a:r>
              <a:rPr lang="en-US" sz="3200" b="0" dirty="0" smtClean="0"/>
              <a:t>and </a:t>
            </a:r>
            <a:r>
              <a:rPr lang="en-US" sz="3200" b="0" u="sng" dirty="0" smtClean="0"/>
              <a:t>assignment</a:t>
            </a:r>
            <a:r>
              <a:rPr lang="en-US" sz="3200" b="0" dirty="0" smtClean="0"/>
              <a:t> using </a:t>
            </a:r>
            <a:r>
              <a:rPr lang="en-US" sz="3200" b="0" dirty="0" smtClean="0"/>
              <a:t>the </a:t>
            </a:r>
            <a:r>
              <a:rPr lang="en-US" sz="3200" b="0" i="1" dirty="0" smtClean="0"/>
              <a:t>binary arithmetic operators</a:t>
            </a:r>
            <a:r>
              <a:rPr lang="en-US" sz="3200" b="0" dirty="0" smtClean="0"/>
              <a:t> </a:t>
            </a:r>
            <a:r>
              <a:rPr lang="en-US" sz="3200" dirty="0" smtClean="0"/>
              <a:t>*, +, -, / </a:t>
            </a:r>
            <a:r>
              <a:rPr lang="en-US" sz="3200" b="0" dirty="0" smtClean="0"/>
              <a:t>and</a:t>
            </a:r>
            <a:r>
              <a:rPr lang="en-US" sz="3200" dirty="0" smtClean="0"/>
              <a:t> </a:t>
            </a:r>
            <a:r>
              <a:rPr lang="en-US" sz="3200" dirty="0" smtClean="0"/>
              <a:t>% </a:t>
            </a:r>
            <a:endParaRPr lang="en-US" i="1" u="sng" dirty="0">
              <a:solidFill>
                <a:srgbClr val="FF0000"/>
              </a:solidFill>
            </a:endParaRPr>
          </a:p>
        </p:txBody>
      </p:sp>
      <p:sp>
        <p:nvSpPr>
          <p:cNvPr id="3" name="Content Placeholder 2"/>
          <p:cNvSpPr>
            <a:spLocks noGrp="1"/>
          </p:cNvSpPr>
          <p:nvPr>
            <p:ph idx="1"/>
          </p:nvPr>
        </p:nvSpPr>
        <p:spPr/>
        <p:txBody>
          <a:bodyPr/>
          <a:lstStyle/>
          <a:p>
            <a:pPr>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x = 1;</a:t>
            </a:r>
          </a:p>
          <a:p>
            <a:pPr>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y = x+1; </a:t>
            </a:r>
          </a:p>
          <a:p>
            <a:pPr>
              <a:buNone/>
            </a:pPr>
            <a:r>
              <a:rPr lang="en-US" dirty="0" smtClean="0">
                <a:latin typeface="Courier New" pitchFamily="49" charset="0"/>
                <a:cs typeface="Courier New" pitchFamily="49" charset="0"/>
              </a:rPr>
              <a:t>x = x+3-y;</a:t>
            </a:r>
          </a:p>
          <a:p>
            <a:pPr>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z = x*y*2;</a:t>
            </a:r>
          </a:p>
          <a:p>
            <a:pPr>
              <a:buNone/>
            </a:pPr>
            <a:r>
              <a:rPr lang="en-US" dirty="0" smtClean="0">
                <a:latin typeface="Courier New" pitchFamily="49" charset="0"/>
                <a:cs typeface="Courier New" pitchFamily="49" charset="0"/>
              </a:rPr>
              <a:t>z = (</a:t>
            </a:r>
            <a:r>
              <a:rPr lang="en-US" dirty="0" err="1" smtClean="0">
                <a:latin typeface="Courier New" pitchFamily="49" charset="0"/>
                <a:cs typeface="Courier New" pitchFamily="49" charset="0"/>
              </a:rPr>
              <a:t>x+y</a:t>
            </a:r>
            <a:r>
              <a:rPr lang="en-US" dirty="0" smtClean="0">
                <a:latin typeface="Courier New" pitchFamily="49" charset="0"/>
                <a:cs typeface="Courier New" pitchFamily="49" charset="0"/>
              </a:rPr>
              <a:t>)*2+4; // note use of ()</a:t>
            </a:r>
          </a:p>
          <a:p>
            <a:pPr>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w = 4/2+5-3;</a:t>
            </a:r>
          </a:p>
          <a:p>
            <a:pPr>
              <a:buNone/>
            </a:pPr>
            <a:r>
              <a:rPr lang="en-US" dirty="0" smtClean="0">
                <a:latin typeface="Courier New" pitchFamily="49" charset="0"/>
                <a:cs typeface="Courier New" pitchFamily="49" charset="0"/>
              </a:rPr>
              <a:t>w = 5 % 2;</a:t>
            </a:r>
          </a:p>
        </p:txBody>
      </p:sp>
      <p:sp>
        <p:nvSpPr>
          <p:cNvPr id="4" name="Footer Placeholder 3"/>
          <p:cNvSpPr>
            <a:spLocks noGrp="1"/>
          </p:cNvSpPr>
          <p:nvPr>
            <p:ph type="ftr" sz="quarter" idx="11"/>
          </p:nvPr>
        </p:nvSpPr>
        <p:spPr/>
        <p:txBody>
          <a:bodyPr/>
          <a:lstStyle/>
          <a:p>
            <a:pPr>
              <a:defRPr/>
            </a:pPr>
            <a:r>
              <a:rPr lang="en-US" altLang="en-US" smtClean="0"/>
              <a:t>SE-1010</a:t>
            </a:r>
            <a:br>
              <a:rPr lang="en-US" altLang="en-US" smtClean="0"/>
            </a:b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5313C367-2028-49E4-ABE7-2D8EE481A94E}" type="slidenum">
              <a:rPr lang="en-US" altLang="en-US" smtClean="0"/>
              <a:pPr>
                <a:defRPr/>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 and Decrement arithmetic operators</a:t>
            </a:r>
            <a:endParaRPr lang="en-US" dirty="0"/>
          </a:p>
        </p:txBody>
      </p:sp>
      <p:sp>
        <p:nvSpPr>
          <p:cNvPr id="3" name="Content Placeholder 2"/>
          <p:cNvSpPr>
            <a:spLocks noGrp="1"/>
          </p:cNvSpPr>
          <p:nvPr>
            <p:ph idx="1"/>
          </p:nvPr>
        </p:nvSpPr>
        <p:spPr/>
        <p:txBody>
          <a:bodyPr/>
          <a:lstStyle/>
          <a:p>
            <a:r>
              <a:rPr lang="en-US" dirty="0" smtClean="0"/>
              <a:t>The ++ and -- </a:t>
            </a:r>
            <a:r>
              <a:rPr lang="en-US" u="sng" dirty="0" smtClean="0"/>
              <a:t>unary</a:t>
            </a:r>
            <a:r>
              <a:rPr lang="en-US" dirty="0" smtClean="0"/>
              <a:t> operators are used to increment or decrement the value of a variable by 1.</a:t>
            </a:r>
          </a:p>
          <a:p>
            <a:pPr lvl="1"/>
            <a:r>
              <a:rPr lang="en-US" dirty="0" smtClean="0"/>
              <a:t>x++;  // increments x by 1</a:t>
            </a:r>
          </a:p>
          <a:p>
            <a:pPr lvl="1"/>
            <a:r>
              <a:rPr lang="en-US" dirty="0" smtClean="0"/>
              <a:t>++x; // ditto</a:t>
            </a:r>
          </a:p>
          <a:p>
            <a:pPr lvl="1"/>
            <a:r>
              <a:rPr lang="en-US" dirty="0" smtClean="0"/>
              <a:t>--x;  // decrements x by 1</a:t>
            </a:r>
          </a:p>
          <a:p>
            <a:pPr lvl="1"/>
            <a:r>
              <a:rPr lang="en-US" dirty="0" smtClean="0"/>
              <a:t>x--; // ditto</a:t>
            </a:r>
            <a:endParaRPr lang="en-US" dirty="0"/>
          </a:p>
        </p:txBody>
      </p:sp>
      <p:sp>
        <p:nvSpPr>
          <p:cNvPr id="4" name="Footer Placeholder 3"/>
          <p:cNvSpPr>
            <a:spLocks noGrp="1"/>
          </p:cNvSpPr>
          <p:nvPr>
            <p:ph type="ftr" sz="quarter" idx="11"/>
          </p:nvPr>
        </p:nvSpPr>
        <p:spPr/>
        <p:txBody>
          <a:bodyPr/>
          <a:lstStyle/>
          <a:p>
            <a:pPr>
              <a:defRPr/>
            </a:pPr>
            <a:r>
              <a:rPr lang="en-US" altLang="en-US" smtClean="0"/>
              <a:t>SE-1010</a:t>
            </a:r>
            <a:br>
              <a:rPr lang="en-US" altLang="en-US" smtClean="0"/>
            </a:b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5313C367-2028-49E4-ABE7-2D8EE481A94E}" type="slidenum">
              <a:rPr lang="en-US" altLang="en-US" smtClean="0"/>
              <a:pPr>
                <a:defRPr/>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0243" name="Slide Number Placeholder 5"/>
          <p:cNvSpPr>
            <a:spLocks noGrp="1"/>
          </p:cNvSpPr>
          <p:nvPr>
            <p:ph type="sldNum" sz="quarter" idx="12"/>
          </p:nvPr>
        </p:nvSpPr>
        <p:spPr>
          <a:noFill/>
        </p:spPr>
        <p:txBody>
          <a:bodyPr/>
          <a:lstStyle/>
          <a:p>
            <a:fld id="{DD6CC458-127B-470F-82FC-B97178ACE8DA}" type="slidenum">
              <a:rPr lang="en-US" altLang="en-US" smtClean="0"/>
              <a:pPr/>
              <a:t>23</a:t>
            </a:fld>
            <a:endParaRPr lang="en-US" altLang="en-US" smtClean="0"/>
          </a:p>
        </p:txBody>
      </p:sp>
      <p:sp>
        <p:nvSpPr>
          <p:cNvPr id="10244" name="Rectangle 2"/>
          <p:cNvSpPr>
            <a:spLocks noGrp="1" noChangeArrowheads="1"/>
          </p:cNvSpPr>
          <p:nvPr>
            <p:ph type="title"/>
          </p:nvPr>
        </p:nvSpPr>
        <p:spPr>
          <a:xfrm>
            <a:off x="457200" y="122238"/>
            <a:ext cx="7543800" cy="639762"/>
          </a:xfrm>
        </p:spPr>
        <p:txBody>
          <a:bodyPr/>
          <a:lstStyle/>
          <a:p>
            <a:pPr eaLnBrk="1" hangingPunct="1"/>
            <a:r>
              <a:rPr lang="en-US" sz="3500" smtClean="0"/>
              <a:t>Arithmetic Expressions</a:t>
            </a:r>
          </a:p>
        </p:txBody>
      </p:sp>
      <p:sp>
        <p:nvSpPr>
          <p:cNvPr id="10245" name="Rectangle 3"/>
          <p:cNvSpPr>
            <a:spLocks noGrp="1" noChangeArrowheads="1"/>
          </p:cNvSpPr>
          <p:nvPr>
            <p:ph type="body" idx="1"/>
          </p:nvPr>
        </p:nvSpPr>
        <p:spPr>
          <a:xfrm>
            <a:off x="304800" y="838200"/>
            <a:ext cx="8229600" cy="4411663"/>
          </a:xfrm>
        </p:spPr>
        <p:txBody>
          <a:bodyPr/>
          <a:lstStyle/>
          <a:p>
            <a:pPr eaLnBrk="1" hangingPunct="1">
              <a:buFont typeface="Wingdings" pitchFamily="2" charset="2"/>
              <a:buNone/>
            </a:pPr>
            <a:r>
              <a:rPr lang="en-US" smtClean="0"/>
              <a:t>Precedence rules for arithmetic operators and parentheses</a:t>
            </a:r>
          </a:p>
          <a:p>
            <a:pPr eaLnBrk="1" hangingPunct="1"/>
            <a:endParaRPr lang="en-US" smtClean="0"/>
          </a:p>
        </p:txBody>
      </p:sp>
      <p:pic>
        <p:nvPicPr>
          <p:cNvPr id="10246" name="Picture 4" descr="precedence rules copy"/>
          <p:cNvPicPr>
            <a:picLocks noGrp="1" noChangeAspect="1" noChangeArrowheads="1"/>
          </p:cNvPicPr>
          <p:nvPr>
            <p:ph sz="half" idx="4294967295"/>
          </p:nvPr>
        </p:nvPicPr>
        <p:blipFill>
          <a:blip r:embed="rId2"/>
          <a:srcRect/>
          <a:stretch>
            <a:fillRect/>
          </a:stretch>
        </p:blipFill>
        <p:spPr>
          <a:xfrm>
            <a:off x="1104900" y="1828800"/>
            <a:ext cx="6934200" cy="3976688"/>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Integer Overflow</a:t>
            </a:r>
          </a:p>
        </p:txBody>
      </p:sp>
      <p:sp>
        <p:nvSpPr>
          <p:cNvPr id="12291" name="Content Placeholder 2"/>
          <p:cNvSpPr>
            <a:spLocks noGrp="1"/>
          </p:cNvSpPr>
          <p:nvPr>
            <p:ph idx="1"/>
          </p:nvPr>
        </p:nvSpPr>
        <p:spPr/>
        <p:txBody>
          <a:bodyPr/>
          <a:lstStyle/>
          <a:p>
            <a:r>
              <a:rPr lang="en-US" smtClean="0"/>
              <a:t>The range of an int is -32768 to +32767</a:t>
            </a:r>
          </a:p>
          <a:p>
            <a:pPr lvl="1"/>
            <a:r>
              <a:rPr lang="en-US" smtClean="0"/>
              <a:t>So what happens when you add 1 to an int holding a value of 32767??</a:t>
            </a:r>
          </a:p>
        </p:txBody>
      </p:sp>
      <p:sp>
        <p:nvSpPr>
          <p:cNvPr id="12292" name="Footer Placeholder 3"/>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2293" name="Slide Number Placeholder 4"/>
          <p:cNvSpPr>
            <a:spLocks noGrp="1"/>
          </p:cNvSpPr>
          <p:nvPr>
            <p:ph type="sldNum" sz="quarter" idx="12"/>
          </p:nvPr>
        </p:nvSpPr>
        <p:spPr>
          <a:noFill/>
        </p:spPr>
        <p:txBody>
          <a:bodyPr/>
          <a:lstStyle/>
          <a:p>
            <a:fld id="{3E5A3BAF-C361-4BBD-BB5F-79C4FA96D939}" type="slidenum">
              <a:rPr lang="en-US" altLang="en-US" smtClean="0"/>
              <a:pPr/>
              <a:t>24</a:t>
            </a:fld>
            <a:endParaRPr lang="en-US"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Integer Division</a:t>
            </a:r>
          </a:p>
        </p:txBody>
      </p:sp>
      <p:sp>
        <p:nvSpPr>
          <p:cNvPr id="13315" name="Content Placeholder 2"/>
          <p:cNvSpPr>
            <a:spLocks noGrp="1"/>
          </p:cNvSpPr>
          <p:nvPr>
            <p:ph idx="1"/>
          </p:nvPr>
        </p:nvSpPr>
        <p:spPr/>
        <p:txBody>
          <a:bodyPr/>
          <a:lstStyle/>
          <a:p>
            <a:r>
              <a:rPr lang="en-US" smtClean="0"/>
              <a:t>Integers variables can only hold whole values, so what happens if you do the following?</a:t>
            </a:r>
          </a:p>
          <a:p>
            <a:pPr lvl="1">
              <a:buFont typeface="Wingdings" pitchFamily="2" charset="2"/>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x = 2;</a:t>
            </a:r>
          </a:p>
          <a:p>
            <a:pPr lvl="1">
              <a:buFont typeface="Wingdings" pitchFamily="2" charset="2"/>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y = 3;</a:t>
            </a:r>
          </a:p>
          <a:p>
            <a:pPr lvl="1">
              <a:buFont typeface="Wingdings" pitchFamily="2" charset="2"/>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z = x/y; // what is the result?</a:t>
            </a:r>
          </a:p>
        </p:txBody>
      </p:sp>
      <p:sp>
        <p:nvSpPr>
          <p:cNvPr id="13316" name="Footer Placeholder 3"/>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13317" name="Slide Number Placeholder 4"/>
          <p:cNvSpPr>
            <a:spLocks noGrp="1"/>
          </p:cNvSpPr>
          <p:nvPr>
            <p:ph type="sldNum" sz="quarter" idx="12"/>
          </p:nvPr>
        </p:nvSpPr>
        <p:spPr>
          <a:noFill/>
        </p:spPr>
        <p:txBody>
          <a:bodyPr/>
          <a:lstStyle/>
          <a:p>
            <a:fld id="{75356F64-E4EC-40BE-BD01-B7C8ED68BAC9}" type="slidenum">
              <a:rPr lang="en-US" altLang="en-US" smtClean="0"/>
              <a:pPr/>
              <a:t>25</a:t>
            </a:fld>
            <a:endParaRPr lang="en-US"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7543800" cy="1981200"/>
          </a:xfrm>
        </p:spPr>
        <p:txBody>
          <a:bodyPr/>
          <a:lstStyle/>
          <a:p>
            <a:r>
              <a:rPr lang="en-US" sz="3600" dirty="0" smtClean="0"/>
              <a:t>Variable values can be assigned (</a:t>
            </a:r>
            <a:r>
              <a:rPr lang="en-US" sz="3600" i="1" dirty="0" smtClean="0"/>
              <a:t>and re-assigned</a:t>
            </a:r>
            <a:r>
              <a:rPr lang="en-US" sz="3600" dirty="0" smtClean="0"/>
              <a:t>) as the result of various operations</a:t>
            </a:r>
          </a:p>
        </p:txBody>
      </p:sp>
      <p:sp>
        <p:nvSpPr>
          <p:cNvPr id="14339" name="Content Placeholder 2"/>
          <p:cNvSpPr>
            <a:spLocks noGrp="1"/>
          </p:cNvSpPr>
          <p:nvPr>
            <p:ph idx="1"/>
          </p:nvPr>
        </p:nvSpPr>
        <p:spPr>
          <a:xfrm>
            <a:off x="457200" y="2667000"/>
            <a:ext cx="8305800" cy="3810000"/>
          </a:xfrm>
        </p:spPr>
        <p:txBody>
          <a:bodyPr/>
          <a:lstStyle/>
          <a:p>
            <a:pPr>
              <a:buNone/>
            </a:pPr>
            <a:r>
              <a:rPr lang="en-US" sz="2800" b="1"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radius = 3;</a:t>
            </a:r>
          </a:p>
          <a:p>
            <a:pPr>
              <a:buNone/>
            </a:pPr>
            <a:endParaRPr lang="en-US" sz="2800" dirty="0" smtClean="0">
              <a:latin typeface="Courier New" pitchFamily="49" charset="0"/>
              <a:cs typeface="Courier New" pitchFamily="49" charset="0"/>
            </a:endParaRPr>
          </a:p>
          <a:p>
            <a:pPr>
              <a:buNone/>
            </a:pPr>
            <a:r>
              <a:rPr lang="en-US" sz="2800" b="1" dirty="0" smtClean="0">
                <a:latin typeface="Courier New" pitchFamily="49" charset="0"/>
                <a:cs typeface="Courier New" pitchFamily="49" charset="0"/>
              </a:rPr>
              <a:t>float</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areaCircle</a:t>
            </a:r>
            <a:r>
              <a:rPr lang="en-US" sz="2800" dirty="0" smtClean="0">
                <a:latin typeface="Courier New" pitchFamily="49" charset="0"/>
                <a:cs typeface="Courier New" pitchFamily="49" charset="0"/>
              </a:rPr>
              <a:t> = radius * 3.14159;</a:t>
            </a:r>
          </a:p>
          <a:p>
            <a:pPr>
              <a:buNone/>
            </a:pPr>
            <a:r>
              <a:rPr lang="en-US" sz="2800" dirty="0" smtClean="0">
                <a:latin typeface="Courier New" pitchFamily="49" charset="0"/>
                <a:cs typeface="Courier New" pitchFamily="49" charset="0"/>
              </a:rPr>
              <a:t>radius = 4;</a:t>
            </a:r>
          </a:p>
          <a:p>
            <a:pPr>
              <a:buNone/>
            </a:pPr>
            <a:r>
              <a:rPr lang="en-US" sz="2800" dirty="0" err="1" smtClean="0">
                <a:latin typeface="Courier New" pitchFamily="49" charset="0"/>
                <a:cs typeface="Courier New" pitchFamily="49" charset="0"/>
              </a:rPr>
              <a:t>areaCircle</a:t>
            </a:r>
            <a:r>
              <a:rPr lang="en-US" sz="2800" dirty="0" smtClean="0">
                <a:latin typeface="Courier New" pitchFamily="49" charset="0"/>
                <a:cs typeface="Courier New" pitchFamily="49" charset="0"/>
              </a:rPr>
              <a:t> = radius * 3.14159;</a:t>
            </a:r>
            <a:r>
              <a:rPr lang="en-US" sz="2800" dirty="0" smtClean="0"/>
              <a:t> </a:t>
            </a:r>
          </a:p>
        </p:txBody>
      </p:sp>
      <p:sp>
        <p:nvSpPr>
          <p:cNvPr id="14340" name="Footer Placeholder 3"/>
          <p:cNvSpPr>
            <a:spLocks noGrp="1"/>
          </p:cNvSpPr>
          <p:nvPr>
            <p:ph type="ftr" sz="quarter" idx="11"/>
          </p:nvPr>
        </p:nvSpPr>
        <p:spPr>
          <a:noFill/>
        </p:spPr>
        <p:txBody>
          <a:bodyPr/>
          <a:lstStyle/>
          <a:p>
            <a:r>
              <a:rPr lang="en-US" altLang="en-US" dirty="0" smtClean="0"/>
              <a:t>SE-1010</a:t>
            </a:r>
            <a:br>
              <a:rPr lang="en-US" altLang="en-US" dirty="0" smtClean="0"/>
            </a:br>
            <a:r>
              <a:rPr lang="en-US" altLang="en-US" dirty="0" smtClean="0"/>
              <a:t>Dr. Mark L. Hornick</a:t>
            </a:r>
          </a:p>
        </p:txBody>
      </p:sp>
      <p:sp>
        <p:nvSpPr>
          <p:cNvPr id="14341" name="Slide Number Placeholder 4"/>
          <p:cNvSpPr>
            <a:spLocks noGrp="1"/>
          </p:cNvSpPr>
          <p:nvPr>
            <p:ph type="sldNum" sz="quarter" idx="12"/>
          </p:nvPr>
        </p:nvSpPr>
        <p:spPr>
          <a:noFill/>
        </p:spPr>
        <p:txBody>
          <a:bodyPr/>
          <a:lstStyle/>
          <a:p>
            <a:fld id="{39AB4ADC-0D95-419A-878D-D01C72F68C2D}" type="slidenum">
              <a:rPr lang="en-US" altLang="en-US" smtClean="0"/>
              <a:pPr/>
              <a:t>26</a:t>
            </a:fld>
            <a:endParaRPr lang="en-US" altLang="en-US" dirty="0" smtClean="0"/>
          </a:p>
        </p:txBody>
      </p:sp>
      <p:sp>
        <p:nvSpPr>
          <p:cNvPr id="7" name="TextBox 6"/>
          <p:cNvSpPr txBox="1"/>
          <p:nvPr/>
        </p:nvSpPr>
        <p:spPr>
          <a:xfrm>
            <a:off x="5334000" y="2667000"/>
            <a:ext cx="3139001" cy="307777"/>
          </a:xfrm>
          <a:prstGeom prst="rect">
            <a:avLst/>
          </a:prstGeom>
          <a:noFill/>
          <a:ln>
            <a:solidFill>
              <a:srgbClr val="9A0075"/>
            </a:solidFill>
          </a:ln>
        </p:spPr>
        <p:txBody>
          <a:bodyPr wrap="none" rtlCol="0">
            <a:spAutoFit/>
          </a:bodyPr>
          <a:lstStyle/>
          <a:p>
            <a:r>
              <a:rPr lang="en-US" sz="1400" dirty="0" smtClean="0">
                <a:solidFill>
                  <a:srgbClr val="9A0075"/>
                </a:solidFill>
              </a:rPr>
              <a:t>Declaration and assignment of </a:t>
            </a:r>
            <a:r>
              <a:rPr lang="en-US" sz="1400" u="sng" dirty="0" smtClean="0">
                <a:solidFill>
                  <a:srgbClr val="9A0075"/>
                </a:solidFill>
              </a:rPr>
              <a:t>radius</a:t>
            </a:r>
            <a:endParaRPr lang="en-US" sz="1400" u="sng" dirty="0">
              <a:solidFill>
                <a:srgbClr val="9A0075"/>
              </a:solidFill>
            </a:endParaRPr>
          </a:p>
        </p:txBody>
      </p:sp>
      <p:cxnSp>
        <p:nvCxnSpPr>
          <p:cNvPr id="8" name="Straight Arrow Connector 7"/>
          <p:cNvCxnSpPr>
            <a:stCxn id="7" idx="1"/>
          </p:cNvCxnSpPr>
          <p:nvPr/>
        </p:nvCxnSpPr>
        <p:spPr bwMode="auto">
          <a:xfrm rot="10800000" flipV="1">
            <a:off x="3962400" y="2820889"/>
            <a:ext cx="1371600" cy="15091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9" name="TextBox 8"/>
          <p:cNvSpPr txBox="1"/>
          <p:nvPr/>
        </p:nvSpPr>
        <p:spPr>
          <a:xfrm>
            <a:off x="5486400" y="3426023"/>
            <a:ext cx="3467616" cy="307777"/>
          </a:xfrm>
          <a:prstGeom prst="rect">
            <a:avLst/>
          </a:prstGeom>
          <a:noFill/>
          <a:ln>
            <a:solidFill>
              <a:srgbClr val="9A0075"/>
            </a:solidFill>
          </a:ln>
        </p:spPr>
        <p:txBody>
          <a:bodyPr wrap="none" rtlCol="0">
            <a:spAutoFit/>
          </a:bodyPr>
          <a:lstStyle/>
          <a:p>
            <a:r>
              <a:rPr lang="en-US" sz="1400" dirty="0" smtClean="0">
                <a:solidFill>
                  <a:srgbClr val="9A0075"/>
                </a:solidFill>
              </a:rPr>
              <a:t>Declaration and assignment of </a:t>
            </a:r>
            <a:r>
              <a:rPr lang="en-US" sz="1400" u="sng" dirty="0" err="1" smtClean="0">
                <a:solidFill>
                  <a:srgbClr val="9A0075"/>
                </a:solidFill>
              </a:rPr>
              <a:t>areaCircle</a:t>
            </a:r>
            <a:endParaRPr lang="en-US" sz="1400" u="sng" dirty="0">
              <a:solidFill>
                <a:srgbClr val="9A0075"/>
              </a:solidFill>
            </a:endParaRPr>
          </a:p>
        </p:txBody>
      </p:sp>
      <p:cxnSp>
        <p:nvCxnSpPr>
          <p:cNvPr id="10" name="Straight Arrow Connector 9"/>
          <p:cNvCxnSpPr>
            <a:stCxn id="9" idx="1"/>
          </p:cNvCxnSpPr>
          <p:nvPr/>
        </p:nvCxnSpPr>
        <p:spPr bwMode="auto">
          <a:xfrm rot="10800000" flipV="1">
            <a:off x="4114800" y="3579912"/>
            <a:ext cx="1371600" cy="15091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11" name="TextBox 10"/>
          <p:cNvSpPr txBox="1"/>
          <p:nvPr/>
        </p:nvSpPr>
        <p:spPr>
          <a:xfrm>
            <a:off x="4419601" y="4188023"/>
            <a:ext cx="3656770" cy="307777"/>
          </a:xfrm>
          <a:prstGeom prst="rect">
            <a:avLst/>
          </a:prstGeom>
          <a:noFill/>
          <a:ln>
            <a:solidFill>
              <a:srgbClr val="9A0075"/>
            </a:solidFill>
          </a:ln>
        </p:spPr>
        <p:txBody>
          <a:bodyPr wrap="none" rtlCol="0">
            <a:spAutoFit/>
          </a:bodyPr>
          <a:lstStyle/>
          <a:p>
            <a:r>
              <a:rPr lang="en-US" sz="1400" dirty="0" smtClean="0">
                <a:solidFill>
                  <a:srgbClr val="9A0075"/>
                </a:solidFill>
              </a:rPr>
              <a:t>Reassignment of previously declared </a:t>
            </a:r>
            <a:r>
              <a:rPr lang="en-US" sz="1400" u="sng" dirty="0" smtClean="0">
                <a:solidFill>
                  <a:srgbClr val="9A0075"/>
                </a:solidFill>
              </a:rPr>
              <a:t>radius</a:t>
            </a:r>
            <a:endParaRPr lang="en-US" sz="1400" u="sng" dirty="0">
              <a:solidFill>
                <a:srgbClr val="9A0075"/>
              </a:solidFill>
            </a:endParaRPr>
          </a:p>
        </p:txBody>
      </p:sp>
      <p:cxnSp>
        <p:nvCxnSpPr>
          <p:cNvPr id="12" name="Straight Arrow Connector 11"/>
          <p:cNvCxnSpPr>
            <a:stCxn id="11" idx="1"/>
          </p:cNvCxnSpPr>
          <p:nvPr/>
        </p:nvCxnSpPr>
        <p:spPr bwMode="auto">
          <a:xfrm rot="10800000" flipV="1">
            <a:off x="3048001" y="4341912"/>
            <a:ext cx="1371600" cy="15091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13" name="TextBox 12"/>
          <p:cNvSpPr txBox="1"/>
          <p:nvPr/>
        </p:nvSpPr>
        <p:spPr>
          <a:xfrm>
            <a:off x="3276600" y="5483423"/>
            <a:ext cx="3995004" cy="307777"/>
          </a:xfrm>
          <a:prstGeom prst="rect">
            <a:avLst/>
          </a:prstGeom>
          <a:noFill/>
          <a:ln>
            <a:solidFill>
              <a:srgbClr val="9A0075"/>
            </a:solidFill>
          </a:ln>
        </p:spPr>
        <p:txBody>
          <a:bodyPr wrap="none" rtlCol="0">
            <a:spAutoFit/>
          </a:bodyPr>
          <a:lstStyle/>
          <a:p>
            <a:r>
              <a:rPr lang="en-US" sz="1400" dirty="0" smtClean="0">
                <a:solidFill>
                  <a:srgbClr val="FF0000"/>
                </a:solidFill>
              </a:rPr>
              <a:t>Reassignment</a:t>
            </a:r>
            <a:r>
              <a:rPr lang="en-US" sz="1400" dirty="0" smtClean="0">
                <a:solidFill>
                  <a:srgbClr val="9A0075"/>
                </a:solidFill>
              </a:rPr>
              <a:t> of previously-declared </a:t>
            </a:r>
            <a:r>
              <a:rPr lang="en-US" sz="1400" u="sng" dirty="0" err="1" smtClean="0">
                <a:solidFill>
                  <a:srgbClr val="9A0075"/>
                </a:solidFill>
              </a:rPr>
              <a:t>areaCircle</a:t>
            </a:r>
            <a:endParaRPr lang="en-US" sz="1400" u="sng" dirty="0">
              <a:solidFill>
                <a:srgbClr val="9A0075"/>
              </a:solidFill>
            </a:endParaRPr>
          </a:p>
        </p:txBody>
      </p:sp>
      <p:cxnSp>
        <p:nvCxnSpPr>
          <p:cNvPr id="14" name="Straight Arrow Connector 13"/>
          <p:cNvCxnSpPr>
            <a:stCxn id="13" idx="1"/>
          </p:cNvCxnSpPr>
          <p:nvPr/>
        </p:nvCxnSpPr>
        <p:spPr bwMode="auto">
          <a:xfrm rot="10800000">
            <a:off x="1828800" y="5181600"/>
            <a:ext cx="1447800" cy="455712"/>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7543800" cy="1981200"/>
          </a:xfrm>
        </p:spPr>
        <p:txBody>
          <a:bodyPr/>
          <a:lstStyle/>
          <a:p>
            <a:r>
              <a:rPr lang="en-US" b="0" dirty="0" smtClean="0"/>
              <a:t>Q: Would it make sense to declare </a:t>
            </a:r>
            <a:r>
              <a:rPr lang="en-US" b="0" u="sng" dirty="0" err="1" smtClean="0"/>
              <a:t>areaCircle</a:t>
            </a:r>
            <a:r>
              <a:rPr lang="en-US" b="0" u="sng" dirty="0" smtClean="0"/>
              <a:t> </a:t>
            </a:r>
            <a:r>
              <a:rPr lang="en-US" b="0" dirty="0" smtClean="0"/>
              <a:t>to be an </a:t>
            </a:r>
            <a:r>
              <a:rPr lang="en-US" dirty="0" err="1" smtClean="0"/>
              <a:t>int</a:t>
            </a:r>
            <a:r>
              <a:rPr lang="en-US" b="0" dirty="0" smtClean="0"/>
              <a:t>?</a:t>
            </a:r>
          </a:p>
        </p:txBody>
      </p:sp>
      <p:sp>
        <p:nvSpPr>
          <p:cNvPr id="14339" name="Content Placeholder 2"/>
          <p:cNvSpPr>
            <a:spLocks noGrp="1"/>
          </p:cNvSpPr>
          <p:nvPr>
            <p:ph idx="1"/>
          </p:nvPr>
        </p:nvSpPr>
        <p:spPr>
          <a:xfrm>
            <a:off x="457200" y="2667000"/>
            <a:ext cx="8305800" cy="3810000"/>
          </a:xfrm>
        </p:spPr>
        <p:txBody>
          <a:bodyPr/>
          <a:lstStyle/>
          <a:p>
            <a:pPr>
              <a:buNone/>
            </a:pPr>
            <a:r>
              <a:rPr lang="en-US" sz="2800" b="1"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radius = 3;</a:t>
            </a:r>
          </a:p>
          <a:p>
            <a:pPr>
              <a:buNone/>
            </a:pPr>
            <a:endParaRPr lang="en-US" sz="2800" dirty="0" smtClean="0">
              <a:latin typeface="Courier New" pitchFamily="49" charset="0"/>
              <a:cs typeface="Courier New" pitchFamily="49" charset="0"/>
            </a:endParaRPr>
          </a:p>
          <a:p>
            <a:pPr>
              <a:buNone/>
            </a:pPr>
            <a:r>
              <a:rPr lang="en-US" sz="2800" b="1" dirty="0" err="1" smtClean="0">
                <a:solidFill>
                  <a:srgbClr val="FF0000"/>
                </a:solidFill>
                <a:latin typeface="Courier New" pitchFamily="49" charset="0"/>
                <a:cs typeface="Courier New" pitchFamily="49" charset="0"/>
              </a:rPr>
              <a:t>int</a:t>
            </a:r>
            <a:r>
              <a:rPr lang="en-US" sz="2800" b="1" dirty="0" smtClean="0">
                <a:latin typeface="Courier New" pitchFamily="49" charset="0"/>
                <a:cs typeface="Courier New" pitchFamily="49" charset="0"/>
              </a:rPr>
              <a:t> </a:t>
            </a:r>
            <a:r>
              <a:rPr lang="en-US" sz="2800" dirty="0" err="1" smtClean="0">
                <a:latin typeface="Courier New" pitchFamily="49" charset="0"/>
                <a:cs typeface="Courier New" pitchFamily="49" charset="0"/>
              </a:rPr>
              <a:t>areaCircle</a:t>
            </a:r>
            <a:r>
              <a:rPr lang="en-US" sz="2800" dirty="0" smtClean="0">
                <a:latin typeface="Courier New" pitchFamily="49" charset="0"/>
                <a:cs typeface="Courier New" pitchFamily="49" charset="0"/>
              </a:rPr>
              <a:t> = radius * 3.14159;</a:t>
            </a:r>
          </a:p>
          <a:p>
            <a:pPr>
              <a:buNone/>
            </a:pPr>
            <a:r>
              <a:rPr lang="en-US" sz="2800" dirty="0" smtClean="0">
                <a:latin typeface="Courier New" pitchFamily="49" charset="0"/>
                <a:cs typeface="Courier New" pitchFamily="49" charset="0"/>
              </a:rPr>
              <a:t>radius = 4;</a:t>
            </a:r>
          </a:p>
          <a:p>
            <a:pPr>
              <a:buNone/>
            </a:pPr>
            <a:r>
              <a:rPr lang="en-US" sz="2800" dirty="0" err="1" smtClean="0">
                <a:latin typeface="Courier New" pitchFamily="49" charset="0"/>
                <a:cs typeface="Courier New" pitchFamily="49" charset="0"/>
              </a:rPr>
              <a:t>areaCircle</a:t>
            </a:r>
            <a:r>
              <a:rPr lang="en-US" sz="2800" dirty="0" smtClean="0">
                <a:latin typeface="Courier New" pitchFamily="49" charset="0"/>
                <a:cs typeface="Courier New" pitchFamily="49" charset="0"/>
              </a:rPr>
              <a:t> = radius * 3.14159;</a:t>
            </a:r>
            <a:r>
              <a:rPr lang="en-US" sz="2800" dirty="0" smtClean="0"/>
              <a:t> </a:t>
            </a:r>
          </a:p>
        </p:txBody>
      </p:sp>
      <p:sp>
        <p:nvSpPr>
          <p:cNvPr id="14340" name="Footer Placeholder 3"/>
          <p:cNvSpPr>
            <a:spLocks noGrp="1"/>
          </p:cNvSpPr>
          <p:nvPr>
            <p:ph type="ftr" sz="quarter" idx="11"/>
          </p:nvPr>
        </p:nvSpPr>
        <p:spPr>
          <a:noFill/>
        </p:spPr>
        <p:txBody>
          <a:bodyPr/>
          <a:lstStyle/>
          <a:p>
            <a:r>
              <a:rPr lang="en-US" altLang="en-US" dirty="0" smtClean="0"/>
              <a:t>SE-1010</a:t>
            </a:r>
            <a:br>
              <a:rPr lang="en-US" altLang="en-US" dirty="0" smtClean="0"/>
            </a:br>
            <a:r>
              <a:rPr lang="en-US" altLang="en-US" dirty="0" smtClean="0"/>
              <a:t>Dr. Mark L. Hornick</a:t>
            </a:r>
          </a:p>
        </p:txBody>
      </p:sp>
      <p:sp>
        <p:nvSpPr>
          <p:cNvPr id="14341" name="Slide Number Placeholder 4"/>
          <p:cNvSpPr>
            <a:spLocks noGrp="1"/>
          </p:cNvSpPr>
          <p:nvPr>
            <p:ph type="sldNum" sz="quarter" idx="12"/>
          </p:nvPr>
        </p:nvSpPr>
        <p:spPr>
          <a:noFill/>
        </p:spPr>
        <p:txBody>
          <a:bodyPr/>
          <a:lstStyle/>
          <a:p>
            <a:fld id="{39AB4ADC-0D95-419A-878D-D01C72F68C2D}" type="slidenum">
              <a:rPr lang="en-US" altLang="en-US" smtClean="0"/>
              <a:pPr/>
              <a:t>27</a:t>
            </a:fld>
            <a:endParaRPr lang="en-US" altLang="en-US" dirty="0" smtClean="0"/>
          </a:p>
        </p:txBody>
      </p:sp>
      <p:sp>
        <p:nvSpPr>
          <p:cNvPr id="7" name="TextBox 6"/>
          <p:cNvSpPr txBox="1"/>
          <p:nvPr/>
        </p:nvSpPr>
        <p:spPr>
          <a:xfrm>
            <a:off x="5334000" y="2667000"/>
            <a:ext cx="3139001" cy="307777"/>
          </a:xfrm>
          <a:prstGeom prst="rect">
            <a:avLst/>
          </a:prstGeom>
          <a:noFill/>
          <a:ln>
            <a:solidFill>
              <a:srgbClr val="9A0075"/>
            </a:solidFill>
          </a:ln>
        </p:spPr>
        <p:txBody>
          <a:bodyPr wrap="none" rtlCol="0">
            <a:spAutoFit/>
          </a:bodyPr>
          <a:lstStyle/>
          <a:p>
            <a:r>
              <a:rPr lang="en-US" sz="1400" dirty="0" smtClean="0">
                <a:solidFill>
                  <a:srgbClr val="9A0075"/>
                </a:solidFill>
              </a:rPr>
              <a:t>Declaration and assignment of </a:t>
            </a:r>
            <a:r>
              <a:rPr lang="en-US" sz="1400" u="sng" dirty="0" smtClean="0">
                <a:solidFill>
                  <a:srgbClr val="9A0075"/>
                </a:solidFill>
              </a:rPr>
              <a:t>radius</a:t>
            </a:r>
            <a:endParaRPr lang="en-US" sz="1400" u="sng" dirty="0">
              <a:solidFill>
                <a:srgbClr val="9A0075"/>
              </a:solidFill>
            </a:endParaRPr>
          </a:p>
        </p:txBody>
      </p:sp>
      <p:cxnSp>
        <p:nvCxnSpPr>
          <p:cNvPr id="8" name="Straight Arrow Connector 7"/>
          <p:cNvCxnSpPr>
            <a:stCxn id="7" idx="1"/>
          </p:cNvCxnSpPr>
          <p:nvPr/>
        </p:nvCxnSpPr>
        <p:spPr bwMode="auto">
          <a:xfrm rot="10800000" flipV="1">
            <a:off x="3962400" y="2820889"/>
            <a:ext cx="1371600" cy="15091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9" name="TextBox 8"/>
          <p:cNvSpPr txBox="1"/>
          <p:nvPr/>
        </p:nvSpPr>
        <p:spPr>
          <a:xfrm>
            <a:off x="5486400" y="3426023"/>
            <a:ext cx="3467616" cy="307777"/>
          </a:xfrm>
          <a:prstGeom prst="rect">
            <a:avLst/>
          </a:prstGeom>
          <a:noFill/>
          <a:ln>
            <a:solidFill>
              <a:srgbClr val="9A0075"/>
            </a:solidFill>
          </a:ln>
        </p:spPr>
        <p:txBody>
          <a:bodyPr wrap="none" rtlCol="0">
            <a:spAutoFit/>
          </a:bodyPr>
          <a:lstStyle/>
          <a:p>
            <a:r>
              <a:rPr lang="en-US" sz="1400" dirty="0" smtClean="0">
                <a:solidFill>
                  <a:srgbClr val="9A0075"/>
                </a:solidFill>
              </a:rPr>
              <a:t>Declaration and assignment of </a:t>
            </a:r>
            <a:r>
              <a:rPr lang="en-US" sz="1400" u="sng" dirty="0" err="1" smtClean="0">
                <a:solidFill>
                  <a:srgbClr val="9A0075"/>
                </a:solidFill>
              </a:rPr>
              <a:t>areaCircle</a:t>
            </a:r>
            <a:endParaRPr lang="en-US" sz="1400" u="sng" dirty="0">
              <a:solidFill>
                <a:srgbClr val="9A0075"/>
              </a:solidFill>
            </a:endParaRPr>
          </a:p>
        </p:txBody>
      </p:sp>
      <p:cxnSp>
        <p:nvCxnSpPr>
          <p:cNvPr id="10" name="Straight Arrow Connector 9"/>
          <p:cNvCxnSpPr>
            <a:stCxn id="9" idx="1"/>
          </p:cNvCxnSpPr>
          <p:nvPr/>
        </p:nvCxnSpPr>
        <p:spPr bwMode="auto">
          <a:xfrm rot="10800000" flipV="1">
            <a:off x="4114800" y="3579912"/>
            <a:ext cx="1371600" cy="15091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11" name="TextBox 10"/>
          <p:cNvSpPr txBox="1"/>
          <p:nvPr/>
        </p:nvSpPr>
        <p:spPr>
          <a:xfrm>
            <a:off x="4419601" y="4188023"/>
            <a:ext cx="3656770" cy="307777"/>
          </a:xfrm>
          <a:prstGeom prst="rect">
            <a:avLst/>
          </a:prstGeom>
          <a:noFill/>
          <a:ln>
            <a:solidFill>
              <a:srgbClr val="9A0075"/>
            </a:solidFill>
          </a:ln>
        </p:spPr>
        <p:txBody>
          <a:bodyPr wrap="none" rtlCol="0">
            <a:spAutoFit/>
          </a:bodyPr>
          <a:lstStyle/>
          <a:p>
            <a:r>
              <a:rPr lang="en-US" sz="1400" dirty="0" smtClean="0">
                <a:solidFill>
                  <a:srgbClr val="9A0075"/>
                </a:solidFill>
              </a:rPr>
              <a:t>Reassignment of previously declared </a:t>
            </a:r>
            <a:r>
              <a:rPr lang="en-US" sz="1400" u="sng" dirty="0" smtClean="0">
                <a:solidFill>
                  <a:srgbClr val="9A0075"/>
                </a:solidFill>
              </a:rPr>
              <a:t>radius</a:t>
            </a:r>
            <a:endParaRPr lang="en-US" sz="1400" u="sng" dirty="0">
              <a:solidFill>
                <a:srgbClr val="9A0075"/>
              </a:solidFill>
            </a:endParaRPr>
          </a:p>
        </p:txBody>
      </p:sp>
      <p:cxnSp>
        <p:nvCxnSpPr>
          <p:cNvPr id="12" name="Straight Arrow Connector 11"/>
          <p:cNvCxnSpPr>
            <a:stCxn id="11" idx="1"/>
          </p:cNvCxnSpPr>
          <p:nvPr/>
        </p:nvCxnSpPr>
        <p:spPr bwMode="auto">
          <a:xfrm rot="10800000" flipV="1">
            <a:off x="3048001" y="4341912"/>
            <a:ext cx="1371600" cy="15091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13" name="TextBox 12"/>
          <p:cNvSpPr txBox="1"/>
          <p:nvPr/>
        </p:nvSpPr>
        <p:spPr>
          <a:xfrm>
            <a:off x="3276600" y="5483423"/>
            <a:ext cx="3995004" cy="307777"/>
          </a:xfrm>
          <a:prstGeom prst="rect">
            <a:avLst/>
          </a:prstGeom>
          <a:noFill/>
          <a:ln>
            <a:solidFill>
              <a:srgbClr val="9A0075"/>
            </a:solidFill>
          </a:ln>
        </p:spPr>
        <p:txBody>
          <a:bodyPr wrap="none" rtlCol="0">
            <a:spAutoFit/>
          </a:bodyPr>
          <a:lstStyle/>
          <a:p>
            <a:r>
              <a:rPr lang="en-US" sz="1400" dirty="0" smtClean="0">
                <a:solidFill>
                  <a:srgbClr val="9A0075"/>
                </a:solidFill>
              </a:rPr>
              <a:t>Reassignment of previously-declared </a:t>
            </a:r>
            <a:r>
              <a:rPr lang="en-US" sz="1400" u="sng" dirty="0" err="1" smtClean="0">
                <a:solidFill>
                  <a:srgbClr val="9A0075"/>
                </a:solidFill>
              </a:rPr>
              <a:t>areaCircle</a:t>
            </a:r>
            <a:endParaRPr lang="en-US" sz="1400" u="sng" dirty="0">
              <a:solidFill>
                <a:srgbClr val="9A0075"/>
              </a:solidFill>
            </a:endParaRPr>
          </a:p>
        </p:txBody>
      </p:sp>
      <p:cxnSp>
        <p:nvCxnSpPr>
          <p:cNvPr id="14" name="Straight Arrow Connector 13"/>
          <p:cNvCxnSpPr>
            <a:stCxn id="13" idx="1"/>
          </p:cNvCxnSpPr>
          <p:nvPr/>
        </p:nvCxnSpPr>
        <p:spPr bwMode="auto">
          <a:xfrm rot="10800000">
            <a:off x="1828800" y="5181600"/>
            <a:ext cx="1447800" cy="455712"/>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16" name="TextBox 15"/>
          <p:cNvSpPr txBox="1"/>
          <p:nvPr/>
        </p:nvSpPr>
        <p:spPr>
          <a:xfrm>
            <a:off x="152400" y="6019800"/>
            <a:ext cx="184731" cy="369332"/>
          </a:xfrm>
          <a:prstGeom prst="rect">
            <a:avLst/>
          </a:prstGeom>
          <a:noFill/>
        </p:spPr>
        <p:txBody>
          <a:bodyPr wrap="none" rtlCol="0">
            <a:spAutoFit/>
          </a:bodyPr>
          <a:lstStyle/>
          <a:p>
            <a:endParaRPr lang="en-U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6147" name="Slide Number Placeholder 5"/>
          <p:cNvSpPr>
            <a:spLocks noGrp="1"/>
          </p:cNvSpPr>
          <p:nvPr>
            <p:ph type="sldNum" sz="quarter" idx="12"/>
          </p:nvPr>
        </p:nvSpPr>
        <p:spPr>
          <a:noFill/>
        </p:spPr>
        <p:txBody>
          <a:bodyPr/>
          <a:lstStyle/>
          <a:p>
            <a:fld id="{31A603F9-693E-4646-B32E-C31FE561D242}" type="slidenum">
              <a:rPr lang="en-US" altLang="en-US" smtClean="0"/>
              <a:pPr/>
              <a:t>28</a:t>
            </a:fld>
            <a:endParaRPr lang="en-US" altLang="en-US" smtClean="0"/>
          </a:p>
        </p:txBody>
      </p:sp>
      <p:sp>
        <p:nvSpPr>
          <p:cNvPr id="6148" name="Rectangle 2"/>
          <p:cNvSpPr>
            <a:spLocks noGrp="1" noChangeArrowheads="1"/>
          </p:cNvSpPr>
          <p:nvPr>
            <p:ph type="title"/>
          </p:nvPr>
        </p:nvSpPr>
        <p:spPr/>
        <p:txBody>
          <a:bodyPr/>
          <a:lstStyle/>
          <a:p>
            <a:pPr eaLnBrk="1" hangingPunct="1"/>
            <a:r>
              <a:rPr lang="en-US" sz="3500" dirty="0" smtClean="0"/>
              <a:t>Details: Primitive variables vs. non-primitive (object) variables</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The only difference between a variable for a </a:t>
            </a:r>
            <a:r>
              <a:rPr lang="en-US" b="1" dirty="0" smtClean="0"/>
              <a:t>primitive</a:t>
            </a:r>
            <a:r>
              <a:rPr lang="en-US" dirty="0" smtClean="0"/>
              <a:t> and a variable for </a:t>
            </a:r>
            <a:r>
              <a:rPr lang="en-US" b="1" dirty="0" smtClean="0"/>
              <a:t>objects</a:t>
            </a:r>
            <a:r>
              <a:rPr lang="en-US" dirty="0" smtClean="0"/>
              <a:t> is the contents in the memory locations. </a:t>
            </a:r>
          </a:p>
          <a:p>
            <a:pPr lvl="1" eaLnBrk="1" hangingPunct="1">
              <a:buFont typeface="Wingdings" pitchFamily="2" charset="2"/>
              <a:buNone/>
            </a:pPr>
            <a:r>
              <a:rPr lang="en-US" sz="2200" dirty="0" smtClean="0">
                <a:solidFill>
                  <a:srgbClr val="0000FF"/>
                </a:solidFill>
              </a:rPr>
              <a:t>For primitives, a variable contains the numerical </a:t>
            </a:r>
            <a:r>
              <a:rPr lang="en-US" sz="2200" b="1" dirty="0" smtClean="0">
                <a:solidFill>
                  <a:srgbClr val="0000FF"/>
                </a:solidFill>
              </a:rPr>
              <a:t>value</a:t>
            </a:r>
            <a:r>
              <a:rPr lang="en-US" sz="2200" dirty="0" smtClean="0">
                <a:solidFill>
                  <a:srgbClr val="0000FF"/>
                </a:solidFill>
              </a:rPr>
              <a:t> itself.</a:t>
            </a:r>
          </a:p>
          <a:p>
            <a:pPr lvl="1" eaLnBrk="1" hangingPunct="1">
              <a:buFont typeface="Wingdings" pitchFamily="2" charset="2"/>
              <a:buNone/>
            </a:pPr>
            <a:r>
              <a:rPr lang="en-US" sz="2200" dirty="0" smtClean="0">
                <a:solidFill>
                  <a:srgbClr val="0000FF"/>
                </a:solidFill>
              </a:rPr>
              <a:t>For objects (like Strings), a variable contains an </a:t>
            </a:r>
            <a:r>
              <a:rPr lang="en-US" sz="2200" b="1" i="1" dirty="0" smtClean="0">
                <a:solidFill>
                  <a:srgbClr val="0000FF"/>
                </a:solidFill>
              </a:rPr>
              <a:t>address</a:t>
            </a:r>
            <a:r>
              <a:rPr lang="en-US" sz="2200" dirty="0" smtClean="0">
                <a:solidFill>
                  <a:srgbClr val="0000FF"/>
                </a:solidFill>
              </a:rPr>
              <a:t> where the object is stored.</a:t>
            </a:r>
          </a:p>
        </p:txBody>
      </p:sp>
      <p:sp>
        <p:nvSpPr>
          <p:cNvPr id="6150" name="Text Box 4"/>
          <p:cNvSpPr txBox="1">
            <a:spLocks noChangeArrowheads="1"/>
          </p:cNvSpPr>
          <p:nvPr/>
        </p:nvSpPr>
        <p:spPr bwMode="auto">
          <a:xfrm>
            <a:off x="1905000" y="5186363"/>
            <a:ext cx="533400" cy="376237"/>
          </a:xfrm>
          <a:prstGeom prst="rect">
            <a:avLst/>
          </a:prstGeom>
          <a:noFill/>
          <a:ln w="9525">
            <a:solidFill>
              <a:schemeClr val="tx1"/>
            </a:solidFill>
            <a:miter lim="800000"/>
            <a:headEnd/>
            <a:tailEnd/>
          </a:ln>
        </p:spPr>
        <p:txBody>
          <a:bodyPr>
            <a:spAutoFit/>
          </a:bodyPr>
          <a:lstStyle/>
          <a:p>
            <a:pPr>
              <a:spcBef>
                <a:spcPct val="50000"/>
              </a:spcBef>
            </a:pPr>
            <a:r>
              <a:rPr lang="en-US"/>
              <a:t>10</a:t>
            </a:r>
          </a:p>
        </p:txBody>
      </p:sp>
      <p:sp>
        <p:nvSpPr>
          <p:cNvPr id="6151" name="Text Box 5"/>
          <p:cNvSpPr txBox="1">
            <a:spLocks noChangeArrowheads="1"/>
          </p:cNvSpPr>
          <p:nvPr/>
        </p:nvSpPr>
        <p:spPr bwMode="auto">
          <a:xfrm>
            <a:off x="3429000" y="4724400"/>
            <a:ext cx="569913" cy="369888"/>
          </a:xfrm>
          <a:prstGeom prst="rect">
            <a:avLst/>
          </a:prstGeom>
          <a:noFill/>
          <a:ln w="9525">
            <a:noFill/>
            <a:miter lim="800000"/>
            <a:headEnd/>
            <a:tailEnd/>
          </a:ln>
        </p:spPr>
        <p:txBody>
          <a:bodyPr wrap="none">
            <a:spAutoFit/>
          </a:bodyPr>
          <a:lstStyle/>
          <a:p>
            <a:r>
              <a:rPr lang="en-US"/>
              <a:t>str1</a:t>
            </a:r>
          </a:p>
        </p:txBody>
      </p:sp>
      <p:sp>
        <p:nvSpPr>
          <p:cNvPr id="6152" name="Text Box 6"/>
          <p:cNvSpPr txBox="1">
            <a:spLocks noChangeArrowheads="1"/>
          </p:cNvSpPr>
          <p:nvPr/>
        </p:nvSpPr>
        <p:spPr bwMode="auto">
          <a:xfrm>
            <a:off x="4267200" y="4724400"/>
            <a:ext cx="2819400" cy="646113"/>
          </a:xfrm>
          <a:prstGeom prst="rect">
            <a:avLst/>
          </a:prstGeom>
          <a:noFill/>
          <a:ln w="9525">
            <a:solidFill>
              <a:schemeClr val="tx1"/>
            </a:solidFill>
            <a:miter lim="800000"/>
            <a:headEnd/>
            <a:tailEnd/>
          </a:ln>
        </p:spPr>
        <p:txBody>
          <a:bodyPr>
            <a:spAutoFit/>
          </a:bodyPr>
          <a:lstStyle/>
          <a:p>
            <a:pPr>
              <a:spcBef>
                <a:spcPct val="50000"/>
              </a:spcBef>
            </a:pPr>
            <a:r>
              <a:rPr lang="en-US"/>
              <a:t>&lt;Memory address of String object&gt;</a:t>
            </a:r>
          </a:p>
        </p:txBody>
      </p:sp>
      <p:sp>
        <p:nvSpPr>
          <p:cNvPr id="6153" name="Text Box 7"/>
          <p:cNvSpPr txBox="1">
            <a:spLocks noChangeArrowheads="1"/>
          </p:cNvSpPr>
          <p:nvPr/>
        </p:nvSpPr>
        <p:spPr bwMode="auto">
          <a:xfrm>
            <a:off x="1524000" y="5186363"/>
            <a:ext cx="298450" cy="366712"/>
          </a:xfrm>
          <a:prstGeom prst="rect">
            <a:avLst/>
          </a:prstGeom>
          <a:noFill/>
          <a:ln w="9525">
            <a:noFill/>
            <a:miter lim="800000"/>
            <a:headEnd/>
            <a:tailEnd/>
          </a:ln>
        </p:spPr>
        <p:txBody>
          <a:bodyPr wrap="none">
            <a:spAutoFit/>
          </a:bodyPr>
          <a:lstStyle/>
          <a:p>
            <a:r>
              <a:rPr lang="en-US"/>
              <a:t>x</a:t>
            </a:r>
          </a:p>
        </p:txBody>
      </p:sp>
      <p:sp>
        <p:nvSpPr>
          <p:cNvPr id="6154" name="Text Box 8"/>
          <p:cNvSpPr txBox="1">
            <a:spLocks noChangeArrowheads="1"/>
          </p:cNvSpPr>
          <p:nvPr/>
        </p:nvSpPr>
        <p:spPr bwMode="auto">
          <a:xfrm>
            <a:off x="7772400" y="5334000"/>
            <a:ext cx="990600" cy="646113"/>
          </a:xfrm>
          <a:prstGeom prst="rect">
            <a:avLst/>
          </a:prstGeom>
          <a:noFill/>
          <a:ln w="9525">
            <a:solidFill>
              <a:schemeClr val="tx1"/>
            </a:solidFill>
            <a:miter lim="800000"/>
            <a:headEnd/>
            <a:tailEnd/>
          </a:ln>
        </p:spPr>
        <p:txBody>
          <a:bodyPr>
            <a:spAutoFit/>
          </a:bodyPr>
          <a:lstStyle/>
          <a:p>
            <a:pPr>
              <a:spcBef>
                <a:spcPct val="50000"/>
              </a:spcBef>
            </a:pPr>
            <a:r>
              <a:rPr lang="en-US"/>
              <a:t>String</a:t>
            </a:r>
            <a:br>
              <a:rPr lang="en-US"/>
            </a:br>
            <a:r>
              <a:rPr lang="en-US"/>
              <a:t>object</a:t>
            </a:r>
          </a:p>
        </p:txBody>
      </p:sp>
      <p:sp>
        <p:nvSpPr>
          <p:cNvPr id="6155" name="Line 9"/>
          <p:cNvSpPr>
            <a:spLocks noChangeShapeType="1"/>
          </p:cNvSpPr>
          <p:nvPr/>
        </p:nvSpPr>
        <p:spPr bwMode="auto">
          <a:xfrm>
            <a:off x="7086600" y="4953000"/>
            <a:ext cx="685800" cy="60960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8195" name="Slide Number Placeholder 5"/>
          <p:cNvSpPr>
            <a:spLocks noGrp="1"/>
          </p:cNvSpPr>
          <p:nvPr>
            <p:ph type="sldNum" sz="quarter" idx="12"/>
          </p:nvPr>
        </p:nvSpPr>
        <p:spPr>
          <a:noFill/>
        </p:spPr>
        <p:txBody>
          <a:bodyPr/>
          <a:lstStyle/>
          <a:p>
            <a:fld id="{14209FD5-AFDC-4C45-9B3A-8A63585E4B68}" type="slidenum">
              <a:rPr lang="en-US" altLang="en-US" smtClean="0"/>
              <a:pPr/>
              <a:t>29</a:t>
            </a:fld>
            <a:endParaRPr lang="en-US" altLang="en-US" smtClean="0"/>
          </a:p>
        </p:txBody>
      </p:sp>
      <p:sp>
        <p:nvSpPr>
          <p:cNvPr id="8196" name="Rectangle 2"/>
          <p:cNvSpPr>
            <a:spLocks noGrp="1" noChangeArrowheads="1"/>
          </p:cNvSpPr>
          <p:nvPr>
            <p:ph type="title"/>
          </p:nvPr>
        </p:nvSpPr>
        <p:spPr>
          <a:xfrm>
            <a:off x="457200" y="762000"/>
            <a:ext cx="7543800" cy="1295400"/>
          </a:xfrm>
        </p:spPr>
        <p:txBody>
          <a:bodyPr/>
          <a:lstStyle/>
          <a:p>
            <a:pPr eaLnBrk="1" hangingPunct="1"/>
            <a:r>
              <a:rPr lang="en-US" sz="3600" smtClean="0"/>
              <a:t>Can we use arithmetic operators (like + or -) on object variables?</a:t>
            </a:r>
            <a:endParaRPr lang="en-US" sz="3500" smtClean="0"/>
          </a:p>
        </p:txBody>
      </p:sp>
      <p:sp>
        <p:nvSpPr>
          <p:cNvPr id="8197" name="Text Box 5"/>
          <p:cNvSpPr txBox="1">
            <a:spLocks noChangeArrowheads="1"/>
          </p:cNvSpPr>
          <p:nvPr/>
        </p:nvSpPr>
        <p:spPr bwMode="auto">
          <a:xfrm>
            <a:off x="1447800" y="2514600"/>
            <a:ext cx="6172200" cy="1784350"/>
          </a:xfrm>
          <a:prstGeom prst="rect">
            <a:avLst/>
          </a:prstGeom>
          <a:noFill/>
          <a:ln w="9525">
            <a:noFill/>
            <a:miter lim="800000"/>
            <a:headEnd/>
            <a:tailEnd/>
          </a:ln>
        </p:spPr>
        <p:txBody>
          <a:bodyPr>
            <a:spAutoFit/>
          </a:bodyPr>
          <a:lstStyle/>
          <a:p>
            <a:pPr>
              <a:spcBef>
                <a:spcPct val="50000"/>
              </a:spcBef>
            </a:pPr>
            <a:r>
              <a:rPr lang="en-US" sz="2000" b="1" dirty="0">
                <a:latin typeface="Courier New" pitchFamily="49" charset="0"/>
              </a:rPr>
              <a:t>String s1 = “se”;</a:t>
            </a:r>
          </a:p>
          <a:p>
            <a:pPr>
              <a:spcBef>
                <a:spcPct val="50000"/>
              </a:spcBef>
            </a:pPr>
            <a:r>
              <a:rPr lang="en-US" sz="2000" b="1" dirty="0">
                <a:latin typeface="Courier New" pitchFamily="49" charset="0"/>
              </a:rPr>
              <a:t>String s2 = “</a:t>
            </a:r>
            <a:r>
              <a:rPr lang="en-US" sz="2000" b="1" dirty="0" smtClean="0">
                <a:latin typeface="Courier New" pitchFamily="49" charset="0"/>
              </a:rPr>
              <a:t>1011”;</a:t>
            </a:r>
            <a:endParaRPr lang="en-US" sz="2000" b="1" dirty="0">
              <a:latin typeface="Courier New" pitchFamily="49" charset="0"/>
            </a:endParaRPr>
          </a:p>
          <a:p>
            <a:pPr>
              <a:spcBef>
                <a:spcPct val="50000"/>
              </a:spcBef>
            </a:pPr>
            <a:r>
              <a:rPr lang="en-US" sz="2000" b="1" dirty="0">
                <a:latin typeface="Courier New" pitchFamily="49" charset="0"/>
              </a:rPr>
              <a:t>String output = s1 + s2;</a:t>
            </a:r>
          </a:p>
          <a:p>
            <a:pPr>
              <a:spcBef>
                <a:spcPct val="50000"/>
              </a:spcBef>
            </a:pPr>
            <a:r>
              <a:rPr lang="en-US" sz="2000" b="1" dirty="0">
                <a:latin typeface="Courier New" pitchFamily="49" charset="0"/>
              </a:rPr>
              <a:t>// does this work??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600" smtClean="0"/>
              <a:t>Brainstorm</a:t>
            </a:r>
          </a:p>
        </p:txBody>
      </p:sp>
      <p:sp>
        <p:nvSpPr>
          <p:cNvPr id="40963" name="Content Placeholder 2"/>
          <p:cNvSpPr>
            <a:spLocks noGrp="1"/>
          </p:cNvSpPr>
          <p:nvPr>
            <p:ph idx="1"/>
          </p:nvPr>
        </p:nvSpPr>
        <p:spPr/>
        <p:txBody>
          <a:bodyPr/>
          <a:lstStyle/>
          <a:p>
            <a:r>
              <a:rPr lang="en-US" dirty="0" smtClean="0"/>
              <a:t>v = 3.14</a:t>
            </a:r>
          </a:p>
          <a:p>
            <a:r>
              <a:rPr lang="en-US" dirty="0" smtClean="0"/>
              <a:t>w = 1/3</a:t>
            </a:r>
          </a:p>
          <a:p>
            <a:r>
              <a:rPr lang="en-US" dirty="0" smtClean="0"/>
              <a:t>u = 1 </a:t>
            </a:r>
          </a:p>
          <a:p>
            <a:r>
              <a:rPr lang="en-US" dirty="0" smtClean="0"/>
              <a:t>c = </a:t>
            </a:r>
            <a:r>
              <a:rPr lang="en-US" i="1" dirty="0" smtClean="0"/>
              <a:t>sin</a:t>
            </a:r>
            <a:r>
              <a:rPr lang="en-US" dirty="0" smtClean="0"/>
              <a:t>(w) </a:t>
            </a:r>
            <a:r>
              <a:rPr lang="en-US" i="1" dirty="0" smtClean="0"/>
              <a:t>+ </a:t>
            </a:r>
            <a:r>
              <a:rPr lang="en-US" i="1" dirty="0" err="1" smtClean="0"/>
              <a:t>cos</a:t>
            </a:r>
            <a:r>
              <a:rPr lang="en-US" dirty="0" smtClean="0"/>
              <a:t>(z)</a:t>
            </a:r>
          </a:p>
          <a:p>
            <a:r>
              <a:rPr lang="en-US" dirty="0" smtClean="0"/>
              <a:t>y</a:t>
            </a:r>
            <a:r>
              <a:rPr lang="en-US" baseline="30000" dirty="0" smtClean="0"/>
              <a:t>2</a:t>
            </a:r>
            <a:r>
              <a:rPr lang="en-US" dirty="0" smtClean="0"/>
              <a:t> = -1</a:t>
            </a:r>
          </a:p>
          <a:p>
            <a:r>
              <a:rPr lang="en-US" dirty="0" smtClean="0"/>
              <a:t>z = 1 + y</a:t>
            </a:r>
          </a:p>
        </p:txBody>
      </p:sp>
      <p:sp>
        <p:nvSpPr>
          <p:cNvPr id="40964" name="Footer Placeholder 3"/>
          <p:cNvSpPr>
            <a:spLocks noGrp="1"/>
          </p:cNvSpPr>
          <p:nvPr>
            <p:ph type="ftr" sz="quarter" idx="11"/>
          </p:nvPr>
        </p:nvSpPr>
        <p:spPr>
          <a:noFill/>
        </p:spPr>
        <p:txBody>
          <a:bodyPr/>
          <a:lstStyle/>
          <a:p>
            <a:r>
              <a:rPr lang="en-US" altLang="en-US" smtClean="0">
                <a:latin typeface="Arial" pitchFamily="34" charset="0"/>
              </a:rPr>
              <a:t>SE Focus </a:t>
            </a:r>
            <a:br>
              <a:rPr lang="en-US" altLang="en-US" smtClean="0">
                <a:latin typeface="Arial" pitchFamily="34" charset="0"/>
              </a:rPr>
            </a:br>
            <a:r>
              <a:rPr lang="en-US" altLang="en-US" smtClean="0">
                <a:latin typeface="Arial" pitchFamily="34" charset="0"/>
              </a:rPr>
              <a:t>Dr. Mark L. Hornick</a:t>
            </a:r>
          </a:p>
        </p:txBody>
      </p:sp>
      <p:sp>
        <p:nvSpPr>
          <p:cNvPr id="40965" name="Slide Number Placeholder 4"/>
          <p:cNvSpPr>
            <a:spLocks noGrp="1"/>
          </p:cNvSpPr>
          <p:nvPr>
            <p:ph type="sldNum" sz="quarter" idx="12"/>
          </p:nvPr>
        </p:nvSpPr>
        <p:spPr>
          <a:noFill/>
        </p:spPr>
        <p:txBody>
          <a:bodyPr/>
          <a:lstStyle/>
          <a:p>
            <a:fld id="{5ACE43F0-2C79-4616-9C43-5CC461A9484C}" type="slidenum">
              <a:rPr lang="en-US" altLang="en-US" smtClean="0">
                <a:latin typeface="Arial" pitchFamily="34" charset="0"/>
              </a:rPr>
              <a:pPr/>
              <a:t>3</a:t>
            </a:fld>
            <a:endParaRPr lang="en-US" altLang="en-US" smtClean="0">
              <a:latin typeface="Arial" pitchFamily="34" charset="0"/>
            </a:endParaRPr>
          </a:p>
        </p:txBody>
      </p:sp>
      <p:sp>
        <p:nvSpPr>
          <p:cNvPr id="40966" name="TextBox 5"/>
          <p:cNvSpPr txBox="1">
            <a:spLocks noChangeArrowheads="1"/>
          </p:cNvSpPr>
          <p:nvPr/>
        </p:nvSpPr>
        <p:spPr bwMode="auto">
          <a:xfrm>
            <a:off x="3429000" y="4191000"/>
            <a:ext cx="5301451" cy="923330"/>
          </a:xfrm>
          <a:prstGeom prst="rect">
            <a:avLst/>
          </a:prstGeom>
          <a:noFill/>
          <a:ln w="9525">
            <a:noFill/>
            <a:miter lim="800000"/>
            <a:headEnd/>
            <a:tailEnd/>
          </a:ln>
        </p:spPr>
        <p:txBody>
          <a:bodyPr wrap="none">
            <a:spAutoFit/>
          </a:bodyPr>
          <a:lstStyle/>
          <a:p>
            <a:r>
              <a:rPr lang="en-US" dirty="0">
                <a:solidFill>
                  <a:srgbClr val="0000FF"/>
                </a:solidFill>
              </a:rPr>
              <a:t>Suppose these are algebraic equalities</a:t>
            </a:r>
            <a:r>
              <a:rPr lang="en-US" dirty="0" smtClean="0">
                <a:solidFill>
                  <a:srgbClr val="0000FF"/>
                </a:solidFill>
              </a:rPr>
              <a:t>.</a:t>
            </a:r>
            <a:br>
              <a:rPr lang="en-US" dirty="0" smtClean="0">
                <a:solidFill>
                  <a:srgbClr val="0000FF"/>
                </a:solidFill>
              </a:rPr>
            </a:br>
            <a:endParaRPr lang="en-US" dirty="0">
              <a:solidFill>
                <a:srgbClr val="0000FF"/>
              </a:solidFill>
            </a:endParaRPr>
          </a:p>
          <a:p>
            <a:r>
              <a:rPr lang="en-US" dirty="0">
                <a:solidFill>
                  <a:srgbClr val="0000FF"/>
                </a:solidFill>
              </a:rPr>
              <a:t>What </a:t>
            </a:r>
            <a:r>
              <a:rPr lang="en-US" dirty="0" smtClean="0">
                <a:solidFill>
                  <a:srgbClr val="0000FF"/>
                </a:solidFill>
              </a:rPr>
              <a:t>type of </a:t>
            </a:r>
            <a:r>
              <a:rPr lang="en-US" dirty="0">
                <a:solidFill>
                  <a:srgbClr val="0000FF"/>
                </a:solidFill>
              </a:rPr>
              <a:t>numbers </a:t>
            </a:r>
            <a:r>
              <a:rPr lang="en-US" dirty="0" smtClean="0">
                <a:solidFill>
                  <a:srgbClr val="0000FF"/>
                </a:solidFill>
              </a:rPr>
              <a:t>do the </a:t>
            </a:r>
            <a:r>
              <a:rPr lang="en-US" dirty="0">
                <a:solidFill>
                  <a:srgbClr val="0000FF"/>
                </a:solidFill>
              </a:rPr>
              <a:t>variables </a:t>
            </a:r>
            <a:r>
              <a:rPr lang="en-US" dirty="0" smtClean="0">
                <a:solidFill>
                  <a:srgbClr val="0000FF"/>
                </a:solidFill>
              </a:rPr>
              <a:t>represent?</a:t>
            </a:r>
            <a:endParaRPr lang="en-US" dirty="0">
              <a:solidFill>
                <a:srgbClr val="0000FF"/>
              </a:solidFill>
            </a:endParaRPr>
          </a:p>
        </p:txBody>
      </p:sp>
      <p:pic>
        <p:nvPicPr>
          <p:cNvPr id="40967" name="Picture 3" descr="C:\Documents and Settings\hornick\Local Settings\Temporary Internet Files\Content.IE5\DKJ0Z5I0\MCBS01702_0000[1].wmf"/>
          <p:cNvPicPr>
            <a:picLocks noChangeAspect="1" noChangeArrowheads="1"/>
          </p:cNvPicPr>
          <p:nvPr/>
        </p:nvPicPr>
        <p:blipFill>
          <a:blip r:embed="rId2"/>
          <a:srcRect/>
          <a:stretch>
            <a:fillRect/>
          </a:stretch>
        </p:blipFill>
        <p:spPr bwMode="auto">
          <a:xfrm>
            <a:off x="4038600" y="228600"/>
            <a:ext cx="1766888" cy="190182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9219" name="Slide Number Placeholder 5"/>
          <p:cNvSpPr>
            <a:spLocks noGrp="1"/>
          </p:cNvSpPr>
          <p:nvPr>
            <p:ph type="sldNum" sz="quarter" idx="12"/>
          </p:nvPr>
        </p:nvSpPr>
        <p:spPr>
          <a:noFill/>
        </p:spPr>
        <p:txBody>
          <a:bodyPr/>
          <a:lstStyle/>
          <a:p>
            <a:fld id="{8F8208B7-83EB-4425-8FF1-F8468072CAF0}" type="slidenum">
              <a:rPr lang="en-US" altLang="en-US" smtClean="0"/>
              <a:pPr/>
              <a:t>30</a:t>
            </a:fld>
            <a:endParaRPr lang="en-US" altLang="en-US" smtClean="0"/>
          </a:p>
        </p:txBody>
      </p:sp>
      <p:sp>
        <p:nvSpPr>
          <p:cNvPr id="9220" name="Rectangle 2"/>
          <p:cNvSpPr>
            <a:spLocks noGrp="1" noChangeArrowheads="1"/>
          </p:cNvSpPr>
          <p:nvPr>
            <p:ph type="title"/>
          </p:nvPr>
        </p:nvSpPr>
        <p:spPr>
          <a:xfrm>
            <a:off x="457200" y="228600"/>
            <a:ext cx="7543800" cy="1295400"/>
          </a:xfrm>
        </p:spPr>
        <p:txBody>
          <a:bodyPr/>
          <a:lstStyle/>
          <a:p>
            <a:pPr eaLnBrk="1" hangingPunct="1"/>
            <a:r>
              <a:rPr lang="en-US" sz="3600" dirty="0" smtClean="0"/>
              <a:t>The only operator defined by Java for a String variable is “+”</a:t>
            </a:r>
            <a:endParaRPr lang="en-US" sz="3500" dirty="0" smtClean="0"/>
          </a:p>
        </p:txBody>
      </p:sp>
      <p:sp>
        <p:nvSpPr>
          <p:cNvPr id="9221" name="Rectangle 3"/>
          <p:cNvSpPr>
            <a:spLocks noGrp="1" noChangeArrowheads="1"/>
          </p:cNvSpPr>
          <p:nvPr>
            <p:ph type="body" idx="1"/>
          </p:nvPr>
        </p:nvSpPr>
        <p:spPr>
          <a:xfrm>
            <a:off x="457200" y="1752600"/>
            <a:ext cx="8229600" cy="3768725"/>
          </a:xfrm>
        </p:spPr>
        <p:txBody>
          <a:bodyPr/>
          <a:lstStyle/>
          <a:p>
            <a:pPr eaLnBrk="1" hangingPunct="1">
              <a:buFont typeface="Wingdings" pitchFamily="2" charset="2"/>
              <a:buNone/>
            </a:pPr>
            <a:r>
              <a:rPr lang="en-US" dirty="0" smtClean="0"/>
              <a:t>The “+” operator, when used to “add” Strings, actually causes the Strings to be concatenated</a:t>
            </a:r>
          </a:p>
        </p:txBody>
      </p:sp>
      <p:sp>
        <p:nvSpPr>
          <p:cNvPr id="9222" name="Text Box 5"/>
          <p:cNvSpPr txBox="1">
            <a:spLocks noChangeArrowheads="1"/>
          </p:cNvSpPr>
          <p:nvPr/>
        </p:nvSpPr>
        <p:spPr bwMode="auto">
          <a:xfrm>
            <a:off x="1600200" y="3505200"/>
            <a:ext cx="6172200" cy="1784350"/>
          </a:xfrm>
          <a:prstGeom prst="rect">
            <a:avLst/>
          </a:prstGeom>
          <a:noFill/>
          <a:ln w="9525">
            <a:noFill/>
            <a:miter lim="800000"/>
            <a:headEnd/>
            <a:tailEnd/>
          </a:ln>
        </p:spPr>
        <p:txBody>
          <a:bodyPr>
            <a:spAutoFit/>
          </a:bodyPr>
          <a:lstStyle/>
          <a:p>
            <a:pPr>
              <a:spcBef>
                <a:spcPct val="50000"/>
              </a:spcBef>
            </a:pPr>
            <a:r>
              <a:rPr lang="en-US" sz="2000" b="1" dirty="0">
                <a:latin typeface="Courier New" pitchFamily="49" charset="0"/>
              </a:rPr>
              <a:t>String s1 = “se”;</a:t>
            </a:r>
          </a:p>
          <a:p>
            <a:pPr>
              <a:spcBef>
                <a:spcPct val="50000"/>
              </a:spcBef>
            </a:pPr>
            <a:r>
              <a:rPr lang="en-US" sz="2000" b="1" dirty="0">
                <a:latin typeface="Courier New" pitchFamily="49" charset="0"/>
              </a:rPr>
              <a:t>String s2 = “1010”;</a:t>
            </a:r>
          </a:p>
          <a:p>
            <a:pPr>
              <a:spcBef>
                <a:spcPct val="50000"/>
              </a:spcBef>
            </a:pPr>
            <a:r>
              <a:rPr lang="en-US" sz="2000" b="1" dirty="0">
                <a:latin typeface="Courier New" pitchFamily="49" charset="0"/>
              </a:rPr>
              <a:t>String output = s1 + s2;</a:t>
            </a:r>
          </a:p>
          <a:p>
            <a:pPr>
              <a:spcBef>
                <a:spcPct val="50000"/>
              </a:spcBef>
            </a:pPr>
            <a:r>
              <a:rPr lang="en-US" sz="2000" b="1" dirty="0">
                <a:latin typeface="Courier New" pitchFamily="49" charset="0"/>
              </a:rPr>
              <a:t>// output is “se1010”</a:t>
            </a:r>
          </a:p>
        </p:txBody>
      </p:sp>
      <p:sp>
        <p:nvSpPr>
          <p:cNvPr id="9223" name="Rectangle 6"/>
          <p:cNvSpPr>
            <a:spLocks noChangeArrowheads="1"/>
          </p:cNvSpPr>
          <p:nvPr/>
        </p:nvSpPr>
        <p:spPr bwMode="auto">
          <a:xfrm>
            <a:off x="609600" y="5486400"/>
            <a:ext cx="8001000" cy="646113"/>
          </a:xfrm>
          <a:prstGeom prst="rect">
            <a:avLst/>
          </a:prstGeom>
          <a:noFill/>
          <a:ln w="9525">
            <a:noFill/>
            <a:miter lim="800000"/>
            <a:headEnd/>
            <a:tailEnd/>
          </a:ln>
        </p:spPr>
        <p:txBody>
          <a:bodyPr>
            <a:spAutoFit/>
          </a:bodyPr>
          <a:lstStyle/>
          <a:p>
            <a:r>
              <a:rPr lang="en-US" b="1" dirty="0">
                <a:solidFill>
                  <a:srgbClr val="FF3300"/>
                </a:solidFill>
              </a:rPr>
              <a:t>The only operator defined by Java for an object variable is “+”, and it only works on String objects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t>Variables in Java are a similar concept, but different</a:t>
            </a:r>
          </a:p>
        </p:txBody>
      </p:sp>
      <p:sp>
        <p:nvSpPr>
          <p:cNvPr id="41987" name="Content Placeholder 2"/>
          <p:cNvSpPr>
            <a:spLocks noGrp="1"/>
          </p:cNvSpPr>
          <p:nvPr>
            <p:ph idx="1"/>
          </p:nvPr>
        </p:nvSpPr>
        <p:spPr/>
        <p:txBody>
          <a:bodyPr/>
          <a:lstStyle/>
          <a:p>
            <a:pPr>
              <a:buFont typeface="Wingdings" pitchFamily="2" charset="2"/>
              <a:buNone/>
            </a:pPr>
            <a:r>
              <a:rPr lang="en-US" dirty="0" smtClean="0"/>
              <a:t>	If we want to use a variable </a:t>
            </a:r>
            <a:r>
              <a:rPr lang="en-US" b="1" dirty="0" smtClean="0"/>
              <a:t>x</a:t>
            </a:r>
            <a:r>
              <a:rPr lang="en-US" dirty="0" smtClean="0"/>
              <a:t> to represent an </a:t>
            </a:r>
            <a:r>
              <a:rPr lang="en-US" b="1" dirty="0" smtClean="0"/>
              <a:t>integer</a:t>
            </a:r>
            <a:r>
              <a:rPr lang="en-US" dirty="0" smtClean="0"/>
              <a:t> value of 3, we write</a:t>
            </a:r>
          </a:p>
          <a:p>
            <a:pPr lvl="1" algn="ctr">
              <a:buFont typeface="Wingdings" pitchFamily="2" charset="2"/>
              <a:buNone/>
            </a:pPr>
            <a:r>
              <a:rPr lang="en-US" dirty="0" err="1" smtClean="0">
                <a:solidFill>
                  <a:srgbClr val="0070C0"/>
                </a:solidFill>
              </a:rPr>
              <a:t>int</a:t>
            </a:r>
            <a:r>
              <a:rPr lang="en-US" dirty="0" smtClean="0">
                <a:solidFill>
                  <a:srgbClr val="0070C0"/>
                </a:solidFill>
              </a:rPr>
              <a:t>  x = 3</a:t>
            </a:r>
            <a:r>
              <a:rPr lang="en-US" b="1" dirty="0" smtClean="0">
                <a:solidFill>
                  <a:srgbClr val="FF0000"/>
                </a:solidFill>
              </a:rPr>
              <a:t>;</a:t>
            </a:r>
          </a:p>
          <a:p>
            <a:pPr lvl="1">
              <a:buFont typeface="Wingdings" pitchFamily="2" charset="2"/>
              <a:buNone/>
            </a:pPr>
            <a:r>
              <a:rPr lang="en-US" dirty="0" smtClean="0">
                <a:solidFill>
                  <a:srgbClr val="0070C0"/>
                </a:solidFill>
              </a:rPr>
              <a:t>	</a:t>
            </a:r>
            <a:r>
              <a:rPr lang="en-US" sz="2000" dirty="0" smtClean="0">
                <a:solidFill>
                  <a:srgbClr val="FF0000"/>
                </a:solidFill>
              </a:rPr>
              <a:t>In Java, we have to </a:t>
            </a:r>
            <a:r>
              <a:rPr lang="en-US" sz="2000" b="1" dirty="0" smtClean="0">
                <a:solidFill>
                  <a:srgbClr val="FF0000"/>
                </a:solidFill>
              </a:rPr>
              <a:t>declare</a:t>
            </a:r>
            <a:r>
              <a:rPr lang="en-US" sz="2000" dirty="0" smtClean="0">
                <a:solidFill>
                  <a:srgbClr val="FF0000"/>
                </a:solidFill>
              </a:rPr>
              <a:t> the </a:t>
            </a:r>
            <a:r>
              <a:rPr lang="en-US" sz="2000" b="1" dirty="0" err="1" smtClean="0">
                <a:solidFill>
                  <a:srgbClr val="FF0000"/>
                </a:solidFill>
              </a:rPr>
              <a:t>datatype</a:t>
            </a:r>
            <a:r>
              <a:rPr lang="en-US" sz="2000" dirty="0" smtClean="0">
                <a:solidFill>
                  <a:srgbClr val="FF0000"/>
                </a:solidFill>
              </a:rPr>
              <a:t> (i.e. the kind of value) that the variable will represent. </a:t>
            </a:r>
          </a:p>
          <a:p>
            <a:pPr lvl="1">
              <a:buFont typeface="Wingdings" pitchFamily="2" charset="2"/>
              <a:buNone/>
            </a:pPr>
            <a:r>
              <a:rPr lang="en-US" sz="2000" dirty="0" smtClean="0">
                <a:solidFill>
                  <a:srgbClr val="0070C0"/>
                </a:solidFill>
              </a:rPr>
              <a:t>	</a:t>
            </a:r>
            <a:br>
              <a:rPr lang="en-US" sz="2000" dirty="0" smtClean="0">
                <a:solidFill>
                  <a:srgbClr val="0070C0"/>
                </a:solidFill>
              </a:rPr>
            </a:br>
            <a:r>
              <a:rPr lang="en-US" sz="2000" dirty="0" smtClean="0">
                <a:solidFill>
                  <a:srgbClr val="0070C0"/>
                </a:solidFill>
              </a:rPr>
              <a:t>In this case, “</a:t>
            </a:r>
            <a:r>
              <a:rPr lang="en-US" sz="2000" b="1" dirty="0" err="1" smtClean="0">
                <a:solidFill>
                  <a:srgbClr val="0070C0"/>
                </a:solidFill>
              </a:rPr>
              <a:t>int</a:t>
            </a:r>
            <a:r>
              <a:rPr lang="en-US" sz="2000" dirty="0" smtClean="0">
                <a:solidFill>
                  <a:srgbClr val="0070C0"/>
                </a:solidFill>
              </a:rPr>
              <a:t>” means that x </a:t>
            </a:r>
            <a:r>
              <a:rPr lang="en-US" sz="2000" i="1" dirty="0" smtClean="0">
                <a:solidFill>
                  <a:srgbClr val="0070C0"/>
                </a:solidFill>
              </a:rPr>
              <a:t>can represent only integer values</a:t>
            </a:r>
            <a:r>
              <a:rPr lang="en-US" sz="2000" dirty="0" smtClean="0">
                <a:solidFill>
                  <a:srgbClr val="0070C0"/>
                </a:solidFill>
              </a:rPr>
              <a:t> </a:t>
            </a:r>
            <a:r>
              <a:rPr lang="en-US" sz="2000" dirty="0" smtClean="0">
                <a:solidFill>
                  <a:srgbClr val="340068"/>
                </a:solidFill>
              </a:rPr>
              <a:t>[</a:t>
            </a:r>
            <a:r>
              <a:rPr lang="en-US" sz="2000" u="sng" dirty="0" smtClean="0">
                <a:solidFill>
                  <a:srgbClr val="340068"/>
                </a:solidFill>
              </a:rPr>
              <a:t>of a specific range</a:t>
            </a:r>
            <a:r>
              <a:rPr lang="en-US" sz="2000" dirty="0" smtClean="0">
                <a:solidFill>
                  <a:srgbClr val="340068"/>
                </a:solidFill>
              </a:rPr>
              <a:t>].</a:t>
            </a:r>
            <a:r>
              <a:rPr lang="en-US" sz="2000" dirty="0" smtClean="0">
                <a:solidFill>
                  <a:srgbClr val="0070C0"/>
                </a:solidFill>
              </a:rPr>
              <a:t/>
            </a:r>
            <a:br>
              <a:rPr lang="en-US" sz="2000" dirty="0" smtClean="0">
                <a:solidFill>
                  <a:srgbClr val="0070C0"/>
                </a:solidFill>
              </a:rPr>
            </a:br>
            <a:endParaRPr lang="en-US" dirty="0" smtClean="0"/>
          </a:p>
          <a:p>
            <a:pPr lvl="1">
              <a:buFont typeface="Wingdings" pitchFamily="2" charset="2"/>
              <a:buNone/>
            </a:pPr>
            <a:r>
              <a:rPr lang="en-US" sz="2000" b="1" dirty="0" smtClean="0">
                <a:solidFill>
                  <a:srgbClr val="0000FF"/>
                </a:solidFill>
              </a:rPr>
              <a:t>We say that x is the </a:t>
            </a:r>
            <a:r>
              <a:rPr lang="en-US" sz="2000" b="1" dirty="0" smtClean="0">
                <a:solidFill>
                  <a:srgbClr val="FF3300"/>
                </a:solidFill>
              </a:rPr>
              <a:t>identifier</a:t>
            </a:r>
            <a:r>
              <a:rPr lang="en-US" sz="2000" b="1" dirty="0" smtClean="0">
                <a:solidFill>
                  <a:srgbClr val="0000FF"/>
                </a:solidFill>
              </a:rPr>
              <a:t> (i.e. the name) of the variable</a:t>
            </a:r>
          </a:p>
        </p:txBody>
      </p:sp>
      <p:sp>
        <p:nvSpPr>
          <p:cNvPr id="41988" name="Footer Placeholder 3"/>
          <p:cNvSpPr>
            <a:spLocks noGrp="1"/>
          </p:cNvSpPr>
          <p:nvPr>
            <p:ph type="ftr" sz="quarter" idx="11"/>
          </p:nvPr>
        </p:nvSpPr>
        <p:spPr>
          <a:noFill/>
        </p:spPr>
        <p:txBody>
          <a:bodyPr/>
          <a:lstStyle/>
          <a:p>
            <a:r>
              <a:rPr lang="en-US" altLang="en-US" dirty="0" smtClean="0">
                <a:latin typeface="Arial" pitchFamily="34" charset="0"/>
              </a:rPr>
              <a:t>SE Focus </a:t>
            </a:r>
            <a:br>
              <a:rPr lang="en-US" altLang="en-US" dirty="0" smtClean="0">
                <a:latin typeface="Arial" pitchFamily="34" charset="0"/>
              </a:rPr>
            </a:br>
            <a:r>
              <a:rPr lang="en-US" altLang="en-US" dirty="0" smtClean="0">
                <a:latin typeface="Arial" pitchFamily="34" charset="0"/>
              </a:rPr>
              <a:t>Dr. Mark L. Hornick</a:t>
            </a:r>
          </a:p>
        </p:txBody>
      </p:sp>
      <p:sp>
        <p:nvSpPr>
          <p:cNvPr id="41989" name="Slide Number Placeholder 4"/>
          <p:cNvSpPr>
            <a:spLocks noGrp="1"/>
          </p:cNvSpPr>
          <p:nvPr>
            <p:ph type="sldNum" sz="quarter" idx="12"/>
          </p:nvPr>
        </p:nvSpPr>
        <p:spPr>
          <a:noFill/>
        </p:spPr>
        <p:txBody>
          <a:bodyPr/>
          <a:lstStyle/>
          <a:p>
            <a:fld id="{5E572F80-7AD3-4FCE-A621-1530AD5CBA85}" type="slidenum">
              <a:rPr lang="en-US" altLang="en-US" smtClean="0">
                <a:latin typeface="Arial" pitchFamily="34" charset="0"/>
              </a:rPr>
              <a:pPr/>
              <a:t>4</a:t>
            </a:fld>
            <a:endParaRPr lang="en-US" altLang="en-US" dirty="0" smtClean="0">
              <a:latin typeface="Arial" pitchFamily="34" charset="0"/>
            </a:endParaRPr>
          </a:p>
        </p:txBody>
      </p:sp>
      <p:sp>
        <p:nvSpPr>
          <p:cNvPr id="6" name="TextBox 5"/>
          <p:cNvSpPr txBox="1"/>
          <p:nvPr/>
        </p:nvSpPr>
        <p:spPr>
          <a:xfrm>
            <a:off x="6781800" y="2667000"/>
            <a:ext cx="2074607" cy="523220"/>
          </a:xfrm>
          <a:prstGeom prst="rect">
            <a:avLst/>
          </a:prstGeom>
          <a:noFill/>
          <a:ln>
            <a:solidFill>
              <a:srgbClr val="9A0075"/>
            </a:solidFill>
          </a:ln>
        </p:spPr>
        <p:txBody>
          <a:bodyPr wrap="none" rtlCol="0">
            <a:spAutoFit/>
          </a:bodyPr>
          <a:lstStyle/>
          <a:p>
            <a:r>
              <a:rPr lang="en-US" sz="1400" dirty="0" smtClean="0">
                <a:solidFill>
                  <a:srgbClr val="9A0075"/>
                </a:solidFill>
              </a:rPr>
              <a:t>Note the semicolon; </a:t>
            </a:r>
          </a:p>
          <a:p>
            <a:r>
              <a:rPr lang="en-US" sz="1400" dirty="0" smtClean="0">
                <a:solidFill>
                  <a:srgbClr val="9A0075"/>
                </a:solidFill>
              </a:rPr>
              <a:t>This is required in Java!</a:t>
            </a:r>
            <a:endParaRPr lang="en-US" sz="1400" dirty="0">
              <a:solidFill>
                <a:srgbClr val="9A0075"/>
              </a:solidFill>
            </a:endParaRPr>
          </a:p>
        </p:txBody>
      </p:sp>
      <p:cxnSp>
        <p:nvCxnSpPr>
          <p:cNvPr id="8" name="Straight Arrow Connector 7"/>
          <p:cNvCxnSpPr>
            <a:stCxn id="6" idx="1"/>
          </p:cNvCxnSpPr>
          <p:nvPr/>
        </p:nvCxnSpPr>
        <p:spPr bwMode="auto">
          <a:xfrm rot="10800000" flipV="1">
            <a:off x="5410200" y="2928610"/>
            <a:ext cx="1371600" cy="4319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marL="342900" indent="-342900"/>
            <a:r>
              <a:rPr lang="en-US" sz="2800" dirty="0" smtClean="0">
                <a:solidFill>
                  <a:srgbClr val="0070C0"/>
                </a:solidFill>
              </a:rPr>
              <a:t>In Java, we can arbitrarily make up [nearly] any name we like to use as a variable identifier, provided we follow a few rules:</a:t>
            </a:r>
            <a:endParaRPr lang="en-US" sz="2400" dirty="0" smtClean="0">
              <a:solidFill>
                <a:srgbClr val="002060"/>
              </a:solidFill>
            </a:endParaRPr>
          </a:p>
        </p:txBody>
      </p:sp>
      <p:sp>
        <p:nvSpPr>
          <p:cNvPr id="7171" name="Content Placeholder 2"/>
          <p:cNvSpPr>
            <a:spLocks noGrp="1"/>
          </p:cNvSpPr>
          <p:nvPr>
            <p:ph idx="1"/>
          </p:nvPr>
        </p:nvSpPr>
        <p:spPr>
          <a:xfrm>
            <a:off x="457200" y="1524000"/>
            <a:ext cx="8229600" cy="4411663"/>
          </a:xfrm>
        </p:spPr>
        <p:txBody>
          <a:bodyPr/>
          <a:lstStyle/>
          <a:p>
            <a:pPr marL="801687" lvl="1" indent="-457200">
              <a:buFont typeface="+mj-lt"/>
              <a:buAutoNum type="arabicPeriod"/>
              <a:defRPr/>
            </a:pPr>
            <a:r>
              <a:rPr lang="en-US" sz="2000" dirty="0" smtClean="0">
                <a:solidFill>
                  <a:schemeClr val="tx2"/>
                </a:solidFill>
              </a:rPr>
              <a:t>An identifier may consist of a sequence of  one or more letters, digits, underscores, and dollar signs ( e.g. </a:t>
            </a:r>
            <a:r>
              <a:rPr lang="en-US" sz="2000" dirty="0" smtClean="0">
                <a:solidFill>
                  <a:srgbClr val="0070C0"/>
                </a:solidFill>
              </a:rPr>
              <a:t>my_1st_$</a:t>
            </a:r>
            <a:r>
              <a:rPr lang="en-US" sz="2000" dirty="0" smtClean="0">
                <a:solidFill>
                  <a:schemeClr val="tx2"/>
                </a:solidFill>
              </a:rPr>
              <a:t> )</a:t>
            </a:r>
          </a:p>
          <a:p>
            <a:pPr marL="801687" lvl="1" indent="-457200">
              <a:buFont typeface="+mj-lt"/>
              <a:buAutoNum type="arabicPeriod"/>
              <a:defRPr/>
            </a:pPr>
            <a:endParaRPr lang="en-US" sz="1300" dirty="0" smtClean="0">
              <a:solidFill>
                <a:schemeClr val="tx2"/>
              </a:solidFill>
            </a:endParaRPr>
          </a:p>
          <a:p>
            <a:pPr marL="801687" lvl="1" indent="-457200" eaLnBrk="1" hangingPunct="1">
              <a:lnSpc>
                <a:spcPct val="90000"/>
              </a:lnSpc>
              <a:buFont typeface="+mj-lt"/>
              <a:buAutoNum type="arabicPeriod"/>
              <a:defRPr/>
            </a:pPr>
            <a:r>
              <a:rPr lang="en-US" sz="2000" dirty="0" smtClean="0">
                <a:solidFill>
                  <a:schemeClr val="tx2"/>
                </a:solidFill>
              </a:rPr>
              <a:t>The first character in a Java identifier is </a:t>
            </a:r>
            <a:r>
              <a:rPr lang="en-US" sz="2000" b="1" dirty="0" smtClean="0">
                <a:solidFill>
                  <a:schemeClr val="tx2"/>
                </a:solidFill>
              </a:rPr>
              <a:t>generally</a:t>
            </a:r>
            <a:r>
              <a:rPr lang="en-US" sz="2000" dirty="0" smtClean="0">
                <a:solidFill>
                  <a:schemeClr val="tx2"/>
                </a:solidFill>
              </a:rPr>
              <a:t> a letter, rarely an underscore or dollar sign, and </a:t>
            </a:r>
            <a:r>
              <a:rPr lang="en-US" sz="2000" dirty="0" smtClean="0">
                <a:solidFill>
                  <a:srgbClr val="FF0000"/>
                </a:solidFill>
              </a:rPr>
              <a:t>may not</a:t>
            </a:r>
            <a:r>
              <a:rPr lang="en-US" sz="2000" dirty="0" smtClean="0">
                <a:solidFill>
                  <a:schemeClr val="tx2"/>
                </a:solidFill>
              </a:rPr>
              <a:t> be a digit:</a:t>
            </a:r>
          </a:p>
          <a:p>
            <a:pPr marL="1390650" lvl="3" indent="-457200" eaLnBrk="1" hangingPunct="1">
              <a:lnSpc>
                <a:spcPct val="90000"/>
              </a:lnSpc>
              <a:defRPr/>
            </a:pPr>
            <a:r>
              <a:rPr lang="en-US" sz="1400" dirty="0" smtClean="0">
                <a:solidFill>
                  <a:srgbClr val="0070C0"/>
                </a:solidFill>
              </a:rPr>
              <a:t>x_1   		(ok)</a:t>
            </a:r>
          </a:p>
          <a:p>
            <a:pPr marL="1390650" lvl="3" indent="-457200" eaLnBrk="1" hangingPunct="1">
              <a:lnSpc>
                <a:spcPct val="90000"/>
              </a:lnSpc>
              <a:defRPr/>
            </a:pPr>
            <a:r>
              <a:rPr lang="en-US" sz="1400" dirty="0" smtClean="0">
                <a:solidFill>
                  <a:srgbClr val="0070C0"/>
                </a:solidFill>
              </a:rPr>
              <a:t>$y2		(ok, but </a:t>
            </a:r>
            <a:r>
              <a:rPr lang="en-US" sz="1400" dirty="0" smtClean="0">
                <a:solidFill>
                  <a:srgbClr val="9A0075"/>
                </a:solidFill>
              </a:rPr>
              <a:t>unconventional</a:t>
            </a:r>
            <a:r>
              <a:rPr lang="en-US" sz="1400" dirty="0" smtClean="0">
                <a:solidFill>
                  <a:srgbClr val="0070C0"/>
                </a:solidFill>
              </a:rPr>
              <a:t>)</a:t>
            </a:r>
          </a:p>
          <a:p>
            <a:pPr marL="1390650" lvl="3" indent="-457200" eaLnBrk="1" hangingPunct="1">
              <a:lnSpc>
                <a:spcPct val="90000"/>
              </a:lnSpc>
              <a:defRPr/>
            </a:pPr>
            <a:r>
              <a:rPr lang="en-US" sz="1400" dirty="0" smtClean="0">
                <a:solidFill>
                  <a:srgbClr val="0070C0"/>
                </a:solidFill>
              </a:rPr>
              <a:t> _z3		(ok, but </a:t>
            </a:r>
            <a:r>
              <a:rPr lang="en-US" sz="1400" dirty="0" smtClean="0">
                <a:solidFill>
                  <a:srgbClr val="9A0075"/>
                </a:solidFill>
              </a:rPr>
              <a:t>unconventional</a:t>
            </a:r>
            <a:r>
              <a:rPr lang="en-US" sz="1400" dirty="0" smtClean="0">
                <a:solidFill>
                  <a:srgbClr val="0070C0"/>
                </a:solidFill>
              </a:rPr>
              <a:t>)</a:t>
            </a:r>
          </a:p>
          <a:p>
            <a:pPr marL="1390650" lvl="3" indent="-457200" eaLnBrk="1" hangingPunct="1">
              <a:lnSpc>
                <a:spcPct val="90000"/>
              </a:lnSpc>
              <a:defRPr/>
            </a:pPr>
            <a:r>
              <a:rPr lang="en-US" sz="1400" dirty="0" smtClean="0">
                <a:solidFill>
                  <a:srgbClr val="0070C0"/>
                </a:solidFill>
              </a:rPr>
              <a:t>1w		(</a:t>
            </a:r>
            <a:r>
              <a:rPr lang="en-US" sz="1400" dirty="0" smtClean="0">
                <a:solidFill>
                  <a:srgbClr val="FF3300"/>
                </a:solidFill>
              </a:rPr>
              <a:t>illegal</a:t>
            </a:r>
            <a:r>
              <a:rPr lang="en-US" sz="1400" dirty="0" smtClean="0">
                <a:solidFill>
                  <a:srgbClr val="0070C0"/>
                </a:solidFill>
              </a:rPr>
              <a:t>)</a:t>
            </a:r>
          </a:p>
          <a:p>
            <a:pPr marL="801687" lvl="1" indent="-457200" eaLnBrk="1" hangingPunct="1">
              <a:lnSpc>
                <a:spcPct val="90000"/>
              </a:lnSpc>
              <a:buFont typeface="+mj-lt"/>
              <a:buAutoNum type="arabicPeriod"/>
              <a:defRPr/>
            </a:pPr>
            <a:r>
              <a:rPr lang="en-US" sz="2000" dirty="0" smtClean="0">
                <a:solidFill>
                  <a:schemeClr val="tx2"/>
                </a:solidFill>
              </a:rPr>
              <a:t>Uppercase and lowercase letters are distinguished; the following are treated as 3 different identifiers:</a:t>
            </a:r>
          </a:p>
          <a:p>
            <a:pPr marL="1331913" lvl="3" indent="-342900" eaLnBrk="1" hangingPunct="1">
              <a:lnSpc>
                <a:spcPct val="90000"/>
              </a:lnSpc>
              <a:defRPr/>
            </a:pPr>
            <a:r>
              <a:rPr lang="en-US" sz="1800" dirty="0" err="1" smtClean="0">
                <a:solidFill>
                  <a:srgbClr val="0070C0"/>
                </a:solidFill>
                <a:latin typeface="Courier New" pitchFamily="49" charset="0"/>
              </a:rPr>
              <a:t>myValue</a:t>
            </a:r>
            <a:endParaRPr lang="en-US" sz="1800" dirty="0" smtClean="0">
              <a:solidFill>
                <a:srgbClr val="0070C0"/>
              </a:solidFill>
              <a:latin typeface="Courier New" pitchFamily="49" charset="0"/>
            </a:endParaRPr>
          </a:p>
          <a:p>
            <a:pPr marL="1331913" lvl="3" indent="-342900" eaLnBrk="1" hangingPunct="1">
              <a:lnSpc>
                <a:spcPct val="90000"/>
              </a:lnSpc>
              <a:defRPr/>
            </a:pPr>
            <a:r>
              <a:rPr lang="en-US" sz="1800" dirty="0" err="1" smtClean="0">
                <a:solidFill>
                  <a:srgbClr val="0070C0"/>
                </a:solidFill>
                <a:latin typeface="Courier New" pitchFamily="49" charset="0"/>
              </a:rPr>
              <a:t>Myvalue</a:t>
            </a:r>
            <a:endParaRPr lang="en-US" sz="1800" dirty="0" smtClean="0">
              <a:solidFill>
                <a:srgbClr val="0070C0"/>
              </a:solidFill>
              <a:latin typeface="Courier New" pitchFamily="49" charset="0"/>
            </a:endParaRPr>
          </a:p>
          <a:p>
            <a:pPr marL="1331913" lvl="3" indent="-342900" eaLnBrk="1" hangingPunct="1">
              <a:lnSpc>
                <a:spcPct val="90000"/>
              </a:lnSpc>
              <a:defRPr/>
            </a:pPr>
            <a:r>
              <a:rPr lang="en-US" sz="1800" dirty="0" err="1" smtClean="0">
                <a:solidFill>
                  <a:srgbClr val="0070C0"/>
                </a:solidFill>
                <a:latin typeface="Courier New" pitchFamily="49" charset="0"/>
              </a:rPr>
              <a:t>MyValue</a:t>
            </a:r>
            <a:r>
              <a:rPr lang="en-US" sz="1800" dirty="0" smtClean="0">
                <a:solidFill>
                  <a:srgbClr val="0070C0"/>
                </a:solidFill>
                <a:latin typeface="Courier New" pitchFamily="49" charset="0"/>
              </a:rPr>
              <a:t> </a:t>
            </a:r>
          </a:p>
          <a:p>
            <a:pPr marL="801687" lvl="1" indent="-457200" eaLnBrk="1" hangingPunct="1">
              <a:lnSpc>
                <a:spcPct val="90000"/>
              </a:lnSpc>
              <a:buFont typeface="+mj-lt"/>
              <a:buAutoNum type="arabicPeriod"/>
              <a:defRPr/>
            </a:pPr>
            <a:r>
              <a:rPr lang="en-US" sz="2000" dirty="0" smtClean="0">
                <a:solidFill>
                  <a:srgbClr val="FF0000"/>
                </a:solidFill>
              </a:rPr>
              <a:t>No spaces</a:t>
            </a:r>
            <a:r>
              <a:rPr lang="en-US" sz="2000" dirty="0" smtClean="0">
                <a:solidFill>
                  <a:schemeClr val="tx2"/>
                </a:solidFill>
              </a:rPr>
              <a:t> are allowed in an identifier.</a:t>
            </a:r>
          </a:p>
          <a:p>
            <a:pPr marL="801687" lvl="1" indent="-457200" eaLnBrk="1" hangingPunct="1">
              <a:lnSpc>
                <a:spcPct val="90000"/>
              </a:lnSpc>
              <a:buFont typeface="+mj-lt"/>
              <a:buAutoNum type="arabicPeriod"/>
              <a:defRPr/>
            </a:pPr>
            <a:r>
              <a:rPr lang="en-US" sz="2000" dirty="0" smtClean="0">
                <a:solidFill>
                  <a:schemeClr val="tx2"/>
                </a:solidFill>
              </a:rPr>
              <a:t>A Java </a:t>
            </a:r>
            <a:r>
              <a:rPr lang="en-US" sz="2000" b="1" dirty="0" smtClean="0">
                <a:solidFill>
                  <a:srgbClr val="FF0000"/>
                </a:solidFill>
              </a:rPr>
              <a:t>Reserved Word</a:t>
            </a:r>
            <a:r>
              <a:rPr lang="en-US" sz="2000" dirty="0" smtClean="0">
                <a:solidFill>
                  <a:schemeClr val="tx2"/>
                </a:solidFill>
              </a:rPr>
              <a:t> may not be used as an identifier.</a:t>
            </a:r>
          </a:p>
          <a:p>
            <a:pPr lvl="1">
              <a:defRPr/>
            </a:pPr>
            <a:endParaRPr lang="en-US" dirty="0" smtClean="0"/>
          </a:p>
        </p:txBody>
      </p:sp>
      <p:sp>
        <p:nvSpPr>
          <p:cNvPr id="43012" name="Footer Placeholder 3"/>
          <p:cNvSpPr>
            <a:spLocks noGrp="1"/>
          </p:cNvSpPr>
          <p:nvPr>
            <p:ph type="ftr" sz="quarter" idx="11"/>
          </p:nvPr>
        </p:nvSpPr>
        <p:spPr>
          <a:noFill/>
        </p:spPr>
        <p:txBody>
          <a:bodyPr/>
          <a:lstStyle/>
          <a:p>
            <a:r>
              <a:rPr lang="en-US" altLang="en-US" smtClean="0">
                <a:latin typeface="Arial" pitchFamily="34" charset="0"/>
              </a:rPr>
              <a:t>SE Focus</a:t>
            </a:r>
            <a:br>
              <a:rPr lang="en-US" altLang="en-US" smtClean="0">
                <a:latin typeface="Arial" pitchFamily="34" charset="0"/>
              </a:rPr>
            </a:br>
            <a:r>
              <a:rPr lang="en-US" altLang="en-US" smtClean="0">
                <a:latin typeface="Arial" pitchFamily="34" charset="0"/>
              </a:rPr>
              <a:t>Dr. Mark L. Hornick</a:t>
            </a:r>
          </a:p>
        </p:txBody>
      </p:sp>
      <p:sp>
        <p:nvSpPr>
          <p:cNvPr id="43013" name="Slide Number Placeholder 4"/>
          <p:cNvSpPr>
            <a:spLocks noGrp="1"/>
          </p:cNvSpPr>
          <p:nvPr>
            <p:ph type="sldNum" sz="quarter" idx="12"/>
          </p:nvPr>
        </p:nvSpPr>
        <p:spPr>
          <a:noFill/>
        </p:spPr>
        <p:txBody>
          <a:bodyPr/>
          <a:lstStyle/>
          <a:p>
            <a:fld id="{19A8BF7E-D35B-498D-B944-05855D7C73ED}" type="slidenum">
              <a:rPr lang="en-US" altLang="en-US" smtClean="0">
                <a:latin typeface="Arial" pitchFamily="34" charset="0"/>
              </a:rPr>
              <a:pPr/>
              <a:t>5</a:t>
            </a:fld>
            <a:endParaRPr lang="en-US" altLang="en-US" smtClean="0">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en-US" altLang="en-US" smtClean="0">
                <a:latin typeface="Arial" pitchFamily="34" charset="0"/>
              </a:rPr>
              <a:t>SE Focus</a:t>
            </a:r>
            <a:br>
              <a:rPr lang="en-US" altLang="en-US" smtClean="0">
                <a:latin typeface="Arial" pitchFamily="34" charset="0"/>
              </a:rPr>
            </a:br>
            <a:r>
              <a:rPr lang="en-US" altLang="en-US" smtClean="0">
                <a:latin typeface="Arial" pitchFamily="34" charset="0"/>
              </a:rPr>
              <a:t>Dr. Mark L. Hornick</a:t>
            </a:r>
          </a:p>
        </p:txBody>
      </p:sp>
      <p:sp>
        <p:nvSpPr>
          <p:cNvPr id="44035" name="Slide Number Placeholder 5"/>
          <p:cNvSpPr>
            <a:spLocks noGrp="1"/>
          </p:cNvSpPr>
          <p:nvPr>
            <p:ph type="sldNum" sz="quarter" idx="12"/>
          </p:nvPr>
        </p:nvSpPr>
        <p:spPr>
          <a:noFill/>
        </p:spPr>
        <p:txBody>
          <a:bodyPr/>
          <a:lstStyle/>
          <a:p>
            <a:fld id="{99FAC413-8625-4948-A37A-C139A750A5CA}" type="slidenum">
              <a:rPr lang="en-US" altLang="en-US" smtClean="0">
                <a:latin typeface="Arial" pitchFamily="34" charset="0"/>
              </a:rPr>
              <a:pPr/>
              <a:t>6</a:t>
            </a:fld>
            <a:endParaRPr lang="en-US" altLang="en-US" smtClean="0">
              <a:latin typeface="Arial" pitchFamily="34" charset="0"/>
            </a:endParaRPr>
          </a:p>
        </p:txBody>
      </p:sp>
      <p:sp>
        <p:nvSpPr>
          <p:cNvPr id="44036" name="Rectangle 2"/>
          <p:cNvSpPr>
            <a:spLocks noGrp="1" noChangeArrowheads="1"/>
          </p:cNvSpPr>
          <p:nvPr>
            <p:ph type="title"/>
          </p:nvPr>
        </p:nvSpPr>
        <p:spPr/>
        <p:txBody>
          <a:bodyPr/>
          <a:lstStyle/>
          <a:p>
            <a:pPr eaLnBrk="1" hangingPunct="1"/>
            <a:r>
              <a:rPr lang="en-US" dirty="0" smtClean="0"/>
              <a:t>Java’s  reserved words cannot be used as identifiers</a:t>
            </a:r>
          </a:p>
        </p:txBody>
      </p:sp>
      <p:sp>
        <p:nvSpPr>
          <p:cNvPr id="44037" name="Rectangle 3"/>
          <p:cNvSpPr>
            <a:spLocks noGrp="1" noChangeArrowheads="1"/>
          </p:cNvSpPr>
          <p:nvPr>
            <p:ph type="body" idx="1"/>
          </p:nvPr>
        </p:nvSpPr>
        <p:spPr/>
        <p:txBody>
          <a:bodyPr/>
          <a:lstStyle/>
          <a:p>
            <a:pPr eaLnBrk="1" hangingPunct="1">
              <a:buFont typeface="Wingdings" pitchFamily="2" charset="2"/>
              <a:buNone/>
            </a:pPr>
            <a:r>
              <a:rPr lang="en-US" sz="2600" b="1" smtClean="0">
                <a:latin typeface="Courier New" pitchFamily="49" charset="0"/>
              </a:rPr>
              <a:t>	abstract default if private this boolean do implements protected throw break double import public throws byte else instanceof return transient case extends int short try catch final interface static void char finally long strictfp volatile class float native super while </a:t>
            </a:r>
            <a:r>
              <a:rPr lang="en-US" sz="2600" b="1" smtClean="0">
                <a:solidFill>
                  <a:srgbClr val="9A0075"/>
                </a:solidFill>
                <a:latin typeface="Courier New" pitchFamily="49" charset="0"/>
              </a:rPr>
              <a:t>const</a:t>
            </a:r>
            <a:r>
              <a:rPr lang="en-US" sz="2600" b="1" smtClean="0">
                <a:latin typeface="Courier New" pitchFamily="49" charset="0"/>
              </a:rPr>
              <a:t> for new switch continue </a:t>
            </a:r>
            <a:r>
              <a:rPr lang="en-US" sz="2600" b="1" smtClean="0">
                <a:solidFill>
                  <a:srgbClr val="9A0075"/>
                </a:solidFill>
                <a:latin typeface="Courier New" pitchFamily="49" charset="0"/>
              </a:rPr>
              <a:t>goto</a:t>
            </a:r>
            <a:r>
              <a:rPr lang="en-US" sz="2600" b="1" smtClean="0">
                <a:latin typeface="Courier New" pitchFamily="49" charset="0"/>
              </a:rPr>
              <a:t> package synchronized</a:t>
            </a:r>
            <a:r>
              <a:rPr lang="en-US" sz="2600" smtClean="0">
                <a:latin typeface="Courier New" pitchFamily="49"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21CAF539-E54C-4010-AFE1-7DFD76577167}" type="slidenum">
              <a:rPr lang="en-US" altLang="en-US" smtClean="0"/>
              <a:pPr/>
              <a:t>7</a:t>
            </a:fld>
            <a:endParaRPr lang="en-US" altLang="en-US" smtClean="0"/>
          </a:p>
        </p:txBody>
      </p:sp>
      <p:sp>
        <p:nvSpPr>
          <p:cNvPr id="10243" name="Rectangle 2"/>
          <p:cNvSpPr>
            <a:spLocks noGrp="1" noChangeArrowheads="1"/>
          </p:cNvSpPr>
          <p:nvPr>
            <p:ph type="title"/>
          </p:nvPr>
        </p:nvSpPr>
        <p:spPr/>
        <p:txBody>
          <a:bodyPr/>
          <a:lstStyle/>
          <a:p>
            <a:pPr eaLnBrk="1" hangingPunct="1"/>
            <a:r>
              <a:rPr lang="en-US" sz="3200" b="0" dirty="0" smtClean="0"/>
              <a:t>Java supports various “built-in” </a:t>
            </a:r>
            <a:r>
              <a:rPr lang="en-US" sz="3200" i="1" dirty="0" smtClean="0"/>
              <a:t>primitive</a:t>
            </a:r>
            <a:r>
              <a:rPr lang="en-US" sz="3200" b="0" dirty="0" smtClean="0"/>
              <a:t> </a:t>
            </a:r>
            <a:r>
              <a:rPr lang="en-US" sz="3200" b="0" dirty="0" err="1" smtClean="0"/>
              <a:t>datatypes</a:t>
            </a:r>
            <a:endParaRPr lang="en-US" sz="3500" b="0" dirty="0" smtClean="0"/>
          </a:p>
        </p:txBody>
      </p:sp>
      <p:sp>
        <p:nvSpPr>
          <p:cNvPr id="10244" name="Rectangle 3"/>
          <p:cNvSpPr>
            <a:spLocks noGrp="1" noChangeArrowheads="1"/>
          </p:cNvSpPr>
          <p:nvPr>
            <p:ph type="body" idx="1"/>
          </p:nvPr>
        </p:nvSpPr>
        <p:spPr>
          <a:xfrm>
            <a:off x="457200" y="1676400"/>
            <a:ext cx="8229600" cy="4411663"/>
          </a:xfrm>
        </p:spPr>
        <p:txBody>
          <a:bodyPr/>
          <a:lstStyle/>
          <a:p>
            <a:pPr eaLnBrk="1" hangingPunct="1">
              <a:lnSpc>
                <a:spcPct val="90000"/>
              </a:lnSpc>
              <a:buFont typeface="Wingdings" pitchFamily="2" charset="2"/>
              <a:buNone/>
            </a:pPr>
            <a:r>
              <a:rPr lang="en-US" dirty="0" smtClean="0"/>
              <a:t>There are six </a:t>
            </a:r>
            <a:r>
              <a:rPr lang="en-US" b="1" i="1" dirty="0" smtClean="0"/>
              <a:t>numeric</a:t>
            </a:r>
            <a:r>
              <a:rPr lang="en-US" dirty="0" smtClean="0"/>
              <a:t> </a:t>
            </a:r>
            <a:r>
              <a:rPr lang="en-US" dirty="0" err="1" smtClean="0"/>
              <a:t>datatypes</a:t>
            </a:r>
            <a:r>
              <a:rPr lang="en-US" dirty="0" smtClean="0"/>
              <a:t> in Java:</a:t>
            </a:r>
          </a:p>
          <a:p>
            <a:pPr lvl="1" eaLnBrk="1" hangingPunct="1">
              <a:lnSpc>
                <a:spcPct val="90000"/>
              </a:lnSpc>
            </a:pPr>
            <a:r>
              <a:rPr lang="en-US" sz="3600" i="1" dirty="0" smtClean="0">
                <a:solidFill>
                  <a:srgbClr val="0000FF"/>
                </a:solidFill>
              </a:rPr>
              <a:t>byte</a:t>
            </a:r>
          </a:p>
          <a:p>
            <a:pPr lvl="1" eaLnBrk="1" hangingPunct="1">
              <a:lnSpc>
                <a:spcPct val="90000"/>
              </a:lnSpc>
            </a:pPr>
            <a:r>
              <a:rPr lang="en-US" sz="3600" i="1" dirty="0" smtClean="0">
                <a:solidFill>
                  <a:srgbClr val="0000FF"/>
                </a:solidFill>
              </a:rPr>
              <a:t>short</a:t>
            </a:r>
          </a:p>
          <a:p>
            <a:pPr lvl="1" eaLnBrk="1" hangingPunct="1">
              <a:lnSpc>
                <a:spcPct val="90000"/>
              </a:lnSpc>
            </a:pPr>
            <a:r>
              <a:rPr lang="en-US" sz="3600" i="1" dirty="0" err="1" smtClean="0">
                <a:solidFill>
                  <a:srgbClr val="0000FF"/>
                </a:solidFill>
              </a:rPr>
              <a:t>int</a:t>
            </a:r>
            <a:endParaRPr lang="en-US" sz="3600" i="1" dirty="0" smtClean="0">
              <a:solidFill>
                <a:srgbClr val="0000FF"/>
              </a:solidFill>
            </a:endParaRPr>
          </a:p>
          <a:p>
            <a:pPr lvl="1" eaLnBrk="1" hangingPunct="1">
              <a:lnSpc>
                <a:spcPct val="90000"/>
              </a:lnSpc>
            </a:pPr>
            <a:r>
              <a:rPr lang="en-US" sz="3600" i="1" dirty="0" smtClean="0">
                <a:solidFill>
                  <a:srgbClr val="0000FF"/>
                </a:solidFill>
              </a:rPr>
              <a:t>long </a:t>
            </a:r>
          </a:p>
          <a:p>
            <a:pPr lvl="1" eaLnBrk="1" hangingPunct="1">
              <a:lnSpc>
                <a:spcPct val="90000"/>
              </a:lnSpc>
            </a:pPr>
            <a:r>
              <a:rPr lang="en-US" sz="3600" i="1" dirty="0" smtClean="0">
                <a:solidFill>
                  <a:srgbClr val="00B050"/>
                </a:solidFill>
              </a:rPr>
              <a:t>float</a:t>
            </a:r>
          </a:p>
          <a:p>
            <a:pPr lvl="1" eaLnBrk="1" hangingPunct="1">
              <a:lnSpc>
                <a:spcPct val="90000"/>
              </a:lnSpc>
            </a:pPr>
            <a:r>
              <a:rPr lang="en-US" sz="3600" i="1" dirty="0" smtClean="0">
                <a:solidFill>
                  <a:srgbClr val="00B050"/>
                </a:solidFill>
              </a:rPr>
              <a:t>double</a:t>
            </a:r>
          </a:p>
        </p:txBody>
      </p:sp>
      <p:sp>
        <p:nvSpPr>
          <p:cNvPr id="6" name="TextBox 5"/>
          <p:cNvSpPr txBox="1"/>
          <p:nvPr/>
        </p:nvSpPr>
        <p:spPr>
          <a:xfrm>
            <a:off x="2743200" y="2743200"/>
            <a:ext cx="5249863" cy="369888"/>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defRPr/>
            </a:pPr>
            <a:r>
              <a:rPr lang="en-US" i="1" dirty="0">
                <a:solidFill>
                  <a:srgbClr val="0000FF"/>
                </a:solidFill>
              </a:rPr>
              <a:t>byte, short, </a:t>
            </a:r>
            <a:r>
              <a:rPr lang="en-US" i="1" dirty="0" err="1">
                <a:solidFill>
                  <a:srgbClr val="0000FF"/>
                </a:solidFill>
              </a:rPr>
              <a:t>int</a:t>
            </a:r>
            <a:r>
              <a:rPr lang="en-US" dirty="0">
                <a:solidFill>
                  <a:srgbClr val="0000FF"/>
                </a:solidFill>
              </a:rPr>
              <a:t>, </a:t>
            </a:r>
            <a:r>
              <a:rPr lang="en-US" dirty="0">
                <a:solidFill>
                  <a:schemeClr val="tx1"/>
                </a:solidFill>
              </a:rPr>
              <a:t>and</a:t>
            </a:r>
            <a:r>
              <a:rPr lang="en-US" dirty="0">
                <a:solidFill>
                  <a:srgbClr val="0000FF"/>
                </a:solidFill>
              </a:rPr>
              <a:t> </a:t>
            </a:r>
            <a:r>
              <a:rPr lang="en-US" i="1" dirty="0">
                <a:solidFill>
                  <a:srgbClr val="0000FF"/>
                </a:solidFill>
              </a:rPr>
              <a:t>long</a:t>
            </a:r>
            <a:r>
              <a:rPr lang="en-US" dirty="0"/>
              <a:t> represent </a:t>
            </a:r>
            <a:r>
              <a:rPr lang="en-US" b="1" dirty="0"/>
              <a:t>integer</a:t>
            </a:r>
            <a:r>
              <a:rPr lang="en-US" dirty="0"/>
              <a:t> values</a:t>
            </a:r>
          </a:p>
        </p:txBody>
      </p:sp>
      <p:sp>
        <p:nvSpPr>
          <p:cNvPr id="7" name="TextBox 6"/>
          <p:cNvSpPr txBox="1"/>
          <p:nvPr/>
        </p:nvSpPr>
        <p:spPr>
          <a:xfrm>
            <a:off x="3352800" y="4953000"/>
            <a:ext cx="4070350" cy="341313"/>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nSpc>
                <a:spcPct val="90000"/>
              </a:lnSpc>
              <a:defRPr/>
            </a:pPr>
            <a:r>
              <a:rPr lang="en-US" i="1" dirty="0">
                <a:solidFill>
                  <a:srgbClr val="00B050"/>
                </a:solidFill>
              </a:rPr>
              <a:t>float</a:t>
            </a:r>
            <a:r>
              <a:rPr lang="en-US" dirty="0">
                <a:solidFill>
                  <a:srgbClr val="00B050"/>
                </a:solidFill>
              </a:rPr>
              <a:t> </a:t>
            </a:r>
            <a:r>
              <a:rPr lang="en-US" dirty="0">
                <a:solidFill>
                  <a:schemeClr val="tx1"/>
                </a:solidFill>
              </a:rPr>
              <a:t>and</a:t>
            </a:r>
            <a:r>
              <a:rPr lang="en-US" dirty="0">
                <a:solidFill>
                  <a:srgbClr val="00B050"/>
                </a:solidFill>
              </a:rPr>
              <a:t> </a:t>
            </a:r>
            <a:r>
              <a:rPr lang="en-US" i="1" dirty="0">
                <a:solidFill>
                  <a:srgbClr val="00B050"/>
                </a:solidFill>
              </a:rPr>
              <a:t>double</a:t>
            </a:r>
            <a:r>
              <a:rPr lang="en-US" dirty="0">
                <a:solidFill>
                  <a:srgbClr val="00B050"/>
                </a:solidFill>
              </a:rPr>
              <a:t> </a:t>
            </a:r>
            <a:r>
              <a:rPr lang="en-US" dirty="0"/>
              <a:t>represent </a:t>
            </a:r>
            <a:r>
              <a:rPr lang="en-US" b="1" dirty="0"/>
              <a:t>real</a:t>
            </a:r>
            <a:r>
              <a:rPr lang="en-US" dirty="0"/>
              <a:t> values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xfrm>
            <a:off x="5105400" y="6248400"/>
            <a:ext cx="2895600" cy="457200"/>
          </a:xfrm>
          <a:noFill/>
        </p:spPr>
        <p:txBody>
          <a:bodyPr/>
          <a:lstStyle/>
          <a:p>
            <a:r>
              <a:rPr lang="en-US" altLang="en-US" smtClean="0"/>
              <a:t>SE-1010</a:t>
            </a:r>
            <a:br>
              <a:rPr lang="en-US" altLang="en-US" smtClean="0"/>
            </a:br>
            <a:r>
              <a:rPr lang="en-US" altLang="en-US" smtClean="0"/>
              <a:t>Dr. Mark L. Hornick</a:t>
            </a:r>
          </a:p>
        </p:txBody>
      </p:sp>
      <p:sp>
        <p:nvSpPr>
          <p:cNvPr id="11267" name="Slide Number Placeholder 5"/>
          <p:cNvSpPr>
            <a:spLocks noGrp="1"/>
          </p:cNvSpPr>
          <p:nvPr>
            <p:ph type="sldNum" sz="quarter" idx="12"/>
          </p:nvPr>
        </p:nvSpPr>
        <p:spPr>
          <a:noFill/>
        </p:spPr>
        <p:txBody>
          <a:bodyPr/>
          <a:lstStyle/>
          <a:p>
            <a:fld id="{A39FF62B-D599-42DC-B203-D978EC571D27}" type="slidenum">
              <a:rPr lang="en-US" altLang="en-US" smtClean="0"/>
              <a:pPr/>
              <a:t>8</a:t>
            </a:fld>
            <a:endParaRPr lang="en-US" altLang="en-US" smtClean="0"/>
          </a:p>
        </p:txBody>
      </p:sp>
      <p:sp>
        <p:nvSpPr>
          <p:cNvPr id="11268" name="Rectangle 2"/>
          <p:cNvSpPr>
            <a:spLocks noGrp="1" noChangeArrowheads="1"/>
          </p:cNvSpPr>
          <p:nvPr>
            <p:ph type="title"/>
          </p:nvPr>
        </p:nvSpPr>
        <p:spPr/>
        <p:txBody>
          <a:bodyPr/>
          <a:lstStyle/>
          <a:p>
            <a:pPr eaLnBrk="1" hangingPunct="1"/>
            <a:r>
              <a:rPr lang="en-US" smtClean="0"/>
              <a:t>Numeric values have a limited range of allowed values</a:t>
            </a:r>
          </a:p>
        </p:txBody>
      </p:sp>
      <p:pic>
        <p:nvPicPr>
          <p:cNvPr id="11269" name="Picture 3"/>
          <p:cNvPicPr>
            <a:picLocks noChangeAspect="1" noChangeArrowheads="1"/>
          </p:cNvPicPr>
          <p:nvPr/>
        </p:nvPicPr>
        <p:blipFill>
          <a:blip r:embed="rId2"/>
          <a:srcRect/>
          <a:stretch>
            <a:fillRect/>
          </a:stretch>
        </p:blipFill>
        <p:spPr bwMode="auto">
          <a:xfrm>
            <a:off x="609600" y="1524000"/>
            <a:ext cx="7543800" cy="4791075"/>
          </a:xfrm>
          <a:prstGeom prst="rect">
            <a:avLst/>
          </a:prstGeom>
          <a:noFill/>
          <a:ln w="9525">
            <a:noFill/>
            <a:miter lim="800000"/>
            <a:headEnd/>
            <a:tailEnd/>
          </a:ln>
        </p:spPr>
      </p:pic>
      <p:sp>
        <p:nvSpPr>
          <p:cNvPr id="11270" name="TextBox 5"/>
          <p:cNvSpPr txBox="1">
            <a:spLocks noChangeArrowheads="1"/>
          </p:cNvSpPr>
          <p:nvPr/>
        </p:nvSpPr>
        <p:spPr bwMode="auto">
          <a:xfrm>
            <a:off x="228600" y="6019800"/>
            <a:ext cx="4532313" cy="646113"/>
          </a:xfrm>
          <a:prstGeom prst="rect">
            <a:avLst/>
          </a:prstGeom>
          <a:noFill/>
          <a:ln w="9525">
            <a:noFill/>
            <a:miter lim="800000"/>
            <a:headEnd/>
            <a:tailEnd/>
          </a:ln>
        </p:spPr>
        <p:txBody>
          <a:bodyPr wrap="none">
            <a:spAutoFit/>
          </a:bodyPr>
          <a:lstStyle/>
          <a:p>
            <a:r>
              <a:rPr lang="en-US" dirty="0">
                <a:solidFill>
                  <a:srgbClr val="FF0000"/>
                </a:solidFill>
              </a:rPr>
              <a:t>Why do you think there are four different</a:t>
            </a:r>
            <a:br>
              <a:rPr lang="en-US" dirty="0">
                <a:solidFill>
                  <a:srgbClr val="FF0000"/>
                </a:solidFill>
              </a:rPr>
            </a:br>
            <a:r>
              <a:rPr lang="en-US" dirty="0" err="1">
                <a:solidFill>
                  <a:srgbClr val="FF0000"/>
                </a:solidFill>
              </a:rPr>
              <a:t>datatypes</a:t>
            </a:r>
            <a:r>
              <a:rPr lang="en-US" dirty="0">
                <a:solidFill>
                  <a:srgbClr val="FF0000"/>
                </a:solidFill>
              </a:rPr>
              <a:t> just to represent integer values?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ltLang="en-US" smtClean="0"/>
              <a:t>SE-1010</a:t>
            </a:r>
            <a:br>
              <a:rPr lang="en-US" altLang="en-US" smtClean="0"/>
            </a:br>
            <a:r>
              <a:rPr lang="en-US" altLang="en-US" smtClean="0"/>
              <a:t>Dr. Mark L. Hornick</a:t>
            </a:r>
          </a:p>
        </p:txBody>
      </p:sp>
      <p:sp>
        <p:nvSpPr>
          <p:cNvPr id="9219" name="Slide Number Placeholder 5"/>
          <p:cNvSpPr>
            <a:spLocks noGrp="1"/>
          </p:cNvSpPr>
          <p:nvPr>
            <p:ph type="sldNum" sz="quarter" idx="12"/>
          </p:nvPr>
        </p:nvSpPr>
        <p:spPr>
          <a:noFill/>
        </p:spPr>
        <p:txBody>
          <a:bodyPr/>
          <a:lstStyle/>
          <a:p>
            <a:fld id="{AD4396A8-4C5A-41DB-870D-7AF48166416F}" type="slidenum">
              <a:rPr lang="en-US" altLang="en-US" smtClean="0"/>
              <a:pPr/>
              <a:t>9</a:t>
            </a:fld>
            <a:endParaRPr lang="en-US" altLang="en-US" smtClean="0"/>
          </a:p>
        </p:txBody>
      </p:sp>
      <p:sp>
        <p:nvSpPr>
          <p:cNvPr id="9220" name="Rectangle 2"/>
          <p:cNvSpPr>
            <a:spLocks noGrp="1" noChangeArrowheads="1"/>
          </p:cNvSpPr>
          <p:nvPr>
            <p:ph type="title"/>
          </p:nvPr>
        </p:nvSpPr>
        <p:spPr>
          <a:xfrm>
            <a:off x="457200" y="762000"/>
            <a:ext cx="7543800" cy="838200"/>
          </a:xfrm>
        </p:spPr>
        <p:txBody>
          <a:bodyPr/>
          <a:lstStyle/>
          <a:p>
            <a:pPr eaLnBrk="1" hangingPunct="1"/>
            <a:r>
              <a:rPr lang="en-US" sz="3500" dirty="0" smtClean="0"/>
              <a:t>There are generally accepted rules for naming Java variables that will represent </a:t>
            </a:r>
            <a:r>
              <a:rPr lang="en-US" sz="3500" u="sng" dirty="0" smtClean="0"/>
              <a:t>primitive</a:t>
            </a:r>
            <a:r>
              <a:rPr lang="en-US" sz="3500" dirty="0" smtClean="0"/>
              <a:t> </a:t>
            </a:r>
            <a:r>
              <a:rPr lang="en-US" sz="3500" dirty="0" err="1" smtClean="0"/>
              <a:t>datatypes</a:t>
            </a:r>
            <a:endParaRPr lang="en-US" sz="3500" dirty="0" smtClean="0"/>
          </a:p>
        </p:txBody>
      </p:sp>
      <p:sp>
        <p:nvSpPr>
          <p:cNvPr id="9221" name="Rectangle 3"/>
          <p:cNvSpPr>
            <a:spLocks noGrp="1" noChangeArrowheads="1"/>
          </p:cNvSpPr>
          <p:nvPr>
            <p:ph type="body" idx="1"/>
          </p:nvPr>
        </p:nvSpPr>
        <p:spPr>
          <a:xfrm>
            <a:off x="457200" y="1828800"/>
            <a:ext cx="8229600" cy="4302125"/>
          </a:xfrm>
        </p:spPr>
        <p:txBody>
          <a:bodyPr/>
          <a:lstStyle/>
          <a:p>
            <a:pPr eaLnBrk="1" hangingPunct="1">
              <a:buFont typeface="Wingdings" pitchFamily="2" charset="2"/>
              <a:buNone/>
            </a:pPr>
            <a:r>
              <a:rPr lang="en-US" sz="2800" dirty="0" smtClean="0"/>
              <a:t>Use a lowercase letter for the first letter of a variable identifier, uppercase for subsequent words</a:t>
            </a:r>
          </a:p>
          <a:p>
            <a:pPr eaLnBrk="1" hangingPunct="1">
              <a:buFont typeface="Wingdings" pitchFamily="2" charset="2"/>
              <a:buNone/>
            </a:pPr>
            <a:r>
              <a:rPr lang="en-US" sz="2800" dirty="0" smtClean="0"/>
              <a:t>Use nouns or noun phrases to represent things that have values</a:t>
            </a:r>
          </a:p>
          <a:p>
            <a:pPr eaLnBrk="1" hangingPunct="1"/>
            <a:r>
              <a:rPr lang="en-US" sz="2700" dirty="0" smtClean="0">
                <a:solidFill>
                  <a:srgbClr val="340068"/>
                </a:solidFill>
                <a:latin typeface="Courier New" pitchFamily="49" charset="0"/>
              </a:rPr>
              <a:t>x</a:t>
            </a:r>
          </a:p>
          <a:p>
            <a:pPr eaLnBrk="1" hangingPunct="1"/>
            <a:r>
              <a:rPr lang="en-US" sz="2700" dirty="0" err="1" smtClean="0">
                <a:solidFill>
                  <a:srgbClr val="340068"/>
                </a:solidFill>
                <a:latin typeface="Courier New" pitchFamily="49" charset="0"/>
              </a:rPr>
              <a:t>areaCircle</a:t>
            </a:r>
            <a:endParaRPr lang="en-US" sz="2700" dirty="0" smtClean="0">
              <a:solidFill>
                <a:srgbClr val="340068"/>
              </a:solidFill>
              <a:latin typeface="Courier New" pitchFamily="49" charset="0"/>
            </a:endParaRPr>
          </a:p>
          <a:p>
            <a:pPr eaLnBrk="1" hangingPunct="1"/>
            <a:r>
              <a:rPr lang="en-US" sz="2700" dirty="0" err="1" smtClean="0">
                <a:solidFill>
                  <a:srgbClr val="340068"/>
                </a:solidFill>
                <a:latin typeface="Courier New" pitchFamily="49" charset="0"/>
              </a:rPr>
              <a:t>sumOfValues</a:t>
            </a:r>
            <a:endParaRPr lang="en-US" sz="2700" dirty="0" smtClean="0">
              <a:solidFill>
                <a:srgbClr val="340068"/>
              </a:solidFill>
              <a:latin typeface="Courier New" pitchFamily="49" charset="0"/>
            </a:endParaRPr>
          </a:p>
          <a:p>
            <a:pPr lvl="2" eaLnBrk="1" hangingPunct="1">
              <a:buFont typeface="Wingdings" pitchFamily="2" charset="2"/>
              <a:buNone/>
            </a:pPr>
            <a:endParaRPr lang="en-US" sz="2100" dirty="0" smtClean="0">
              <a:solidFill>
                <a:srgbClr val="340068"/>
              </a:solidFill>
              <a:latin typeface="Courier New" pitchFamily="49" charset="0"/>
            </a:endParaRPr>
          </a:p>
        </p:txBody>
      </p:sp>
      <p:sp>
        <p:nvSpPr>
          <p:cNvPr id="6" name="TextBox 5"/>
          <p:cNvSpPr txBox="1"/>
          <p:nvPr/>
        </p:nvSpPr>
        <p:spPr>
          <a:xfrm>
            <a:off x="3276600" y="4038600"/>
            <a:ext cx="5237331" cy="923330"/>
          </a:xfrm>
          <a:prstGeom prst="rect">
            <a:avLst/>
          </a:prstGeom>
          <a:noFill/>
        </p:spPr>
        <p:txBody>
          <a:bodyPr wrap="none" rtlCol="0">
            <a:spAutoFit/>
          </a:bodyPr>
          <a:lstStyle/>
          <a:p>
            <a:r>
              <a:rPr lang="en-US" dirty="0" smtClean="0">
                <a:solidFill>
                  <a:srgbClr val="FF0000"/>
                </a:solidFill>
              </a:rPr>
              <a:t>Identifiers that begin with </a:t>
            </a:r>
            <a:r>
              <a:rPr lang="en-US" b="1" dirty="0" smtClean="0">
                <a:solidFill>
                  <a:srgbClr val="FF0000"/>
                </a:solidFill>
              </a:rPr>
              <a:t>uppercase</a:t>
            </a:r>
            <a:r>
              <a:rPr lang="en-US" dirty="0" smtClean="0">
                <a:solidFill>
                  <a:srgbClr val="FF0000"/>
                </a:solidFill>
              </a:rPr>
              <a:t> letters (or </a:t>
            </a:r>
            <a:br>
              <a:rPr lang="en-US" dirty="0" smtClean="0">
                <a:solidFill>
                  <a:srgbClr val="FF0000"/>
                </a:solidFill>
              </a:rPr>
            </a:br>
            <a:r>
              <a:rPr lang="en-US" dirty="0" smtClean="0">
                <a:solidFill>
                  <a:srgbClr val="FF0000"/>
                </a:solidFill>
              </a:rPr>
              <a:t>are all uppercase letters) are</a:t>
            </a:r>
            <a:br>
              <a:rPr lang="en-US" dirty="0" smtClean="0">
                <a:solidFill>
                  <a:srgbClr val="FF0000"/>
                </a:solidFill>
              </a:rPr>
            </a:br>
            <a:r>
              <a:rPr lang="en-US" dirty="0" smtClean="0">
                <a:solidFill>
                  <a:srgbClr val="FF0000"/>
                </a:solidFill>
              </a:rPr>
              <a:t>used for other Java elements we’ll see later on… </a:t>
            </a:r>
            <a:endParaRPr lang="en-US" dirty="0">
              <a:solidFill>
                <a:srgbClr val="FF0000"/>
              </a:solidFill>
            </a:endParaRPr>
          </a:p>
        </p:txBody>
      </p:sp>
      <p:sp>
        <p:nvSpPr>
          <p:cNvPr id="7" name="TextBox 6"/>
          <p:cNvSpPr txBox="1"/>
          <p:nvPr/>
        </p:nvSpPr>
        <p:spPr>
          <a:xfrm>
            <a:off x="3276600" y="5486400"/>
            <a:ext cx="5339923" cy="646331"/>
          </a:xfrm>
          <a:prstGeom prst="rect">
            <a:avLst/>
          </a:prstGeom>
          <a:noFill/>
        </p:spPr>
        <p:txBody>
          <a:bodyPr wrap="none" rtlCol="0">
            <a:spAutoFit/>
          </a:bodyPr>
          <a:lstStyle/>
          <a:p>
            <a:r>
              <a:rPr lang="en-US" dirty="0" smtClean="0">
                <a:solidFill>
                  <a:srgbClr val="00B050"/>
                </a:solidFill>
              </a:rPr>
              <a:t>Good variable names convey a logical meaning as</a:t>
            </a:r>
            <a:br>
              <a:rPr lang="en-US" dirty="0" smtClean="0">
                <a:solidFill>
                  <a:srgbClr val="00B050"/>
                </a:solidFill>
              </a:rPr>
            </a:br>
            <a:r>
              <a:rPr lang="en-US" dirty="0" smtClean="0">
                <a:solidFill>
                  <a:srgbClr val="00B050"/>
                </a:solidFill>
              </a:rPr>
              <a:t>to the type of data the variables represent.</a:t>
            </a:r>
            <a:endParaRPr lang="en-US"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Network">
  <a:themeElements>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12823</TotalTime>
  <Words>1329</Words>
  <Application>Microsoft PowerPoint</Application>
  <PresentationFormat>On-screen Show (4:3)</PresentationFormat>
  <Paragraphs>261</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2_Network</vt:lpstr>
      <vt:lpstr>Variables &amp; Datatypes</vt:lpstr>
      <vt:lpstr>Java (like virtually all programming languages) supports the concept of variables</vt:lpstr>
      <vt:lpstr>Brainstorm</vt:lpstr>
      <vt:lpstr>Variables in Java are a similar concept, but different</vt:lpstr>
      <vt:lpstr>In Java, we can arbitrarily make up [nearly] any name we like to use as a variable identifier, provided we follow a few rules:</vt:lpstr>
      <vt:lpstr>Java’s  reserved words cannot be used as identifiers</vt:lpstr>
      <vt:lpstr>Java supports various “built-in” primitive datatypes</vt:lpstr>
      <vt:lpstr>Numeric values have a limited range of allowed values</vt:lpstr>
      <vt:lpstr>There are generally accepted rules for naming Java variables that will represent primitive datatypes</vt:lpstr>
      <vt:lpstr>Don’t use verbs, adverbs, adjectives or meaningless names for variable identifiers</vt:lpstr>
      <vt:lpstr>In Java, a variable can be also represent many non-primitive datatypes…</vt:lpstr>
      <vt:lpstr>The String datatype is a built-in class (from the java.lang package) that represents a sequence of characters</vt:lpstr>
      <vt:lpstr>The char primitive datatype represents only a single character</vt:lpstr>
      <vt:lpstr>Slide 14</vt:lpstr>
      <vt:lpstr>Slide 15</vt:lpstr>
      <vt:lpstr>The boolean datatype represents only two logical values: true and false</vt:lpstr>
      <vt:lpstr>Repeat: You must declare a variable’s datatype in Java before you can use that variable</vt:lpstr>
      <vt:lpstr>Variables can be initialized at the same time as they are declared</vt:lpstr>
      <vt:lpstr>A constant is a value that cannot be changed after initialization </vt:lpstr>
      <vt:lpstr>Arithmetic operators in Java are used on numeric datatypes (byte, short, int, long, float, and double)</vt:lpstr>
      <vt:lpstr>Examples of arithmetic expressions and assignment using the binary arithmetic operators *, +, -, / and % </vt:lpstr>
      <vt:lpstr>Increment and Decrement arithmetic operators</vt:lpstr>
      <vt:lpstr>Arithmetic Expressions</vt:lpstr>
      <vt:lpstr>Integer Overflow</vt:lpstr>
      <vt:lpstr>Integer Division</vt:lpstr>
      <vt:lpstr>Variable values can be assigned (and re-assigned) as the result of various operations</vt:lpstr>
      <vt:lpstr>Q: Would it make sense to declare areaCircle to be an int?</vt:lpstr>
      <vt:lpstr>Details: Primitive variables vs. non-primitive (object) variables</vt:lpstr>
      <vt:lpstr>Can we use arithmetic operators (like + or -) on object variables?</vt:lpstr>
      <vt:lpstr>The only operator defined by Java for a String variable is “+”</vt:lpstr>
    </vt:vector>
  </TitlesOfParts>
  <Company>MSOE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SE1010</dc:title>
  <dc:subject>Java Datatypes</dc:subject>
  <dc:creator>Dr. Mark Hornick</dc:creator>
  <cp:lastModifiedBy>nw8440</cp:lastModifiedBy>
  <cp:revision>901</cp:revision>
  <cp:lastPrinted>1601-01-01T00:00:00Z</cp:lastPrinted>
  <dcterms:created xsi:type="dcterms:W3CDTF">1999-09-06T21:32:20Z</dcterms:created>
  <dcterms:modified xsi:type="dcterms:W3CDTF">2009-09-24T18:29:11Z</dcterms:modified>
</cp:coreProperties>
</file>