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6"/>
  </p:notesMasterIdLst>
  <p:handoutMasterIdLst>
    <p:handoutMasterId r:id="rId17"/>
  </p:handoutMasterIdLst>
  <p:sldIdLst>
    <p:sldId id="279" r:id="rId2"/>
    <p:sldId id="278" r:id="rId3"/>
    <p:sldId id="297" r:id="rId4"/>
    <p:sldId id="274" r:id="rId5"/>
    <p:sldId id="293" r:id="rId6"/>
    <p:sldId id="298" r:id="rId7"/>
    <p:sldId id="294" r:id="rId8"/>
    <p:sldId id="295" r:id="rId9"/>
    <p:sldId id="296" r:id="rId10"/>
    <p:sldId id="284" r:id="rId11"/>
    <p:sldId id="289" r:id="rId12"/>
    <p:sldId id="299" r:id="rId13"/>
    <p:sldId id="300" r:id="rId14"/>
    <p:sldId id="290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A0075"/>
    <a:srgbClr val="FF0000"/>
    <a:srgbClr val="5600AC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93" autoAdjust="0"/>
    <p:restoredTop sz="94643" autoAdjust="0"/>
  </p:normalViewPr>
  <p:slideViewPr>
    <p:cSldViewPr>
      <p:cViewPr varScale="1">
        <p:scale>
          <a:sx n="69" d="100"/>
          <a:sy n="69" d="100"/>
        </p:scale>
        <p:origin x="-5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4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4FB38BB0-F08E-474F-A8E7-AF738C936C5A}" type="datetime3">
              <a:rPr lang="en-US"/>
              <a:pPr>
                <a:defRPr/>
              </a:pPr>
              <a:t>4 January 2010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3CDB38-D8E5-49C4-9D54-6B72BC37A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charset="0"/>
              </a:defRPr>
            </a:lvl1pPr>
          </a:lstStyle>
          <a:p>
            <a:pPr>
              <a:defRPr/>
            </a:pPr>
            <a:fld id="{E510DEFE-1376-4916-95F7-9404A5CCEA7B}" type="datetime1">
              <a:rPr lang="en-US"/>
              <a:pPr>
                <a:defRPr/>
              </a:pPr>
              <a:t>1/4/2010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charset="0"/>
              </a:defRPr>
            </a:lvl1pPr>
          </a:lstStyle>
          <a:p>
            <a:pPr>
              <a:defRPr/>
            </a:pPr>
            <a:fld id="{C782AC1E-CFA8-4100-BA1F-834E586E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5367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CS-1020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46D490D-A379-442B-9E02-DA12E757A0FD}" type="datetime1">
              <a:rPr lang="en-US" smtClean="0">
                <a:latin typeface="Times New Roman" pitchFamily="18" charset="0"/>
              </a:rPr>
              <a:pPr/>
              <a:t>1/4/2010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Dr. Mark L. Hornick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5E3DF-E1F0-46B7-85D4-DFD81C4107F9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CS-1020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A9D772F-1ABE-49D5-ADF9-13BF105EBA2A}" type="datetime1">
              <a:rPr lang="en-US" smtClean="0">
                <a:latin typeface="Times New Roman" pitchFamily="18" charset="0"/>
              </a:rPr>
              <a:pPr/>
              <a:t>1/4/2010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Dr. Mark L. Hornick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25771-8C35-413A-A72E-8848358CD10B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CS-1020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84B1A3F-0C29-4911-AD6C-D5E5FA57F043}" type="datetime1">
              <a:rPr lang="en-US" smtClean="0">
                <a:latin typeface="Times New Roman" pitchFamily="18" charset="0"/>
              </a:rPr>
              <a:pPr/>
              <a:t>1/4/2010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Dr. Mark L. Hornick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D5AB1-DF0E-4F78-807B-0CB8B9E57CDF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CS-1020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46D490D-A379-442B-9E02-DA12E757A0FD}" type="datetime1">
              <a:rPr lang="en-US" smtClean="0">
                <a:latin typeface="Times New Roman" pitchFamily="18" charset="0"/>
              </a:rPr>
              <a:pPr/>
              <a:t>1/4/2010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Dr. Mark L. Hornick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5E3DF-E1F0-46B7-85D4-DFD81C4107F9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CS-1020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C3E3FD2-DC4E-4D57-BF4E-5B5DF476DB97}" type="datetime1">
              <a:rPr lang="en-US" smtClean="0">
                <a:latin typeface="Times New Roman" pitchFamily="18" charset="0"/>
              </a:rPr>
              <a:pPr/>
              <a:t>1/4/2010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Dr. Mark L. Hornick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F4B06A-7B04-495C-AE5A-81B1B805E5E2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CS-1020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0B049BD-753B-413C-9B14-5FD95FCC5796}" type="datetime1">
              <a:rPr lang="en-US" smtClean="0">
                <a:latin typeface="Times New Roman" pitchFamily="18" charset="0"/>
              </a:rPr>
              <a:pPr/>
              <a:t>1/4/2010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Dr. Mark L. Hornick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3BA23-91EE-4CE7-A892-789019416FAD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CS-1020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0B049BD-753B-413C-9B14-5FD95FCC5796}" type="datetime1">
              <a:rPr lang="en-US" smtClean="0">
                <a:latin typeface="Times New Roman" pitchFamily="18" charset="0"/>
              </a:rPr>
              <a:pPr/>
              <a:t>1/4/2010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Dr. Mark L. Hornick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3BA23-91EE-4CE7-A892-789019416FAD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CS-1020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1C09020-CB1E-491E-BC3D-43AB1112990C}" type="datetime1">
              <a:rPr lang="en-US" smtClean="0">
                <a:latin typeface="Times New Roman" pitchFamily="18" charset="0"/>
              </a:rPr>
              <a:pPr/>
              <a:t>1/4/2010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Dr. Mark L. Hornick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391408-C9E5-460C-877D-3CC6A29390B2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CS-1020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82A1448-D0FF-406A-B718-483A0CFADF82}" type="datetime1">
              <a:rPr lang="en-US" smtClean="0">
                <a:latin typeface="Times New Roman" pitchFamily="18" charset="0"/>
              </a:rPr>
              <a:pPr/>
              <a:t>1/4/2010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Dr. Mark L. Hornick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510678-36BD-4B7A-99EA-CC248217CBE1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A variable of class X may not refer to an object from the superclass or sibling classes of X.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r>
              <a:rPr lang="en-US" i="1" smtClean="0">
                <a:solidFill>
                  <a:srgbClr val="B2311C"/>
                </a:solidFill>
                <a:latin typeface="Arial" pitchFamily="34" charset="0"/>
              </a:rPr>
              <a:t>Sibling classes</a:t>
            </a:r>
            <a:r>
              <a:rPr lang="en-US" smtClean="0">
                <a:latin typeface="Arial" pitchFamily="34" charset="0"/>
              </a:rPr>
              <a:t> are those that share the common ancestor class.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  <a:p>
            <a:pPr eaLnBrk="1" hangingPunct="1"/>
            <a:r>
              <a:rPr lang="en-US" smtClean="0">
                <a:latin typeface="Arial" pitchFamily="34" charset="0"/>
              </a:rPr>
              <a:t>For example, the following statements are invalid: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	Dog myDog =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mtClean="0">
                <a:latin typeface="Courier New" pitchFamily="49" charset="0"/>
              </a:rPr>
              <a:t> Cat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en-US" smtClean="0"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	Cat myCat =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mtClean="0">
                <a:latin typeface="Courier New" pitchFamily="49" charset="0"/>
              </a:rPr>
              <a:t> Pet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en-US" smtClean="0"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CS-1020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079851A-057F-4103-9431-B91A4A352F5A}" type="datetime1">
              <a:rPr lang="en-US" smtClean="0">
                <a:latin typeface="Times New Roman" pitchFamily="18" charset="0"/>
              </a:rPr>
              <a:pPr/>
              <a:t>1/4/2010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Dr. Mark L. Hornick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C78A0-46FE-43FB-AFBB-41C65238326F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CS-1020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9423187-4984-48CF-ADDD-AA4679AD57F0}" type="datetime1">
              <a:rPr lang="en-US" smtClean="0">
                <a:latin typeface="Times New Roman" pitchFamily="18" charset="0"/>
              </a:rPr>
              <a:pPr/>
              <a:t>1/4/2010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Dr. Mark L. Hornick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0629D-1540-4484-8AF1-3EEAEF884478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C1AAB-5A5F-4AD3-B6DB-723266EE08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2CCBE-6736-4432-9334-0774E5064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A0A07-691E-4874-9A83-466CDDBDA1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3309E-436B-4D24-B821-43914FB4A8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7E727-3EBE-4254-B196-CFAC0B7690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61D33-9F00-4458-8079-0FFB956238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A7A96-3735-4154-8D47-5CBE6A0231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9D3D4-C174-4FEF-80B7-7864AFFFF2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82DC6-5C53-453E-8E3F-50DB302FC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DEAB2-E5EB-41C9-A805-463BC5CD0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0E79A-337F-4EC1-916E-EAC85E2C82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4BECBD75-34BF-4BCA-87AD-FBF51DDDD4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68BAF8-5552-41D0-B0E6-45DF5BD675B7}" type="slidenum">
              <a:rPr lang="en-US" altLang="en-US" smtClean="0">
                <a:latin typeface="Arial" pitchFamily="34" charset="0"/>
              </a:rPr>
              <a:pPr/>
              <a:t>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Inheritance and Polymorphism:</a:t>
            </a:r>
            <a:br>
              <a:rPr lang="en-US" smtClean="0"/>
            </a:br>
            <a:r>
              <a:rPr lang="en-US" smtClean="0"/>
              <a:t>Abstract Classes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“not quite” classes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380BFF-2A9B-4872-80BC-45B1C8895D26}" type="slidenum">
              <a:rPr lang="en-US" altLang="en-US" smtClean="0">
                <a:latin typeface="Arial" pitchFamily="34" charset="0"/>
              </a:rPr>
              <a:pPr/>
              <a:t>10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/>
            <a:r>
              <a:rPr lang="en-US" sz="3500" smtClean="0"/>
              <a:t>Inheritance versus Interface</a:t>
            </a:r>
          </a:p>
        </p:txBody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077200" cy="4724400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sz="2600" dirty="0" smtClean="0"/>
              <a:t>Use the Java </a:t>
            </a:r>
            <a:r>
              <a:rPr lang="en-US" sz="2600" b="1" dirty="0" smtClean="0"/>
              <a:t>interface</a:t>
            </a:r>
            <a:r>
              <a:rPr lang="en-US" sz="2600" dirty="0" smtClean="0"/>
              <a:t> to declare a behavior that must be implemented among related classes</a:t>
            </a:r>
          </a:p>
          <a:p>
            <a:pPr lvl="1" eaLnBrk="1" hangingPunct="1"/>
            <a:r>
              <a:rPr lang="en-US" sz="2200" dirty="0" smtClean="0"/>
              <a:t>Methods on related classes are used the same way</a:t>
            </a:r>
          </a:p>
          <a:p>
            <a:pPr lvl="2" eaLnBrk="1" hangingPunct="1"/>
            <a:r>
              <a:rPr lang="en-US" sz="2100" dirty="0" smtClean="0"/>
              <a:t>Example: </a:t>
            </a:r>
            <a:r>
              <a:rPr lang="en-US" sz="2100" dirty="0" err="1" smtClean="0"/>
              <a:t>ArrayList</a:t>
            </a:r>
            <a:r>
              <a:rPr lang="en-US" sz="2100" dirty="0" smtClean="0"/>
              <a:t> &amp; </a:t>
            </a:r>
            <a:r>
              <a:rPr lang="en-US" sz="2100" dirty="0" err="1" smtClean="0"/>
              <a:t>LinkedList</a:t>
            </a:r>
            <a:r>
              <a:rPr lang="en-US" sz="2100" dirty="0" smtClean="0"/>
              <a:t> both share common behavior from the </a:t>
            </a:r>
            <a:r>
              <a:rPr lang="en-US" sz="2100" b="1" dirty="0" smtClean="0"/>
              <a:t>List interface</a:t>
            </a:r>
          </a:p>
          <a:p>
            <a:pPr lvl="1" eaLnBrk="1" hangingPunct="1"/>
            <a:endParaRPr lang="en-US" sz="2200" dirty="0" smtClean="0"/>
          </a:p>
          <a:p>
            <a:pPr eaLnBrk="1" hangingPunct="1"/>
            <a:r>
              <a:rPr lang="en-US" sz="2600" dirty="0" smtClean="0"/>
              <a:t>Use extension inheritance to share common </a:t>
            </a:r>
            <a:r>
              <a:rPr lang="en-US" sz="2600" b="1" dirty="0" smtClean="0"/>
              <a:t>implementation</a:t>
            </a:r>
          </a:p>
          <a:p>
            <a:pPr lvl="1" eaLnBrk="1" hangingPunct="1"/>
            <a:r>
              <a:rPr lang="en-US" sz="2200" dirty="0" smtClean="0"/>
              <a:t>Dog, Cat, Goldfish share implementation of </a:t>
            </a:r>
            <a:r>
              <a:rPr lang="en-US" sz="2200" dirty="0" err="1" smtClean="0"/>
              <a:t>getN</a:t>
            </a:r>
            <a:r>
              <a:rPr lang="en-US" sz="2200" b="1" dirty="0" err="1" smtClean="0"/>
              <a:t>ame</a:t>
            </a:r>
            <a:r>
              <a:rPr lang="en-US" sz="2200" b="1" dirty="0" smtClean="0"/>
              <a:t>()</a:t>
            </a:r>
            <a:r>
              <a:rPr lang="en-US" sz="2200" dirty="0" smtClean="0"/>
              <a:t> &amp; </a:t>
            </a:r>
            <a:r>
              <a:rPr lang="en-US" sz="2200" b="1" dirty="0" err="1" smtClean="0"/>
              <a:t>getAge</a:t>
            </a:r>
            <a:r>
              <a:rPr lang="en-US" sz="2200" b="1" dirty="0" smtClean="0"/>
              <a:t>()</a:t>
            </a:r>
            <a:endParaRPr lang="en-US" sz="2200" dirty="0" smtClean="0"/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5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5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5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5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78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6705CB-42EE-4F47-9662-08055B0C05F1}" type="slidenum">
              <a:rPr lang="en-US" altLang="en-US" smtClean="0">
                <a:latin typeface="Arial" pitchFamily="34" charset="0"/>
              </a:rPr>
              <a:pPr/>
              <a:t>11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639763"/>
          </a:xfrm>
        </p:spPr>
        <p:txBody>
          <a:bodyPr/>
          <a:lstStyle/>
          <a:p>
            <a:pPr eaLnBrk="1" hangingPunct="1"/>
            <a:r>
              <a:rPr lang="en-US" smtClean="0"/>
              <a:t>An </a:t>
            </a:r>
            <a:r>
              <a:rPr lang="en-US" i="1" smtClean="0">
                <a:solidFill>
                  <a:srgbClr val="B2311C"/>
                </a:solidFill>
              </a:rPr>
              <a:t>abstract method</a:t>
            </a:r>
            <a:r>
              <a:rPr lang="en-US" smtClean="0"/>
              <a:t> is a method of an abstract class…</a:t>
            </a:r>
          </a:p>
        </p:txBody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41148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…with the keyword </a:t>
            </a:r>
            <a:r>
              <a:rPr lang="en-US" sz="2600" b="1" dirty="0" smtClean="0">
                <a:solidFill>
                  <a:srgbClr val="9A0075"/>
                </a:solidFill>
                <a:latin typeface="Courier New" pitchFamily="49" charset="0"/>
              </a:rPr>
              <a:t>abstract</a:t>
            </a:r>
            <a:r>
              <a:rPr lang="en-US" sz="2600" dirty="0" smtClean="0"/>
              <a:t>, and it ends with a semicolon instead of a method body</a:t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>
                <a:latin typeface="Courier New" pitchFamily="49" charset="0"/>
              </a:rPr>
              <a:t>public </a:t>
            </a:r>
            <a:r>
              <a:rPr lang="en-US" sz="2600" b="1" dirty="0" smtClean="0">
                <a:solidFill>
                  <a:srgbClr val="9A0075"/>
                </a:solidFill>
                <a:latin typeface="Courier New" pitchFamily="49" charset="0"/>
              </a:rPr>
              <a:t>abstract</a:t>
            </a:r>
            <a:r>
              <a:rPr lang="en-US" sz="2600" dirty="0" smtClean="0">
                <a:latin typeface="Courier New" pitchFamily="49" charset="0"/>
              </a:rPr>
              <a:t> void play()</a:t>
            </a:r>
            <a:r>
              <a:rPr lang="en-US" sz="2600" b="1" dirty="0" smtClean="0">
                <a:solidFill>
                  <a:srgbClr val="9A0075"/>
                </a:solidFill>
                <a:latin typeface="Courier New" pitchFamily="49" charset="0"/>
              </a:rPr>
              <a:t>;</a:t>
            </a:r>
            <a:r>
              <a:rPr lang="en-US" sz="2600" dirty="0" smtClean="0">
                <a:latin typeface="Courier New" pitchFamily="49" charset="0"/>
              </a:rPr>
              <a:t/>
            </a:r>
            <a:br>
              <a:rPr lang="en-US" sz="2600" dirty="0" smtClean="0">
                <a:latin typeface="Courier New" pitchFamily="49" charset="0"/>
              </a:rPr>
            </a:br>
            <a:endParaRPr lang="en-US" sz="2600" dirty="0" smtClean="0">
              <a:latin typeface="Courier New" pitchFamily="49" charset="0"/>
            </a:endParaRPr>
          </a:p>
          <a:p>
            <a:pPr eaLnBrk="1" hangingPunct="1"/>
            <a:r>
              <a:rPr lang="en-US" sz="2600" dirty="0" err="1" smtClean="0"/>
              <a:t>Instantiable</a:t>
            </a:r>
            <a:r>
              <a:rPr lang="en-US" sz="2600" dirty="0" smtClean="0"/>
              <a:t> (non-abstract) subclasses of an abstract </a:t>
            </a:r>
            <a:r>
              <a:rPr lang="en-US" sz="2600" dirty="0" err="1" smtClean="0"/>
              <a:t>superclass</a:t>
            </a:r>
            <a:r>
              <a:rPr lang="en-US" sz="2600" dirty="0" smtClean="0"/>
              <a:t> with abstract methods </a:t>
            </a:r>
            <a:r>
              <a:rPr lang="en-US" sz="2600" b="1" dirty="0" smtClean="0"/>
              <a:t>MUST</a:t>
            </a:r>
            <a:r>
              <a:rPr lang="en-US" sz="2600" dirty="0" smtClean="0"/>
              <a:t> implement the inherited abstract methods</a:t>
            </a:r>
          </a:p>
          <a:p>
            <a:pPr lvl="1" eaLnBrk="1" hangingPunct="1"/>
            <a:r>
              <a:rPr lang="en-US" sz="2200" dirty="0" smtClean="0"/>
              <a:t>Similar to overriding, but in this case overriding an unimplemented method</a:t>
            </a: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4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4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9635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0"/>
            <a:ext cx="7905750" cy="460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sz="2800" dirty="0" smtClean="0"/>
              <a:t>Abstract Pet class with an abstract play() method: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181600"/>
            <a:ext cx="8229600" cy="1066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Note that the abstract </a:t>
            </a:r>
            <a:r>
              <a:rPr lang="en-US" sz="2000" i="1" dirty="0" smtClean="0"/>
              <a:t>play</a:t>
            </a:r>
            <a:r>
              <a:rPr lang="en-US" sz="2000" dirty="0" smtClean="0"/>
              <a:t>() method is shown in </a:t>
            </a:r>
            <a:r>
              <a:rPr lang="en-US" sz="2000" i="1" dirty="0" smtClean="0"/>
              <a:t>italics </a:t>
            </a:r>
            <a:r>
              <a:rPr lang="en-US" sz="2000" dirty="0" smtClean="0"/>
              <a:t>in the abstract Pet class, but shown in regular font where implemented in the regular classes.</a:t>
            </a:r>
            <a:endParaRPr lang="en-US" sz="20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Portions adapted with permission from the textbook author.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CS-1020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3309E-436B-4D24-B821-43914FB4A844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AF09FB-30FE-4EE5-AD49-B8A49A43FA90}" type="slidenum">
              <a:rPr lang="en-US" altLang="en-US" smtClean="0">
                <a:latin typeface="Arial" pitchFamily="34" charset="0"/>
              </a:rPr>
              <a:pPr/>
              <a:t>13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639763"/>
          </a:xfrm>
        </p:spPr>
        <p:txBody>
          <a:bodyPr/>
          <a:lstStyle/>
          <a:p>
            <a:pPr eaLnBrk="1" hangingPunct="1"/>
            <a:r>
              <a:rPr lang="en-US" smtClean="0"/>
              <a:t>Why </a:t>
            </a:r>
            <a:r>
              <a:rPr lang="en-US" i="1" smtClean="0">
                <a:solidFill>
                  <a:srgbClr val="B2311C"/>
                </a:solidFill>
              </a:rPr>
              <a:t>abstract methods</a:t>
            </a:r>
            <a:r>
              <a:rPr lang="en-US" smtClean="0"/>
              <a:t>?</a:t>
            </a:r>
          </a:p>
        </p:txBody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An abstract class may declare abstract methods that MUST be implemented in any (regular) class extending the abstract class</a:t>
            </a:r>
          </a:p>
          <a:p>
            <a:pPr lvl="1" eaLnBrk="1" hangingPunct="1"/>
            <a:r>
              <a:rPr lang="en-US" dirty="0" smtClean="0">
                <a:solidFill>
                  <a:srgbClr val="00B050"/>
                </a:solidFill>
              </a:rPr>
              <a:t>In this way, an abstract method is like an interface method, which means that the declared behavior MUST be implemented at some point in the inheritance </a:t>
            </a:r>
            <a:r>
              <a:rPr lang="en-US" dirty="0" err="1" smtClean="0">
                <a:solidFill>
                  <a:srgbClr val="00B050"/>
                </a:solidFill>
              </a:rPr>
              <a:t>heirarchy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31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2581C3-C816-4E72-BF40-F3AEAC50DF1A}" type="slidenum">
              <a:rPr lang="en-US" altLang="en-US" smtClean="0">
                <a:latin typeface="Arial" pitchFamily="34" charset="0"/>
              </a:rPr>
              <a:pPr/>
              <a:t>14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543800" cy="639763"/>
          </a:xfrm>
        </p:spPr>
        <p:txBody>
          <a:bodyPr/>
          <a:lstStyle/>
          <a:p>
            <a:pPr eaLnBrk="1" hangingPunct="1"/>
            <a:r>
              <a:rPr lang="en-US" smtClean="0"/>
              <a:t>Rules for </a:t>
            </a:r>
            <a:r>
              <a:rPr lang="en-US" i="1" smtClean="0">
                <a:solidFill>
                  <a:srgbClr val="B2311C"/>
                </a:solidFill>
              </a:rPr>
              <a:t>abstract methods</a:t>
            </a:r>
            <a:r>
              <a:rPr lang="en-US" smtClean="0"/>
              <a:t>…</a:t>
            </a:r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b="1" smtClean="0">
                <a:solidFill>
                  <a:srgbClr val="9A0075"/>
                </a:solidFill>
                <a:latin typeface="Courier New" pitchFamily="49" charset="0"/>
              </a:rPr>
              <a:t>	abstract</a:t>
            </a:r>
            <a:r>
              <a:rPr lang="en-US" smtClean="0"/>
              <a:t> </a:t>
            </a:r>
            <a:r>
              <a:rPr lang="en-US" dirty="0" smtClean="0"/>
              <a:t>methods may not be declared </a:t>
            </a:r>
            <a:r>
              <a:rPr lang="en-US" dirty="0" smtClean="0">
                <a:latin typeface="Courier New" pitchFamily="49" charset="0"/>
              </a:rPr>
              <a:t>private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</a:rPr>
              <a:t>static</a:t>
            </a:r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Since private and static methods cannot be overridden in subclasses</a:t>
            </a: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683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B2E210-D9CA-4148-B580-ACCAB057A9C0}" type="slidenum">
              <a:rPr lang="en-US" altLang="en-US" smtClean="0">
                <a:latin typeface="Arial" pitchFamily="34" charset="0"/>
              </a:rPr>
              <a:pPr/>
              <a:t>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543800" cy="7921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What if some attributes and behaviors are exactly the same in two (or more) different classes?</a:t>
            </a:r>
          </a:p>
        </p:txBody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77200" cy="43434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Sometimes, </a:t>
            </a:r>
            <a:r>
              <a:rPr lang="en-US" sz="2600" dirty="0" err="1" smtClean="0"/>
              <a:t>instantiable</a:t>
            </a:r>
            <a:r>
              <a:rPr lang="en-US" sz="2600" dirty="0" smtClean="0"/>
              <a:t> classes may </a:t>
            </a:r>
            <a:r>
              <a:rPr lang="en-US" sz="2600" b="1" dirty="0" smtClean="0"/>
              <a:t>share common behavior</a:t>
            </a:r>
            <a:r>
              <a:rPr lang="en-US" sz="2600" dirty="0" smtClean="0"/>
              <a:t> for some methods</a:t>
            </a:r>
          </a:p>
          <a:p>
            <a:pPr lvl="1" eaLnBrk="1" hangingPunct="1"/>
            <a:r>
              <a:rPr lang="en-US" sz="2200" dirty="0" smtClean="0"/>
              <a:t>For example: Consider classes that represent</a:t>
            </a:r>
            <a:br>
              <a:rPr lang="en-US" sz="2200" dirty="0" smtClean="0"/>
            </a:br>
            <a:r>
              <a:rPr lang="en-US" sz="2200" dirty="0" smtClean="0"/>
              <a:t> </a:t>
            </a:r>
            <a:r>
              <a:rPr lang="en-US" sz="2200" b="1" dirty="0" smtClean="0"/>
              <a:t>Dogs</a:t>
            </a:r>
            <a:r>
              <a:rPr lang="en-US" sz="2200" dirty="0" smtClean="0"/>
              <a:t> and </a:t>
            </a:r>
            <a:r>
              <a:rPr lang="en-US" sz="2200" b="1" dirty="0" smtClean="0"/>
              <a:t>Cats</a:t>
            </a:r>
            <a:r>
              <a:rPr lang="en-US" sz="2200" dirty="0" smtClean="0"/>
              <a:t>. Basic behaviors like </a:t>
            </a:r>
            <a:r>
              <a:rPr lang="en-US" sz="2200" dirty="0" err="1" smtClean="0"/>
              <a:t>getName</a:t>
            </a:r>
            <a:r>
              <a:rPr lang="en-US" sz="2200" dirty="0" smtClean="0"/>
              <a:t>()</a:t>
            </a:r>
            <a:br>
              <a:rPr lang="en-US" sz="2200" dirty="0" smtClean="0"/>
            </a:br>
            <a:r>
              <a:rPr lang="en-US" sz="2200" dirty="0" smtClean="0"/>
              <a:t>or </a:t>
            </a:r>
            <a:r>
              <a:rPr lang="en-US" sz="2200" dirty="0" err="1" smtClean="0"/>
              <a:t>getAge</a:t>
            </a:r>
            <a:r>
              <a:rPr lang="en-US" sz="2200" dirty="0" smtClean="0"/>
              <a:t>() might be identical…</a:t>
            </a:r>
          </a:p>
          <a:p>
            <a:pPr lvl="1" eaLnBrk="1" hangingPunct="1"/>
            <a:r>
              <a:rPr lang="en-US" sz="2200" dirty="0" smtClean="0"/>
              <a:t>..while other behaviors may differ, like eat() or speak()</a:t>
            </a:r>
            <a:br>
              <a:rPr lang="en-US" sz="2200" dirty="0" smtClean="0"/>
            </a:br>
            <a:endParaRPr lang="en-US" sz="2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In such cases, it would be nice to be able to implement that common behavior </a:t>
            </a:r>
            <a:r>
              <a:rPr lang="en-US" sz="2600" b="1" dirty="0" smtClean="0"/>
              <a:t>in only one place</a:t>
            </a:r>
            <a:r>
              <a:rPr lang="en-US" sz="2600" dirty="0" smtClean="0"/>
              <a:t>, to avoid unnecessary duplication…</a:t>
            </a:r>
          </a:p>
          <a:p>
            <a:pPr lvl="1" eaLnBrk="1" hangingPunct="1"/>
            <a:r>
              <a:rPr lang="en-US" sz="2000" dirty="0" smtClean="0">
                <a:solidFill>
                  <a:srgbClr val="00B050"/>
                </a:solidFill>
              </a:rPr>
              <a:t>Remember, interfaces only </a:t>
            </a:r>
            <a:r>
              <a:rPr lang="en-US" sz="2000" u="sng" dirty="0" smtClean="0">
                <a:solidFill>
                  <a:srgbClr val="00B050"/>
                </a:solidFill>
              </a:rPr>
              <a:t>declare</a:t>
            </a:r>
            <a:r>
              <a:rPr lang="en-US" sz="2000" dirty="0" smtClean="0">
                <a:solidFill>
                  <a:srgbClr val="00B050"/>
                </a:solidFill>
              </a:rPr>
              <a:t> methods, but cannot </a:t>
            </a:r>
            <a:r>
              <a:rPr lang="en-US" sz="2000" u="sng" dirty="0" smtClean="0">
                <a:solidFill>
                  <a:srgbClr val="00B050"/>
                </a:solidFill>
              </a:rPr>
              <a:t>define</a:t>
            </a:r>
            <a:r>
              <a:rPr lang="en-US" sz="2000" dirty="0" smtClean="0">
                <a:solidFill>
                  <a:srgbClr val="00B050"/>
                </a:solidFill>
              </a:rPr>
              <a:t> them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</p:txBody>
      </p:sp>
      <p:pic>
        <p:nvPicPr>
          <p:cNvPr id="7" name="Picture 2" descr="C:\Documents and Settings\hornick\Local Settings\Temporary Internet Files\Content.IE5\YDNS56TQ\MPj043320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057400"/>
            <a:ext cx="762000" cy="762000"/>
          </a:xfrm>
          <a:prstGeom prst="rect">
            <a:avLst/>
          </a:prstGeom>
          <a:noFill/>
        </p:spPr>
      </p:pic>
      <p:pic>
        <p:nvPicPr>
          <p:cNvPr id="8" name="Picture 3" descr="C:\Documents and Settings\hornick\Local Settings\Temporary Internet Files\Content.IE5\ZA2K08IP\MCj0417482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2971800"/>
            <a:ext cx="928385" cy="1106487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0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0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0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0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66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B2E210-D9CA-4148-B580-ACCAB057A9C0}" type="slidenum">
              <a:rPr lang="en-US" altLang="en-US" smtClean="0">
                <a:latin typeface="Arial" pitchFamily="34" charset="0"/>
              </a:rPr>
              <a:pPr/>
              <a:t>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543800" cy="7921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Why not do this by having both Dog and Cat extend another class like Pet? </a:t>
            </a:r>
          </a:p>
        </p:txBody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77200" cy="43434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Maybe, but consider these issues:</a:t>
            </a:r>
          </a:p>
          <a:p>
            <a:pPr lvl="1" eaLnBrk="1" hangingPunct="1"/>
            <a:r>
              <a:rPr lang="en-US" sz="2200" dirty="0" smtClean="0"/>
              <a:t>Is Pet really a specific type of animal?</a:t>
            </a:r>
          </a:p>
          <a:p>
            <a:pPr lvl="1" eaLnBrk="1" hangingPunct="1"/>
            <a:r>
              <a:rPr lang="en-US" sz="2200" dirty="0" smtClean="0"/>
              <a:t>What if we’re only dealing with Dogs or Cats? Do we really need a Pet class?</a:t>
            </a:r>
          </a:p>
          <a:p>
            <a:pPr lvl="1" eaLnBrk="1" hangingPunct="1"/>
            <a:r>
              <a:rPr lang="en-US" sz="2200" dirty="0" smtClean="0"/>
              <a:t>Can we prevent a Pet from being created?</a:t>
            </a:r>
            <a:br>
              <a:rPr lang="en-US" sz="2200" dirty="0" smtClean="0"/>
            </a:br>
            <a:endParaRPr lang="en-US" sz="2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Sometimes, a class represents the general aspects of 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more specific (</a:t>
            </a:r>
            <a:r>
              <a:rPr lang="en-US" sz="2400" dirty="0" err="1" smtClean="0">
                <a:solidFill>
                  <a:srgbClr val="00B050"/>
                </a:solidFill>
              </a:rPr>
              <a:t>ie</a:t>
            </a:r>
            <a:r>
              <a:rPr lang="en-US" sz="2400" dirty="0" smtClean="0">
                <a:solidFill>
                  <a:srgbClr val="00B050"/>
                </a:solidFill>
              </a:rPr>
              <a:t> derived) classes, but it doesn’t make sense to actually create objects of the general class.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This situation can be handled with a special type of a class that is called an </a:t>
            </a:r>
            <a:r>
              <a:rPr lang="en-US" sz="2600" b="1" dirty="0" smtClean="0">
                <a:solidFill>
                  <a:srgbClr val="5600AC"/>
                </a:solidFill>
              </a:rPr>
              <a:t>abstract class</a:t>
            </a:r>
          </a:p>
        </p:txBody>
      </p:sp>
      <p:pic>
        <p:nvPicPr>
          <p:cNvPr id="7" name="Picture 2" descr="C:\Documents and Settings\hornick\Local Settings\Temporary Internet Files\Content.IE5\YDNS56TQ\MPj043320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1752600"/>
            <a:ext cx="762000" cy="762000"/>
          </a:xfrm>
          <a:prstGeom prst="rect">
            <a:avLst/>
          </a:prstGeom>
          <a:noFill/>
        </p:spPr>
      </p:pic>
      <p:pic>
        <p:nvPicPr>
          <p:cNvPr id="8" name="Picture 3" descr="C:\Documents and Settings\hornick\Local Settings\Temporary Internet Files\Content.IE5\ZA2K08IP\MCj0417482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2971800"/>
            <a:ext cx="928385" cy="1106487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0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0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0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0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66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494F97-DB40-4691-8AFA-8DD24C1BE4C7}" type="slidenum">
              <a:rPr lang="en-US" altLang="en-US" smtClean="0">
                <a:latin typeface="Arial" pitchFamily="34" charset="0"/>
              </a:rPr>
              <a:pPr/>
              <a:t>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77962"/>
          </a:xfrm>
        </p:spPr>
        <p:txBody>
          <a:bodyPr/>
          <a:lstStyle/>
          <a:p>
            <a:pPr eaLnBrk="1" hangingPunct="1"/>
            <a:r>
              <a:rPr lang="en-US" sz="3500" smtClean="0"/>
              <a:t>An </a:t>
            </a:r>
            <a:r>
              <a:rPr lang="en-US" sz="3500" i="1" smtClean="0">
                <a:solidFill>
                  <a:srgbClr val="B2311C"/>
                </a:solidFill>
              </a:rPr>
              <a:t>abstract class</a:t>
            </a:r>
            <a:r>
              <a:rPr lang="en-US" sz="3500" smtClean="0"/>
              <a:t> is </a:t>
            </a:r>
            <a:r>
              <a:rPr lang="en-US" sz="3600" smtClean="0"/>
              <a:t>defined with the modifier </a:t>
            </a:r>
            <a:r>
              <a:rPr lang="en-US" sz="3600" smtClean="0">
                <a:solidFill>
                  <a:srgbClr val="9A0075"/>
                </a:solidFill>
                <a:latin typeface="Courier New" pitchFamily="49" charset="0"/>
              </a:rPr>
              <a:t>abstract</a:t>
            </a:r>
            <a:endParaRPr lang="en-US" sz="3500" smtClean="0"/>
          </a:p>
        </p:txBody>
      </p:sp>
      <p:sp>
        <p:nvSpPr>
          <p:cNvPr id="129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648200"/>
          </a:xfrm>
        </p:spPr>
        <p:txBody>
          <a:bodyPr/>
          <a:lstStyle/>
          <a:p>
            <a:pPr eaLnBrk="1" hangingPunct="1"/>
            <a:endParaRPr lang="en-US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</a:rPr>
              <a:t>public </a:t>
            </a:r>
            <a:r>
              <a:rPr lang="en-US" b="1" dirty="0" smtClean="0">
                <a:solidFill>
                  <a:srgbClr val="9A0075"/>
                </a:solidFill>
                <a:latin typeface="Courier New" pitchFamily="49" charset="0"/>
              </a:rPr>
              <a:t>abstract</a:t>
            </a:r>
            <a:r>
              <a:rPr lang="en-US" dirty="0" smtClean="0">
                <a:latin typeface="Courier New" pitchFamily="49" charset="0"/>
              </a:rPr>
              <a:t> class Pet {…}</a:t>
            </a:r>
            <a:endParaRPr lang="en-US" b="1" dirty="0" smtClean="0">
              <a:solidFill>
                <a:srgbClr val="5600AC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5600AC"/>
                </a:solidFill>
              </a:rPr>
              <a:t>An abstract class can define any number of attributes and methods, like a regular class</a:t>
            </a:r>
          </a:p>
          <a:p>
            <a:pPr eaLnBrk="1" hangingPunct="1"/>
            <a:r>
              <a:rPr lang="en-US" dirty="0" smtClean="0">
                <a:solidFill>
                  <a:srgbClr val="5600AC"/>
                </a:solidFill>
              </a:rPr>
              <a:t>No instances can be created of an abstract class</a:t>
            </a:r>
          </a:p>
          <a:p>
            <a:pPr eaLnBrk="1" hangingPunct="1"/>
            <a:r>
              <a:rPr lang="en-US" dirty="0" smtClean="0">
                <a:solidFill>
                  <a:srgbClr val="5600AC"/>
                </a:solidFill>
              </a:rPr>
              <a:t>An abstract class may </a:t>
            </a:r>
            <a:r>
              <a:rPr lang="en-US" b="1" dirty="0" smtClean="0">
                <a:solidFill>
                  <a:srgbClr val="5600AC"/>
                </a:solidFill>
              </a:rPr>
              <a:t>extend</a:t>
            </a:r>
            <a:r>
              <a:rPr lang="en-US" dirty="0" smtClean="0">
                <a:solidFill>
                  <a:srgbClr val="5600AC"/>
                </a:solidFill>
              </a:rPr>
              <a:t> another abstract class</a:t>
            </a: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9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9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8435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E66511-DEC1-4A43-AE43-63279AC2A77F}" type="slidenum">
              <a:rPr lang="en-US" altLang="en-US" smtClean="0">
                <a:latin typeface="Arial" pitchFamily="34" charset="0"/>
              </a:rPr>
              <a:pPr/>
              <a:t>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7543800" cy="7921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Example of an abstract class definition</a:t>
            </a:r>
          </a:p>
        </p:txBody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0772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abstract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class Pet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protected String name; 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attr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defn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protected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age; 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attr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defn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…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// implementation of shared behavior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public void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getName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() { return name; } //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defn</a:t>
            </a:r>
            <a:endParaRPr lang="en-US" sz="2000" b="1" dirty="0" smtClean="0">
              <a:solidFill>
                <a:srgbClr val="9A0075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 	public void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getAge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() { return age; } //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defn</a:t>
            </a:r>
            <a:endParaRPr lang="en-US" sz="2000" b="1" dirty="0" smtClean="0">
              <a:solidFill>
                <a:srgbClr val="9A0075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6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200" dirty="0" smtClean="0"/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5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5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5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7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E66511-DEC1-4A43-AE43-63279AC2A77F}" type="slidenum">
              <a:rPr lang="en-US" altLang="en-US" smtClean="0">
                <a:latin typeface="Arial" pitchFamily="34" charset="0"/>
              </a:rPr>
              <a:pPr/>
              <a:t>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7543800" cy="7921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Abstract classes can also inherit interface behaviors, but do not have to implement </a:t>
            </a:r>
            <a:r>
              <a:rPr lang="en-US" sz="2800" dirty="0" smtClean="0"/>
              <a:t>them – delegating the implementation to subclasses</a:t>
            </a:r>
            <a:endParaRPr lang="en-US" sz="2800" dirty="0" smtClean="0"/>
          </a:p>
        </p:txBody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077200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abstract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class Pet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implements Animal </a:t>
            </a: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protected String name; 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attr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defn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protected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age; 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attr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defn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…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// implementation of shared behavior in </a:t>
            </a:r>
            <a:r>
              <a:rPr lang="en-US" sz="2000" b="1" smtClean="0">
                <a:solidFill>
                  <a:srgbClr val="9A0075"/>
                </a:solidFill>
                <a:latin typeface="Courier New" pitchFamily="49" charset="0"/>
              </a:rPr>
              <a:t>Pet-derived </a:t>
            </a:r>
            <a:r>
              <a:rPr lang="en-US" sz="2000" b="1" smtClean="0">
                <a:solidFill>
                  <a:srgbClr val="9A0075"/>
                </a:solidFill>
                <a:latin typeface="Courier New" pitchFamily="49" charset="0"/>
              </a:rPr>
              <a:t>sub</a:t>
            </a:r>
            <a:r>
              <a:rPr lang="en-US" sz="2000" b="1" smtClean="0">
                <a:solidFill>
                  <a:srgbClr val="9A0075"/>
                </a:solidFill>
                <a:latin typeface="Courier New" pitchFamily="49" charset="0"/>
              </a:rPr>
              <a:t>classes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public void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getName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() { return name; } //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defn</a:t>
            </a:r>
            <a:endParaRPr lang="en-US" sz="2000" b="1" dirty="0" smtClean="0">
              <a:solidFill>
                <a:srgbClr val="9A0075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 	public void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getAge</a:t>
            </a:r>
            <a:r>
              <a:rPr lang="en-US" sz="2000" b="1" dirty="0" smtClean="0">
                <a:solidFill>
                  <a:srgbClr val="9A0075"/>
                </a:solidFill>
                <a:latin typeface="Courier New" pitchFamily="49" charset="0"/>
              </a:rPr>
              <a:t>() { return age; } // </a:t>
            </a:r>
            <a:r>
              <a:rPr lang="en-US" sz="2000" b="1" dirty="0" err="1" smtClean="0">
                <a:solidFill>
                  <a:srgbClr val="9A0075"/>
                </a:solidFill>
                <a:latin typeface="Courier New" pitchFamily="49" charset="0"/>
              </a:rPr>
              <a:t>defn</a:t>
            </a:r>
            <a:endParaRPr lang="en-US" sz="2000" b="1" dirty="0" smtClean="0">
              <a:solidFill>
                <a:srgbClr val="9A0075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// Animal methods do not have to be </a:t>
            </a:r>
            <a:r>
              <a:rPr lang="en-US" sz="2000" b="1" u="sng" dirty="0" smtClean="0">
                <a:solidFill>
                  <a:srgbClr val="00B050"/>
                </a:solidFill>
                <a:latin typeface="Courier New" pitchFamily="49" charset="0"/>
              </a:rPr>
              <a:t>implemented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here,  although they can be if desired. If not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implemented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here, they MUST be implemented in regular classes that extend Pet.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6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200" dirty="0" smtClean="0"/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5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5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5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5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7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AB0DBF-E228-4414-8B28-90DEBF9449FF}" type="slidenum">
              <a:rPr lang="en-US" altLang="en-US" smtClean="0">
                <a:latin typeface="Arial" pitchFamily="34" charset="0"/>
              </a:rPr>
              <a:pPr/>
              <a:t>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543800" cy="1020763"/>
          </a:xfrm>
        </p:spPr>
        <p:txBody>
          <a:bodyPr/>
          <a:lstStyle/>
          <a:p>
            <a:pPr eaLnBrk="1" hangingPunct="1"/>
            <a:r>
              <a:rPr lang="en-US" sz="2800" b="0" dirty="0" smtClean="0"/>
              <a:t>The Java </a:t>
            </a:r>
            <a:r>
              <a:rPr lang="en-US" sz="2800" dirty="0" smtClean="0">
                <a:solidFill>
                  <a:srgbClr val="5600AC"/>
                </a:solidFill>
                <a:latin typeface="Courier New" pitchFamily="49" charset="0"/>
              </a:rPr>
              <a:t>extends</a:t>
            </a:r>
            <a:r>
              <a:rPr lang="en-US" sz="2800" b="0" dirty="0" smtClean="0">
                <a:solidFill>
                  <a:srgbClr val="5600AC"/>
                </a:solidFill>
                <a:latin typeface="Courier New" pitchFamily="49" charset="0"/>
              </a:rPr>
              <a:t> </a:t>
            </a:r>
            <a:r>
              <a:rPr lang="en-US" sz="2800" b="0" dirty="0" smtClean="0"/>
              <a:t>keyword is used to declare that a class </a:t>
            </a:r>
            <a:r>
              <a:rPr lang="en-US" sz="2800" dirty="0" smtClean="0"/>
              <a:t>inherits</a:t>
            </a:r>
            <a:r>
              <a:rPr lang="en-US" sz="2800" b="0" dirty="0" smtClean="0"/>
              <a:t> behaviors (and attributes) of another class, including abstract classes</a:t>
            </a:r>
          </a:p>
        </p:txBody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991600" cy="4267200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>
                <a:latin typeface="Courier New" pitchFamily="49" charset="0"/>
              </a:rPr>
              <a:t>public class</a:t>
            </a: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Dog </a:t>
            </a:r>
            <a:r>
              <a:rPr lang="en-US" sz="2400" b="1" dirty="0" smtClean="0">
                <a:solidFill>
                  <a:srgbClr val="9A0075"/>
                </a:solidFill>
                <a:latin typeface="Courier New" pitchFamily="49" charset="0"/>
              </a:rPr>
              <a:t>extends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</a:rPr>
              <a:t>Pet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implements Mammal</a:t>
            </a:r>
            <a:r>
              <a:rPr lang="en-US" sz="2400" b="1" dirty="0" smtClean="0">
                <a:latin typeface="Courier New" pitchFamily="49" charset="0"/>
              </a:rPr>
              <a:t>{</a:t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public void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shedFur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() { //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defn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of Mammal method</a:t>
            </a:r>
          </a:p>
          <a:p>
            <a:pPr eaLnBrk="1" hangingPunct="1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9A0075"/>
                </a:solidFill>
                <a:latin typeface="Courier New" pitchFamily="49" charset="0"/>
              </a:rPr>
              <a:t>// only behaviors and attributes that are </a:t>
            </a:r>
            <a:r>
              <a:rPr lang="en-US" sz="2400" b="1" dirty="0" smtClean="0">
                <a:solidFill>
                  <a:srgbClr val="9A0075"/>
                </a:solidFill>
                <a:latin typeface="Courier New" pitchFamily="49" charset="0"/>
              </a:rPr>
              <a:t>not</a:t>
            </a:r>
            <a:r>
              <a:rPr lang="en-US" sz="2400" dirty="0" smtClean="0">
                <a:solidFill>
                  <a:srgbClr val="9A0075"/>
                </a:solidFill>
                <a:latin typeface="Courier New" pitchFamily="49" charset="0"/>
              </a:rPr>
              <a:t> </a:t>
            </a:r>
            <a:r>
              <a:rPr lang="en-US" sz="2400" u="sng" dirty="0" smtClean="0">
                <a:solidFill>
                  <a:srgbClr val="9A0075"/>
                </a:solidFill>
                <a:latin typeface="Courier New" pitchFamily="49" charset="0"/>
              </a:rPr>
              <a:t>implemented</a:t>
            </a:r>
            <a:r>
              <a:rPr lang="en-US" sz="2400" dirty="0" smtClean="0">
                <a:solidFill>
                  <a:srgbClr val="9A0075"/>
                </a:solidFill>
                <a:latin typeface="Courier New" pitchFamily="49" charset="0"/>
              </a:rPr>
              <a:t> in Pet have to be defined here; Pet-defined attributes and behaviors are </a:t>
            </a:r>
            <a:r>
              <a:rPr lang="en-US" sz="2400" b="1" dirty="0" smtClean="0">
                <a:solidFill>
                  <a:srgbClr val="9A0075"/>
                </a:solidFill>
                <a:latin typeface="Courier New" pitchFamily="49" charset="0"/>
              </a:rPr>
              <a:t>inherited</a:t>
            </a:r>
            <a:r>
              <a:rPr lang="en-US" sz="2400" dirty="0" smtClean="0">
                <a:solidFill>
                  <a:srgbClr val="9A0075"/>
                </a:solidFill>
                <a:latin typeface="Courier New" pitchFamily="49" charset="0"/>
              </a:rPr>
              <a:t> by Dog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//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</a:rPr>
              <a:t>defn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 of Animal method inherited by Pet</a:t>
            </a:r>
          </a:p>
          <a:p>
            <a:pPr eaLnBrk="1" hangingPunct="1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	public void speak() {</a:t>
            </a:r>
            <a:b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</a:rPr>
              <a:t>System.out.println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(“Woof”);</a:t>
            </a:r>
            <a:b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}</a:t>
            </a:r>
            <a:endParaRPr lang="en-US" sz="2400" dirty="0" smtClean="0">
              <a:solidFill>
                <a:srgbClr val="00B05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5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5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5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7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1295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 UML the relationship between class, abstract classes, and interfaces is illustrated as follows: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2F2812-3210-40FD-8F7A-2F2B9CE2DF96}" type="slidenum">
              <a:rPr lang="en-US" altLang="en-US" smtClean="0">
                <a:latin typeface="Arial" pitchFamily="34" charset="0"/>
              </a:rPr>
              <a:pPr/>
              <a:t>8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8198" name="TextBox 6"/>
          <p:cNvSpPr txBox="1">
            <a:spLocks noChangeArrowheads="1"/>
          </p:cNvSpPr>
          <p:nvPr/>
        </p:nvSpPr>
        <p:spPr bwMode="auto">
          <a:xfrm>
            <a:off x="914400" y="5410200"/>
            <a:ext cx="68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9A0075"/>
                </a:solidFill>
              </a:rPr>
              <a:t>The Generalization connector is </a:t>
            </a:r>
            <a:r>
              <a:rPr lang="en-US" dirty="0" smtClean="0">
                <a:solidFill>
                  <a:srgbClr val="9A0075"/>
                </a:solidFill>
              </a:rPr>
              <a:t>used to illustrate that a class extends either a regular class or an abstract class</a:t>
            </a:r>
            <a:br>
              <a:rPr lang="en-US" dirty="0" smtClean="0">
                <a:solidFill>
                  <a:srgbClr val="9A0075"/>
                </a:solidFill>
              </a:rPr>
            </a:br>
            <a:r>
              <a:rPr lang="en-US" b="1" dirty="0" smtClean="0">
                <a:solidFill>
                  <a:srgbClr val="9A0075"/>
                </a:solidFill>
              </a:rPr>
              <a:t>Note the italics used for the abstract Pet class</a:t>
            </a:r>
            <a:endParaRPr lang="en-US" b="1" dirty="0">
              <a:solidFill>
                <a:srgbClr val="9A007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6324600" cy="365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pitchFamily="34" charset="0"/>
              </a:rPr>
              <a:t>SE-1020</a:t>
            </a:r>
          </a:p>
          <a:p>
            <a:r>
              <a:rPr lang="en-US" altLang="en-US" smtClean="0">
                <a:latin typeface="Arial" pitchFamily="34" charset="0"/>
              </a:rPr>
              <a:t>Dr. Mark L. Hornick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CDD31D-8DAB-44B3-AFB5-D6950C247E50}" type="slidenum">
              <a:rPr lang="en-US" altLang="en-US" smtClean="0">
                <a:latin typeface="Arial" pitchFamily="34" charset="0"/>
              </a:rPr>
              <a:pPr/>
              <a:t>9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543800" cy="457200"/>
          </a:xfrm>
        </p:spPr>
        <p:txBody>
          <a:bodyPr/>
          <a:lstStyle/>
          <a:p>
            <a:pPr eaLnBrk="1" hangingPunct="1"/>
            <a:r>
              <a:rPr lang="en-US" sz="2800" b="0" smtClean="0"/>
              <a:t>Polymorphism again allows an </a:t>
            </a:r>
            <a:r>
              <a:rPr lang="en-US" sz="2800" smtClean="0"/>
              <a:t>interface variable </a:t>
            </a:r>
            <a:r>
              <a:rPr lang="en-US" sz="2800" b="0" smtClean="0"/>
              <a:t>to refer to objects from different classes that implement the interface</a:t>
            </a:r>
          </a:p>
        </p:txBody>
      </p:sp>
      <p:sp>
        <p:nvSpPr>
          <p:cNvPr id="127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1628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For example, if </a:t>
            </a:r>
            <a:r>
              <a:rPr lang="en-US" sz="2000" b="1" smtClean="0"/>
              <a:t>Cat</a:t>
            </a:r>
            <a:r>
              <a:rPr lang="en-US" sz="2000" smtClean="0"/>
              <a:t> and </a:t>
            </a:r>
            <a:r>
              <a:rPr lang="en-US" sz="2000" b="1" smtClean="0"/>
              <a:t>Dog</a:t>
            </a:r>
            <a:r>
              <a:rPr lang="en-US" sz="2000" smtClean="0"/>
              <a:t> both extend an abstract class called </a:t>
            </a:r>
            <a:r>
              <a:rPr lang="en-US" sz="2000" b="1" smtClean="0"/>
              <a:t>Pet</a:t>
            </a:r>
            <a:r>
              <a:rPr lang="en-US" sz="2000" smtClean="0"/>
              <a:t>, then the following statements are valid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438400"/>
            <a:ext cx="6172200" cy="2667000"/>
            <a:chOff x="400" y="1307"/>
            <a:chExt cx="5122" cy="709"/>
          </a:xfrm>
        </p:grpSpPr>
        <p:sp>
          <p:nvSpPr>
            <p:cNvPr id="1275909" name="Rectangle 5"/>
            <p:cNvSpPr>
              <a:spLocks noChangeArrowheads="1"/>
            </p:cNvSpPr>
            <p:nvPr/>
          </p:nvSpPr>
          <p:spPr bwMode="auto">
            <a:xfrm>
              <a:off x="400" y="1307"/>
              <a:ext cx="5122" cy="7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225" name="Rectangle 6"/>
            <p:cNvSpPr>
              <a:spLocks noChangeArrowheads="1"/>
            </p:cNvSpPr>
            <p:nvPr/>
          </p:nvSpPr>
          <p:spPr bwMode="auto">
            <a:xfrm>
              <a:off x="497" y="1387"/>
              <a:ext cx="4928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Pet </a:t>
              </a:r>
              <a:r>
                <a:rPr lang="en-US" sz="1600">
                  <a:solidFill>
                    <a:schemeClr val="tx2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myDog, myCat; 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600">
                <a:solidFill>
                  <a:schemeClr val="tx2"/>
                </a:solidFill>
                <a:latin typeface="Courier New" pitchFamily="49" charset="0"/>
                <a:ea typeface="ＭＳ Ｐゴシック"/>
                <a:cs typeface="ＭＳ Ｐゴシック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>
                  <a:solidFill>
                    <a:schemeClr val="tx2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myCat = </a:t>
              </a:r>
              <a:r>
                <a:rPr lang="en-US" sz="1600" b="1">
                  <a:solidFill>
                    <a:schemeClr val="accent2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new</a:t>
              </a:r>
              <a:r>
                <a:rPr lang="en-US" sz="1600">
                  <a:solidFill>
                    <a:schemeClr val="tx2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 </a:t>
              </a:r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Dog</a:t>
              </a:r>
              <a:r>
                <a:rPr lang="en-US" sz="1600">
                  <a:solidFill>
                    <a:srgbClr val="FF0000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()</a:t>
              </a:r>
              <a:r>
                <a:rPr lang="en-US" sz="1600">
                  <a:solidFill>
                    <a:schemeClr val="tx2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>
                  <a:solidFill>
                    <a:schemeClr val="tx2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. . .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>
                  <a:solidFill>
                    <a:schemeClr val="tx2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myCat = </a:t>
              </a:r>
              <a:r>
                <a:rPr lang="en-US" sz="1600" b="1">
                  <a:solidFill>
                    <a:schemeClr val="accent2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new</a:t>
              </a:r>
              <a:r>
                <a:rPr lang="en-US" sz="1600">
                  <a:solidFill>
                    <a:schemeClr val="tx2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 </a:t>
              </a:r>
              <a:r>
                <a:rPr lang="en-US" sz="1600" b="1">
                  <a:solidFill>
                    <a:schemeClr val="tx2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Cat</a:t>
              </a:r>
              <a:r>
                <a:rPr lang="en-US" sz="1600">
                  <a:solidFill>
                    <a:srgbClr val="FF0000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()</a:t>
              </a:r>
              <a:r>
                <a:rPr lang="en-US" sz="1600">
                  <a:solidFill>
                    <a:schemeClr val="tx2"/>
                  </a:solidFill>
                  <a:latin typeface="Courier New" pitchFamily="49" charset="0"/>
                  <a:ea typeface="ＭＳ Ｐゴシック"/>
                  <a:cs typeface="ＭＳ Ｐゴシック"/>
                </a:rPr>
                <a:t>;</a:t>
              </a:r>
            </a:p>
          </p:txBody>
        </p:sp>
      </p:grp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5181600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US" sz="2000" kern="0" dirty="0">
                <a:latin typeface="+mn-lt"/>
              </a:rPr>
              <a:t>A </a:t>
            </a:r>
            <a:r>
              <a:rPr lang="en-US" sz="2000" b="1" kern="0" dirty="0">
                <a:latin typeface="+mn-lt"/>
              </a:rPr>
              <a:t>Dog</a:t>
            </a:r>
            <a:r>
              <a:rPr lang="en-US" sz="2000" kern="0" dirty="0">
                <a:latin typeface="+mn-lt"/>
              </a:rPr>
              <a:t> or a </a:t>
            </a:r>
            <a:r>
              <a:rPr lang="en-US" sz="2000" b="1" kern="0" dirty="0">
                <a:latin typeface="+mn-lt"/>
              </a:rPr>
              <a:t>Cat</a:t>
            </a:r>
            <a:r>
              <a:rPr lang="en-US" sz="2000" kern="0" dirty="0">
                <a:latin typeface="+mn-lt"/>
              </a:rPr>
              <a:t> can be used anyplace that expects a </a:t>
            </a:r>
            <a:r>
              <a:rPr lang="en-US" sz="2000" b="1" kern="0" dirty="0">
                <a:latin typeface="+mn-lt"/>
              </a:rPr>
              <a:t>Pet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000" kern="0" dirty="0">
                <a:latin typeface="Arial" charset="0"/>
              </a:rPr>
              <a:t>as a method argument: </a:t>
            </a:r>
            <a:r>
              <a:rPr lang="en-US" sz="2000" kern="0" dirty="0">
                <a:solidFill>
                  <a:srgbClr val="0070C0"/>
                </a:solidFill>
                <a:latin typeface="Arial" charset="0"/>
              </a:rPr>
              <a:t>public void feed( Pet p )</a:t>
            </a:r>
            <a:r>
              <a:rPr lang="en-US" sz="2000" kern="0" dirty="0">
                <a:latin typeface="Arial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2000" kern="0" dirty="0">
                <a:latin typeface="+mn-lt"/>
              </a:rPr>
              <a:t>In a collection (e.g. </a:t>
            </a:r>
            <a:r>
              <a:rPr lang="en-US" sz="2000" kern="0" dirty="0" err="1">
                <a:latin typeface="+mn-lt"/>
              </a:rPr>
              <a:t>ArrayList</a:t>
            </a:r>
            <a:r>
              <a:rPr lang="en-US" sz="2000" kern="0" dirty="0">
                <a:latin typeface="+mn-lt"/>
              </a:rPr>
              <a:t>&lt;Pet&gt;) </a:t>
            </a:r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7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5907" grpId="0" build="p" autoUpdateAnimBg="0"/>
      <p:bldP spid="10" grpId="0" build="p" autoUpdateAnimBg="0"/>
    </p:bld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14042</TotalTime>
  <Words>767</Words>
  <Application>Microsoft PowerPoint</Application>
  <PresentationFormat>On-screen Show (4:3)</PresentationFormat>
  <Paragraphs>170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2_Network</vt:lpstr>
      <vt:lpstr>Inheritance and Polymorphism: Abstract Classes</vt:lpstr>
      <vt:lpstr>What if some attributes and behaviors are exactly the same in two (or more) different classes?</vt:lpstr>
      <vt:lpstr>Why not do this by having both Dog and Cat extend another class like Pet? </vt:lpstr>
      <vt:lpstr>An abstract class is defined with the modifier abstract</vt:lpstr>
      <vt:lpstr>Example of an abstract class definition</vt:lpstr>
      <vt:lpstr>Abstract classes can also inherit interface behaviors, but do not have to implement them – delegating the implementation to subclasses</vt:lpstr>
      <vt:lpstr>The Java extends keyword is used to declare that a class inherits behaviors (and attributes) of another class, including abstract classes</vt:lpstr>
      <vt:lpstr>In UML the relationship between class, abstract classes, and interfaces is illustrated as follows:</vt:lpstr>
      <vt:lpstr>Polymorphism again allows an interface variable to refer to objects from different classes that implement the interface</vt:lpstr>
      <vt:lpstr>Inheritance versus Interface</vt:lpstr>
      <vt:lpstr>An abstract method is a method of an abstract class…</vt:lpstr>
      <vt:lpstr>Abstract Pet class with an abstract play() method:</vt:lpstr>
      <vt:lpstr>Why abstract methods?</vt:lpstr>
      <vt:lpstr>Rules for abstract methods…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CS-183 Lecture</dc:title>
  <dc:subject>Intro</dc:subject>
  <dc:creator>Dr. Mark Hornick</dc:creator>
  <cp:lastModifiedBy>nw8440</cp:lastModifiedBy>
  <cp:revision>868</cp:revision>
  <cp:lastPrinted>1601-01-01T00:00:00Z</cp:lastPrinted>
  <dcterms:created xsi:type="dcterms:W3CDTF">1999-09-06T21:32:20Z</dcterms:created>
  <dcterms:modified xsi:type="dcterms:W3CDTF">2010-01-05T01:24:04Z</dcterms:modified>
</cp:coreProperties>
</file>